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4"/>
  </p:notesMasterIdLst>
  <p:handoutMasterIdLst>
    <p:handoutMasterId r:id="rId15"/>
  </p:handoutMasterIdLst>
  <p:sldIdLst>
    <p:sldId id="257" r:id="rId4"/>
    <p:sldId id="268" r:id="rId5"/>
    <p:sldId id="269" r:id="rId6"/>
    <p:sldId id="270" r:id="rId7"/>
    <p:sldId id="276" r:id="rId8"/>
    <p:sldId id="271" r:id="rId9"/>
    <p:sldId id="273" r:id="rId10"/>
    <p:sldId id="274" r:id="rId11"/>
    <p:sldId id="272" r:id="rId12"/>
    <p:sldId id="277" r:id="rId13"/>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4660"/>
  </p:normalViewPr>
  <p:slideViewPr>
    <p:cSldViewPr>
      <p:cViewPr varScale="1">
        <p:scale>
          <a:sx n="87" d="100"/>
          <a:sy n="87" d="100"/>
        </p:scale>
        <p:origin x="10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6099FB0E-E8AF-4540-ABC1-3910954CB506}" type="datetimeFigureOut">
              <a:rPr lang="en-US" smtClean="0"/>
              <a:pPr/>
              <a:t>2/9/2016</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2CF05D83-8CA7-47AA-8182-251A7E65F9CD}" type="slidenum">
              <a:rPr lang="en-US" smtClean="0"/>
              <a:pPr/>
              <a:t>‹#›</a:t>
            </a:fld>
            <a:endParaRPr lang="en-US"/>
          </a:p>
        </p:txBody>
      </p:sp>
    </p:spTree>
    <p:extLst>
      <p:ext uri="{BB962C8B-B14F-4D97-AF65-F5344CB8AC3E}">
        <p14:creationId xmlns:p14="http://schemas.microsoft.com/office/powerpoint/2010/main" val="2421202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9A656AE6-D131-4182-8B4B-D8C160C8C95C}" type="datetimeFigureOut">
              <a:rPr lang="en-US" smtClean="0"/>
              <a:pPr/>
              <a:t>2/9/2016</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CCC58D59-23CE-466F-916B-9437441DB45B}" type="slidenum">
              <a:rPr lang="en-US" smtClean="0"/>
              <a:pPr/>
              <a:t>‹#›</a:t>
            </a:fld>
            <a:endParaRPr lang="en-US"/>
          </a:p>
        </p:txBody>
      </p:sp>
    </p:spTree>
    <p:extLst>
      <p:ext uri="{BB962C8B-B14F-4D97-AF65-F5344CB8AC3E}">
        <p14:creationId xmlns:p14="http://schemas.microsoft.com/office/powerpoint/2010/main" val="2220062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2/9/2016 10:05 AM</a:t>
            </a:fld>
            <a:endParaRPr lang="en-US" dirty="0"/>
          </a:p>
        </p:txBody>
      </p:sp>
      <p:sp>
        <p:nvSpPr>
          <p:cNvPr id="6" name="Footer Placeholder 5"/>
          <p:cNvSpPr>
            <a:spLocks noGrp="1"/>
          </p:cNvSpPr>
          <p:nvPr>
            <p:ph type="ftr" sz="quarter" idx="12"/>
          </p:nvPr>
        </p:nvSpPr>
        <p:spPr>
          <a:xfrm>
            <a:off x="0" y="8829967"/>
            <a:ext cx="6193632" cy="46482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93631" y="8829967"/>
            <a:ext cx="686589" cy="464820"/>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427810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2/9/2016 10:05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extLst>
      <p:ext uri="{BB962C8B-B14F-4D97-AF65-F5344CB8AC3E}">
        <p14:creationId xmlns:p14="http://schemas.microsoft.com/office/powerpoint/2010/main" val="341157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i="1" kern="1200" spc="-770" baseline="0" dirty="0" smtClean="0">
                <a:ln w="11430"/>
                <a:gradFill>
                  <a:gsLst>
                    <a:gs pos="0">
                      <a:schemeClr val="accent2"/>
                    </a:gs>
                    <a:gs pos="37000">
                      <a:schemeClr val="tx1"/>
                    </a:gs>
                    <a:gs pos="71000">
                      <a:schemeClr val="accent2"/>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pic>
        <p:nvPicPr>
          <p:cNvPr id="5" name="Picture 4" descr="footer_graphic.png"/>
          <p:cNvPicPr>
            <a:picLocks noChangeAspect="1"/>
          </p:cNvPicPr>
          <p:nvPr userDrawn="1"/>
        </p:nvPicPr>
        <p:blipFill>
          <a:blip r:embed="rId2" cstate="print"/>
          <a:stretch>
            <a:fillRect/>
          </a:stretch>
        </p:blipFill>
        <p:spPr>
          <a:xfrm>
            <a:off x="0" y="5437414"/>
            <a:ext cx="9144000" cy="1420586"/>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i="1" kern="1200" spc="-770" baseline="0" dirty="0" smtClean="0">
                <a:ln w="11430"/>
                <a:gradFill>
                  <a:gsLst>
                    <a:gs pos="0">
                      <a:schemeClr val="accent2"/>
                    </a:gs>
                    <a:gs pos="37000">
                      <a:schemeClr val="tx1"/>
                    </a:gs>
                    <a:gs pos="71000">
                      <a:schemeClr val="accent2"/>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pic>
        <p:nvPicPr>
          <p:cNvPr id="5" name="Picture 4" descr="footer_graphic.png"/>
          <p:cNvPicPr>
            <a:picLocks noChangeAspect="1"/>
          </p:cNvPicPr>
          <p:nvPr userDrawn="1"/>
        </p:nvPicPr>
        <p:blipFill>
          <a:blip r:embed="rId2" cstate="print"/>
          <a:stretch>
            <a:fillRect/>
          </a:stretch>
        </p:blipFill>
        <p:spPr>
          <a:xfrm>
            <a:off x="0" y="5437414"/>
            <a:ext cx="9144000" cy="1420586"/>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0"/>
            <a:ext cx="7681913" cy="1523495"/>
          </a:xfrm>
        </p:spPr>
        <p:txBody>
          <a:bodyPr/>
          <a:lstStyle/>
          <a:p>
            <a:pPr algn="ctr"/>
            <a:r>
              <a:rPr lang="en-US" dirty="0" smtClean="0"/>
              <a:t>210</a:t>
            </a:r>
            <a:r>
              <a:rPr lang="en-US" baseline="30000" dirty="0" smtClean="0"/>
              <a:t>th</a:t>
            </a:r>
            <a:r>
              <a:rPr lang="en-US" dirty="0" smtClean="0"/>
              <a:t> Technical Committee Meeting</a:t>
            </a:r>
            <a:br>
              <a:rPr lang="en-US" dirty="0" smtClean="0"/>
            </a:br>
            <a:r>
              <a:rPr lang="en-US" dirty="0" smtClean="0"/>
              <a:t/>
            </a:r>
            <a:br>
              <a:rPr lang="en-US" dirty="0" smtClean="0"/>
            </a:br>
            <a:r>
              <a:rPr lang="en-US" sz="4400" dirty="0" smtClean="0"/>
              <a:t>Agenda Item 13: Storm Water Abatement Report </a:t>
            </a:r>
            <a:br>
              <a:rPr lang="en-US" sz="4400" dirty="0" smtClean="0"/>
            </a:br>
            <a:r>
              <a:rPr lang="en-US" sz="3600" dirty="0" smtClean="0"/>
              <a:t>(informational item)</a:t>
            </a: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endParaRPr lang="en-US" sz="4400" dirty="0"/>
          </a:p>
        </p:txBody>
      </p:sp>
      <p:sp>
        <p:nvSpPr>
          <p:cNvPr id="3" name="Subtitle 2"/>
          <p:cNvSpPr>
            <a:spLocks noGrp="1"/>
          </p:cNvSpPr>
          <p:nvPr>
            <p:ph type="subTitle" idx="1"/>
          </p:nvPr>
        </p:nvSpPr>
        <p:spPr>
          <a:xfrm>
            <a:off x="609601" y="5867400"/>
            <a:ext cx="3505200" cy="836612"/>
          </a:xfrm>
        </p:spPr>
        <p:txBody>
          <a:bodyPr>
            <a:normAutofit/>
          </a:bodyPr>
          <a:lstStyle/>
          <a:p>
            <a:r>
              <a:rPr lang="en-US" sz="2400" dirty="0" smtClean="0"/>
              <a:t>Steve Braun</a:t>
            </a:r>
          </a:p>
          <a:p>
            <a:r>
              <a:rPr lang="en-US" sz="2400" dirty="0" smtClean="0"/>
              <a:t>sbraun@orsanco.org</a:t>
            </a:r>
          </a:p>
        </p:txBody>
      </p:sp>
      <p:pic>
        <p:nvPicPr>
          <p:cNvPr id="4" name="Picture 3" descr="ORSANCO-transparent-backgro.gif"/>
          <p:cNvPicPr>
            <a:picLocks noChangeAspect="1"/>
          </p:cNvPicPr>
          <p:nvPr/>
        </p:nvPicPr>
        <p:blipFill>
          <a:blip r:embed="rId3" cstate="print"/>
          <a:stretch>
            <a:fillRect/>
          </a:stretch>
        </p:blipFill>
        <p:spPr>
          <a:xfrm>
            <a:off x="6553200" y="4572000"/>
            <a:ext cx="2438400" cy="2095635"/>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25848"/>
            <a:ext cx="3733800" cy="2326791"/>
          </a:xfrm>
        </p:spPr>
        <p:txBody>
          <a:bodyPr/>
          <a:lstStyle/>
          <a:p>
            <a:pPr algn="ctr"/>
            <a:r>
              <a:rPr lang="en-US" dirty="0" smtClean="0"/>
              <a:t>Questions</a:t>
            </a:r>
            <a:r>
              <a:rPr lang="en-US" dirty="0" smtClean="0"/>
              <a:t>?</a:t>
            </a:r>
            <a:br>
              <a:rPr lang="en-US" dirty="0" smtClean="0"/>
            </a:br>
            <a:r>
              <a:rPr lang="en-US" dirty="0"/>
              <a:t/>
            </a:r>
            <a:br>
              <a:rPr lang="en-US" dirty="0"/>
            </a:br>
            <a:r>
              <a:rPr lang="en-US" dirty="0" smtClean="0"/>
              <a:t/>
            </a:r>
            <a:br>
              <a:rPr lang="en-US" dirty="0" smtClean="0"/>
            </a:br>
            <a:r>
              <a:rPr lang="en-US" sz="2400" dirty="0" smtClean="0"/>
              <a:t>*informational item</a:t>
            </a:r>
            <a:endParaRPr lang="en-US" sz="2400" dirty="0"/>
          </a:p>
        </p:txBody>
      </p:sp>
      <p:pic>
        <p:nvPicPr>
          <p:cNvPr id="29700" name="Picture 4" descr="Image Detail"/>
          <p:cNvPicPr>
            <a:picLocks noChangeAspect="1" noChangeArrowheads="1"/>
          </p:cNvPicPr>
          <p:nvPr/>
        </p:nvPicPr>
        <p:blipFill>
          <a:blip r:embed="rId2" cstate="print"/>
          <a:srcRect/>
          <a:stretch>
            <a:fillRect/>
          </a:stretch>
        </p:blipFill>
        <p:spPr bwMode="auto">
          <a:xfrm>
            <a:off x="4800600" y="3603444"/>
            <a:ext cx="4114800" cy="3086101"/>
          </a:xfrm>
          <a:prstGeom prst="rect">
            <a:avLst/>
          </a:prstGeom>
          <a:noFill/>
        </p:spPr>
      </p:pic>
      <p:sp>
        <p:nvSpPr>
          <p:cNvPr id="8" name="Title 1"/>
          <p:cNvSpPr txBox="1">
            <a:spLocks/>
          </p:cNvSpPr>
          <p:nvPr/>
        </p:nvSpPr>
        <p:spPr>
          <a:xfrm>
            <a:off x="304800" y="457200"/>
            <a:ext cx="8077200" cy="3933384"/>
          </a:xfrm>
          <a:prstGeom prst="rect">
            <a:avLst/>
          </a:prstGeom>
        </p:spPr>
        <p:txBody>
          <a:bodyPr vert="horz" wrap="square" lIns="0" tIns="0" rIns="0" bIns="0" rtlCol="0" anchor="t">
            <a:spAutoFit/>
          </a:bodyPr>
          <a:lstStyle/>
          <a:p>
            <a:pPr marL="0" marR="0" lvl="0" indent="0" algn="ctr" defTabSz="914363"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Conclusion</a:t>
            </a: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685800" marR="0" lvl="0" indent="-685800" algn="ctr"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Most of the MS4 Communities are in compliance</a:t>
            </a:r>
          </a:p>
          <a:p>
            <a:pPr marL="685800" marR="0" lvl="0" indent="-685800" algn="ctr"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Very</a:t>
            </a:r>
            <a:r>
              <a:rPr kumimoji="0" lang="en-US" sz="4000" b="0" i="0" u="none" strike="noStrike" kern="1200" cap="none" spc="-150" normalizeH="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 few changes from previous year</a:t>
            </a:r>
            <a:endPar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664797"/>
          </a:xfrm>
        </p:spPr>
        <p:txBody>
          <a:bodyPr/>
          <a:lstStyle/>
          <a:p>
            <a:pPr algn="ctr"/>
            <a:r>
              <a:rPr dirty="0" smtClean="0"/>
              <a:t>Status of MS4</a:t>
            </a:r>
            <a:endParaRPr lang="en-US" dirty="0"/>
          </a:p>
        </p:txBody>
      </p:sp>
      <p:sp>
        <p:nvSpPr>
          <p:cNvPr id="8" name="Title 1"/>
          <p:cNvSpPr txBox="1">
            <a:spLocks/>
          </p:cNvSpPr>
          <p:nvPr/>
        </p:nvSpPr>
        <p:spPr>
          <a:xfrm>
            <a:off x="457200" y="1143000"/>
            <a:ext cx="8382000" cy="4930581"/>
          </a:xfrm>
          <a:prstGeom prst="rect">
            <a:avLst/>
          </a:prstGeom>
        </p:spPr>
        <p:txBody>
          <a:bodyPr vert="horz" wrap="square" lIns="0" tIns="0" rIns="0" bIns="0" rtlCol="0" anchor="t">
            <a:spAutoFit/>
          </a:bodyPr>
          <a:lstStyle/>
          <a:p>
            <a:pPr marL="0" marR="0" lvl="0" indent="0" defTabSz="914363" rtl="0" eaLnBrk="1" fontAlgn="auto" latinLnBrk="0" hangingPunct="1">
              <a:lnSpc>
                <a:spcPct val="90000"/>
              </a:lnSpc>
              <a:spcBef>
                <a:spcPct val="0"/>
              </a:spcBef>
              <a:spcAft>
                <a:spcPts val="0"/>
              </a:spcAft>
              <a:buClrTx/>
              <a:buSzTx/>
              <a:buFontTx/>
              <a:buNone/>
              <a:tabLst/>
              <a:defRPr/>
            </a:pPr>
            <a:r>
              <a:rPr lang="en-US" sz="2800" spc="-15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At the 2012 Tech meeting ORSANCO began tracking progress of MS4 communities</a:t>
            </a:r>
          </a:p>
          <a:p>
            <a:pPr marL="0" marR="0" lvl="0" indent="0" defTabSz="914363" rtl="0" eaLnBrk="1" fontAlgn="auto" latinLnBrk="0" hangingPunct="1">
              <a:lnSpc>
                <a:spcPct val="90000"/>
              </a:lnSpc>
              <a:spcBef>
                <a:spcPct val="0"/>
              </a:spcBef>
              <a:spcAft>
                <a:spcPts val="0"/>
              </a:spcAft>
              <a:buClrTx/>
              <a:buSzTx/>
              <a:buFontTx/>
              <a:buNone/>
              <a:tabLst/>
              <a:defRPr/>
            </a:pPr>
            <a:endParaRPr kumimoji="0" lang="en-US" sz="2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MS4 – Municipal Separate Storm Sewer Systems</a:t>
            </a:r>
          </a:p>
          <a:p>
            <a:pPr marL="0" marR="0" lvl="0" indent="0" defTabSz="914363" rtl="0" eaLnBrk="1" fontAlgn="auto" latinLnBrk="0" hangingPunct="1">
              <a:lnSpc>
                <a:spcPct val="90000"/>
              </a:lnSpc>
              <a:spcBef>
                <a:spcPct val="0"/>
              </a:spcBef>
              <a:spcAft>
                <a:spcPts val="0"/>
              </a:spcAft>
              <a:buClrTx/>
              <a:buSzTx/>
              <a:buFontTx/>
              <a:buNone/>
              <a:tabLst/>
              <a:defRPr/>
            </a:pPr>
            <a:endPar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Regulation of Stormwater is Intended to reduce pollutants that are carried to waterways via storm sewers from urbanized areas, Industrial and Construction Activities</a:t>
            </a:r>
          </a:p>
          <a:p>
            <a:pPr marL="0" marR="0" lvl="0" indent="0" defTabSz="914363" rtl="0" eaLnBrk="1" fontAlgn="auto" latinLnBrk="0" hangingPunct="1">
              <a:lnSpc>
                <a:spcPct val="90000"/>
              </a:lnSpc>
              <a:spcBef>
                <a:spcPct val="0"/>
              </a:spcBef>
              <a:spcAft>
                <a:spcPts val="0"/>
              </a:spcAft>
              <a:buClrTx/>
              <a:buSzTx/>
              <a:buFontTx/>
              <a:buNone/>
              <a:tabLst/>
              <a:defRPr/>
            </a:pPr>
            <a:endPar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Carried out in two Phases</a:t>
            </a:r>
          </a:p>
          <a:p>
            <a:pPr lvl="1" defTabSz="914363">
              <a:lnSpc>
                <a:spcPct val="90000"/>
              </a:lnSpc>
              <a:spcBef>
                <a:spcPct val="0"/>
              </a:spcBef>
              <a:buFont typeface="Arial" pitchFamily="34" charset="0"/>
              <a:buChar cha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Phase I  </a:t>
            </a:r>
          </a:p>
          <a:p>
            <a:pPr lvl="1" defTabSz="914363">
              <a:lnSpc>
                <a:spcPct val="90000"/>
              </a:lnSpc>
              <a:spcBef>
                <a:spcPct val="0"/>
              </a:spcBef>
              <a:buFont typeface="Arial" pitchFamily="34" charset="0"/>
              <a:buChar cha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Phase II </a:t>
            </a:r>
          </a:p>
          <a:p>
            <a:pPr marL="0" marR="0" lvl="0" indent="0" defTabSz="914363" rtl="0" eaLnBrk="1" fontAlgn="auto" latinLnBrk="0" hangingPunct="1">
              <a:lnSpc>
                <a:spcPct val="90000"/>
              </a:lnSpc>
              <a:spcBef>
                <a:spcPct val="0"/>
              </a:spcBef>
              <a:spcAft>
                <a:spcPts val="0"/>
              </a:spcAft>
              <a:buClrTx/>
              <a:buSzTx/>
              <a:buFontTx/>
              <a:buNone/>
              <a:tabLst/>
              <a:defRPr/>
            </a:pPr>
            <a:endParaRPr lang="en-US" sz="2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p:txBody>
      </p:sp>
      <p:pic>
        <p:nvPicPr>
          <p:cNvPr id="2050" name="Picture 2" descr="Storm Drain with No Dumping - Drains to Streams Stencil"/>
          <p:cNvPicPr>
            <a:picLocks noChangeAspect="1" noChangeArrowheads="1"/>
          </p:cNvPicPr>
          <p:nvPr/>
        </p:nvPicPr>
        <p:blipFill>
          <a:blip r:embed="rId3" cstate="print"/>
          <a:srcRect/>
          <a:stretch>
            <a:fillRect/>
          </a:stretch>
        </p:blipFill>
        <p:spPr bwMode="auto">
          <a:xfrm>
            <a:off x="5495925" y="4122818"/>
            <a:ext cx="3648075" cy="2735182"/>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I MS4’s </a:t>
            </a:r>
            <a:endParaRPr lang="en-US" dirty="0"/>
          </a:p>
        </p:txBody>
      </p:sp>
      <p:sp>
        <p:nvSpPr>
          <p:cNvPr id="3" name="Content Placeholder 2"/>
          <p:cNvSpPr>
            <a:spLocks noGrp="1"/>
          </p:cNvSpPr>
          <p:nvPr>
            <p:ph sz="half" idx="1"/>
          </p:nvPr>
        </p:nvSpPr>
        <p:spPr>
          <a:xfrm>
            <a:off x="381000" y="990600"/>
            <a:ext cx="7543800" cy="5170646"/>
          </a:xfrm>
        </p:spPr>
        <p:txBody>
          <a:bodyPr/>
          <a:lstStyle/>
          <a:p>
            <a:r>
              <a:rPr lang="en-US" dirty="0" smtClean="0"/>
              <a:t>Began  in 1990</a:t>
            </a:r>
          </a:p>
          <a:p>
            <a:r>
              <a:rPr lang="en-US" dirty="0" smtClean="0"/>
              <a:t>Permit needed if:</a:t>
            </a:r>
          </a:p>
          <a:p>
            <a:pPr lvl="1"/>
            <a:r>
              <a:rPr lang="en-US" dirty="0" smtClean="0"/>
              <a:t> Medium to Large Communities serving a population of &gt;100,000</a:t>
            </a:r>
          </a:p>
          <a:p>
            <a:pPr lvl="1"/>
            <a:r>
              <a:rPr lang="en-US" dirty="0" smtClean="0"/>
              <a:t>Industry falls within one of 10 categories</a:t>
            </a:r>
          </a:p>
          <a:p>
            <a:pPr lvl="1"/>
            <a:r>
              <a:rPr lang="en-US" dirty="0" smtClean="0"/>
              <a:t>Construction Sites disturbing more than 5 acres of land</a:t>
            </a:r>
          </a:p>
          <a:p>
            <a:r>
              <a:rPr lang="en-US" dirty="0" smtClean="0"/>
              <a:t> Must have an approved Storm Water   Management Plan with 6 minimum controls</a:t>
            </a:r>
          </a:p>
          <a:p>
            <a:r>
              <a:rPr lang="en-US" dirty="0" smtClean="0"/>
              <a:t>Must Conduct analytical Monitoring</a:t>
            </a:r>
          </a:p>
          <a:p>
            <a:r>
              <a:rPr lang="en-US" dirty="0" smtClean="0"/>
              <a:t>Louisville is only Phase I MS4 along Ohio River</a:t>
            </a:r>
          </a:p>
          <a:p>
            <a:endParaRPr lang="en-US" dirty="0" smtClean="0"/>
          </a:p>
          <a:p>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II MS4’s</a:t>
            </a:r>
            <a:endParaRPr lang="en-US" dirty="0"/>
          </a:p>
        </p:txBody>
      </p:sp>
      <p:sp>
        <p:nvSpPr>
          <p:cNvPr id="3" name="Content Placeholder 2"/>
          <p:cNvSpPr>
            <a:spLocks noGrp="1"/>
          </p:cNvSpPr>
          <p:nvPr>
            <p:ph sz="half" idx="1"/>
          </p:nvPr>
        </p:nvSpPr>
        <p:spPr>
          <a:xfrm>
            <a:off x="381000" y="1143000"/>
            <a:ext cx="7391400" cy="5946243"/>
          </a:xfrm>
        </p:spPr>
        <p:txBody>
          <a:bodyPr/>
          <a:lstStyle/>
          <a:p>
            <a:r>
              <a:rPr lang="en-US" dirty="0" smtClean="0"/>
              <a:t>Began in 1999</a:t>
            </a:r>
          </a:p>
          <a:p>
            <a:r>
              <a:rPr lang="en-US" dirty="0" smtClean="0"/>
              <a:t>Permit needed if:</a:t>
            </a:r>
          </a:p>
          <a:p>
            <a:pPr lvl="1"/>
            <a:r>
              <a:rPr lang="en-US" dirty="0" smtClean="0"/>
              <a:t>Designated a small MS4 in urbanized areas defined by the US Census </a:t>
            </a:r>
            <a:r>
              <a:rPr lang="en-US" sz="2000" dirty="0" smtClean="0"/>
              <a:t>(&gt;50,000 &amp; Density of 1000 people/sq-mile)</a:t>
            </a:r>
          </a:p>
          <a:p>
            <a:pPr lvl="1"/>
            <a:r>
              <a:rPr lang="en-US" dirty="0" smtClean="0"/>
              <a:t>Construction sites disturbing 1-5 acres of land</a:t>
            </a:r>
          </a:p>
          <a:p>
            <a:r>
              <a:rPr lang="en-US" dirty="0" smtClean="0"/>
              <a:t>Usually a general Permit that can cover multiple nearby MS4 communities (co-</a:t>
            </a:r>
            <a:r>
              <a:rPr lang="en-US" dirty="0" err="1" smtClean="0"/>
              <a:t>permittees</a:t>
            </a:r>
            <a:r>
              <a:rPr lang="en-US" dirty="0" smtClean="0"/>
              <a:t>)</a:t>
            </a:r>
          </a:p>
          <a:p>
            <a:r>
              <a:rPr lang="en-US" dirty="0" smtClean="0"/>
              <a:t>Have an approved Storm Water Management Plan with 6 minimum controls</a:t>
            </a:r>
          </a:p>
          <a:p>
            <a:r>
              <a:rPr lang="en-US" dirty="0" smtClean="0"/>
              <a:t>Usually does not require monitoring but reduce pollutants to the “Maximum Extent Possible”</a:t>
            </a:r>
          </a:p>
          <a:p>
            <a:endParaRPr lang="en-US" dirty="0" smtClean="0"/>
          </a:p>
          <a:p>
            <a:pPr lvl="1"/>
            <a:endParaRPr lang="en-US" dirty="0" smtClean="0"/>
          </a:p>
          <a:p>
            <a:endParaRPr lang="en-US"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6 Minimum Controls</a:t>
            </a:r>
            <a:endParaRPr lang="en-US" dirty="0"/>
          </a:p>
        </p:txBody>
      </p:sp>
      <p:sp>
        <p:nvSpPr>
          <p:cNvPr id="3" name="Content Placeholder 2"/>
          <p:cNvSpPr>
            <a:spLocks noGrp="1"/>
          </p:cNvSpPr>
          <p:nvPr>
            <p:ph sz="half" idx="1"/>
          </p:nvPr>
        </p:nvSpPr>
        <p:spPr>
          <a:xfrm>
            <a:off x="304800" y="1447800"/>
            <a:ext cx="4953000" cy="4800600"/>
          </a:xfrm>
        </p:spPr>
        <p:txBody>
          <a:bodyPr/>
          <a:lstStyle/>
          <a:p>
            <a:r>
              <a:rPr lang="en-US" sz="2600" b="1" dirty="0" smtClean="0"/>
              <a:t>Public Education and Outreach</a:t>
            </a:r>
            <a:r>
              <a:rPr lang="en-US" sz="2600" dirty="0" smtClean="0"/>
              <a:t> </a:t>
            </a:r>
          </a:p>
          <a:p>
            <a:r>
              <a:rPr lang="en-US" sz="2600" b="1" dirty="0" smtClean="0"/>
              <a:t>Public Participation/ Involvement</a:t>
            </a:r>
            <a:r>
              <a:rPr lang="en-US" sz="2600" dirty="0" smtClean="0"/>
              <a:t> </a:t>
            </a:r>
          </a:p>
          <a:p>
            <a:r>
              <a:rPr lang="en-US" sz="2600" b="1" dirty="0" smtClean="0"/>
              <a:t>Illicit Discharge  Detection and  Elimination</a:t>
            </a:r>
          </a:p>
          <a:p>
            <a:r>
              <a:rPr lang="en-US" sz="2600" b="1" dirty="0" smtClean="0"/>
              <a:t>Construction Site Runoff Control</a:t>
            </a:r>
            <a:r>
              <a:rPr lang="en-US" sz="2600" dirty="0" smtClean="0"/>
              <a:t> </a:t>
            </a:r>
          </a:p>
          <a:p>
            <a:r>
              <a:rPr lang="en-US" sz="2600" b="1" dirty="0" smtClean="0"/>
              <a:t>Post-Construction Runoff Control </a:t>
            </a:r>
          </a:p>
          <a:p>
            <a:r>
              <a:rPr lang="en-US" sz="2600" b="1" dirty="0" smtClean="0"/>
              <a:t>Pollution Prevention/Good Housekeeping</a:t>
            </a:r>
            <a:endParaRPr lang="en-US" sz="2600" dirty="0"/>
          </a:p>
        </p:txBody>
      </p:sp>
      <p:pic>
        <p:nvPicPr>
          <p:cNvPr id="28675" name="Picture 3" descr="U:\old computer2\FERTILIZ.jpg"/>
          <p:cNvPicPr>
            <a:picLocks noChangeAspect="1" noChangeArrowheads="1"/>
          </p:cNvPicPr>
          <p:nvPr/>
        </p:nvPicPr>
        <p:blipFill>
          <a:blip r:embed="rId2" cstate="print"/>
          <a:srcRect/>
          <a:stretch>
            <a:fillRect/>
          </a:stretch>
        </p:blipFill>
        <p:spPr bwMode="auto">
          <a:xfrm>
            <a:off x="5791200" y="1447800"/>
            <a:ext cx="2974203" cy="4876800"/>
          </a:xfrm>
          <a:prstGeom prst="rect">
            <a:avLst/>
          </a:prstGeom>
          <a:noFill/>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MS4’s along the Ohio River</a:t>
            </a:r>
            <a:endParaRPr lang="en-US" dirty="0"/>
          </a:p>
        </p:txBody>
      </p:sp>
      <p:sp>
        <p:nvSpPr>
          <p:cNvPr id="3" name="Content Placeholder 2"/>
          <p:cNvSpPr>
            <a:spLocks noGrp="1"/>
          </p:cNvSpPr>
          <p:nvPr>
            <p:ph sz="half" idx="1"/>
          </p:nvPr>
        </p:nvSpPr>
        <p:spPr>
          <a:xfrm>
            <a:off x="457200" y="2286000"/>
            <a:ext cx="4114800" cy="2886944"/>
          </a:xfrm>
        </p:spPr>
        <p:txBody>
          <a:bodyPr/>
          <a:lstStyle/>
          <a:p>
            <a:r>
              <a:rPr lang="en-US" dirty="0" smtClean="0"/>
              <a:t>69 Permitted MS4 Communities/Counties – could grow as population grows</a:t>
            </a:r>
          </a:p>
          <a:p>
            <a:r>
              <a:rPr lang="en-US" dirty="0" smtClean="0"/>
              <a:t>Only one Phase I community (Louisville)</a:t>
            </a:r>
          </a:p>
          <a:p>
            <a:endParaRPr lang="en-US" dirty="0"/>
          </a:p>
        </p:txBody>
      </p:sp>
      <p:pic>
        <p:nvPicPr>
          <p:cNvPr id="22530" name="Picture 2" descr="http://ts4.mm.bing.net/images/thumbnail.aspx?q=1607346365811&amp;id=27f7d0b952dac3121090039a208175b7"/>
          <p:cNvPicPr>
            <a:picLocks noChangeAspect="1" noChangeArrowheads="1"/>
          </p:cNvPicPr>
          <p:nvPr/>
        </p:nvPicPr>
        <p:blipFill>
          <a:blip r:embed="rId2" cstate="print"/>
          <a:srcRect/>
          <a:stretch>
            <a:fillRect/>
          </a:stretch>
        </p:blipFill>
        <p:spPr bwMode="auto">
          <a:xfrm>
            <a:off x="5181600" y="2209800"/>
            <a:ext cx="2857500" cy="2857500"/>
          </a:xfrm>
          <a:prstGeom prst="rect">
            <a:avLst/>
          </a:prstGeom>
          <a:noFill/>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a:t>
            </a:r>
            <a:endParaRPr lang="en-US" dirty="0"/>
          </a:p>
        </p:txBody>
      </p:sp>
      <p:sp>
        <p:nvSpPr>
          <p:cNvPr id="3" name="Content Placeholder 2"/>
          <p:cNvSpPr>
            <a:spLocks noGrp="1"/>
          </p:cNvSpPr>
          <p:nvPr>
            <p:ph sz="half" idx="1"/>
          </p:nvPr>
        </p:nvSpPr>
        <p:spPr>
          <a:xfrm>
            <a:off x="381000" y="620289"/>
            <a:ext cx="4572000" cy="3754220"/>
          </a:xfrm>
        </p:spPr>
        <p:txBody>
          <a:bodyPr/>
          <a:lstStyle/>
          <a:p>
            <a:r>
              <a:rPr lang="en-US" dirty="0" smtClean="0"/>
              <a:t>Indiana</a:t>
            </a:r>
          </a:p>
          <a:p>
            <a:pPr lvl="1"/>
            <a:r>
              <a:rPr lang="en-US" dirty="0" smtClean="0"/>
              <a:t>16 Permittees</a:t>
            </a:r>
          </a:p>
          <a:p>
            <a:pPr lvl="1"/>
            <a:r>
              <a:rPr lang="en-US" dirty="0" smtClean="0"/>
              <a:t>All in compliance</a:t>
            </a:r>
          </a:p>
          <a:p>
            <a:pPr lvl="1"/>
            <a:r>
              <a:rPr lang="en-US" dirty="0" smtClean="0"/>
              <a:t>No changes from previous Year</a:t>
            </a:r>
          </a:p>
          <a:p>
            <a:r>
              <a:rPr lang="en-US" dirty="0" smtClean="0"/>
              <a:t>Illinois</a:t>
            </a:r>
          </a:p>
          <a:p>
            <a:pPr lvl="1"/>
            <a:r>
              <a:rPr lang="en-US" dirty="0" smtClean="0"/>
              <a:t>No MS4 Communities</a:t>
            </a:r>
          </a:p>
          <a:p>
            <a:pPr lvl="1"/>
            <a:r>
              <a:rPr lang="en-US" dirty="0" smtClean="0"/>
              <a:t>No changes from previous year</a:t>
            </a:r>
          </a:p>
          <a:p>
            <a:pPr lvl="1">
              <a:buNone/>
            </a:pPr>
            <a:r>
              <a:rPr lang="en-US" dirty="0" smtClean="0"/>
              <a:t/>
            </a:r>
            <a:br>
              <a:rPr lang="en-US" dirty="0" smtClean="0"/>
            </a:br>
            <a:r>
              <a:rPr lang="en-US" dirty="0" smtClean="0"/>
              <a:t>	</a:t>
            </a:r>
          </a:p>
          <a:p>
            <a:pPr lvl="1"/>
            <a:endParaRPr lang="en-US" dirty="0"/>
          </a:p>
        </p:txBody>
      </p:sp>
      <p:pic>
        <p:nvPicPr>
          <p:cNvPr id="25602" name="Picture 2" descr="Image Detail"/>
          <p:cNvPicPr>
            <a:picLocks noChangeAspect="1" noChangeArrowheads="1"/>
          </p:cNvPicPr>
          <p:nvPr/>
        </p:nvPicPr>
        <p:blipFill>
          <a:blip r:embed="rId2" cstate="print"/>
          <a:srcRect/>
          <a:stretch>
            <a:fillRect/>
          </a:stretch>
        </p:blipFill>
        <p:spPr bwMode="auto">
          <a:xfrm>
            <a:off x="5181600" y="990600"/>
            <a:ext cx="3810000" cy="2676525"/>
          </a:xfrm>
          <a:prstGeom prst="rect">
            <a:avLst/>
          </a:prstGeom>
          <a:noFill/>
        </p:spPr>
      </p:pic>
      <p:sp>
        <p:nvSpPr>
          <p:cNvPr id="5" name="Content Placeholder 2"/>
          <p:cNvSpPr>
            <a:spLocks noGrp="1"/>
          </p:cNvSpPr>
          <p:nvPr>
            <p:ph sz="half" idx="1"/>
          </p:nvPr>
        </p:nvSpPr>
        <p:spPr>
          <a:xfrm>
            <a:off x="381000" y="3505200"/>
            <a:ext cx="8153400" cy="4031873"/>
          </a:xfrm>
        </p:spPr>
        <p:txBody>
          <a:bodyPr/>
          <a:lstStyle/>
          <a:p>
            <a:r>
              <a:rPr lang="en-US" dirty="0" smtClean="0"/>
              <a:t>Kentucky</a:t>
            </a:r>
          </a:p>
          <a:p>
            <a:pPr lvl="1"/>
            <a:r>
              <a:rPr lang="en-US" dirty="0" smtClean="0"/>
              <a:t>11 permittees, some are co-permittees</a:t>
            </a:r>
          </a:p>
          <a:p>
            <a:pPr lvl="1"/>
            <a:r>
              <a:rPr lang="en-US" dirty="0"/>
              <a:t>4</a:t>
            </a:r>
            <a:r>
              <a:rPr lang="en-US" dirty="0" smtClean="0"/>
              <a:t> Cities have at least one of the 6 minimum controls not in compliance</a:t>
            </a:r>
          </a:p>
          <a:p>
            <a:pPr lvl="2"/>
            <a:r>
              <a:rPr lang="en-US" dirty="0" smtClean="0"/>
              <a:t>Greenup County</a:t>
            </a:r>
          </a:p>
          <a:p>
            <a:pPr lvl="2"/>
            <a:r>
              <a:rPr lang="en-US" dirty="0" smtClean="0"/>
              <a:t>City of Flatwoods</a:t>
            </a:r>
          </a:p>
          <a:p>
            <a:pPr lvl="2"/>
            <a:r>
              <a:rPr lang="en-US" dirty="0" smtClean="0"/>
              <a:t>Oldham Co.</a:t>
            </a:r>
          </a:p>
          <a:p>
            <a:pPr lvl="2"/>
            <a:r>
              <a:rPr lang="en-US" dirty="0" smtClean="0"/>
              <a:t>Hardin Co.</a:t>
            </a:r>
          </a:p>
          <a:p>
            <a:pPr lvl="1"/>
            <a:r>
              <a:rPr lang="en-US" dirty="0" smtClean="0"/>
              <a:t>Paducah reached compliance in all 6 in 2015</a:t>
            </a:r>
            <a:br>
              <a:rPr lang="en-US" dirty="0" smtClean="0"/>
            </a:br>
            <a:r>
              <a:rPr lang="en-US" dirty="0" smtClean="0"/>
              <a:t>	</a:t>
            </a:r>
          </a:p>
          <a:p>
            <a:pPr lvl="1"/>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 cont.</a:t>
            </a:r>
            <a:endParaRPr lang="en-US" dirty="0"/>
          </a:p>
        </p:txBody>
      </p:sp>
      <p:sp>
        <p:nvSpPr>
          <p:cNvPr id="3" name="Content Placeholder 2"/>
          <p:cNvSpPr>
            <a:spLocks noGrp="1"/>
          </p:cNvSpPr>
          <p:nvPr>
            <p:ph sz="half" idx="1"/>
          </p:nvPr>
        </p:nvSpPr>
        <p:spPr>
          <a:xfrm>
            <a:off x="374573" y="901412"/>
            <a:ext cx="8534400" cy="6414064"/>
          </a:xfrm>
        </p:spPr>
        <p:txBody>
          <a:bodyPr/>
          <a:lstStyle/>
          <a:p>
            <a:r>
              <a:rPr lang="en-US" sz="2400" dirty="0" smtClean="0"/>
              <a:t>Ohio</a:t>
            </a:r>
          </a:p>
          <a:p>
            <a:pPr lvl="1"/>
            <a:r>
              <a:rPr lang="en-US" dirty="0" smtClean="0"/>
              <a:t>11 Permittees</a:t>
            </a:r>
          </a:p>
          <a:p>
            <a:pPr lvl="1"/>
            <a:r>
              <a:rPr lang="en-US" dirty="0" smtClean="0"/>
              <a:t>No changes from  previous year</a:t>
            </a:r>
          </a:p>
          <a:p>
            <a:pPr lvl="1"/>
            <a:r>
              <a:rPr lang="en-US" dirty="0" smtClean="0"/>
              <a:t>2 cities have at least one of the 6 minimum controls not in compliance</a:t>
            </a:r>
            <a:endParaRPr lang="en-US" dirty="0"/>
          </a:p>
          <a:p>
            <a:pPr lvl="2"/>
            <a:r>
              <a:rPr lang="en-US" dirty="0" smtClean="0"/>
              <a:t>Belmont Co.</a:t>
            </a:r>
          </a:p>
          <a:p>
            <a:pPr lvl="2"/>
            <a:r>
              <a:rPr lang="en-US" dirty="0" smtClean="0"/>
              <a:t>City of Portsmouth</a:t>
            </a:r>
          </a:p>
          <a:p>
            <a:r>
              <a:rPr lang="en-US" sz="2400" dirty="0" smtClean="0"/>
              <a:t>PA</a:t>
            </a:r>
          </a:p>
          <a:p>
            <a:pPr lvl="1"/>
            <a:r>
              <a:rPr lang="en-US" dirty="0" smtClean="0"/>
              <a:t>20 Permittees</a:t>
            </a:r>
          </a:p>
          <a:p>
            <a:pPr lvl="1"/>
            <a:r>
              <a:rPr lang="en-US" dirty="0" smtClean="0"/>
              <a:t>All in Compliance</a:t>
            </a:r>
          </a:p>
          <a:p>
            <a:pPr lvl="1"/>
            <a:r>
              <a:rPr lang="en-US" dirty="0" smtClean="0"/>
              <a:t>No changes from previous year</a:t>
            </a:r>
          </a:p>
          <a:p>
            <a:r>
              <a:rPr lang="en-US" sz="2400" dirty="0" smtClean="0"/>
              <a:t>WV</a:t>
            </a:r>
          </a:p>
          <a:p>
            <a:pPr lvl="1"/>
            <a:r>
              <a:rPr lang="en-US" dirty="0" smtClean="0"/>
              <a:t>11 Permittees</a:t>
            </a:r>
          </a:p>
          <a:p>
            <a:pPr lvl="1"/>
            <a:r>
              <a:rPr lang="en-US" dirty="0" smtClean="0"/>
              <a:t>Monitoring for TKN, Nitrite, Nitrate, Total Phosphorus and others at main outfall</a:t>
            </a:r>
          </a:p>
          <a:p>
            <a:pPr lvl="1">
              <a:buNone/>
            </a:pPr>
            <a:endParaRPr lang="en-US" sz="2000" dirty="0" smtClean="0"/>
          </a:p>
          <a:p>
            <a:pPr lvl="1"/>
            <a:endParaRPr lang="en-US"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descr="T:\Programs\Wet Weather\Stormwater\ms4_communities.jpg"/>
          <p:cNvPicPr>
            <a:picLocks noChangeAspect="1" noChangeArrowheads="1"/>
          </p:cNvPicPr>
          <p:nvPr/>
        </p:nvPicPr>
        <p:blipFill>
          <a:blip r:embed="rId2" cstate="print"/>
          <a:srcRect/>
          <a:stretch>
            <a:fillRect/>
          </a:stretch>
        </p:blipFill>
        <p:spPr bwMode="auto">
          <a:xfrm>
            <a:off x="152400" y="0"/>
            <a:ext cx="8875059" cy="6858000"/>
          </a:xfrm>
          <a:prstGeom prst="rect">
            <a:avLst/>
          </a:prstGeom>
          <a:noFill/>
        </p:spPr>
      </p:pic>
    </p:spTree>
  </p:cSld>
  <p:clrMapOvr>
    <a:masterClrMapping/>
  </p:clrMapOvr>
  <p:transition>
    <p:fade/>
  </p:transition>
</p:sld>
</file>

<file path=ppt/theme/theme1.xml><?xml version="1.0" encoding="utf-8"?>
<a:theme xmlns:a="http://schemas.openxmlformats.org/drawingml/2006/main" name="1_Bright Blue Underwater Segoe Template">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7674CFD-E741-4A15-9EFD-C25B47BCA6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1_Bright Blue Underwater Segoe Template</Template>
  <TotalTime>1142</TotalTime>
  <Words>597</Words>
  <Application>Microsoft Office PowerPoint</Application>
  <PresentationFormat>On-screen Show (4:3)</PresentationFormat>
  <Paragraphs>85</Paragraphs>
  <Slides>10</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Courier New</vt:lpstr>
      <vt:lpstr>Wingdings</vt:lpstr>
      <vt:lpstr>1_Bright Blue Underwater Segoe Template</vt:lpstr>
      <vt:lpstr>White with Courier font for code slides</vt:lpstr>
      <vt:lpstr>210th Technical Committee Meeting  Agenda Item 13: Storm Water Abatement Report  (informational item)   </vt:lpstr>
      <vt:lpstr>Status of MS4</vt:lpstr>
      <vt:lpstr>Phase I MS4’s </vt:lpstr>
      <vt:lpstr>Phase II MS4’s</vt:lpstr>
      <vt:lpstr>6 Minimum Controls</vt:lpstr>
      <vt:lpstr>MS4’s along the Ohio River</vt:lpstr>
      <vt:lpstr>MS4 State Details</vt:lpstr>
      <vt:lpstr>MS4 State Details cont.</vt:lpstr>
      <vt:lpstr>PowerPoint Presentation</vt:lpstr>
      <vt:lpstr>Questions?   *informational item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198th Technical Committee Meeting  Agenda Item 5: Abatement of Wet Weather Sources  b. Status of MS4</dc:title>
  <dc:creator>sbraun</dc:creator>
  <cp:lastModifiedBy>Steve Braun</cp:lastModifiedBy>
  <cp:revision>57</cp:revision>
  <dcterms:created xsi:type="dcterms:W3CDTF">2012-01-26T16:18:57Z</dcterms:created>
  <dcterms:modified xsi:type="dcterms:W3CDTF">2016-02-09T15:08:44Z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TC102867209990</vt:lpwstr>
  </property>
</Properties>
</file>