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18"/>
  </p:notesMasterIdLst>
  <p:handoutMasterIdLst>
    <p:handoutMasterId r:id="rId19"/>
  </p:handoutMasterIdLst>
  <p:sldIdLst>
    <p:sldId id="256" r:id="rId3"/>
    <p:sldId id="294" r:id="rId4"/>
    <p:sldId id="295" r:id="rId5"/>
    <p:sldId id="286" r:id="rId6"/>
    <p:sldId id="287" r:id="rId7"/>
    <p:sldId id="257" r:id="rId8"/>
    <p:sldId id="296" r:id="rId9"/>
    <p:sldId id="297" r:id="rId10"/>
    <p:sldId id="298" r:id="rId11"/>
    <p:sldId id="289" r:id="rId12"/>
    <p:sldId id="292" r:id="rId13"/>
    <p:sldId id="291" r:id="rId14"/>
    <p:sldId id="293" r:id="rId15"/>
    <p:sldId id="271" r:id="rId16"/>
    <p:sldId id="272" r:id="rId1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928" userDrawn="1">
          <p15:clr>
            <a:srgbClr val="A4A3A4"/>
          </p15:clr>
        </p15:guide>
        <p15:guide id="2" pos="220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6285"/>
    <a:srgbClr val="A3A3A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66" autoAdjust="0"/>
    <p:restoredTop sz="94660"/>
  </p:normalViewPr>
  <p:slideViewPr>
    <p:cSldViewPr>
      <p:cViewPr varScale="1">
        <p:scale>
          <a:sx n="68" d="100"/>
          <a:sy n="68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766" y="-96"/>
      </p:cViewPr>
      <p:guideLst>
        <p:guide orient="horz" pos="2928"/>
        <p:guide pos="220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BE353B-9DFD-46AA-8EDD-1130B98AD9FC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BBEEA-6473-41C5-8419-0900F4DA2FC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70086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4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0EF844B-0A09-48C0-B29A-2683A9F27746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1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4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93EC2B0-84FA-4C26-93F3-05F64014CA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8774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1933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52185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0137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Trout</a:t>
            </a:r>
            <a:r>
              <a:rPr lang="en-US" baseline="0" dirty="0" smtClean="0"/>
              <a:t> perch – moderately intolerant…none in Beaver R, probably coming from </a:t>
            </a:r>
            <a:r>
              <a:rPr lang="en-US" baseline="0" smtClean="0"/>
              <a:t>lower Allegheny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70977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Mention study plans and rough budgets developed for each; plan still</a:t>
            </a:r>
            <a:r>
              <a:rPr lang="en-US" baseline="0" dirty="0" smtClean="0"/>
              <a:t> needs to be vetted through 305(b) committee.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EC2B0-84FA-4C26-93F3-05F64014CA8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1858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dirty="0" smtClean="0"/>
              <a:t>Click to edit Master subtitle style</a:t>
            </a:r>
            <a:endParaRPr kumimoji="0"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6" name="Picture 2" descr="Z:\OBP Logo\Final OBP Logos\OBP LOGO12 copy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267200"/>
            <a:ext cx="2149929" cy="2156346"/>
          </a:xfrm>
          <a:prstGeom prst="rect">
            <a:avLst/>
          </a:prstGeom>
          <a:noFill/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E697-9F0D-4F26-8795-97D9B7D8BB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A8BCE-B2A7-41FC-97FF-81635622F1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3820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E697-9F0D-4F26-8795-97D9B7D8BB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A8BCE-B2A7-41FC-97FF-81635622F1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4228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E697-9F0D-4F26-8795-97D9B7D8BB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A8BCE-B2A7-41FC-97FF-81635622F1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1530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E697-9F0D-4F26-8795-97D9B7D8BB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A8BCE-B2A7-41FC-97FF-81635622F1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8056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E697-9F0D-4F26-8795-97D9B7D8BB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A8BCE-B2A7-41FC-97FF-81635622F1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7587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E697-9F0D-4F26-8795-97D9B7D8BB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A8BCE-B2A7-41FC-97FF-81635622F1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12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E697-9F0D-4F26-8795-97D9B7D8BB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A8BCE-B2A7-41FC-97FF-81635622F1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4755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E697-9F0D-4F26-8795-97D9B7D8BB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A8BCE-B2A7-41FC-97FF-81635622F1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08043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tx2"/>
              </a:buCl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2" descr="Z:\OBP Logo\Final OBP Logos\OBP LOGO4.5 copy.gif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85" y="-19575"/>
            <a:ext cx="782691" cy="784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E697-9F0D-4F26-8795-97D9B7D8BB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A8BCE-B2A7-41FC-97FF-81635622F1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8282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E697-9F0D-4F26-8795-97D9B7D8BB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A8BCE-B2A7-41FC-97FF-81635622F1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5932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CE697-9F0D-4F26-8795-97D9B7D8BB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A8BCE-B2A7-41FC-97FF-81635622F1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8672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25745-C7A1-479E-B0BC-9C204A6FC08B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12392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6925745-C7A1-479E-B0BC-9C204A6FC08B}" type="datetimeFigureOut">
              <a:rPr lang="en-US" smtClean="0"/>
              <a:pPr/>
              <a:t>2/9/2016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F5F3F77-31EA-483D-8C46-9C7570146435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CE697-9F0D-4F26-8795-97D9B7D8BB5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2/9/2016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A8BCE-B2A7-41FC-97FF-81635622F17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3090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685800"/>
            <a:ext cx="7851648" cy="1828800"/>
          </a:xfrm>
        </p:spPr>
        <p:txBody>
          <a:bodyPr/>
          <a:lstStyle/>
          <a:p>
            <a:pPr algn="l"/>
            <a:r>
              <a:rPr lang="en-US" dirty="0" smtClean="0"/>
              <a:t>Biological Water Quality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2667000"/>
            <a:ext cx="7854696" cy="1752600"/>
          </a:xfrm>
        </p:spPr>
        <p:txBody>
          <a:bodyPr/>
          <a:lstStyle/>
          <a:p>
            <a:pPr algn="l"/>
            <a:r>
              <a:rPr lang="en-US" dirty="0" smtClean="0"/>
              <a:t>2015 Subcommittee Report</a:t>
            </a:r>
          </a:p>
          <a:p>
            <a:pPr algn="l"/>
            <a:r>
              <a:rPr lang="en-US" dirty="0" smtClean="0"/>
              <a:t>		</a:t>
            </a:r>
            <a:endParaRPr lang="en-US" dirty="0"/>
          </a:p>
        </p:txBody>
      </p:sp>
      <p:pic>
        <p:nvPicPr>
          <p:cNvPr id="8" name="Picture 2" descr="Z:\Pool Reports\Pool Summary 1-pagers\Source Files for One Pagers\Montgomery 2015 combined F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3352800"/>
            <a:ext cx="2900531" cy="2175399"/>
          </a:xfrm>
          <a:prstGeom prst="rect">
            <a:avLst/>
          </a:prstGeom>
          <a:noFill/>
        </p:spPr>
      </p:pic>
      <p:pic>
        <p:nvPicPr>
          <p:cNvPr id="9" name="Picture 2" descr="Z:\Pool Reports\Pool Summary 1-pagers\Source Files for One Pagers\Racine 2015 combined F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5668" y="3996801"/>
            <a:ext cx="2900532" cy="2175399"/>
          </a:xfrm>
          <a:prstGeom prst="rect">
            <a:avLst/>
          </a:prstGeom>
          <a:noFill/>
        </p:spPr>
      </p:pic>
      <p:pic>
        <p:nvPicPr>
          <p:cNvPr id="10" name="Picture 2" descr="Z:\Pool Reports\Pool Summary 1-pagers\Source Files for One Pagers\JTM 2015 combined Fina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15806" y="4589254"/>
            <a:ext cx="2923394" cy="2192546"/>
          </a:xfrm>
          <a:prstGeom prst="rect">
            <a:avLst/>
          </a:prstGeom>
          <a:noFill/>
        </p:spPr>
      </p:pic>
      <p:pic>
        <p:nvPicPr>
          <p:cNvPr id="7" name="Content Placeholder 3" descr="JTM 2015 combined Final ver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15805" y="4589254"/>
            <a:ext cx="2923395" cy="2192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ntgomery 2015 combined Final ver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144000" cy="685800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00" t="2000" r="1999" b="34000"/>
          <a:stretch/>
        </p:blipFill>
        <p:spPr>
          <a:xfrm>
            <a:off x="762000" y="914399"/>
            <a:ext cx="7418070" cy="2514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4211" y="3657600"/>
            <a:ext cx="8229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From 1957 – 2014 (3400 sampling events) = 121 individuals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8363" y="4336701"/>
            <a:ext cx="8229600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2015 Montgomery (15 sampling events) = 152 individuals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Z:\Pool Reports\Pool Summary 1-pagers\Source Files for One Pagers\Racine 2015 combined Final ver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JTM 2015 combined Final ver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Z:\305b\2016\2016 305b Biological Conditions.jpg"/>
          <p:cNvPicPr>
            <a:picLocks noChangeAspect="1" noChangeArrowheads="1"/>
          </p:cNvPicPr>
          <p:nvPr/>
        </p:nvPicPr>
        <p:blipFill rotWithShape="1">
          <a:blip r:embed="rId2" cstate="print"/>
          <a:srcRect r="4536"/>
          <a:stretch/>
        </p:blipFill>
        <p:spPr bwMode="auto">
          <a:xfrm>
            <a:off x="364490" y="1500886"/>
            <a:ext cx="8017510" cy="3985514"/>
          </a:xfrm>
          <a:prstGeom prst="rect">
            <a:avLst/>
          </a:prstGeom>
          <a:noFill/>
        </p:spPr>
      </p:pic>
      <p:grpSp>
        <p:nvGrpSpPr>
          <p:cNvPr id="17" name="Group 16"/>
          <p:cNvGrpSpPr/>
          <p:nvPr/>
        </p:nvGrpSpPr>
        <p:grpSpPr>
          <a:xfrm>
            <a:off x="2906110" y="5870030"/>
            <a:ext cx="3678620" cy="661744"/>
            <a:chOff x="4803230" y="5859520"/>
            <a:chExt cx="3678620" cy="661744"/>
          </a:xfrm>
        </p:grpSpPr>
        <p:pic>
          <p:nvPicPr>
            <p:cNvPr id="1031" name="Picture 7" descr="Z:\305b\2016\Fish Condition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3230" y="5922580"/>
              <a:ext cx="445770" cy="247650"/>
            </a:xfrm>
            <a:prstGeom prst="rect">
              <a:avLst/>
            </a:prstGeom>
            <a:noFill/>
          </p:spPr>
        </p:pic>
        <p:pic>
          <p:nvPicPr>
            <p:cNvPr id="1032" name="Picture 8" descr="Z:\305b\2016\Macro Condition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55780" y="6248400"/>
              <a:ext cx="357717" cy="247650"/>
            </a:xfrm>
            <a:prstGeom prst="rect">
              <a:avLst/>
            </a:prstGeom>
            <a:noFill/>
          </p:spPr>
        </p:pic>
        <p:sp>
          <p:nvSpPr>
            <p:cNvPr id="15" name="TextBox 14"/>
            <p:cNvSpPr txBox="1"/>
            <p:nvPr/>
          </p:nvSpPr>
          <p:spPr>
            <a:xfrm>
              <a:off x="5205250" y="6182710"/>
              <a:ext cx="3276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= Avg. Pool Macro Condition</a:t>
              </a:r>
              <a:endParaRPr lang="en-US" sz="1600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205250" y="5859520"/>
              <a:ext cx="32766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= Avg. Pool Fish Condition</a:t>
              </a:r>
              <a:endParaRPr lang="en-US" sz="1600" b="1" dirty="0"/>
            </a:p>
          </p:txBody>
        </p:sp>
      </p:grpSp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990600" y="250045"/>
            <a:ext cx="77724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Average Pool Conditions</a:t>
            </a:r>
            <a:endParaRPr lang="en-US" dirty="0"/>
          </a:p>
        </p:txBody>
      </p:sp>
      <p:pic>
        <p:nvPicPr>
          <p:cNvPr id="1027" name="Picture 3" descr="Z:\305b\2016\2015 Pool Report Data.gif"/>
          <p:cNvPicPr>
            <a:picLocks noChangeArrowheads="1"/>
          </p:cNvPicPr>
          <p:nvPr/>
        </p:nvPicPr>
        <p:blipFill rotWithShape="1">
          <a:blip r:embed="rId5" cstate="print"/>
          <a:srcRect r="4595"/>
          <a:stretch/>
        </p:blipFill>
        <p:spPr bwMode="auto">
          <a:xfrm>
            <a:off x="364816" y="1499616"/>
            <a:ext cx="8017184" cy="3986784"/>
          </a:xfrm>
          <a:prstGeom prst="rect">
            <a:avLst/>
          </a:prstGeom>
          <a:noFill/>
        </p:spPr>
      </p:pic>
      <p:grpSp>
        <p:nvGrpSpPr>
          <p:cNvPr id="19" name="Group 18"/>
          <p:cNvGrpSpPr/>
          <p:nvPr/>
        </p:nvGrpSpPr>
        <p:grpSpPr>
          <a:xfrm>
            <a:off x="1720232" y="2378384"/>
            <a:ext cx="5924044" cy="1444208"/>
            <a:chOff x="1720232" y="2378384"/>
            <a:chExt cx="5924044" cy="1444208"/>
          </a:xfrm>
        </p:grpSpPr>
        <p:sp>
          <p:nvSpPr>
            <p:cNvPr id="12" name="Oval 11"/>
            <p:cNvSpPr/>
            <p:nvPr/>
          </p:nvSpPr>
          <p:spPr>
            <a:xfrm>
              <a:off x="1720232" y="2728144"/>
              <a:ext cx="457200" cy="10944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4010952" y="2887508"/>
              <a:ext cx="533400" cy="4086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7110876" y="2378384"/>
              <a:ext cx="533400" cy="4086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182652" y="5846120"/>
            <a:ext cx="1194924" cy="685654"/>
            <a:chOff x="6182652" y="5846120"/>
            <a:chExt cx="1194924" cy="685654"/>
          </a:xfrm>
        </p:grpSpPr>
        <p:sp>
          <p:nvSpPr>
            <p:cNvPr id="20" name="TextBox 19"/>
            <p:cNvSpPr txBox="1"/>
            <p:nvPr/>
          </p:nvSpPr>
          <p:spPr>
            <a:xfrm>
              <a:off x="6182652" y="5846120"/>
              <a:ext cx="11949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2011 - 2015</a:t>
              </a:r>
              <a:endParaRPr lang="en-US" sz="16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182652" y="6193220"/>
              <a:ext cx="11949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2011 - 2015</a:t>
              </a:r>
              <a:endParaRPr lang="en-US" sz="1600" b="1" dirty="0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182652" y="5846120"/>
            <a:ext cx="1194924" cy="682973"/>
            <a:chOff x="6092628" y="5496983"/>
            <a:chExt cx="1194924" cy="682973"/>
          </a:xfrm>
        </p:grpSpPr>
        <p:sp>
          <p:nvSpPr>
            <p:cNvPr id="21" name="TextBox 20"/>
            <p:cNvSpPr txBox="1"/>
            <p:nvPr/>
          </p:nvSpPr>
          <p:spPr>
            <a:xfrm>
              <a:off x="6092628" y="5496983"/>
              <a:ext cx="11949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2010 - 2014</a:t>
              </a:r>
              <a:endParaRPr lang="en-US" sz="16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092628" y="5841402"/>
              <a:ext cx="11949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/>
                <a:t>2010 - 2014</a:t>
              </a:r>
              <a:endParaRPr lang="en-US" sz="1600" b="1" dirty="0"/>
            </a:p>
          </p:txBody>
        </p:sp>
      </p:grpSp>
      <p:sp>
        <p:nvSpPr>
          <p:cNvPr id="2" name="Rounded Rectangle 1"/>
          <p:cNvSpPr/>
          <p:nvPr/>
        </p:nvSpPr>
        <p:spPr>
          <a:xfrm rot="18669041">
            <a:off x="7868565" y="5056948"/>
            <a:ext cx="611163" cy="24047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732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7" dur="indefinite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BWQSC 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2392"/>
            <a:ext cx="8458200" cy="516940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Approves use of final Macroinvertebrate Index for 2016 305(b) assessment of the Aquatic Life Use of the Ohio River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Accepts 2015 biological condition rating of ‘Good’ using fish and ‘Fair’ using macroinvertebrates for Montgomery Pool with no caveats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Accepts 2015 biological condition ratings of ‘Good’ using fish for Racine and J.T. Myers pools with no caveats</a:t>
            </a:r>
          </a:p>
          <a:p>
            <a:pPr marL="880110" lvl="1" indent="-514350">
              <a:buFont typeface="+mj-lt"/>
              <a:buAutoNum type="arabicPeriod"/>
            </a:pPr>
            <a:r>
              <a:rPr lang="en-US" dirty="0" smtClean="0"/>
              <a:t>Review of macroinvertebrate assessments is pending receipt of data (due in spring 2016)</a:t>
            </a:r>
          </a:p>
          <a:p>
            <a:pPr marL="514350" indent="-514350">
              <a:buFont typeface="+mj-lt"/>
              <a:buAutoNum type="alphaLcPeriod"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BWQSC Recommendations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2392"/>
            <a:ext cx="8229600" cy="501700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Target 3 pools for 2016 fish and macroinvertebrate surveys (Willow Island, Greenup and Cannelton)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Switch to 6 year cycle (3 pools/</a:t>
            </a:r>
            <a:r>
              <a:rPr lang="en-US" dirty="0" err="1" smtClean="0"/>
              <a:t>yr</a:t>
            </a:r>
            <a:r>
              <a:rPr lang="en-US" dirty="0" smtClean="0"/>
              <a:t>)</a:t>
            </a:r>
          </a:p>
          <a:p>
            <a:pPr marL="850392" lvl="1" indent="-457200">
              <a:buFont typeface="+mj-lt"/>
              <a:buAutoNum type="alphaLcPeriod"/>
            </a:pPr>
            <a:r>
              <a:rPr lang="en-US" dirty="0" smtClean="0"/>
              <a:t>Use available resources to study highest ranked need: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dirty="0"/>
              <a:t>Determine effects of </a:t>
            </a:r>
            <a:r>
              <a:rPr lang="en-US" b="1" dirty="0"/>
              <a:t>Hydrilla</a:t>
            </a:r>
            <a:r>
              <a:rPr lang="en-US" dirty="0"/>
              <a:t> on biotic </a:t>
            </a:r>
            <a:r>
              <a:rPr lang="en-US" dirty="0" smtClean="0"/>
              <a:t>indices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dirty="0"/>
              <a:t>Collect </a:t>
            </a:r>
            <a:r>
              <a:rPr lang="en-US" b="1" dirty="0"/>
              <a:t>water/sediment chemistry </a:t>
            </a:r>
            <a:r>
              <a:rPr lang="en-US" dirty="0"/>
              <a:t>at fish/bug </a:t>
            </a:r>
            <a:r>
              <a:rPr lang="en-US" dirty="0" smtClean="0"/>
              <a:t>sites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dirty="0"/>
              <a:t>Conduct </a:t>
            </a:r>
            <a:r>
              <a:rPr lang="en-US" b="1" dirty="0"/>
              <a:t>r</a:t>
            </a:r>
            <a:r>
              <a:rPr lang="en-US" b="1" dirty="0" smtClean="0"/>
              <a:t>evisits </a:t>
            </a:r>
            <a:r>
              <a:rPr lang="en-US" dirty="0" smtClean="0"/>
              <a:t>to gauge effects of seasonality &amp; flows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dirty="0"/>
              <a:t>Conduct </a:t>
            </a:r>
            <a:r>
              <a:rPr lang="en-US" b="1" dirty="0"/>
              <a:t>targeted</a:t>
            </a:r>
            <a:r>
              <a:rPr lang="en-US" dirty="0"/>
              <a:t> biological </a:t>
            </a:r>
            <a:r>
              <a:rPr lang="en-US" dirty="0" smtClean="0"/>
              <a:t>sampling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dirty="0"/>
              <a:t>Coordinate </a:t>
            </a:r>
            <a:r>
              <a:rPr lang="en-US" b="1" dirty="0"/>
              <a:t>mussel surveys </a:t>
            </a:r>
            <a:r>
              <a:rPr lang="en-US" dirty="0"/>
              <a:t>at fish/bug </a:t>
            </a:r>
            <a:r>
              <a:rPr lang="en-US" dirty="0" smtClean="0"/>
              <a:t>sites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dirty="0"/>
              <a:t>Determine upstream extent of </a:t>
            </a:r>
            <a:r>
              <a:rPr lang="en-US" b="1" dirty="0"/>
              <a:t>Asian Carp </a:t>
            </a:r>
            <a:r>
              <a:rPr lang="en-US" dirty="0" smtClean="0"/>
              <a:t>reproduction</a:t>
            </a:r>
          </a:p>
          <a:p>
            <a:pPr marL="1124712" lvl="2" indent="-457200">
              <a:buFont typeface="+mj-lt"/>
              <a:buAutoNum type="arabicPeriod"/>
            </a:pPr>
            <a:r>
              <a:rPr lang="en-US" dirty="0"/>
              <a:t>Determine impacts of </a:t>
            </a:r>
            <a:r>
              <a:rPr lang="en-US" b="1" dirty="0"/>
              <a:t>microplastics</a:t>
            </a:r>
            <a:r>
              <a:rPr lang="en-US" dirty="0"/>
              <a:t> on aquatic life</a:t>
            </a:r>
            <a:endParaRPr lang="en-US" dirty="0" smtClean="0"/>
          </a:p>
          <a:p>
            <a:pPr marL="1124712" lvl="2" indent="-457200">
              <a:buFont typeface="+mj-lt"/>
              <a:buAutoNum type="arabicPeriod"/>
            </a:pPr>
            <a:endParaRPr lang="en-US" dirty="0" smtClean="0"/>
          </a:p>
          <a:p>
            <a:pPr marL="393192" lvl="1" indent="0">
              <a:buNone/>
            </a:pPr>
            <a:endParaRPr lang="en-US" dirty="0" smtClean="0"/>
          </a:p>
          <a:p>
            <a:pPr marL="850392" lvl="1" indent="-457200">
              <a:buFont typeface="+mj-lt"/>
              <a:buAutoNum type="arabicPeriod"/>
            </a:pPr>
            <a:endParaRPr lang="en-US" dirty="0" smtClean="0"/>
          </a:p>
          <a:p>
            <a:pPr marL="850392" lvl="1" indent="-457200">
              <a:buFont typeface="+mj-lt"/>
              <a:buAutoNum type="arabicPeriod"/>
            </a:pPr>
            <a:endParaRPr lang="en-US" dirty="0" smtClean="0"/>
          </a:p>
          <a:p>
            <a:pPr marL="667512" lvl="2" indent="0">
              <a:buNone/>
            </a:pPr>
            <a:endParaRPr lang="en-US" dirty="0" smtClean="0"/>
          </a:p>
          <a:p>
            <a:pPr marL="1124712" lvl="2" indent="-457200">
              <a:buFont typeface="+mj-lt"/>
              <a:buAutoNum type="alphaLcPeriod"/>
            </a:pPr>
            <a:endParaRPr lang="en-US" dirty="0" smtClean="0"/>
          </a:p>
          <a:p>
            <a:pPr marL="1124712" lvl="2" indent="-457200">
              <a:buFont typeface="+mj-lt"/>
              <a:buAutoNum type="alphaLcPeriod"/>
            </a:pPr>
            <a:endParaRPr lang="en-US" dirty="0" smtClean="0"/>
          </a:p>
          <a:p>
            <a:pPr marL="514350" indent="-514350">
              <a:buNone/>
            </a:pPr>
            <a:endParaRPr lang="en-US" dirty="0" smtClean="0"/>
          </a:p>
          <a:p>
            <a:pPr marL="514350" indent="-514350">
              <a:buFont typeface="+mj-lt"/>
              <a:buAutoNum type="arabicPeriod" startAt="5"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Macroinvertebrate 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2392"/>
            <a:ext cx="8382000" cy="478840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Incorporated into ALU Assessment  </a:t>
            </a:r>
          </a:p>
          <a:p>
            <a:pPr lvl="1"/>
            <a:r>
              <a:rPr lang="en-US" dirty="0" smtClean="0"/>
              <a:t>2 Methods collected at all sites</a:t>
            </a:r>
          </a:p>
          <a:p>
            <a:pPr lvl="1"/>
            <a:r>
              <a:rPr lang="en-US" dirty="0" smtClean="0"/>
              <a:t>Macro Index (</a:t>
            </a:r>
            <a:r>
              <a:rPr lang="en-US" dirty="0" err="1" smtClean="0"/>
              <a:t>ORMIn</a:t>
            </a:r>
            <a:r>
              <a:rPr lang="en-US" dirty="0" smtClean="0"/>
              <a:t>) est. 2012</a:t>
            </a:r>
          </a:p>
          <a:p>
            <a:pPr lvl="1"/>
            <a:r>
              <a:rPr lang="en-US" dirty="0" smtClean="0"/>
              <a:t>2015 </a:t>
            </a:r>
            <a:r>
              <a:rPr lang="en-US" dirty="0" err="1" smtClean="0"/>
              <a:t>ORMIn</a:t>
            </a:r>
            <a:r>
              <a:rPr lang="en-US" dirty="0" smtClean="0"/>
              <a:t> refinement</a:t>
            </a:r>
          </a:p>
          <a:p>
            <a:pPr lvl="2"/>
            <a:r>
              <a:rPr lang="en-US" dirty="0" smtClean="0"/>
              <a:t>↑ Resolution of least &amp; most disturbed sites</a:t>
            </a:r>
          </a:p>
          <a:p>
            <a:pPr lvl="2"/>
            <a:r>
              <a:rPr lang="en-US" dirty="0" smtClean="0"/>
              <a:t>↑ Index response to disturbance</a:t>
            </a:r>
          </a:p>
          <a:p>
            <a:pPr lvl="2"/>
            <a:r>
              <a:rPr lang="en-US" dirty="0" smtClean="0"/>
              <a:t>Scores generated from Hester Dendy Deep (HDD) samples alone</a:t>
            </a:r>
          </a:p>
          <a:p>
            <a:pPr lvl="2"/>
            <a:r>
              <a:rPr lang="en-US" i="1" dirty="0" smtClean="0"/>
              <a:t>Hydrilla</a:t>
            </a:r>
            <a:r>
              <a:rPr lang="en-US" dirty="0" smtClean="0"/>
              <a:t> highly influences Multi-Habitat (MH) samples</a:t>
            </a:r>
          </a:p>
          <a:p>
            <a:pPr lvl="3"/>
            <a:r>
              <a:rPr lang="en-US" dirty="0" smtClean="0"/>
              <a:t>HDD to much lesser extent</a:t>
            </a:r>
          </a:p>
          <a:p>
            <a:pPr lvl="3"/>
            <a:r>
              <a:rPr lang="en-US" dirty="0" smtClean="0"/>
              <a:t>Will continue MH collection to account for </a:t>
            </a:r>
            <a:r>
              <a:rPr lang="en-US" i="1" dirty="0" smtClean="0"/>
              <a:t>Hydrilla</a:t>
            </a:r>
          </a:p>
          <a:p>
            <a:pPr lvl="1"/>
            <a:r>
              <a:rPr lang="en-US" dirty="0" smtClean="0"/>
              <a:t>Lab has 90 day return (End of February)</a:t>
            </a:r>
          </a:p>
          <a:p>
            <a:pPr lvl="2"/>
            <a:r>
              <a:rPr lang="en-US" i="1" dirty="0" smtClean="0"/>
              <a:t>Implications for 305(b)</a:t>
            </a:r>
          </a:p>
          <a:p>
            <a:pPr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7271259" y="4317976"/>
            <a:ext cx="1896533" cy="2155708"/>
            <a:chOff x="7391400" y="2600721"/>
            <a:chExt cx="1600200" cy="1818879"/>
          </a:xfrm>
        </p:grpSpPr>
        <p:pic>
          <p:nvPicPr>
            <p:cNvPr id="5" name="Picture 4" descr="\\Orsanco57\biopics\Biopics\2011\Macros\PA11023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391400" y="2600721"/>
              <a:ext cx="1460536" cy="1818879"/>
            </a:xfrm>
            <a:prstGeom prst="rect">
              <a:avLst/>
            </a:prstGeom>
            <a:noFill/>
          </p:spPr>
        </p:pic>
        <p:sp>
          <p:nvSpPr>
            <p:cNvPr id="6" name="TextBox 5"/>
            <p:cNvSpPr txBox="1"/>
            <p:nvPr/>
          </p:nvSpPr>
          <p:spPr>
            <a:xfrm>
              <a:off x="8329748" y="4081046"/>
              <a:ext cx="6618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+mj-lt"/>
                </a:rPr>
                <a:t>MH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546857" y="1914920"/>
            <a:ext cx="1991315" cy="1828800"/>
            <a:chOff x="7463828" y="5162550"/>
            <a:chExt cx="1680172" cy="1543050"/>
          </a:xfrm>
        </p:grpSpPr>
        <p:pic>
          <p:nvPicPr>
            <p:cNvPr id="4" name="Picture 3" descr="\\Orsanco57\biopics\Biopics\2009\Argo '09 Pics\Argo Macros\McAlpine\P908036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463828" y="5162550"/>
              <a:ext cx="1527772" cy="1543050"/>
            </a:xfrm>
            <a:prstGeom prst="rect">
              <a:avLst/>
            </a:prstGeom>
            <a:noFill/>
          </p:spPr>
        </p:pic>
        <p:sp>
          <p:nvSpPr>
            <p:cNvPr id="7" name="TextBox 6"/>
            <p:cNvSpPr txBox="1"/>
            <p:nvPr/>
          </p:nvSpPr>
          <p:spPr>
            <a:xfrm>
              <a:off x="8342811" y="5224046"/>
              <a:ext cx="80118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b="1" dirty="0" smtClean="0">
                  <a:solidFill>
                    <a:schemeClr val="bg1"/>
                  </a:solidFill>
                  <a:latin typeface="+mj-lt"/>
                </a:rPr>
                <a:t>HDD</a:t>
              </a:r>
              <a:endParaRPr lang="en-US" sz="16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26948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632434" y="2286000"/>
            <a:ext cx="1990865" cy="637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7848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Macroinvertebrate Program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28600" y="1752600"/>
            <a:ext cx="60960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Nutrient Criteria Development</a:t>
            </a:r>
          </a:p>
          <a:p>
            <a:pPr lvl="1"/>
            <a:r>
              <a:rPr lang="en-US" dirty="0" smtClean="0"/>
              <a:t>Continuous DO monitors set with HDDs</a:t>
            </a:r>
          </a:p>
          <a:p>
            <a:pPr lvl="2"/>
            <a:r>
              <a:rPr lang="en-US" dirty="0" smtClean="0"/>
              <a:t>May – October 2015, 30 min intervals</a:t>
            </a:r>
          </a:p>
          <a:p>
            <a:pPr lvl="2"/>
            <a:r>
              <a:rPr lang="en-US" dirty="0" smtClean="0"/>
              <a:t>77% retrieval, lost probes due to tampering </a:t>
            </a:r>
          </a:p>
          <a:p>
            <a:pPr lvl="1"/>
            <a:r>
              <a:rPr lang="en-US" dirty="0" smtClean="0"/>
              <a:t>Paired Abiotic Data Collections (3 rounds)</a:t>
            </a:r>
          </a:p>
          <a:p>
            <a:pPr lvl="2"/>
            <a:r>
              <a:rPr lang="en-US" dirty="0" smtClean="0"/>
              <a:t>ORSANCO funded (Nutrient/Macro Programs)</a:t>
            </a:r>
          </a:p>
          <a:p>
            <a:pPr lvl="3"/>
            <a:r>
              <a:rPr lang="en-US" dirty="0" err="1" smtClean="0"/>
              <a:t>Sestonic</a:t>
            </a:r>
            <a:r>
              <a:rPr lang="en-US" dirty="0" smtClean="0"/>
              <a:t> Nutrients, </a:t>
            </a:r>
            <a:r>
              <a:rPr lang="en-US" dirty="0" err="1" smtClean="0"/>
              <a:t>Chl</a:t>
            </a:r>
            <a:r>
              <a:rPr lang="en-US" dirty="0" smtClean="0"/>
              <a:t>-a</a:t>
            </a:r>
          </a:p>
          <a:p>
            <a:pPr lvl="1"/>
            <a:r>
              <a:rPr lang="en-US" dirty="0" smtClean="0"/>
              <a:t>USACE Louisville JT Myers co-op </a:t>
            </a:r>
          </a:p>
          <a:p>
            <a:pPr lvl="2"/>
            <a:r>
              <a:rPr lang="en-US" dirty="0" smtClean="0"/>
              <a:t>Funded abiotic collections/macro analysis </a:t>
            </a:r>
          </a:p>
          <a:p>
            <a:pPr lvl="2"/>
            <a:r>
              <a:rPr lang="en-US" dirty="0" smtClean="0"/>
              <a:t>Added BOD to </a:t>
            </a:r>
            <a:r>
              <a:rPr lang="en-US" dirty="0" err="1" smtClean="0"/>
              <a:t>analytes</a:t>
            </a:r>
            <a:endParaRPr lang="en-US" dirty="0" smtClean="0"/>
          </a:p>
          <a:p>
            <a:pPr lvl="1"/>
            <a:r>
              <a:rPr lang="en-US" dirty="0" smtClean="0"/>
              <a:t>2015 Data offloaded, QA/QC ongoing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718300" y="2971800"/>
            <a:ext cx="1905000" cy="858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705600" y="1600200"/>
            <a:ext cx="1905000" cy="663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Z:\BioPics\2015\Argo\IMG_618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3962400"/>
            <a:ext cx="1371600" cy="1371600"/>
          </a:xfrm>
          <a:prstGeom prst="rect">
            <a:avLst/>
          </a:prstGeom>
          <a:noFill/>
        </p:spPr>
      </p:pic>
      <p:pic>
        <p:nvPicPr>
          <p:cNvPr id="8" name="Picture 3" descr="Z:\BioPics\2015\Argo\IMG_614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86600" y="5181600"/>
            <a:ext cx="1828800" cy="1371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38621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305(b) ALU Assessment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12392"/>
            <a:ext cx="8458200" cy="4940808"/>
          </a:xfrm>
        </p:spPr>
        <p:txBody>
          <a:bodyPr>
            <a:normAutofit/>
          </a:bodyPr>
          <a:lstStyle/>
          <a:p>
            <a:r>
              <a:rPr lang="en-US" b="1" u="sng" dirty="0" smtClean="0"/>
              <a:t>full support</a:t>
            </a:r>
            <a:endParaRPr lang="en-US" dirty="0"/>
          </a:p>
          <a:p>
            <a:pPr lvl="1"/>
            <a:r>
              <a:rPr lang="en-US" dirty="0" err="1" smtClean="0"/>
              <a:t>mORFIn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err="1"/>
              <a:t>ORMIn</a:t>
            </a:r>
            <a:r>
              <a:rPr lang="en-US" dirty="0"/>
              <a:t> scores are greater than or equal to 20.0 </a:t>
            </a:r>
            <a:endParaRPr lang="en-US" dirty="0" smtClean="0"/>
          </a:p>
          <a:p>
            <a:pPr lvl="2"/>
            <a:r>
              <a:rPr lang="en-US" dirty="0" smtClean="0"/>
              <a:t>(</a:t>
            </a:r>
            <a:r>
              <a:rPr lang="en-US" dirty="0"/>
              <a:t>i.e. a </a:t>
            </a:r>
            <a:r>
              <a:rPr lang="en-US" dirty="0" smtClean="0"/>
              <a:t>condition </a:t>
            </a:r>
            <a:r>
              <a:rPr lang="en-US" dirty="0"/>
              <a:t>rating of </a:t>
            </a:r>
            <a:r>
              <a:rPr lang="en-US" dirty="0" smtClean="0"/>
              <a:t>‘</a:t>
            </a:r>
            <a:r>
              <a:rPr lang="en-US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Fair</a:t>
            </a:r>
            <a:r>
              <a:rPr lang="en-US" dirty="0" smtClean="0"/>
              <a:t>’, ‘</a:t>
            </a:r>
            <a:r>
              <a:rPr lang="en-US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Good</a:t>
            </a:r>
            <a:r>
              <a:rPr lang="en-US" dirty="0" smtClean="0"/>
              <a:t>’, ‘</a:t>
            </a:r>
            <a:r>
              <a:rPr lang="en-US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Very Good</a:t>
            </a:r>
            <a:r>
              <a:rPr lang="en-US" dirty="0" smtClean="0"/>
              <a:t>’, </a:t>
            </a:r>
            <a:r>
              <a:rPr lang="en-US" dirty="0"/>
              <a:t>or </a:t>
            </a:r>
            <a:r>
              <a:rPr lang="en-US" dirty="0" smtClean="0"/>
              <a:t>‘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Excellent</a:t>
            </a:r>
            <a:r>
              <a:rPr lang="en-US" dirty="0" smtClean="0"/>
              <a:t>’)</a:t>
            </a:r>
          </a:p>
          <a:p>
            <a:endParaRPr lang="en-US" b="1" u="sng" dirty="0" smtClean="0"/>
          </a:p>
          <a:p>
            <a:r>
              <a:rPr lang="en-US" b="1" u="sng" dirty="0" smtClean="0"/>
              <a:t>partial support</a:t>
            </a:r>
            <a:r>
              <a:rPr lang="en-US" dirty="0"/>
              <a:t> 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one </a:t>
            </a:r>
            <a:r>
              <a:rPr lang="en-US" dirty="0"/>
              <a:t>of the indices scores ‘</a:t>
            </a: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Fair</a:t>
            </a:r>
            <a:r>
              <a:rPr lang="en-US" dirty="0" smtClean="0"/>
              <a:t>’ or better (&gt;20.0)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other index </a:t>
            </a:r>
            <a:r>
              <a:rPr lang="en-US" dirty="0" smtClean="0"/>
              <a:t>scores </a:t>
            </a:r>
            <a:r>
              <a:rPr lang="en-US" dirty="0"/>
              <a:t>‘</a:t>
            </a: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Poor</a:t>
            </a:r>
            <a:r>
              <a:rPr lang="en-US" dirty="0"/>
              <a:t>’ </a:t>
            </a:r>
            <a:r>
              <a:rPr lang="en-US" dirty="0" smtClean="0"/>
              <a:t>(10.0 - 19.9) </a:t>
            </a:r>
          </a:p>
          <a:p>
            <a:pPr marL="667512" lvl="2" indent="0">
              <a:buNone/>
            </a:pPr>
            <a:endParaRPr lang="en-US" dirty="0" smtClean="0"/>
          </a:p>
          <a:p>
            <a:r>
              <a:rPr lang="en-US" b="1" u="sng" dirty="0" smtClean="0"/>
              <a:t>non </a:t>
            </a:r>
            <a:r>
              <a:rPr lang="en-US" b="1" u="sng" dirty="0"/>
              <a:t>support</a:t>
            </a:r>
            <a:r>
              <a:rPr lang="en-US" dirty="0"/>
              <a:t> </a:t>
            </a:r>
          </a:p>
          <a:p>
            <a:pPr lvl="1"/>
            <a:r>
              <a:rPr lang="en-US" dirty="0" smtClean="0"/>
              <a:t>pool </a:t>
            </a:r>
            <a:r>
              <a:rPr lang="en-US" dirty="0"/>
              <a:t>in which both indices </a:t>
            </a:r>
            <a:r>
              <a:rPr lang="en-US" dirty="0" smtClean="0"/>
              <a:t>score </a:t>
            </a:r>
            <a:r>
              <a:rPr lang="en-US" dirty="0"/>
              <a:t>‘</a:t>
            </a: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Poor</a:t>
            </a:r>
            <a:r>
              <a:rPr lang="en-US" dirty="0"/>
              <a:t>’ </a:t>
            </a:r>
            <a:r>
              <a:rPr lang="en-US" dirty="0" smtClean="0"/>
              <a:t>(&lt;20.0)</a:t>
            </a:r>
          </a:p>
          <a:p>
            <a:pPr lvl="1"/>
            <a:r>
              <a:rPr lang="en-US" dirty="0" smtClean="0"/>
              <a:t>or </a:t>
            </a:r>
            <a:r>
              <a:rPr lang="en-US" dirty="0"/>
              <a:t>in which </a:t>
            </a:r>
            <a:r>
              <a:rPr lang="en-US" dirty="0" smtClean="0"/>
              <a:t>either or both indices score </a:t>
            </a:r>
            <a:r>
              <a:rPr lang="en-US" dirty="0"/>
              <a:t>‘</a:t>
            </a: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Very Poor</a:t>
            </a:r>
            <a:r>
              <a:rPr lang="en-US" dirty="0"/>
              <a:t>’ </a:t>
            </a:r>
            <a:r>
              <a:rPr lang="en-US" dirty="0" smtClean="0"/>
              <a:t>(&lt;10.0)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55476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Blow out figure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5800" y="228600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prstClr val="white"/>
                </a:solidFill>
              </a:rPr>
              <a:t>2013 Pools</a:t>
            </a:r>
            <a:endParaRPr lang="en-US" sz="3600" b="1" dirty="0">
              <a:solidFill>
                <a:prstClr val="white"/>
              </a:solidFill>
            </a:endParaRPr>
          </a:p>
        </p:txBody>
      </p:sp>
      <p:pic>
        <p:nvPicPr>
          <p:cNvPr id="1026" name="Picture 2" descr="Z:\Pool Reports\Pool Reports 2015\report entire bas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"/>
            <a:ext cx="8477250" cy="6781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80459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 advClick="0"/>
    </mc:Choice>
    <mc:Fallback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algn="ctr"/>
            <a:r>
              <a:rPr lang="en-US" dirty="0" smtClean="0"/>
              <a:t>2015 Fish Survey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88592"/>
            <a:ext cx="8229600" cy="4389120"/>
          </a:xfrm>
          <a:effectLst/>
        </p:spPr>
        <p:txBody>
          <a:bodyPr/>
          <a:lstStyle/>
          <a:p>
            <a:r>
              <a:rPr lang="en-US" dirty="0" smtClean="0"/>
              <a:t>3-4 pools surveyed each year</a:t>
            </a:r>
          </a:p>
          <a:p>
            <a:r>
              <a:rPr lang="en-US" dirty="0" smtClean="0"/>
              <a:t>15 random sites per pool (</a:t>
            </a:r>
            <a:r>
              <a:rPr lang="en-US" i="1" dirty="0" err="1" smtClean="0"/>
              <a:t>m</a:t>
            </a:r>
            <a:r>
              <a:rPr lang="en-US" dirty="0" err="1" smtClean="0"/>
              <a:t>ORFIn</a:t>
            </a:r>
            <a:r>
              <a:rPr lang="en-US" dirty="0" smtClean="0"/>
              <a:t> scores averaged)</a:t>
            </a:r>
          </a:p>
          <a:p>
            <a:pPr lvl="1"/>
            <a:r>
              <a:rPr lang="en-US" dirty="0" smtClean="0"/>
              <a:t>Collectively represent the condition of the pool</a:t>
            </a:r>
          </a:p>
          <a:p>
            <a:pPr lvl="1"/>
            <a:r>
              <a:rPr lang="en-US" dirty="0" smtClean="0"/>
              <a:t>Biological criterion = avg. score of &gt;=20.0 (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Fair </a:t>
            </a:r>
            <a:r>
              <a:rPr lang="en-US" dirty="0" smtClean="0"/>
              <a:t>or better)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31796145"/>
              </p:ext>
            </p:extLst>
          </p:nvPr>
        </p:nvGraphicFramePr>
        <p:xfrm>
          <a:off x="76200" y="3857390"/>
          <a:ext cx="8991601" cy="24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6421"/>
                <a:gridCol w="2419380"/>
                <a:gridCol w="2283311"/>
                <a:gridCol w="2212489"/>
              </a:tblGrid>
              <a:tr h="48768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Pool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120250" marR="120250" marT="60125" marB="601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Macro Condition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Rating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120250" marR="120250" marT="60125" marB="601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Fish Condition </a:t>
                      </a:r>
                    </a:p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Rating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120250" marR="120250" marT="60125" marB="601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ALU Designation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120250" marR="120250" marT="60125" marB="60125" anchor="ctr"/>
                </a:tc>
              </a:tr>
              <a:tr h="4876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j-lt"/>
                        </a:rPr>
                        <a:t>Montgomery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120250" marR="120250" marT="60125" marB="601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FFFF00"/>
                          </a:solidFill>
                          <a:effectLst>
                            <a:outerShdw blurRad="50800" dist="50800" dir="5400000" algn="ctr" rotWithShape="0">
                              <a:schemeClr val="tx1"/>
                            </a:outerShdw>
                          </a:effectLst>
                          <a:latin typeface="+mj-lt"/>
                        </a:rPr>
                        <a:t>Fair</a:t>
                      </a:r>
                      <a:endParaRPr lang="en-US" sz="2800" b="1" dirty="0">
                        <a:solidFill>
                          <a:srgbClr val="FFFF00"/>
                        </a:solidFill>
                        <a:effectLst>
                          <a:outerShdw blurRad="50800" dist="50800" dir="5400000" algn="ctr" rotWithShape="0">
                            <a:schemeClr val="tx1"/>
                          </a:outerShdw>
                        </a:effectLst>
                        <a:latin typeface="+mj-lt"/>
                      </a:endParaRPr>
                    </a:p>
                  </a:txBody>
                  <a:tcPr marL="120250" marR="120250" marT="60125" marB="601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 smtClean="0">
                          <a:solidFill>
                            <a:srgbClr val="92D050"/>
                          </a:solidFill>
                          <a:effectLst>
                            <a:outerShdw blurRad="50800" dist="50800" dir="5400000" algn="ctr" rotWithShape="0">
                              <a:schemeClr val="tx1"/>
                            </a:outerShdw>
                          </a:effectLst>
                          <a:latin typeface="+mj-lt"/>
                        </a:rPr>
                        <a:t>Good</a:t>
                      </a:r>
                      <a:endParaRPr lang="en-US" sz="2800" b="1" dirty="0">
                        <a:solidFill>
                          <a:srgbClr val="92D050"/>
                        </a:solidFill>
                        <a:effectLst>
                          <a:outerShdw blurRad="50800" dist="50800" dir="5400000" algn="ctr" rotWithShape="0">
                            <a:schemeClr val="tx1"/>
                          </a:outerShdw>
                        </a:effectLst>
                        <a:latin typeface="+mj-lt"/>
                      </a:endParaRPr>
                    </a:p>
                  </a:txBody>
                  <a:tcPr marL="120250" marR="120250" marT="60125" marB="601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Met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120250" marR="120250" marT="60125" marB="60125"/>
                </a:tc>
              </a:tr>
              <a:tr h="4876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j-lt"/>
                        </a:rPr>
                        <a:t>Racine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120250" marR="120250" marT="60125" marB="601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Due</a:t>
                      </a:r>
                      <a:r>
                        <a:rPr lang="en-US" sz="2400" baseline="0" dirty="0" smtClean="0">
                          <a:latin typeface="+mj-lt"/>
                        </a:rPr>
                        <a:t> </a:t>
                      </a:r>
                      <a:r>
                        <a:rPr lang="en-US" sz="2400" dirty="0" smtClean="0">
                          <a:latin typeface="+mj-lt"/>
                        </a:rPr>
                        <a:t>Spring</a:t>
                      </a:r>
                      <a:r>
                        <a:rPr lang="en-US" sz="2400" baseline="0" dirty="0" smtClean="0">
                          <a:latin typeface="+mj-lt"/>
                        </a:rPr>
                        <a:t> ‘16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120250" marR="120250" marT="60125" marB="6012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kern="1200" dirty="0" smtClean="0">
                          <a:solidFill>
                            <a:srgbClr val="92D050"/>
                          </a:solidFill>
                          <a:effectLst>
                            <a:outerShdw blurRad="50800" dist="50800" dir="5400000" algn="ctr" rotWithShape="0">
                              <a:schemeClr val="tx1"/>
                            </a:outerShdw>
                          </a:effectLst>
                          <a:latin typeface="+mj-lt"/>
                          <a:ea typeface="+mn-ea"/>
                          <a:cs typeface="+mn-cs"/>
                        </a:rPr>
                        <a:t>Good</a:t>
                      </a:r>
                      <a:endParaRPr kumimoji="0" lang="en-US" sz="2800" b="1" kern="1200" dirty="0">
                        <a:solidFill>
                          <a:srgbClr val="FFFF00"/>
                        </a:solidFill>
                        <a:effectLst>
                          <a:outerShdw blurRad="50800" dist="50800" dir="5400000" algn="ctr" rotWithShape="0">
                            <a:schemeClr val="tx1"/>
                          </a:outerShdw>
                        </a:effectLst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20250" marR="120250" marT="60125" marB="601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Pending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120250" marR="120250" marT="60125" marB="60125"/>
                </a:tc>
              </a:tr>
              <a:tr h="48768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+mj-lt"/>
                        </a:rPr>
                        <a:t>J.T. Myers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120250" marR="120250" marT="60125" marB="601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Due Spring ’16</a:t>
                      </a:r>
                    </a:p>
                  </a:txBody>
                  <a:tcPr marL="120250" marR="120250" marT="60125" marB="60125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2800" b="1" kern="1200" dirty="0" smtClean="0">
                          <a:solidFill>
                            <a:srgbClr val="92D050"/>
                          </a:solidFill>
                          <a:effectLst>
                            <a:outerShdw blurRad="50800" dist="50800" dir="5400000" algn="ctr" rotWithShape="0">
                              <a:schemeClr val="tx1"/>
                            </a:outerShdw>
                          </a:effectLst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Good</a:t>
                      </a:r>
                      <a:endParaRPr kumimoji="0" lang="en-US" sz="2800" b="1" kern="1200" dirty="0">
                        <a:solidFill>
                          <a:srgbClr val="92D050"/>
                        </a:solidFill>
                        <a:effectLst>
                          <a:outerShdw blurRad="50800" dist="50800" dir="5400000" algn="ctr" rotWithShape="0">
                            <a:schemeClr val="tx1"/>
                          </a:outerShdw>
                        </a:effectLst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20250" marR="120250" marT="60125" marB="601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+mj-lt"/>
                        </a:rPr>
                        <a:t>Pending</a:t>
                      </a:r>
                      <a:endParaRPr lang="en-US" sz="2400" dirty="0">
                        <a:latin typeface="+mj-lt"/>
                      </a:endParaRPr>
                    </a:p>
                  </a:txBody>
                  <a:tcPr marL="120250" marR="120250" marT="60125" marB="60125"/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6858000" y="3886200"/>
            <a:ext cx="2209800" cy="24384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Z:\Pool Reports\Pool Reports 2014\2014 mORFIn ALL POOLS with lege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676400"/>
            <a:ext cx="8421688" cy="488677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Past vs. Present Surveys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3733800" y="2514600"/>
            <a:ext cx="569622" cy="9438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867397" y="2235201"/>
            <a:ext cx="406401" cy="7035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248400" y="2209800"/>
            <a:ext cx="457200" cy="7914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271935" y="2506133"/>
            <a:ext cx="406398" cy="703551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Z:\Pool Reports\Pool Reports 2015\2015 mORFIn ALL POOLS with legen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1664995"/>
            <a:ext cx="8686800" cy="5040605"/>
          </a:xfrm>
          <a:prstGeom prst="rect">
            <a:avLst/>
          </a:prstGeom>
          <a:noFill/>
        </p:spPr>
      </p:pic>
      <p:sp>
        <p:nvSpPr>
          <p:cNvPr id="9" name="Oval 8"/>
          <p:cNvSpPr/>
          <p:nvPr/>
        </p:nvSpPr>
        <p:spPr>
          <a:xfrm rot="1829921">
            <a:off x="4033603" y="4193929"/>
            <a:ext cx="340914" cy="112573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829921">
            <a:off x="1402448" y="4153101"/>
            <a:ext cx="340914" cy="17159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 rot="1829921">
            <a:off x="7272404" y="4189940"/>
            <a:ext cx="340914" cy="142334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636712" y="2624410"/>
            <a:ext cx="420688" cy="8340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115090" y="2777817"/>
            <a:ext cx="416932" cy="82167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467600" y="2133600"/>
            <a:ext cx="381000" cy="8677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051296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/>
              <a:t>Understanding the Variation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12392"/>
            <a:ext cx="8686800" cy="5093208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/>
              <a:t>Flows</a:t>
            </a:r>
          </a:p>
          <a:p>
            <a:pPr lvl="1"/>
            <a:r>
              <a:rPr lang="en-US" dirty="0" smtClean="0"/>
              <a:t>Can disrupt recruitment, habitat use, and sampling efficiency</a:t>
            </a:r>
          </a:p>
          <a:p>
            <a:endParaRPr lang="en-US" dirty="0" smtClean="0"/>
          </a:p>
          <a:p>
            <a:r>
              <a:rPr lang="en-US" b="1" dirty="0" smtClean="0"/>
              <a:t>Seasonality</a:t>
            </a:r>
          </a:p>
          <a:p>
            <a:pPr lvl="1"/>
            <a:r>
              <a:rPr lang="en-US" dirty="0" smtClean="0"/>
              <a:t>Fall sampling generally results in higher catch rates than summer</a:t>
            </a:r>
          </a:p>
          <a:p>
            <a:pPr lvl="2"/>
            <a:r>
              <a:rPr lang="en-US" dirty="0" smtClean="0"/>
              <a:t>Primarily influenced by young of year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b="1" dirty="0" smtClean="0"/>
              <a:t>Invasive Species</a:t>
            </a:r>
          </a:p>
          <a:p>
            <a:pPr lvl="1"/>
            <a:r>
              <a:rPr lang="en-US" i="1" dirty="0" smtClean="0"/>
              <a:t>Hydrilla</a:t>
            </a:r>
            <a:r>
              <a:rPr lang="en-US" dirty="0" smtClean="0"/>
              <a:t> continues to proliferate (above Meldahl L&amp;D)</a:t>
            </a:r>
          </a:p>
          <a:p>
            <a:pPr lvl="2"/>
            <a:r>
              <a:rPr lang="en-US" dirty="0" smtClean="0"/>
              <a:t>↓Functional habitat</a:t>
            </a:r>
          </a:p>
          <a:p>
            <a:pPr lvl="2"/>
            <a:r>
              <a:rPr lang="en-US" dirty="0" smtClean="0"/>
              <a:t>↑Hypoxic conditions and dissolved oxygen range</a:t>
            </a:r>
          </a:p>
          <a:p>
            <a:endParaRPr lang="en-US" b="1" dirty="0" smtClean="0"/>
          </a:p>
          <a:p>
            <a:r>
              <a:rPr lang="en-US" b="1" dirty="0" smtClean="0"/>
              <a:t>River-wide Species</a:t>
            </a:r>
            <a:r>
              <a:rPr lang="en-US" dirty="0" smtClean="0"/>
              <a:t> </a:t>
            </a:r>
            <a:r>
              <a:rPr lang="en-US" b="1" dirty="0" smtClean="0"/>
              <a:t>Trends</a:t>
            </a:r>
          </a:p>
          <a:p>
            <a:pPr lvl="1"/>
            <a:r>
              <a:rPr lang="en-US" dirty="0" smtClean="0"/>
              <a:t>River-wide trends in several key </a:t>
            </a:r>
            <a:r>
              <a:rPr lang="en-US" i="1" dirty="0" smtClean="0"/>
              <a:t>m</a:t>
            </a:r>
            <a:r>
              <a:rPr lang="en-US" dirty="0" smtClean="0"/>
              <a:t>ORFIn species (1991 – Present) cloud response to local conditions</a:t>
            </a:r>
          </a:p>
        </p:txBody>
      </p:sp>
    </p:spTree>
    <p:extLst>
      <p:ext uri="{BB962C8B-B14F-4D97-AF65-F5344CB8AC3E}">
        <p14:creationId xmlns:p14="http://schemas.microsoft.com/office/powerpoint/2010/main" xmlns="" val="193783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5665443"/>
              </p:ext>
            </p:extLst>
          </p:nvPr>
        </p:nvGraphicFramePr>
        <p:xfrm>
          <a:off x="1676400" y="1432560"/>
          <a:ext cx="5715000" cy="477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600"/>
                <a:gridCol w="1676400"/>
                <a:gridCol w="1905000"/>
              </a:tblGrid>
              <a:tr h="364638">
                <a:tc>
                  <a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+mj-lt"/>
                        </a:rPr>
                        <a:t>July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+mj-lt"/>
                        </a:rPr>
                        <a:t>September</a:t>
                      </a:r>
                      <a:r>
                        <a:rPr lang="en-US" baseline="0" dirty="0" smtClean="0">
                          <a:latin typeface="+mj-lt"/>
                        </a:rPr>
                        <a:t> </a:t>
                      </a:r>
                      <a:endParaRPr lang="en-US" dirty="0">
                        <a:latin typeface="+mj-lt"/>
                      </a:endParaRPr>
                    </a:p>
                  </a:txBody>
                  <a:tcPr/>
                </a:tc>
              </a:tr>
              <a:tr h="334252">
                <a:tc>
                  <a:txBody>
                    <a:bodyPr/>
                    <a:lstStyle/>
                    <a:p>
                      <a:r>
                        <a:rPr lang="en-US" sz="1600" b="1" i="1" dirty="0" smtClean="0">
                          <a:latin typeface="+mj-lt"/>
                        </a:rPr>
                        <a:t>m</a:t>
                      </a:r>
                      <a:r>
                        <a:rPr lang="en-US" sz="1600" b="1" i="0" dirty="0" smtClean="0">
                          <a:latin typeface="+mj-lt"/>
                        </a:rPr>
                        <a:t>ORFIn</a:t>
                      </a:r>
                      <a:endParaRPr lang="en-US" sz="1600" b="1" i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+mj-lt"/>
                        </a:rPr>
                        <a:t>30.9*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+mj-lt"/>
                        </a:rPr>
                        <a:t>32.3*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</a:tr>
              <a:tr h="334252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latin typeface="+mj-lt"/>
                        </a:rPr>
                        <a:t>#</a:t>
                      </a:r>
                      <a:r>
                        <a:rPr lang="en-US" sz="1600" b="1" baseline="0" dirty="0" smtClean="0">
                          <a:latin typeface="+mj-lt"/>
                        </a:rPr>
                        <a:t> Species </a:t>
                      </a:r>
                      <a:r>
                        <a:rPr lang="en-US" sz="1600" b="1" dirty="0" smtClean="0">
                          <a:latin typeface="+mj-lt"/>
                        </a:rPr>
                        <a:t>Score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+mj-lt"/>
                        </a:rPr>
                        <a:t>49.8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+mj-lt"/>
                        </a:rPr>
                        <a:t>62.6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</a:tr>
              <a:tr h="334252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+mj-lt"/>
                        </a:rPr>
                        <a:t>No. of Species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40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48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</a:tr>
              <a:tr h="334252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+mj-lt"/>
                        </a:rPr>
                        <a:t># Great River Spp.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+mj-lt"/>
                        </a:rPr>
                        <a:t>0.0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+mj-lt"/>
                        </a:rPr>
                        <a:t>15.56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</a:tr>
              <a:tr h="334252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+mj-lt"/>
                        </a:rPr>
                        <a:t>Mooneye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0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5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</a:tr>
              <a:tr h="334252">
                <a:tc>
                  <a:txBody>
                    <a:bodyPr/>
                    <a:lstStyle/>
                    <a:p>
                      <a:pPr algn="r"/>
                      <a:r>
                        <a:rPr lang="en-US" sz="1600" dirty="0" smtClean="0">
                          <a:latin typeface="+mj-lt"/>
                        </a:rPr>
                        <a:t>River Darter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0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3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+mj-lt"/>
                        </a:rPr>
                        <a:t>% Simple</a:t>
                      </a:r>
                      <a:r>
                        <a:rPr lang="en-US" sz="1600" b="1" baseline="0" dirty="0" smtClean="0">
                          <a:latin typeface="+mj-lt"/>
                        </a:rPr>
                        <a:t> Lithophils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+mj-lt"/>
                        </a:rPr>
                        <a:t>13.2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+mj-lt"/>
                        </a:rPr>
                        <a:t>5.9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</a:tr>
              <a:tr h="334252">
                <a:tc>
                  <a:txBody>
                    <a:bodyPr/>
                    <a:lstStyle/>
                    <a:p>
                      <a:r>
                        <a:rPr lang="en-US" sz="1600" b="1" dirty="0" smtClean="0">
                          <a:latin typeface="+mj-lt"/>
                        </a:rPr>
                        <a:t>% Invertivores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+mj-lt"/>
                        </a:rPr>
                        <a:t>78.7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latin typeface="+mj-lt"/>
                        </a:rPr>
                        <a:t>58.1</a:t>
                      </a:r>
                      <a:endParaRPr lang="en-US" sz="1600" b="1" dirty="0">
                        <a:latin typeface="+mj-lt"/>
                      </a:endParaRPr>
                    </a:p>
                  </a:txBody>
                  <a:tcPr/>
                </a:tc>
              </a:tr>
              <a:tr h="334252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+mj-lt"/>
                        </a:rPr>
                        <a:t>Freshwater</a:t>
                      </a:r>
                      <a:r>
                        <a:rPr lang="en-US" sz="1600" baseline="0" dirty="0" smtClean="0">
                          <a:latin typeface="+mj-lt"/>
                        </a:rPr>
                        <a:t> Drum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9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361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</a:tr>
              <a:tr h="334252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+mj-lt"/>
                        </a:rPr>
                        <a:t>Bluegill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159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432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</a:tr>
              <a:tr h="334252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+mj-lt"/>
                        </a:rPr>
                        <a:t>Orangespotted Sunfish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5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28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</a:tr>
              <a:tr h="334252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+mj-lt"/>
                        </a:rPr>
                        <a:t>Smallmouth Bass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12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44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</a:tr>
              <a:tr h="334252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>
                          <a:latin typeface="+mj-lt"/>
                        </a:rPr>
                        <a:t>Spotted Bass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10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+mj-lt"/>
                        </a:rPr>
                        <a:t>57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itle 3"/>
          <p:cNvSpPr>
            <a:spLocks noGrp="1"/>
          </p:cNvSpPr>
          <p:nvPr>
            <p:ph type="title"/>
          </p:nvPr>
        </p:nvSpPr>
        <p:spPr>
          <a:xfrm>
            <a:off x="2057400" y="304800"/>
            <a:ext cx="5105400" cy="1143000"/>
          </a:xfrm>
        </p:spPr>
        <p:txBody>
          <a:bodyPr/>
          <a:lstStyle/>
          <a:p>
            <a:r>
              <a:rPr lang="en-US" dirty="0" smtClean="0"/>
              <a:t>Racine Pool Revisit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43000" y="6248400"/>
            <a:ext cx="678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* </a:t>
            </a:r>
            <a:r>
              <a:rPr lang="en-US" sz="1600" dirty="0" smtClean="0"/>
              <a:t>Not significantly different (Wilcoxon signed-rank test, p = 0.73)</a:t>
            </a:r>
            <a:endParaRPr lang="en-US" sz="1600" dirty="0"/>
          </a:p>
        </p:txBody>
      </p:sp>
      <p:grpSp>
        <p:nvGrpSpPr>
          <p:cNvPr id="10" name="Group 9"/>
          <p:cNvGrpSpPr/>
          <p:nvPr/>
        </p:nvGrpSpPr>
        <p:grpSpPr>
          <a:xfrm>
            <a:off x="-76200" y="4724400"/>
            <a:ext cx="1752600" cy="1447800"/>
            <a:chOff x="-228600" y="4572000"/>
            <a:chExt cx="1676400" cy="1676400"/>
          </a:xfrm>
        </p:grpSpPr>
        <p:sp>
          <p:nvSpPr>
            <p:cNvPr id="11" name="Left Brace 10"/>
            <p:cNvSpPr/>
            <p:nvPr/>
          </p:nvSpPr>
          <p:spPr>
            <a:xfrm>
              <a:off x="1219200" y="4572000"/>
              <a:ext cx="228600" cy="1676400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-228600" y="4937234"/>
              <a:ext cx="166696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dirty="0" smtClean="0"/>
                <a:t>Young of Year</a:t>
              </a:r>
            </a:p>
            <a:p>
              <a:pPr algn="ctr"/>
              <a:r>
                <a:rPr lang="en-US" sz="1600" dirty="0" smtClean="0"/>
                <a:t>Individuals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3205710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Custom 1">
      <a:dk1>
        <a:sysClr val="windowText" lastClr="000000"/>
      </a:dk1>
      <a:lt1>
        <a:sysClr val="window" lastClr="FFFFFF"/>
      </a:lt1>
      <a:dk2>
        <a:srgbClr val="7385A9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66A7B8"/>
      </a:accent6>
      <a:hlink>
        <a:srgbClr val="527D55"/>
      </a:hlink>
      <a:folHlink>
        <a:srgbClr val="CE6868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7161</TotalTime>
  <Words>733</Words>
  <Application>Microsoft Office PowerPoint</Application>
  <PresentationFormat>On-screen Show (4:3)</PresentationFormat>
  <Paragraphs>169</Paragraphs>
  <Slides>15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Flow</vt:lpstr>
      <vt:lpstr>Office Theme</vt:lpstr>
      <vt:lpstr>Biological Water Quality </vt:lpstr>
      <vt:lpstr>Macroinvertebrate Program</vt:lpstr>
      <vt:lpstr>Macroinvertebrate Program</vt:lpstr>
      <vt:lpstr>305(b) ALU Assessment Approach</vt:lpstr>
      <vt:lpstr>Blow out figure</vt:lpstr>
      <vt:lpstr>2015 Fish Survey Results</vt:lpstr>
      <vt:lpstr>Past vs. Present Surveys</vt:lpstr>
      <vt:lpstr>Understanding the Variation</vt:lpstr>
      <vt:lpstr>Racine Pool Revisit</vt:lpstr>
      <vt:lpstr>Slide 10</vt:lpstr>
      <vt:lpstr>Slide 11</vt:lpstr>
      <vt:lpstr>Slide 12</vt:lpstr>
      <vt:lpstr>Average Pool Conditions</vt:lpstr>
      <vt:lpstr>BWQSC Recommendations</vt:lpstr>
      <vt:lpstr>BWQSC Recommendations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Biological &amp; Water Quality</dc:title>
  <dc:creator>rargo</dc:creator>
  <cp:lastModifiedBy>ORSANCO 32</cp:lastModifiedBy>
  <cp:revision>427</cp:revision>
  <cp:lastPrinted>2016-02-05T16:46:38Z</cp:lastPrinted>
  <dcterms:created xsi:type="dcterms:W3CDTF">2014-01-16T14:59:34Z</dcterms:created>
  <dcterms:modified xsi:type="dcterms:W3CDTF">2016-02-09T16:01:33Z</dcterms:modified>
</cp:coreProperties>
</file>