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71DE65-AAD3-4338-95AC-19B757D06519}" type="datetimeFigureOut">
              <a:rPr lang="en-US" smtClean="0"/>
              <a:pPr/>
              <a:t>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1DE65-AAD3-4338-95AC-19B757D06519}" type="datetimeFigureOut">
              <a:rPr lang="en-US" smtClean="0"/>
              <a:pPr/>
              <a:t>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1DE65-AAD3-4338-95AC-19B757D06519}" type="datetimeFigureOut">
              <a:rPr lang="en-US" smtClean="0"/>
              <a:pPr/>
              <a:t>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1DE65-AAD3-4338-95AC-19B757D06519}" type="datetimeFigureOut">
              <a:rPr lang="en-US" smtClean="0"/>
              <a:pPr/>
              <a:t>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71DE65-AAD3-4338-95AC-19B757D06519}" type="datetimeFigureOut">
              <a:rPr lang="en-US" smtClean="0"/>
              <a:pPr/>
              <a:t>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71DE65-AAD3-4338-95AC-19B757D06519}" type="datetimeFigureOut">
              <a:rPr lang="en-US" smtClean="0"/>
              <a:pPr/>
              <a:t>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71DE65-AAD3-4338-95AC-19B757D06519}" type="datetimeFigureOut">
              <a:rPr lang="en-US" smtClean="0"/>
              <a:pPr/>
              <a:t>2/11/2016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71DE65-AAD3-4338-95AC-19B757D06519}" type="datetimeFigureOut">
              <a:rPr lang="en-US" smtClean="0"/>
              <a:pPr/>
              <a:t>2/11/2016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71DE65-AAD3-4338-95AC-19B757D06519}" type="datetimeFigureOut">
              <a:rPr lang="en-US" smtClean="0"/>
              <a:pPr/>
              <a:t>2/11/2016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71DE65-AAD3-4338-95AC-19B757D06519}" type="datetimeFigureOut">
              <a:rPr lang="en-US" smtClean="0"/>
              <a:pPr/>
              <a:t>2/11/2016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62325C-4310-4806-8B15-D7EEA0F6CA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ORSANCO’s FY16 Technical Program</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Biological Programs</a:t>
            </a:r>
            <a:endParaRPr lang="en-US" dirty="0"/>
          </a:p>
        </p:txBody>
      </p:sp>
      <p:sp>
        <p:nvSpPr>
          <p:cNvPr id="3" name="Content Placeholder 2"/>
          <p:cNvSpPr>
            <a:spLocks noGrp="1"/>
          </p:cNvSpPr>
          <p:nvPr>
            <p:ph idx="1"/>
          </p:nvPr>
        </p:nvSpPr>
        <p:spPr>
          <a:xfrm>
            <a:off x="457200" y="1600200"/>
            <a:ext cx="8382000" cy="4525963"/>
          </a:xfrm>
        </p:spPr>
        <p:txBody>
          <a:bodyPr>
            <a:normAutofit fontScale="77500" lnSpcReduction="20000"/>
          </a:bodyPr>
          <a:lstStyle/>
          <a:p>
            <a:r>
              <a:rPr lang="en-US" dirty="0" smtClean="0"/>
              <a:t>Fish, Macroinvertebrate, and Habitat Surveys</a:t>
            </a:r>
          </a:p>
          <a:p>
            <a:pPr lvl="1"/>
            <a:r>
              <a:rPr lang="en-US" dirty="0" smtClean="0"/>
              <a:t>15 probabilistic sites in each of 3-4 pools/</a:t>
            </a:r>
            <a:r>
              <a:rPr lang="en-US" dirty="0" err="1" smtClean="0"/>
              <a:t>yr</a:t>
            </a:r>
            <a:endParaRPr lang="en-US" dirty="0" smtClean="0"/>
          </a:p>
          <a:p>
            <a:pPr lvl="1"/>
            <a:r>
              <a:rPr lang="en-US" dirty="0" smtClean="0"/>
              <a:t>18 riverwide fixed stations sampled annually for fish</a:t>
            </a:r>
          </a:p>
          <a:p>
            <a:pPr lvl="1"/>
            <a:r>
              <a:rPr lang="en-US" dirty="0" smtClean="0"/>
              <a:t>Data used to calculate index scores to assess ALU for 305(b)</a:t>
            </a:r>
          </a:p>
          <a:p>
            <a:pPr lvl="1"/>
            <a:r>
              <a:rPr lang="en-US" dirty="0" smtClean="0"/>
              <a:t>All raw data and annual report made available on web</a:t>
            </a:r>
          </a:p>
          <a:p>
            <a:endParaRPr lang="en-US" dirty="0" smtClean="0"/>
          </a:p>
          <a:p>
            <a:r>
              <a:rPr lang="en-US" dirty="0" smtClean="0"/>
              <a:t>Bioassessment</a:t>
            </a:r>
          </a:p>
          <a:p>
            <a:pPr lvl="1"/>
            <a:r>
              <a:rPr lang="en-US" dirty="0"/>
              <a:t>Create annual pool </a:t>
            </a:r>
            <a:r>
              <a:rPr lang="en-US" dirty="0" smtClean="0"/>
              <a:t>survey reports summarizing findings</a:t>
            </a:r>
          </a:p>
          <a:p>
            <a:pPr lvl="1"/>
            <a:r>
              <a:rPr lang="en-US" dirty="0" smtClean="0"/>
              <a:t>Refine/create biological indices</a:t>
            </a:r>
          </a:p>
          <a:p>
            <a:pPr lvl="1"/>
            <a:r>
              <a:rPr lang="en-US" dirty="0" smtClean="0"/>
              <a:t>Analyze trends in fish and macroinvertebrate data</a:t>
            </a:r>
          </a:p>
          <a:p>
            <a:pPr lvl="1"/>
            <a:r>
              <a:rPr lang="en-US" dirty="0" smtClean="0"/>
              <a:t>Participate in workshops, conferences, and meetings</a:t>
            </a:r>
          </a:p>
          <a:p>
            <a:pPr lvl="1"/>
            <a:r>
              <a:rPr lang="en-US" dirty="0" smtClean="0"/>
              <a:t>Publish reports and manuscripts</a:t>
            </a:r>
          </a:p>
          <a:p>
            <a:pPr lvl="1"/>
            <a:endParaRPr lang="en-US" dirty="0" smtClean="0"/>
          </a:p>
          <a:p>
            <a:pPr lvl="1"/>
            <a:endParaRPr lang="en-US" dirty="0" smtClean="0"/>
          </a:p>
        </p:txBody>
      </p:sp>
    </p:spTree>
    <p:extLst>
      <p:ext uri="{BB962C8B-B14F-4D97-AF65-F5344CB8AC3E}">
        <p14:creationId xmlns:p14="http://schemas.microsoft.com/office/powerpoint/2010/main" xmlns="" val="2257710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458200" cy="4525963"/>
          </a:xfrm>
        </p:spPr>
        <p:txBody>
          <a:bodyPr/>
          <a:lstStyle/>
          <a:p>
            <a:r>
              <a:rPr lang="en-US" dirty="0"/>
              <a:t>Fish Tissue</a:t>
            </a:r>
          </a:p>
          <a:p>
            <a:pPr lvl="1"/>
            <a:r>
              <a:rPr lang="en-US" dirty="0"/>
              <a:t>Collect ~40 composite samples annually</a:t>
            </a:r>
          </a:p>
          <a:p>
            <a:pPr lvl="1"/>
            <a:r>
              <a:rPr lang="en-US" dirty="0"/>
              <a:t>Support states’ fish consumption advisory programs</a:t>
            </a:r>
          </a:p>
          <a:p>
            <a:pPr lvl="1"/>
            <a:r>
              <a:rPr lang="en-US" dirty="0"/>
              <a:t>Assess Fish Consumption Use for 305(b)</a:t>
            </a:r>
          </a:p>
          <a:p>
            <a:pPr lvl="1"/>
            <a:r>
              <a:rPr lang="en-US" dirty="0"/>
              <a:t>Track long-term </a:t>
            </a:r>
            <a:r>
              <a:rPr lang="en-US" dirty="0" smtClean="0"/>
              <a:t>trends</a:t>
            </a:r>
          </a:p>
          <a:p>
            <a:pPr lvl="1"/>
            <a:r>
              <a:rPr lang="en-US" dirty="0" smtClean="0"/>
              <a:t>Develop reports/manuscripts</a:t>
            </a:r>
            <a:endParaRPr lang="en-US" dirty="0"/>
          </a:p>
          <a:p>
            <a:pPr lvl="1"/>
            <a:r>
              <a:rPr lang="en-US" dirty="0"/>
              <a:t>All raw data made available on web</a:t>
            </a:r>
          </a:p>
          <a:p>
            <a:endParaRPr lang="en-US" dirty="0"/>
          </a:p>
        </p:txBody>
      </p:sp>
    </p:spTree>
    <p:extLst>
      <p:ext uri="{BB962C8B-B14F-4D97-AF65-F5344CB8AC3E}">
        <p14:creationId xmlns:p14="http://schemas.microsoft.com/office/powerpoint/2010/main" xmlns="" val="2527161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WQ Monitoring Programs </a:t>
            </a:r>
            <a:endParaRPr lang="en-US" dirty="0"/>
          </a:p>
        </p:txBody>
      </p:sp>
      <p:sp>
        <p:nvSpPr>
          <p:cNvPr id="3" name="Content Placeholder 2"/>
          <p:cNvSpPr>
            <a:spLocks noGrp="1"/>
          </p:cNvSpPr>
          <p:nvPr>
            <p:ph idx="1"/>
          </p:nvPr>
        </p:nvSpPr>
        <p:spPr>
          <a:xfrm>
            <a:off x="152400" y="990600"/>
            <a:ext cx="8991600" cy="5867400"/>
          </a:xfrm>
        </p:spPr>
        <p:txBody>
          <a:bodyPr>
            <a:normAutofit fontScale="92500" lnSpcReduction="10000"/>
          </a:bodyPr>
          <a:lstStyle/>
          <a:p>
            <a:r>
              <a:rPr lang="en-US" dirty="0" smtClean="0"/>
              <a:t>Bimonthly &amp; Clean Metals Sampling</a:t>
            </a:r>
          </a:p>
          <a:p>
            <a:pPr lvl="1"/>
            <a:r>
              <a:rPr lang="en-US" dirty="0" smtClean="0"/>
              <a:t>Metals &amp; traditional parameters @ 15 </a:t>
            </a:r>
            <a:r>
              <a:rPr lang="en-US" dirty="0" err="1" smtClean="0"/>
              <a:t>mainstem</a:t>
            </a:r>
            <a:r>
              <a:rPr lang="en-US" dirty="0" smtClean="0"/>
              <a:t>, 14 </a:t>
            </a:r>
            <a:r>
              <a:rPr lang="en-US" dirty="0" err="1" smtClean="0"/>
              <a:t>tribs</a:t>
            </a:r>
            <a:r>
              <a:rPr lang="en-US" dirty="0" smtClean="0"/>
              <a:t>, every other month.</a:t>
            </a:r>
          </a:p>
          <a:p>
            <a:r>
              <a:rPr lang="en-US" dirty="0" smtClean="0"/>
              <a:t>Bacteria</a:t>
            </a:r>
          </a:p>
          <a:p>
            <a:pPr lvl="1"/>
            <a:r>
              <a:rPr lang="en-US" dirty="0" smtClean="0"/>
              <a:t>Weekly samples fecal &amp; E. coli at 13 sites (6 CSO areas).</a:t>
            </a:r>
          </a:p>
          <a:p>
            <a:r>
              <a:rPr lang="en-US" dirty="0" smtClean="0"/>
              <a:t>Nutrients</a:t>
            </a:r>
          </a:p>
          <a:p>
            <a:pPr lvl="1"/>
            <a:r>
              <a:rPr lang="en-US" dirty="0" smtClean="0"/>
              <a:t>Nutrients and continuous DO/temp sampling at biological monitoring sites. 45-60 sites, 3 rounds nutrients.</a:t>
            </a:r>
          </a:p>
          <a:p>
            <a:pPr lvl="1"/>
            <a:r>
              <a:rPr lang="en-US" dirty="0" smtClean="0"/>
              <a:t>Continuous monitors upstream and downstream Smithland Pool.</a:t>
            </a:r>
          </a:p>
          <a:p>
            <a:r>
              <a:rPr lang="en-US" dirty="0" smtClean="0"/>
              <a:t>Supplemental</a:t>
            </a:r>
          </a:p>
          <a:p>
            <a:pPr lvl="1"/>
            <a:r>
              <a:rPr lang="en-US" dirty="0" err="1" smtClean="0"/>
              <a:t>TotHg</a:t>
            </a:r>
            <a:r>
              <a:rPr lang="en-US" dirty="0" smtClean="0"/>
              <a:t> &amp; </a:t>
            </a:r>
            <a:r>
              <a:rPr lang="en-US" dirty="0" err="1" smtClean="0"/>
              <a:t>MeHg</a:t>
            </a:r>
            <a:r>
              <a:rPr lang="en-US" dirty="0" smtClean="0"/>
              <a:t> at two additional BAF sites.</a:t>
            </a:r>
          </a:p>
          <a:p>
            <a:pPr lvl="1"/>
            <a:r>
              <a:rPr lang="en-US" dirty="0" err="1" smtClean="0"/>
              <a:t>TotHg</a:t>
            </a:r>
            <a:r>
              <a:rPr lang="en-US" dirty="0" smtClean="0"/>
              <a:t> &amp; </a:t>
            </a:r>
            <a:r>
              <a:rPr lang="en-US" dirty="0" err="1" smtClean="0"/>
              <a:t>MeHg</a:t>
            </a:r>
            <a:r>
              <a:rPr lang="en-US" dirty="0" smtClean="0"/>
              <a:t> at 15 major </a:t>
            </a:r>
            <a:r>
              <a:rPr lang="en-US" dirty="0" err="1" smtClean="0"/>
              <a:t>tribs</a:t>
            </a:r>
            <a:r>
              <a:rPr lang="en-US" dirty="0" smtClean="0"/>
              <a:t>.</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WQ Data Assessment &amp; Distribution</a:t>
            </a:r>
            <a:endParaRPr lang="en-US" dirty="0"/>
          </a:p>
        </p:txBody>
      </p:sp>
      <p:sp>
        <p:nvSpPr>
          <p:cNvPr id="3" name="Content Placeholder 2"/>
          <p:cNvSpPr>
            <a:spLocks noGrp="1"/>
          </p:cNvSpPr>
          <p:nvPr>
            <p:ph idx="1"/>
          </p:nvPr>
        </p:nvSpPr>
        <p:spPr/>
        <p:txBody>
          <a:bodyPr/>
          <a:lstStyle/>
          <a:p>
            <a:r>
              <a:rPr lang="en-US" dirty="0" smtClean="0"/>
              <a:t>Report all data (web &amp; other means).</a:t>
            </a:r>
          </a:p>
          <a:p>
            <a:r>
              <a:rPr lang="en-US" dirty="0" smtClean="0"/>
              <a:t>Complete 2016 305(b) assessment for Ohio River. </a:t>
            </a:r>
          </a:p>
          <a:p>
            <a:r>
              <a:rPr lang="en-US" dirty="0" smtClean="0"/>
              <a:t>Complete bacteria trends assessment.</a:t>
            </a:r>
          </a:p>
          <a:p>
            <a:r>
              <a:rPr lang="en-US" dirty="0" smtClean="0"/>
              <a:t>Participate as end user in HEC/RAS flow model development.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Pollution Control Standards</a:t>
            </a:r>
            <a:endParaRPr lang="en-US" dirty="0"/>
          </a:p>
        </p:txBody>
      </p:sp>
      <p:sp>
        <p:nvSpPr>
          <p:cNvPr id="3" name="Content Placeholder 2"/>
          <p:cNvSpPr>
            <a:spLocks noGrp="1"/>
          </p:cNvSpPr>
          <p:nvPr>
            <p:ph idx="1"/>
          </p:nvPr>
        </p:nvSpPr>
        <p:spPr>
          <a:xfrm>
            <a:off x="228600" y="1600200"/>
            <a:ext cx="8458200" cy="5029200"/>
          </a:xfrm>
        </p:spPr>
        <p:txBody>
          <a:bodyPr>
            <a:normAutofit fontScale="92500" lnSpcReduction="20000"/>
          </a:bodyPr>
          <a:lstStyle/>
          <a:p>
            <a:r>
              <a:rPr lang="en-US" dirty="0" smtClean="0"/>
              <a:t>Development</a:t>
            </a:r>
          </a:p>
          <a:p>
            <a:pPr lvl="1"/>
            <a:r>
              <a:rPr lang="en-US" dirty="0" smtClean="0"/>
              <a:t>Work on priority issues for 2018 review.</a:t>
            </a:r>
          </a:p>
          <a:p>
            <a:pPr lvl="1"/>
            <a:r>
              <a:rPr lang="en-US" dirty="0" smtClean="0"/>
              <a:t>Report to USEPA with explanation on differences between ORSANCO and National criteria.</a:t>
            </a:r>
          </a:p>
          <a:p>
            <a:pPr lvl="1"/>
            <a:r>
              <a:rPr lang="en-US" dirty="0" smtClean="0"/>
              <a:t>Development GIS database of NPDES discharges.			</a:t>
            </a:r>
          </a:p>
          <a:p>
            <a:r>
              <a:rPr lang="en-US" dirty="0" smtClean="0"/>
              <a:t>Administration</a:t>
            </a:r>
          </a:p>
          <a:p>
            <a:pPr lvl="1"/>
            <a:r>
              <a:rPr lang="en-US" dirty="0" smtClean="0"/>
              <a:t>Review draft permits for consistency with ORSANCO standards.</a:t>
            </a:r>
          </a:p>
          <a:p>
            <a:pPr lvl="1"/>
            <a:r>
              <a:rPr lang="en-US" dirty="0" smtClean="0"/>
              <a:t>Ongoing coordination with state permitting agencies (NPDES Subcommittee).</a:t>
            </a:r>
          </a:p>
          <a:p>
            <a:pPr lvl="1"/>
            <a:r>
              <a:rPr lang="en-US" dirty="0" smtClean="0"/>
              <a:t>Annual compliance report.</a:t>
            </a:r>
          </a:p>
          <a:p>
            <a:pPr lvl="1"/>
            <a:r>
              <a:rPr lang="en-US" dirty="0" smtClean="0"/>
              <a:t>Evaluate variance requests (as needed).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mtClean="0"/>
              <a:t>Technical Programs (cont.)</a:t>
            </a:r>
            <a:endParaRPr lang="en-US" dirty="0"/>
          </a:p>
        </p:txBody>
      </p:sp>
      <p:sp>
        <p:nvSpPr>
          <p:cNvPr id="3" name="Content Placeholder 2"/>
          <p:cNvSpPr>
            <a:spLocks noGrp="1"/>
          </p:cNvSpPr>
          <p:nvPr>
            <p:ph idx="1"/>
          </p:nvPr>
        </p:nvSpPr>
        <p:spPr>
          <a:xfrm>
            <a:off x="457200" y="1219200"/>
            <a:ext cx="8229600" cy="5257800"/>
          </a:xfrm>
        </p:spPr>
        <p:txBody>
          <a:bodyPr>
            <a:normAutofit fontScale="92500" lnSpcReduction="20000"/>
          </a:bodyPr>
          <a:lstStyle/>
          <a:p>
            <a:r>
              <a:rPr lang="en-US" dirty="0" smtClean="0"/>
              <a:t>Urban Wet Weather</a:t>
            </a:r>
          </a:p>
          <a:p>
            <a:pPr lvl="1"/>
            <a:r>
              <a:rPr lang="en-US" dirty="0" smtClean="0"/>
              <a:t>Annual CSO Abatement Report.</a:t>
            </a:r>
          </a:p>
          <a:p>
            <a:pPr lvl="1"/>
            <a:r>
              <a:rPr lang="en-US" dirty="0" smtClean="0"/>
              <a:t>Annual Storm Water Abatement Report.</a:t>
            </a:r>
          </a:p>
          <a:p>
            <a:r>
              <a:rPr lang="en-US" dirty="0" smtClean="0"/>
              <a:t>Watershed Protection</a:t>
            </a:r>
          </a:p>
          <a:p>
            <a:pPr lvl="1"/>
            <a:r>
              <a:rPr lang="en-US" dirty="0" smtClean="0"/>
              <a:t>Participate GOM Hypoxia Task Force.</a:t>
            </a:r>
          </a:p>
          <a:p>
            <a:pPr lvl="1"/>
            <a:r>
              <a:rPr lang="en-US" dirty="0" smtClean="0"/>
              <a:t>Continued investigation and develop ability to effectively utilize satellite data.</a:t>
            </a:r>
          </a:p>
          <a:p>
            <a:pPr lvl="1"/>
            <a:r>
              <a:rPr lang="en-US" dirty="0" smtClean="0"/>
              <a:t>Participate as necessary in hydropower development water quality issues.</a:t>
            </a:r>
          </a:p>
          <a:p>
            <a:pPr lvl="1"/>
            <a:r>
              <a:rPr lang="en-US" dirty="0" smtClean="0"/>
              <a:t>Continued involvement in nutrients trading as necessary.</a:t>
            </a:r>
          </a:p>
          <a:p>
            <a:r>
              <a:rPr lang="en-US" dirty="0" smtClean="0"/>
              <a:t>Bacteria TMDL</a:t>
            </a:r>
          </a:p>
          <a:p>
            <a:pPr lvl="1"/>
            <a:r>
              <a:rPr lang="en-US" dirty="0" smtClean="0"/>
              <a:t>Continued support as needed.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Projects</a:t>
            </a:r>
            <a:endParaRPr lang="en-US" dirty="0"/>
          </a:p>
        </p:txBody>
      </p:sp>
      <p:sp>
        <p:nvSpPr>
          <p:cNvPr id="3" name="Content Placeholder 2"/>
          <p:cNvSpPr>
            <a:spLocks noGrp="1"/>
          </p:cNvSpPr>
          <p:nvPr>
            <p:ph idx="1"/>
          </p:nvPr>
        </p:nvSpPr>
        <p:spPr/>
        <p:txBody>
          <a:bodyPr/>
          <a:lstStyle/>
          <a:p>
            <a:r>
              <a:rPr lang="en-US" dirty="0" smtClean="0"/>
              <a:t>WV 604(b)3 Project Proposal</a:t>
            </a:r>
          </a:p>
          <a:p>
            <a:pPr lvl="1"/>
            <a:r>
              <a:rPr lang="en-US" dirty="0" smtClean="0"/>
              <a:t>Collect fish tissue contaminants data.</a:t>
            </a:r>
          </a:p>
          <a:p>
            <a:pPr lvl="1"/>
            <a:r>
              <a:rPr lang="en-US" dirty="0" smtClean="0"/>
              <a:t>PCBs, dioxin, </a:t>
            </a:r>
            <a:r>
              <a:rPr lang="en-US" dirty="0" err="1" smtClean="0"/>
              <a:t>TotHg</a:t>
            </a:r>
            <a:r>
              <a:rPr lang="en-US" dirty="0" smtClean="0"/>
              <a:t> &amp; </a:t>
            </a:r>
            <a:r>
              <a:rPr lang="en-US" dirty="0" err="1" smtClean="0"/>
              <a:t>MeHg</a:t>
            </a:r>
            <a:endParaRPr lang="en-US" dirty="0" smtClean="0"/>
          </a:p>
          <a:p>
            <a:pPr lvl="1"/>
            <a:r>
              <a:rPr lang="en-US" dirty="0" smtClean="0"/>
              <a:t>Kanawha &amp; Monongahela rivers</a:t>
            </a:r>
          </a:p>
          <a:p>
            <a:pPr lvl="1"/>
            <a:r>
              <a:rPr lang="en-US" dirty="0" smtClean="0"/>
              <a:t>84 samples from 7 sites.</a:t>
            </a:r>
          </a:p>
          <a:p>
            <a:pPr lvl="1"/>
            <a:r>
              <a:rPr lang="en-US" dirty="0" smtClean="0"/>
              <a:t>$130K+</a:t>
            </a:r>
          </a:p>
          <a:p>
            <a:r>
              <a:rPr lang="en-US" dirty="0" smtClean="0"/>
              <a:t>Mercury Study Proposal.</a:t>
            </a:r>
          </a:p>
          <a:p>
            <a:r>
              <a:rPr lang="en-US" dirty="0" smtClean="0"/>
              <a:t>Possible RARE grant to analyze HABs data.</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Water Protection Programs</a:t>
            </a:r>
            <a:endParaRPr lang="en-US" dirty="0"/>
          </a:p>
        </p:txBody>
      </p:sp>
      <p:sp>
        <p:nvSpPr>
          <p:cNvPr id="3" name="Content Placeholder 2"/>
          <p:cNvSpPr>
            <a:spLocks noGrp="1"/>
          </p:cNvSpPr>
          <p:nvPr>
            <p:ph idx="1"/>
          </p:nvPr>
        </p:nvSpPr>
        <p:spPr/>
        <p:txBody>
          <a:bodyPr>
            <a:normAutofit lnSpcReduction="10000"/>
          </a:bodyPr>
          <a:lstStyle/>
          <a:p>
            <a:r>
              <a:rPr lang="en-US" dirty="0" smtClean="0"/>
              <a:t>Source Water Protection Plans</a:t>
            </a:r>
          </a:p>
          <a:p>
            <a:pPr lvl="1"/>
            <a:r>
              <a:rPr lang="en-US" dirty="0" smtClean="0"/>
              <a:t>Coordinate efforts with states developing source water protection plans for drinking water utilities that withdraw water from the Ohio River. </a:t>
            </a:r>
          </a:p>
          <a:p>
            <a:r>
              <a:rPr lang="en-US" dirty="0" smtClean="0"/>
              <a:t>Emergency Response Program</a:t>
            </a:r>
          </a:p>
          <a:p>
            <a:pPr lvl="1"/>
            <a:r>
              <a:rPr lang="en-US" dirty="0" smtClean="0"/>
              <a:t>Continue to receive, evaluate and communicate information regarding spills to the Ohio River, tributaries, or other sources that could impact the water quality of the Ohio River for drinking water use.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 Water Protection </a:t>
            </a:r>
            <a:r>
              <a:rPr lang="en-US" dirty="0" err="1" smtClean="0"/>
              <a:t>Pgms</a:t>
            </a:r>
            <a:r>
              <a:rPr lang="en-US" dirty="0" smtClean="0"/>
              <a:t>.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r>
              <a:rPr lang="en-US" dirty="0" smtClean="0"/>
              <a:t>Emergency Response Programs</a:t>
            </a:r>
          </a:p>
          <a:p>
            <a:pPr lvl="1"/>
            <a:r>
              <a:rPr lang="en-US" dirty="0" smtClean="0"/>
              <a:t>Convene meetings of emergency response and water quality agency personnel to promote communication among and between such agencies to facilitate interstate coordination during Ohio River spill response events</a:t>
            </a:r>
          </a:p>
          <a:p>
            <a:pPr lvl="1"/>
            <a:r>
              <a:rPr lang="en-US" dirty="0" smtClean="0"/>
              <a:t>Update and publish the Emergency Response Directory for the Ohio River.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 Water Protection </a:t>
            </a:r>
            <a:r>
              <a:rPr lang="en-US" dirty="0" err="1" smtClean="0"/>
              <a:t>Pgms</a:t>
            </a:r>
            <a:r>
              <a:rPr lang="en-US" dirty="0" smtClean="0"/>
              <a:t>.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r>
              <a:rPr lang="en-US" dirty="0" smtClean="0"/>
              <a:t>Emergency Response Programs – ODS</a:t>
            </a:r>
          </a:p>
          <a:p>
            <a:pPr lvl="1"/>
            <a:r>
              <a:rPr lang="en-US" dirty="0" smtClean="0"/>
              <a:t>Update and maintain operational integrity of ODS instrumentation at 16 sites</a:t>
            </a:r>
          </a:p>
          <a:p>
            <a:pPr lvl="1"/>
            <a:r>
              <a:rPr lang="en-US" dirty="0" smtClean="0"/>
              <a:t>Provide operator training and support</a:t>
            </a:r>
          </a:p>
          <a:p>
            <a:pPr lvl="1"/>
            <a:r>
              <a:rPr lang="en-US" dirty="0" smtClean="0"/>
              <a:t>Review data from all ODS locations for detections and evaluate equipment operation</a:t>
            </a:r>
          </a:p>
          <a:p>
            <a:pPr lvl="1"/>
            <a:r>
              <a:rPr lang="en-US" dirty="0" smtClean="0"/>
              <a:t>Utilize ODS and drinking water utility resources as needed during spill events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546</Words>
  <Application>Microsoft Office PowerPoint</Application>
  <PresentationFormat>On-screen Show (4:3)</PresentationFormat>
  <Paragraphs>82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ORSANCO’s FY16 Technical Program</vt:lpstr>
      <vt:lpstr>WQ Monitoring Programs </vt:lpstr>
      <vt:lpstr>WQ Data Assessment &amp; Distribution</vt:lpstr>
      <vt:lpstr>Pollution Control Standards</vt:lpstr>
      <vt:lpstr>Technical Programs (cont.)</vt:lpstr>
      <vt:lpstr>Special Projects</vt:lpstr>
      <vt:lpstr>Source Water Protection Programs</vt:lpstr>
      <vt:lpstr>Source Water Protection Pgms. (con’t)</vt:lpstr>
      <vt:lpstr>Source Water Protection Pgms. (con’t)</vt:lpstr>
      <vt:lpstr>Biological Programs</vt:lpstr>
      <vt:lpstr>Slide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ORSANCO’s FY16 Technical Program</dc:title>
  <dc:creator>Jason Heath</dc:creator>
  <cp:lastModifiedBy>Jason Heath</cp:lastModifiedBy>
  <cp:revision>29</cp:revision>
  <dcterms:created xsi:type="dcterms:W3CDTF">2016-01-27T15:32:41Z</dcterms:created>
  <dcterms:modified xsi:type="dcterms:W3CDTF">2016-02-11T18:37:59Z</dcterms:modified>
</cp:coreProperties>
</file>