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23"/>
  </p:sldMasterIdLst>
  <p:notesMasterIdLst>
    <p:notesMasterId r:id="rId45"/>
  </p:notesMasterIdLst>
  <p:sldIdLst>
    <p:sldId id="437" r:id="rId24"/>
    <p:sldId id="438" r:id="rId25"/>
    <p:sldId id="440" r:id="rId26"/>
    <p:sldId id="402" r:id="rId27"/>
    <p:sldId id="445" r:id="rId28"/>
    <p:sldId id="446" r:id="rId29"/>
    <p:sldId id="447" r:id="rId30"/>
    <p:sldId id="448" r:id="rId31"/>
    <p:sldId id="449" r:id="rId32"/>
    <p:sldId id="450" r:id="rId33"/>
    <p:sldId id="374" r:id="rId34"/>
    <p:sldId id="386" r:id="rId35"/>
    <p:sldId id="397" r:id="rId36"/>
    <p:sldId id="392" r:id="rId37"/>
    <p:sldId id="400" r:id="rId38"/>
    <p:sldId id="395" r:id="rId39"/>
    <p:sldId id="398" r:id="rId40"/>
    <p:sldId id="394" r:id="rId41"/>
    <p:sldId id="396" r:id="rId42"/>
    <p:sldId id="451" r:id="rId43"/>
    <p:sldId id="298"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bal, Elaine" initials="HE" lastIdx="4"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B166"/>
    <a:srgbClr val="FFB368"/>
    <a:srgbClr val="F47914"/>
    <a:srgbClr val="6DABBC"/>
    <a:srgbClr val="FEFEFE"/>
    <a:srgbClr val="F58021"/>
    <a:srgbClr val="00A44A"/>
    <a:srgbClr val="3A9DB8"/>
    <a:srgbClr val="604A7B"/>
    <a:srgbClr val="F4F5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36" autoAdjust="0"/>
    <p:restoredTop sz="69504" autoAdjust="0"/>
  </p:normalViewPr>
  <p:slideViewPr>
    <p:cSldViewPr snapToGrid="0">
      <p:cViewPr varScale="1">
        <p:scale>
          <a:sx n="52" d="100"/>
          <a:sy n="52" d="100"/>
        </p:scale>
        <p:origin x="1590" y="60"/>
      </p:cViewPr>
      <p:guideLst>
        <p:guide orient="horz" pos="2160"/>
        <p:guide pos="3840"/>
      </p:guideLst>
    </p:cSldViewPr>
  </p:slideViewPr>
  <p:outlineViewPr>
    <p:cViewPr>
      <p:scale>
        <a:sx n="33" d="100"/>
        <a:sy n="33" d="100"/>
      </p:scale>
      <p:origin x="0" y="28520"/>
    </p:cViewPr>
  </p:outlineViewPr>
  <p:notesTextViewPr>
    <p:cViewPr>
      <p:scale>
        <a:sx n="3" d="2"/>
        <a:sy n="3" d="2"/>
      </p:scale>
      <p:origin x="0" y="0"/>
    </p:cViewPr>
  </p:notesTextViewPr>
  <p:sorterViewPr>
    <p:cViewPr>
      <p:scale>
        <a:sx n="100" d="100"/>
        <a:sy n="100" d="100"/>
      </p:scale>
      <p:origin x="0" y="2704"/>
    </p:cViewPr>
  </p:sorterViewPr>
  <p:notesViewPr>
    <p:cSldViewPr snapToGrid="0">
      <p:cViewPr>
        <p:scale>
          <a:sx n="100" d="100"/>
          <a:sy n="100" d="100"/>
        </p:scale>
        <p:origin x="-1968" y="42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slide" Target="slides/slide3.xml"/><Relationship Id="rId39" Type="http://schemas.openxmlformats.org/officeDocument/2006/relationships/slide" Target="slides/slide16.xml"/><Relationship Id="rId3" Type="http://schemas.openxmlformats.org/officeDocument/2006/relationships/customXml" Target="../customXml/item3.xml"/><Relationship Id="rId21" Type="http://schemas.openxmlformats.org/officeDocument/2006/relationships/customXml" Target="../customXml/item21.xml"/><Relationship Id="rId34" Type="http://schemas.openxmlformats.org/officeDocument/2006/relationships/slide" Target="slides/slide11.xml"/><Relationship Id="rId42" Type="http://schemas.openxmlformats.org/officeDocument/2006/relationships/slide" Target="slides/slide19.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slide" Target="slides/slide2.xml"/><Relationship Id="rId33" Type="http://schemas.openxmlformats.org/officeDocument/2006/relationships/slide" Target="slides/slide10.xml"/><Relationship Id="rId38" Type="http://schemas.openxmlformats.org/officeDocument/2006/relationships/slide" Target="slides/slide15.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customXml" Target="../customXml/item16.xml"/><Relationship Id="rId20" Type="http://schemas.openxmlformats.org/officeDocument/2006/relationships/customXml" Target="../customXml/item20.xml"/><Relationship Id="rId29" Type="http://schemas.openxmlformats.org/officeDocument/2006/relationships/slide" Target="slides/slide6.xml"/><Relationship Id="rId41"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1.xml"/><Relationship Id="rId32" Type="http://schemas.openxmlformats.org/officeDocument/2006/relationships/slide" Target="slides/slide9.xml"/><Relationship Id="rId37" Type="http://schemas.openxmlformats.org/officeDocument/2006/relationships/slide" Target="slides/slide14.xml"/><Relationship Id="rId40" Type="http://schemas.openxmlformats.org/officeDocument/2006/relationships/slide" Target="slides/slide17.xml"/><Relationship Id="rId45" Type="http://schemas.openxmlformats.org/officeDocument/2006/relationships/notesMaster" Target="notesMasters/notesMaster1.xml"/><Relationship Id="rId5" Type="http://schemas.openxmlformats.org/officeDocument/2006/relationships/customXml" Target="../customXml/item5.xml"/><Relationship Id="rId15" Type="http://schemas.openxmlformats.org/officeDocument/2006/relationships/customXml" Target="../customXml/item15.xml"/><Relationship Id="rId23" Type="http://schemas.openxmlformats.org/officeDocument/2006/relationships/slideMaster" Target="slideMasters/slideMaster1.xml"/><Relationship Id="rId28" Type="http://schemas.openxmlformats.org/officeDocument/2006/relationships/slide" Target="slides/slide5.xml"/><Relationship Id="rId36" Type="http://schemas.openxmlformats.org/officeDocument/2006/relationships/slide" Target="slides/slide13.xml"/><Relationship Id="rId49" Type="http://schemas.openxmlformats.org/officeDocument/2006/relationships/theme" Target="theme/theme1.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slide" Target="slides/slide8.xml"/><Relationship Id="rId44" Type="http://schemas.openxmlformats.org/officeDocument/2006/relationships/slide" Target="slides/slide21.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slide" Target="slides/slide4.xml"/><Relationship Id="rId30" Type="http://schemas.openxmlformats.org/officeDocument/2006/relationships/slide" Target="slides/slide7.xml"/><Relationship Id="rId35" Type="http://schemas.openxmlformats.org/officeDocument/2006/relationships/slide" Target="slides/slide12.xml"/><Relationship Id="rId43" Type="http://schemas.openxmlformats.org/officeDocument/2006/relationships/slide" Target="slides/slide20.xml"/><Relationship Id="rId48" Type="http://schemas.openxmlformats.org/officeDocument/2006/relationships/viewProps" Target="viewProps.xml"/><Relationship Id="rId8" Type="http://schemas.openxmlformats.org/officeDocument/2006/relationships/customXml" Target="../customXml/item8.xml"/></Relationships>
</file>

<file path=ppt/diagrams/_rels/data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png"/><Relationship Id="rId4" Type="http://schemas.openxmlformats.org/officeDocument/2006/relationships/image" Target="../media/image26.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png"/><Relationship Id="rId4" Type="http://schemas.openxmlformats.org/officeDocument/2006/relationships/image" Target="../media/image26.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E44D7A-FC7F-4D08-9C01-A6EEDEAD89F5}"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n-US"/>
        </a:p>
      </dgm:t>
    </dgm:pt>
    <dgm:pt modelId="{C3BF3074-FB30-46FA-982E-35AD815AEA26}">
      <dgm:prSet phldrT="[Text]" custT="1"/>
      <dgm:spPr>
        <a:solidFill>
          <a:srgbClr val="3A9DB8"/>
        </a:solidFill>
        <a:effectLst>
          <a:outerShdw blurRad="63500" sx="102000" sy="102000" algn="ctr" rotWithShape="0">
            <a:prstClr val="black">
              <a:alpha val="40000"/>
            </a:prstClr>
          </a:outerShdw>
        </a:effectLst>
      </dgm:spPr>
      <dgm:t>
        <a:bodyPr/>
        <a:lstStyle/>
        <a:p>
          <a:r>
            <a:rPr lang="en-US" sz="2200" b="1" dirty="0" smtClean="0">
              <a:effectLst>
                <a:outerShdw blurRad="63500" sx="102000" sy="102000" algn="ctr" rotWithShape="0">
                  <a:schemeClr val="tx1">
                    <a:lumMod val="65000"/>
                    <a:lumOff val="35000"/>
                    <a:alpha val="40000"/>
                  </a:schemeClr>
                </a:outerShdw>
              </a:effectLst>
              <a:latin typeface="Gill Sans MT" panose="020B0502020104020203" pitchFamily="34" charset="0"/>
            </a:rPr>
            <a:t>Water     Quality</a:t>
          </a:r>
          <a:endParaRPr lang="en-US" sz="2200" b="1" dirty="0">
            <a:effectLst>
              <a:outerShdw blurRad="63500" sx="102000" sy="102000" algn="ctr" rotWithShape="0">
                <a:schemeClr val="tx1">
                  <a:lumMod val="65000"/>
                  <a:lumOff val="35000"/>
                  <a:alpha val="40000"/>
                </a:schemeClr>
              </a:outerShdw>
            </a:effectLst>
            <a:latin typeface="Gill Sans MT" panose="020B0502020104020203" pitchFamily="34" charset="0"/>
          </a:endParaRPr>
        </a:p>
      </dgm:t>
    </dgm:pt>
    <dgm:pt modelId="{230580F2-DAD1-4D9B-8F90-001ED929C1DD}" type="parTrans" cxnId="{9E580C07-DB5A-4A96-9117-2C5BE7B8714F}">
      <dgm:prSet/>
      <dgm:spPr/>
      <dgm:t>
        <a:bodyPr/>
        <a:lstStyle/>
        <a:p>
          <a:endParaRPr lang="en-US"/>
        </a:p>
      </dgm:t>
    </dgm:pt>
    <dgm:pt modelId="{6075E601-57EF-44EC-B023-4A1CE914DAAF}" type="sibTrans" cxnId="{9E580C07-DB5A-4A96-9117-2C5BE7B8714F}">
      <dgm:prSet/>
      <dgm:spPr/>
      <dgm:t>
        <a:bodyPr/>
        <a:lstStyle/>
        <a:p>
          <a:endParaRPr lang="en-US"/>
        </a:p>
      </dgm:t>
    </dgm:pt>
    <dgm:pt modelId="{20040CD7-A385-490D-93E3-C143BEC9ECED}">
      <dgm:prSet phldrT="[Text]" custT="1"/>
      <dgm:spPr>
        <a:solidFill>
          <a:srgbClr val="00A44A"/>
        </a:solidFill>
        <a:effectLst>
          <a:outerShdw blurRad="63500" sx="102000" sy="102000" algn="ctr" rotWithShape="0">
            <a:prstClr val="black">
              <a:alpha val="40000"/>
            </a:prstClr>
          </a:outerShdw>
        </a:effectLst>
      </dgm:spPr>
      <dgm:t>
        <a:bodyPr/>
        <a:lstStyle/>
        <a:p>
          <a:r>
            <a:rPr lang="en-US" sz="2200" b="1" dirty="0" smtClean="0">
              <a:effectLst>
                <a:outerShdw blurRad="63500" sx="102000" sy="102000" algn="ctr" rotWithShape="0">
                  <a:schemeClr val="tx1">
                    <a:lumMod val="65000"/>
                    <a:lumOff val="35000"/>
                    <a:alpha val="40000"/>
                  </a:schemeClr>
                </a:outerShdw>
              </a:effectLst>
              <a:latin typeface="Gill Sans MT" panose="020B0502020104020203" pitchFamily="34" charset="0"/>
            </a:rPr>
            <a:t>Human and Ecological Health Effects</a:t>
          </a:r>
          <a:endParaRPr lang="en-US" sz="2200" b="1" dirty="0">
            <a:effectLst>
              <a:outerShdw blurRad="63500" sx="102000" sy="102000" algn="ctr" rotWithShape="0">
                <a:schemeClr val="tx1">
                  <a:lumMod val="65000"/>
                  <a:lumOff val="35000"/>
                  <a:alpha val="40000"/>
                </a:schemeClr>
              </a:outerShdw>
            </a:effectLst>
            <a:latin typeface="Gill Sans MT" panose="020B0502020104020203" pitchFamily="34" charset="0"/>
          </a:endParaRPr>
        </a:p>
      </dgm:t>
    </dgm:pt>
    <dgm:pt modelId="{63815DCA-18B9-42AE-8A05-9A3E984EA973}" type="parTrans" cxnId="{FF8E45C5-C949-41EA-9980-5704D3F009BD}">
      <dgm:prSet/>
      <dgm:spPr/>
      <dgm:t>
        <a:bodyPr/>
        <a:lstStyle/>
        <a:p>
          <a:endParaRPr lang="en-US"/>
        </a:p>
      </dgm:t>
    </dgm:pt>
    <dgm:pt modelId="{A1B52C86-C544-4514-B87B-08A67C79CADE}" type="sibTrans" cxnId="{FF8E45C5-C949-41EA-9980-5704D3F009BD}">
      <dgm:prSet/>
      <dgm:spPr/>
      <dgm:t>
        <a:bodyPr/>
        <a:lstStyle/>
        <a:p>
          <a:endParaRPr lang="en-US"/>
        </a:p>
      </dgm:t>
    </dgm:pt>
    <dgm:pt modelId="{111BD11E-BCA9-4A20-BA05-79317631A81F}">
      <dgm:prSet phldrT="[Text]" custT="1"/>
      <dgm:spPr>
        <a:solidFill>
          <a:srgbClr val="F47914"/>
        </a:solidFill>
        <a:effectLst>
          <a:outerShdw blurRad="63500" sx="102000" sy="102000" algn="ctr" rotWithShape="0">
            <a:prstClr val="black">
              <a:alpha val="40000"/>
            </a:prstClr>
          </a:outerShdw>
        </a:effectLst>
      </dgm:spPr>
      <dgm:t>
        <a:bodyPr lIns="0" rIns="0"/>
        <a:lstStyle/>
        <a:p>
          <a:r>
            <a:rPr lang="en-US" sz="2200" b="1" dirty="0" smtClean="0">
              <a:effectLst>
                <a:outerShdw blurRad="63500" sx="102000" sy="102000" algn="ctr" rotWithShape="0">
                  <a:schemeClr val="tx1">
                    <a:lumMod val="65000"/>
                    <a:lumOff val="35000"/>
                    <a:alpha val="40000"/>
                  </a:schemeClr>
                </a:outerShdw>
              </a:effectLst>
              <a:latin typeface="Gill Sans MT" panose="020B0502020104020203" pitchFamily="34" charset="0"/>
            </a:rPr>
            <a:t>Monitoring/ Analytical Methods</a:t>
          </a:r>
          <a:endParaRPr lang="en-US" sz="2200" b="1" dirty="0">
            <a:effectLst>
              <a:outerShdw blurRad="63500" sx="102000" sy="102000" algn="ctr" rotWithShape="0">
                <a:schemeClr val="tx1">
                  <a:lumMod val="65000"/>
                  <a:lumOff val="35000"/>
                  <a:alpha val="40000"/>
                </a:schemeClr>
              </a:outerShdw>
            </a:effectLst>
            <a:latin typeface="Gill Sans MT" panose="020B0502020104020203" pitchFamily="34" charset="0"/>
          </a:endParaRPr>
        </a:p>
      </dgm:t>
    </dgm:pt>
    <dgm:pt modelId="{56523F33-90CF-49A6-93C8-ED8E4DC824A0}" type="parTrans" cxnId="{FC3CD27D-F7D0-4FDE-BE84-451A4606712C}">
      <dgm:prSet/>
      <dgm:spPr/>
      <dgm:t>
        <a:bodyPr/>
        <a:lstStyle/>
        <a:p>
          <a:endParaRPr lang="en-US"/>
        </a:p>
      </dgm:t>
    </dgm:pt>
    <dgm:pt modelId="{91982898-2870-4146-AEF0-784E3986BD8A}" type="sibTrans" cxnId="{FC3CD27D-F7D0-4FDE-BE84-451A4606712C}">
      <dgm:prSet/>
      <dgm:spPr/>
      <dgm:t>
        <a:bodyPr/>
        <a:lstStyle/>
        <a:p>
          <a:endParaRPr lang="en-US"/>
        </a:p>
      </dgm:t>
    </dgm:pt>
    <dgm:pt modelId="{44958AF0-7618-4105-BB8D-5A683A2B24E1}">
      <dgm:prSet custT="1"/>
      <dgm:spPr>
        <a:solidFill>
          <a:schemeClr val="accent4">
            <a:lumMod val="75000"/>
          </a:schemeClr>
        </a:solidFill>
        <a:effectLst>
          <a:outerShdw blurRad="63500" sx="102000" sy="102000" algn="ctr" rotWithShape="0">
            <a:prstClr val="black">
              <a:alpha val="40000"/>
            </a:prstClr>
          </a:outerShdw>
        </a:effectLst>
      </dgm:spPr>
      <dgm:t>
        <a:bodyPr/>
        <a:lstStyle/>
        <a:p>
          <a:r>
            <a:rPr lang="en-US" sz="2100" b="1" dirty="0" smtClean="0">
              <a:effectLst>
                <a:outerShdw blurRad="63500" sx="102000" sy="102000" algn="ctr" rotWithShape="0">
                  <a:schemeClr val="tx1">
                    <a:lumMod val="65000"/>
                    <a:lumOff val="35000"/>
                    <a:alpha val="40000"/>
                  </a:schemeClr>
                </a:outerShdw>
              </a:effectLst>
              <a:latin typeface="Gill Sans MT" panose="020B0502020104020203" pitchFamily="34" charset="0"/>
            </a:rPr>
            <a:t>Drinking Water  Treatment</a:t>
          </a:r>
          <a:endParaRPr lang="en-US" sz="2100" b="1" dirty="0">
            <a:effectLst>
              <a:outerShdw blurRad="63500" sx="102000" sy="102000" algn="ctr" rotWithShape="0">
                <a:schemeClr val="tx1">
                  <a:lumMod val="65000"/>
                  <a:lumOff val="35000"/>
                  <a:alpha val="40000"/>
                </a:schemeClr>
              </a:outerShdw>
            </a:effectLst>
            <a:latin typeface="Gill Sans MT" panose="020B0502020104020203" pitchFamily="34" charset="0"/>
          </a:endParaRPr>
        </a:p>
      </dgm:t>
    </dgm:pt>
    <dgm:pt modelId="{9F15FBAA-84AE-4557-8C5D-7B0D0A3F26A7}" type="parTrans" cxnId="{597112A4-1AF6-4C79-98A6-EFC529342F4E}">
      <dgm:prSet/>
      <dgm:spPr/>
      <dgm:t>
        <a:bodyPr/>
        <a:lstStyle/>
        <a:p>
          <a:endParaRPr lang="en-US"/>
        </a:p>
      </dgm:t>
    </dgm:pt>
    <dgm:pt modelId="{E8E61723-18AF-4962-A732-B904349E32CD}" type="sibTrans" cxnId="{597112A4-1AF6-4C79-98A6-EFC529342F4E}">
      <dgm:prSet/>
      <dgm:spPr/>
      <dgm:t>
        <a:bodyPr/>
        <a:lstStyle/>
        <a:p>
          <a:endParaRPr lang="en-US"/>
        </a:p>
      </dgm:t>
    </dgm:pt>
    <dgm:pt modelId="{11BF2296-8833-420A-9DB2-EDD4F1A352B7}" type="pres">
      <dgm:prSet presAssocID="{EFE44D7A-FC7F-4D08-9C01-A6EEDEAD89F5}" presName="Name0" presStyleCnt="0">
        <dgm:presLayoutVars>
          <dgm:dir/>
          <dgm:resizeHandles val="exact"/>
        </dgm:presLayoutVars>
      </dgm:prSet>
      <dgm:spPr/>
      <dgm:t>
        <a:bodyPr/>
        <a:lstStyle/>
        <a:p>
          <a:endParaRPr lang="en-US"/>
        </a:p>
      </dgm:t>
    </dgm:pt>
    <dgm:pt modelId="{3BC91027-71DE-45D0-AC64-600231D166A0}" type="pres">
      <dgm:prSet presAssocID="{C3BF3074-FB30-46FA-982E-35AD815AEA26}" presName="composite" presStyleCnt="0"/>
      <dgm:spPr/>
    </dgm:pt>
    <dgm:pt modelId="{51B69551-9D1C-4DE9-B914-EE44D23D1186}" type="pres">
      <dgm:prSet presAssocID="{C3BF3074-FB30-46FA-982E-35AD815AEA26}" presName="rect1" presStyleLbl="bgImgPlace1" presStyleIdx="0" presStyleCnt="4"/>
      <dgm:spPr>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t="1000" b="1000"/>
          </a:stretch>
        </a:blipFill>
        <a:effectLst>
          <a:outerShdw blurRad="50800" dist="38100" dir="2700000" algn="tl" rotWithShape="0">
            <a:prstClr val="black">
              <a:alpha val="40000"/>
            </a:prstClr>
          </a:outerShdw>
        </a:effectLst>
      </dgm:spPr>
      <dgm:t>
        <a:bodyPr/>
        <a:lstStyle/>
        <a:p>
          <a:endParaRPr lang="en-US"/>
        </a:p>
      </dgm:t>
    </dgm:pt>
    <dgm:pt modelId="{E7601DBC-8D93-43E3-9D0C-1761B55B2C58}" type="pres">
      <dgm:prSet presAssocID="{C3BF3074-FB30-46FA-982E-35AD815AEA26}" presName="wedgeRectCallout1" presStyleLbl="node1" presStyleIdx="0" presStyleCnt="4" custScaleY="146903">
        <dgm:presLayoutVars>
          <dgm:bulletEnabled val="1"/>
        </dgm:presLayoutVars>
      </dgm:prSet>
      <dgm:spPr/>
      <dgm:t>
        <a:bodyPr/>
        <a:lstStyle/>
        <a:p>
          <a:endParaRPr lang="en-US"/>
        </a:p>
      </dgm:t>
    </dgm:pt>
    <dgm:pt modelId="{C8A0D9F3-9B34-4058-86EE-D608E33FD966}" type="pres">
      <dgm:prSet presAssocID="{6075E601-57EF-44EC-B023-4A1CE914DAAF}" presName="sibTrans" presStyleCnt="0"/>
      <dgm:spPr/>
    </dgm:pt>
    <dgm:pt modelId="{5176B3F2-8D8F-4543-910B-2AF6DBAB5877}" type="pres">
      <dgm:prSet presAssocID="{20040CD7-A385-490D-93E3-C143BEC9ECED}" presName="composite" presStyleCnt="0"/>
      <dgm:spPr/>
    </dgm:pt>
    <dgm:pt modelId="{EADFC793-CE80-4EBA-BA06-C6922F209006}" type="pres">
      <dgm:prSet presAssocID="{20040CD7-A385-490D-93E3-C143BEC9ECED}" presName="rect1" presStyleLbl="bgImgPlace1" presStyleIdx="1" presStyleCnt="4"/>
      <dgm:spPr>
        <a:blipFill dpi="0" rotWithShape="1">
          <a:blip xmlns:r="http://schemas.openxmlformats.org/officeDocument/2006/relationships" r:embed="rId2" cstate="print">
            <a:extLst>
              <a:ext uri="{28A0092B-C50C-407E-A947-70E740481C1C}">
                <a14:useLocalDpi xmlns:a14="http://schemas.microsoft.com/office/drawing/2010/main" val="0"/>
              </a:ext>
            </a:extLst>
          </a:blip>
          <a:srcRect/>
          <a:stretch>
            <a:fillRect b="1000"/>
          </a:stretch>
        </a:blipFill>
        <a:effectLst>
          <a:outerShdw blurRad="50800" dist="38100" dir="5400000" algn="t" rotWithShape="0">
            <a:prstClr val="black">
              <a:alpha val="40000"/>
            </a:prstClr>
          </a:outerShdw>
        </a:effectLst>
      </dgm:spPr>
      <dgm:t>
        <a:bodyPr/>
        <a:lstStyle/>
        <a:p>
          <a:endParaRPr lang="en-US"/>
        </a:p>
      </dgm:t>
    </dgm:pt>
    <dgm:pt modelId="{0C290697-1CD4-4ED4-AAC1-960226234121}" type="pres">
      <dgm:prSet presAssocID="{20040CD7-A385-490D-93E3-C143BEC9ECED}" presName="wedgeRectCallout1" presStyleLbl="node1" presStyleIdx="1" presStyleCnt="4" custScaleY="147401">
        <dgm:presLayoutVars>
          <dgm:bulletEnabled val="1"/>
        </dgm:presLayoutVars>
      </dgm:prSet>
      <dgm:spPr/>
      <dgm:t>
        <a:bodyPr/>
        <a:lstStyle/>
        <a:p>
          <a:endParaRPr lang="en-US"/>
        </a:p>
      </dgm:t>
    </dgm:pt>
    <dgm:pt modelId="{0DEF66F1-B332-4B6D-A9F5-FF00D73B0308}" type="pres">
      <dgm:prSet presAssocID="{A1B52C86-C544-4514-B87B-08A67C79CADE}" presName="sibTrans" presStyleCnt="0"/>
      <dgm:spPr/>
    </dgm:pt>
    <dgm:pt modelId="{1CC3F62D-7BD9-4E2F-A6DA-1EEB033AFE7F}" type="pres">
      <dgm:prSet presAssocID="{111BD11E-BCA9-4A20-BA05-79317631A81F}" presName="composite" presStyleCnt="0"/>
      <dgm:spPr/>
    </dgm:pt>
    <dgm:pt modelId="{ED2298C3-8CDF-47AA-95EC-2DD25DE36C36}" type="pres">
      <dgm:prSet presAssocID="{111BD11E-BCA9-4A20-BA05-79317631A81F}" presName="rect1" presStyleLbl="bgImgPlace1" presStyleIdx="2" presStyleCnt="4" custLinFactNeighborY="0"/>
      <dgm:spPr>
        <a:blipFill dpi="0" rotWithShape="1">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a:effectLst>
          <a:outerShdw blurRad="50800" dist="38100" dir="5400000" algn="t" rotWithShape="0">
            <a:prstClr val="black">
              <a:alpha val="40000"/>
            </a:prstClr>
          </a:outerShdw>
        </a:effectLst>
      </dgm:spPr>
      <dgm:t>
        <a:bodyPr/>
        <a:lstStyle/>
        <a:p>
          <a:endParaRPr lang="en-US"/>
        </a:p>
      </dgm:t>
    </dgm:pt>
    <dgm:pt modelId="{3AD14C2D-2F13-4E3D-B976-11824F297DC6}" type="pres">
      <dgm:prSet presAssocID="{111BD11E-BCA9-4A20-BA05-79317631A81F}" presName="wedgeRectCallout1" presStyleLbl="node1" presStyleIdx="2" presStyleCnt="4" custScaleY="147401">
        <dgm:presLayoutVars>
          <dgm:bulletEnabled val="1"/>
        </dgm:presLayoutVars>
      </dgm:prSet>
      <dgm:spPr/>
      <dgm:t>
        <a:bodyPr/>
        <a:lstStyle/>
        <a:p>
          <a:endParaRPr lang="en-US"/>
        </a:p>
      </dgm:t>
    </dgm:pt>
    <dgm:pt modelId="{8E167926-0863-4DBE-92BD-AA282558A200}" type="pres">
      <dgm:prSet presAssocID="{91982898-2870-4146-AEF0-784E3986BD8A}" presName="sibTrans" presStyleCnt="0"/>
      <dgm:spPr/>
    </dgm:pt>
    <dgm:pt modelId="{13DBC083-BC48-431D-AF05-FF2250884F04}" type="pres">
      <dgm:prSet presAssocID="{44958AF0-7618-4105-BB8D-5A683A2B24E1}" presName="composite" presStyleCnt="0"/>
      <dgm:spPr/>
    </dgm:pt>
    <dgm:pt modelId="{0CCA8E65-1690-48B9-BE8B-577AAE2FC134}" type="pres">
      <dgm:prSet presAssocID="{44958AF0-7618-4105-BB8D-5A683A2B24E1}" presName="rect1" presStyleLbl="bgImgPlace1" presStyleIdx="3" presStyleCnt="4" custLinFactNeighborY="-430"/>
      <dgm:spPr>
        <a:blipFill dpi="0" rotWithShape="1">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a:effectLst>
          <a:outerShdw blurRad="50800" dist="38100" dir="8100000" algn="tr" rotWithShape="0">
            <a:prstClr val="black">
              <a:alpha val="40000"/>
            </a:prstClr>
          </a:outerShdw>
        </a:effectLst>
      </dgm:spPr>
      <dgm:t>
        <a:bodyPr/>
        <a:lstStyle/>
        <a:p>
          <a:endParaRPr lang="en-US"/>
        </a:p>
      </dgm:t>
    </dgm:pt>
    <dgm:pt modelId="{943A8596-BF04-4C1E-9D8A-9301AEAB6602}" type="pres">
      <dgm:prSet presAssocID="{44958AF0-7618-4105-BB8D-5A683A2B24E1}" presName="wedgeRectCallout1" presStyleLbl="node1" presStyleIdx="3" presStyleCnt="4" custScaleY="147401">
        <dgm:presLayoutVars>
          <dgm:bulletEnabled val="1"/>
        </dgm:presLayoutVars>
      </dgm:prSet>
      <dgm:spPr/>
      <dgm:t>
        <a:bodyPr/>
        <a:lstStyle/>
        <a:p>
          <a:endParaRPr lang="en-US"/>
        </a:p>
      </dgm:t>
    </dgm:pt>
  </dgm:ptLst>
  <dgm:cxnLst>
    <dgm:cxn modelId="{0CB6D8E8-C6F2-457D-BFF3-C98D91BF4D4B}" type="presOf" srcId="{20040CD7-A385-490D-93E3-C143BEC9ECED}" destId="{0C290697-1CD4-4ED4-AAC1-960226234121}" srcOrd="0" destOrd="0" presId="urn:microsoft.com/office/officeart/2008/layout/BendingPictureCaptionList"/>
    <dgm:cxn modelId="{FF8E45C5-C949-41EA-9980-5704D3F009BD}" srcId="{EFE44D7A-FC7F-4D08-9C01-A6EEDEAD89F5}" destId="{20040CD7-A385-490D-93E3-C143BEC9ECED}" srcOrd="1" destOrd="0" parTransId="{63815DCA-18B9-42AE-8A05-9A3E984EA973}" sibTransId="{A1B52C86-C544-4514-B87B-08A67C79CADE}"/>
    <dgm:cxn modelId="{9E580C07-DB5A-4A96-9117-2C5BE7B8714F}" srcId="{EFE44D7A-FC7F-4D08-9C01-A6EEDEAD89F5}" destId="{C3BF3074-FB30-46FA-982E-35AD815AEA26}" srcOrd="0" destOrd="0" parTransId="{230580F2-DAD1-4D9B-8F90-001ED929C1DD}" sibTransId="{6075E601-57EF-44EC-B023-4A1CE914DAAF}"/>
    <dgm:cxn modelId="{C9CE8023-0DF9-4A94-91E8-32C9DF8C561D}" type="presOf" srcId="{111BD11E-BCA9-4A20-BA05-79317631A81F}" destId="{3AD14C2D-2F13-4E3D-B976-11824F297DC6}" srcOrd="0" destOrd="0" presId="urn:microsoft.com/office/officeart/2008/layout/BendingPictureCaptionList"/>
    <dgm:cxn modelId="{8BABC5F7-BC2C-4227-A48C-32381E9177B8}" type="presOf" srcId="{C3BF3074-FB30-46FA-982E-35AD815AEA26}" destId="{E7601DBC-8D93-43E3-9D0C-1761B55B2C58}" srcOrd="0" destOrd="0" presId="urn:microsoft.com/office/officeart/2008/layout/BendingPictureCaptionList"/>
    <dgm:cxn modelId="{FC3CD27D-F7D0-4FDE-BE84-451A4606712C}" srcId="{EFE44D7A-FC7F-4D08-9C01-A6EEDEAD89F5}" destId="{111BD11E-BCA9-4A20-BA05-79317631A81F}" srcOrd="2" destOrd="0" parTransId="{56523F33-90CF-49A6-93C8-ED8E4DC824A0}" sibTransId="{91982898-2870-4146-AEF0-784E3986BD8A}"/>
    <dgm:cxn modelId="{7BC1E33C-5011-40A0-846C-BEB1F8833519}" type="presOf" srcId="{44958AF0-7618-4105-BB8D-5A683A2B24E1}" destId="{943A8596-BF04-4C1E-9D8A-9301AEAB6602}" srcOrd="0" destOrd="0" presId="urn:microsoft.com/office/officeart/2008/layout/BendingPictureCaptionList"/>
    <dgm:cxn modelId="{E1D16787-EF38-4EF9-B863-A6203720428A}" type="presOf" srcId="{EFE44D7A-FC7F-4D08-9C01-A6EEDEAD89F5}" destId="{11BF2296-8833-420A-9DB2-EDD4F1A352B7}" srcOrd="0" destOrd="0" presId="urn:microsoft.com/office/officeart/2008/layout/BendingPictureCaptionList"/>
    <dgm:cxn modelId="{597112A4-1AF6-4C79-98A6-EFC529342F4E}" srcId="{EFE44D7A-FC7F-4D08-9C01-A6EEDEAD89F5}" destId="{44958AF0-7618-4105-BB8D-5A683A2B24E1}" srcOrd="3" destOrd="0" parTransId="{9F15FBAA-84AE-4557-8C5D-7B0D0A3F26A7}" sibTransId="{E8E61723-18AF-4962-A732-B904349E32CD}"/>
    <dgm:cxn modelId="{DD8C6B6B-7A62-4870-B7DB-00C465C34230}" type="presParOf" srcId="{11BF2296-8833-420A-9DB2-EDD4F1A352B7}" destId="{3BC91027-71DE-45D0-AC64-600231D166A0}" srcOrd="0" destOrd="0" presId="urn:microsoft.com/office/officeart/2008/layout/BendingPictureCaptionList"/>
    <dgm:cxn modelId="{C0C62105-F8C0-4A95-8DC9-8B2397044E79}" type="presParOf" srcId="{3BC91027-71DE-45D0-AC64-600231D166A0}" destId="{51B69551-9D1C-4DE9-B914-EE44D23D1186}" srcOrd="0" destOrd="0" presId="urn:microsoft.com/office/officeart/2008/layout/BendingPictureCaptionList"/>
    <dgm:cxn modelId="{B7A175E1-ECF5-4823-A320-7851489038A7}" type="presParOf" srcId="{3BC91027-71DE-45D0-AC64-600231D166A0}" destId="{E7601DBC-8D93-43E3-9D0C-1761B55B2C58}" srcOrd="1" destOrd="0" presId="urn:microsoft.com/office/officeart/2008/layout/BendingPictureCaptionList"/>
    <dgm:cxn modelId="{D46A79E5-7060-49A5-9C5A-887576349925}" type="presParOf" srcId="{11BF2296-8833-420A-9DB2-EDD4F1A352B7}" destId="{C8A0D9F3-9B34-4058-86EE-D608E33FD966}" srcOrd="1" destOrd="0" presId="urn:microsoft.com/office/officeart/2008/layout/BendingPictureCaptionList"/>
    <dgm:cxn modelId="{45675D4B-0DB5-49A0-8FE4-697D0903C704}" type="presParOf" srcId="{11BF2296-8833-420A-9DB2-EDD4F1A352B7}" destId="{5176B3F2-8D8F-4543-910B-2AF6DBAB5877}" srcOrd="2" destOrd="0" presId="urn:microsoft.com/office/officeart/2008/layout/BendingPictureCaptionList"/>
    <dgm:cxn modelId="{3158EECD-52B7-4B83-811F-D8D7ECBF6993}" type="presParOf" srcId="{5176B3F2-8D8F-4543-910B-2AF6DBAB5877}" destId="{EADFC793-CE80-4EBA-BA06-C6922F209006}" srcOrd="0" destOrd="0" presId="urn:microsoft.com/office/officeart/2008/layout/BendingPictureCaptionList"/>
    <dgm:cxn modelId="{A390AE6C-1AE5-4B6A-821D-B29BBE342CD1}" type="presParOf" srcId="{5176B3F2-8D8F-4543-910B-2AF6DBAB5877}" destId="{0C290697-1CD4-4ED4-AAC1-960226234121}" srcOrd="1" destOrd="0" presId="urn:microsoft.com/office/officeart/2008/layout/BendingPictureCaptionList"/>
    <dgm:cxn modelId="{F95F795C-5D0A-44FD-B7D4-1ABBF1B664F6}" type="presParOf" srcId="{11BF2296-8833-420A-9DB2-EDD4F1A352B7}" destId="{0DEF66F1-B332-4B6D-A9F5-FF00D73B0308}" srcOrd="3" destOrd="0" presId="urn:microsoft.com/office/officeart/2008/layout/BendingPictureCaptionList"/>
    <dgm:cxn modelId="{E0741543-2C44-4ED5-8A89-8D5085A283D5}" type="presParOf" srcId="{11BF2296-8833-420A-9DB2-EDD4F1A352B7}" destId="{1CC3F62D-7BD9-4E2F-A6DA-1EEB033AFE7F}" srcOrd="4" destOrd="0" presId="urn:microsoft.com/office/officeart/2008/layout/BendingPictureCaptionList"/>
    <dgm:cxn modelId="{3AF743D9-A8A6-464F-9B99-A87C4D6DDD99}" type="presParOf" srcId="{1CC3F62D-7BD9-4E2F-A6DA-1EEB033AFE7F}" destId="{ED2298C3-8CDF-47AA-95EC-2DD25DE36C36}" srcOrd="0" destOrd="0" presId="urn:microsoft.com/office/officeart/2008/layout/BendingPictureCaptionList"/>
    <dgm:cxn modelId="{DC5ACFB7-801A-4527-8791-D9ADDA22B765}" type="presParOf" srcId="{1CC3F62D-7BD9-4E2F-A6DA-1EEB033AFE7F}" destId="{3AD14C2D-2F13-4E3D-B976-11824F297DC6}" srcOrd="1" destOrd="0" presId="urn:microsoft.com/office/officeart/2008/layout/BendingPictureCaptionList"/>
    <dgm:cxn modelId="{AF05259F-057C-428C-839B-885441E67E30}" type="presParOf" srcId="{11BF2296-8833-420A-9DB2-EDD4F1A352B7}" destId="{8E167926-0863-4DBE-92BD-AA282558A200}" srcOrd="5" destOrd="0" presId="urn:microsoft.com/office/officeart/2008/layout/BendingPictureCaptionList"/>
    <dgm:cxn modelId="{2A178FD7-1DF5-4AD6-AE8F-5AF898178DA9}" type="presParOf" srcId="{11BF2296-8833-420A-9DB2-EDD4F1A352B7}" destId="{13DBC083-BC48-431D-AF05-FF2250884F04}" srcOrd="6" destOrd="0" presId="urn:microsoft.com/office/officeart/2008/layout/BendingPictureCaptionList"/>
    <dgm:cxn modelId="{BEA0A644-5B5F-4637-8BF9-D902F3ECEA97}" type="presParOf" srcId="{13DBC083-BC48-431D-AF05-FF2250884F04}" destId="{0CCA8E65-1690-48B9-BE8B-577AAE2FC134}" srcOrd="0" destOrd="0" presId="urn:microsoft.com/office/officeart/2008/layout/BendingPictureCaptionList"/>
    <dgm:cxn modelId="{77BCB342-A1F2-4440-A061-CCA85DD07742}" type="presParOf" srcId="{13DBC083-BC48-431D-AF05-FF2250884F04}" destId="{943A8596-BF04-4C1E-9D8A-9301AEAB6602}" srcOrd="1" destOrd="0" presId="urn:microsoft.com/office/officeart/2008/layout/BendingPictureCaption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B69551-9D1C-4DE9-B914-EE44D23D1186}">
      <dsp:nvSpPr>
        <dsp:cNvPr id="0" name=""/>
        <dsp:cNvSpPr/>
      </dsp:nvSpPr>
      <dsp:spPr>
        <a:xfrm>
          <a:off x="3299" y="1283263"/>
          <a:ext cx="2617940" cy="2094352"/>
        </a:xfrm>
        <a:prstGeom prst="rect">
          <a:avLst/>
        </a:prstGeom>
        <a:blipFill dpi="0" rotWithShape="1">
          <a:blip xmlns:r="http://schemas.openxmlformats.org/officeDocument/2006/relationships" r:embed="rId1" cstate="print">
            <a:extLst>
              <a:ext uri="{28A0092B-C50C-407E-A947-70E740481C1C}">
                <a14:useLocalDpi xmlns:a14="http://schemas.microsoft.com/office/drawing/2010/main" val="0"/>
              </a:ext>
            </a:extLst>
          </a:blip>
          <a:srcRect/>
          <a:stretch>
            <a:fillRect t="1000" b="1000"/>
          </a:stretch>
        </a:blip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sp>
    <dsp:sp modelId="{E7601DBC-8D93-43E3-9D0C-1761B55B2C58}">
      <dsp:nvSpPr>
        <dsp:cNvPr id="0" name=""/>
        <dsp:cNvSpPr/>
      </dsp:nvSpPr>
      <dsp:spPr>
        <a:xfrm>
          <a:off x="238914" y="2996275"/>
          <a:ext cx="2329967" cy="1076833"/>
        </a:xfrm>
        <a:prstGeom prst="wedgeRectCallout">
          <a:avLst>
            <a:gd name="adj1" fmla="val 20250"/>
            <a:gd name="adj2" fmla="val -60700"/>
          </a:avLst>
        </a:prstGeom>
        <a:solidFill>
          <a:srgbClr val="3A9DB8"/>
        </a:solidFill>
        <a:ln w="25400" cap="flat" cmpd="sng" algn="ctr">
          <a:solidFill>
            <a:schemeClr val="lt1">
              <a:hueOff val="0"/>
              <a:satOff val="0"/>
              <a:lumOff val="0"/>
              <a:alphaOff val="0"/>
            </a:schemeClr>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b="1" kern="1200" dirty="0" smtClean="0">
              <a:effectLst>
                <a:outerShdw blurRad="63500" sx="102000" sy="102000" algn="ctr" rotWithShape="0">
                  <a:schemeClr val="tx1">
                    <a:lumMod val="65000"/>
                    <a:lumOff val="35000"/>
                    <a:alpha val="40000"/>
                  </a:schemeClr>
                </a:outerShdw>
              </a:effectLst>
              <a:latin typeface="Gill Sans MT" panose="020B0502020104020203" pitchFamily="34" charset="0"/>
            </a:rPr>
            <a:t>Water     Quality</a:t>
          </a:r>
          <a:endParaRPr lang="en-US" sz="2200" b="1" kern="1200" dirty="0">
            <a:effectLst>
              <a:outerShdw blurRad="63500" sx="102000" sy="102000" algn="ctr" rotWithShape="0">
                <a:schemeClr val="tx1">
                  <a:lumMod val="65000"/>
                  <a:lumOff val="35000"/>
                  <a:alpha val="40000"/>
                </a:schemeClr>
              </a:outerShdw>
            </a:effectLst>
            <a:latin typeface="Gill Sans MT" panose="020B0502020104020203" pitchFamily="34" charset="0"/>
          </a:endParaRPr>
        </a:p>
      </dsp:txBody>
      <dsp:txXfrm>
        <a:off x="238914" y="2996275"/>
        <a:ext cx="2329967" cy="1076833"/>
      </dsp:txXfrm>
    </dsp:sp>
    <dsp:sp modelId="{EADFC793-CE80-4EBA-BA06-C6922F209006}">
      <dsp:nvSpPr>
        <dsp:cNvPr id="0" name=""/>
        <dsp:cNvSpPr/>
      </dsp:nvSpPr>
      <dsp:spPr>
        <a:xfrm>
          <a:off x="2883034" y="1282351"/>
          <a:ext cx="2617940" cy="2094352"/>
        </a:xfrm>
        <a:prstGeom prst="rect">
          <a:avLst/>
        </a:prstGeom>
        <a:blipFill dpi="0" rotWithShape="1">
          <a:blip xmlns:r="http://schemas.openxmlformats.org/officeDocument/2006/relationships" r:embed="rId2" cstate="print">
            <a:extLst>
              <a:ext uri="{28A0092B-C50C-407E-A947-70E740481C1C}">
                <a14:useLocalDpi xmlns:a14="http://schemas.microsoft.com/office/drawing/2010/main" val="0"/>
              </a:ext>
            </a:extLst>
          </a:blip>
          <a:srcRect/>
          <a:stretch>
            <a:fillRect b="1000"/>
          </a:stretch>
        </a:blipFill>
        <a:ln w="25400" cap="flat" cmpd="sng" algn="ctr">
          <a:solidFill>
            <a:schemeClr val="lt1">
              <a:hueOff val="0"/>
              <a:satOff val="0"/>
              <a:lumOff val="0"/>
              <a:alphaOff val="0"/>
            </a:schemeClr>
          </a:solidFill>
          <a:prstDash val="solid"/>
        </a:ln>
        <a:effectLst>
          <a:outerShdw blurRad="50800" dist="38100" dir="5400000" algn="t" rotWithShape="0">
            <a:prstClr val="black">
              <a:alpha val="40000"/>
            </a:prstClr>
          </a:outerShdw>
        </a:effectLst>
      </dsp:spPr>
      <dsp:style>
        <a:lnRef idx="2">
          <a:scrgbClr r="0" g="0" b="0"/>
        </a:lnRef>
        <a:fillRef idx="1">
          <a:scrgbClr r="0" g="0" b="0"/>
        </a:fillRef>
        <a:effectRef idx="0">
          <a:scrgbClr r="0" g="0" b="0"/>
        </a:effectRef>
        <a:fontRef idx="minor"/>
      </dsp:style>
    </dsp:sp>
    <dsp:sp modelId="{0C290697-1CD4-4ED4-AAC1-960226234121}">
      <dsp:nvSpPr>
        <dsp:cNvPr id="0" name=""/>
        <dsp:cNvSpPr/>
      </dsp:nvSpPr>
      <dsp:spPr>
        <a:xfrm>
          <a:off x="3118649" y="2993538"/>
          <a:ext cx="2329967" cy="1080483"/>
        </a:xfrm>
        <a:prstGeom prst="wedgeRectCallout">
          <a:avLst>
            <a:gd name="adj1" fmla="val 20250"/>
            <a:gd name="adj2" fmla="val -60700"/>
          </a:avLst>
        </a:prstGeom>
        <a:solidFill>
          <a:srgbClr val="00A44A"/>
        </a:solidFill>
        <a:ln w="25400" cap="flat" cmpd="sng" algn="ctr">
          <a:solidFill>
            <a:schemeClr val="lt1">
              <a:hueOff val="0"/>
              <a:satOff val="0"/>
              <a:lumOff val="0"/>
              <a:alphaOff val="0"/>
            </a:schemeClr>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lvl="0" algn="ctr" defTabSz="977900">
            <a:lnSpc>
              <a:spcPct val="90000"/>
            </a:lnSpc>
            <a:spcBef>
              <a:spcPct val="0"/>
            </a:spcBef>
            <a:spcAft>
              <a:spcPct val="35000"/>
            </a:spcAft>
          </a:pPr>
          <a:r>
            <a:rPr lang="en-US" sz="2200" b="1" kern="1200" dirty="0" smtClean="0">
              <a:effectLst>
                <a:outerShdw blurRad="63500" sx="102000" sy="102000" algn="ctr" rotWithShape="0">
                  <a:schemeClr val="tx1">
                    <a:lumMod val="65000"/>
                    <a:lumOff val="35000"/>
                    <a:alpha val="40000"/>
                  </a:schemeClr>
                </a:outerShdw>
              </a:effectLst>
              <a:latin typeface="Gill Sans MT" panose="020B0502020104020203" pitchFamily="34" charset="0"/>
            </a:rPr>
            <a:t>Human and Ecological Health Effects</a:t>
          </a:r>
          <a:endParaRPr lang="en-US" sz="2200" b="1" kern="1200" dirty="0">
            <a:effectLst>
              <a:outerShdw blurRad="63500" sx="102000" sy="102000" algn="ctr" rotWithShape="0">
                <a:schemeClr val="tx1">
                  <a:lumMod val="65000"/>
                  <a:lumOff val="35000"/>
                  <a:alpha val="40000"/>
                </a:schemeClr>
              </a:outerShdw>
            </a:effectLst>
            <a:latin typeface="Gill Sans MT" panose="020B0502020104020203" pitchFamily="34" charset="0"/>
          </a:endParaRPr>
        </a:p>
      </dsp:txBody>
      <dsp:txXfrm>
        <a:off x="3118649" y="2993538"/>
        <a:ext cx="2329967" cy="1080483"/>
      </dsp:txXfrm>
    </dsp:sp>
    <dsp:sp modelId="{ED2298C3-8CDF-47AA-95EC-2DD25DE36C36}">
      <dsp:nvSpPr>
        <dsp:cNvPr id="0" name=""/>
        <dsp:cNvSpPr/>
      </dsp:nvSpPr>
      <dsp:spPr>
        <a:xfrm>
          <a:off x="5762769" y="1282351"/>
          <a:ext cx="2617940" cy="2094352"/>
        </a:xfrm>
        <a:prstGeom prst="rect">
          <a:avLst/>
        </a:prstGeom>
        <a:blipFill dpi="0" rotWithShape="1">
          <a:blip xmlns:r="http://schemas.openxmlformats.org/officeDocument/2006/relationships" r:embed="rId3" cstate="print">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a:outerShdw blurRad="50800" dist="38100" dir="5400000" algn="t" rotWithShape="0">
            <a:prstClr val="black">
              <a:alpha val="40000"/>
            </a:prstClr>
          </a:outerShdw>
        </a:effectLst>
      </dsp:spPr>
      <dsp:style>
        <a:lnRef idx="2">
          <a:scrgbClr r="0" g="0" b="0"/>
        </a:lnRef>
        <a:fillRef idx="1">
          <a:scrgbClr r="0" g="0" b="0"/>
        </a:fillRef>
        <a:effectRef idx="0">
          <a:scrgbClr r="0" g="0" b="0"/>
        </a:effectRef>
        <a:fontRef idx="minor"/>
      </dsp:style>
    </dsp:sp>
    <dsp:sp modelId="{3AD14C2D-2F13-4E3D-B976-11824F297DC6}">
      <dsp:nvSpPr>
        <dsp:cNvPr id="0" name=""/>
        <dsp:cNvSpPr/>
      </dsp:nvSpPr>
      <dsp:spPr>
        <a:xfrm>
          <a:off x="5998383" y="2993538"/>
          <a:ext cx="2329967" cy="1080483"/>
        </a:xfrm>
        <a:prstGeom prst="wedgeRectCallout">
          <a:avLst>
            <a:gd name="adj1" fmla="val 20250"/>
            <a:gd name="adj2" fmla="val -60700"/>
          </a:avLst>
        </a:prstGeom>
        <a:solidFill>
          <a:srgbClr val="F47914"/>
        </a:solidFill>
        <a:ln w="25400" cap="flat" cmpd="sng" algn="ctr">
          <a:solidFill>
            <a:schemeClr val="lt1">
              <a:hueOff val="0"/>
              <a:satOff val="0"/>
              <a:lumOff val="0"/>
              <a:alphaOff val="0"/>
            </a:schemeClr>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0" tIns="83820" rIns="0" bIns="83820" numCol="1" spcCol="1270" anchor="ctr" anchorCtr="0">
          <a:noAutofit/>
        </a:bodyPr>
        <a:lstStyle/>
        <a:p>
          <a:pPr lvl="0" algn="ctr" defTabSz="977900">
            <a:lnSpc>
              <a:spcPct val="90000"/>
            </a:lnSpc>
            <a:spcBef>
              <a:spcPct val="0"/>
            </a:spcBef>
            <a:spcAft>
              <a:spcPct val="35000"/>
            </a:spcAft>
          </a:pPr>
          <a:r>
            <a:rPr lang="en-US" sz="2200" b="1" kern="1200" dirty="0" smtClean="0">
              <a:effectLst>
                <a:outerShdw blurRad="63500" sx="102000" sy="102000" algn="ctr" rotWithShape="0">
                  <a:schemeClr val="tx1">
                    <a:lumMod val="65000"/>
                    <a:lumOff val="35000"/>
                    <a:alpha val="40000"/>
                  </a:schemeClr>
                </a:outerShdw>
              </a:effectLst>
              <a:latin typeface="Gill Sans MT" panose="020B0502020104020203" pitchFamily="34" charset="0"/>
            </a:rPr>
            <a:t>Monitoring/ Analytical Methods</a:t>
          </a:r>
          <a:endParaRPr lang="en-US" sz="2200" b="1" kern="1200" dirty="0">
            <a:effectLst>
              <a:outerShdw blurRad="63500" sx="102000" sy="102000" algn="ctr" rotWithShape="0">
                <a:schemeClr val="tx1">
                  <a:lumMod val="65000"/>
                  <a:lumOff val="35000"/>
                  <a:alpha val="40000"/>
                </a:schemeClr>
              </a:outerShdw>
            </a:effectLst>
            <a:latin typeface="Gill Sans MT" panose="020B0502020104020203" pitchFamily="34" charset="0"/>
          </a:endParaRPr>
        </a:p>
      </dsp:txBody>
      <dsp:txXfrm>
        <a:off x="5998383" y="2993538"/>
        <a:ext cx="2329967" cy="1080483"/>
      </dsp:txXfrm>
    </dsp:sp>
    <dsp:sp modelId="{0CCA8E65-1690-48B9-BE8B-577AAE2FC134}">
      <dsp:nvSpPr>
        <dsp:cNvPr id="0" name=""/>
        <dsp:cNvSpPr/>
      </dsp:nvSpPr>
      <dsp:spPr>
        <a:xfrm>
          <a:off x="8642503" y="1273345"/>
          <a:ext cx="2617940" cy="2094352"/>
        </a:xfrm>
        <a:prstGeom prst="rect">
          <a:avLst/>
        </a:prstGeom>
        <a:blipFill dpi="0" rotWithShape="1">
          <a:blip xmlns:r="http://schemas.openxmlformats.org/officeDocument/2006/relationships" r:embed="rId4" cstate="print">
            <a:extLst>
              <a:ext uri="{28A0092B-C50C-407E-A947-70E740481C1C}">
                <a14:useLocalDpi xmlns:a14="http://schemas.microsoft.com/office/drawing/2010/main" val="0"/>
              </a:ext>
            </a:extLst>
          </a:blip>
          <a:srcRect/>
          <a:stretch>
            <a:fillRect/>
          </a:stretch>
        </a:blipFill>
        <a:ln w="25400" cap="flat" cmpd="sng" algn="ctr">
          <a:solidFill>
            <a:schemeClr val="lt1">
              <a:hueOff val="0"/>
              <a:satOff val="0"/>
              <a:lumOff val="0"/>
              <a:alphaOff val="0"/>
            </a:schemeClr>
          </a:solidFill>
          <a:prstDash val="solid"/>
        </a:ln>
        <a:effectLst>
          <a:outerShdw blurRad="50800" dist="38100" dir="8100000" algn="tr" rotWithShape="0">
            <a:prstClr val="black">
              <a:alpha val="40000"/>
            </a:prstClr>
          </a:outerShdw>
        </a:effectLst>
      </dsp:spPr>
      <dsp:style>
        <a:lnRef idx="2">
          <a:scrgbClr r="0" g="0" b="0"/>
        </a:lnRef>
        <a:fillRef idx="1">
          <a:scrgbClr r="0" g="0" b="0"/>
        </a:fillRef>
        <a:effectRef idx="0">
          <a:scrgbClr r="0" g="0" b="0"/>
        </a:effectRef>
        <a:fontRef idx="minor"/>
      </dsp:style>
    </dsp:sp>
    <dsp:sp modelId="{943A8596-BF04-4C1E-9D8A-9301AEAB6602}">
      <dsp:nvSpPr>
        <dsp:cNvPr id="0" name=""/>
        <dsp:cNvSpPr/>
      </dsp:nvSpPr>
      <dsp:spPr>
        <a:xfrm>
          <a:off x="8878118" y="2993538"/>
          <a:ext cx="2329967" cy="1080483"/>
        </a:xfrm>
        <a:prstGeom prst="wedgeRectCallout">
          <a:avLst>
            <a:gd name="adj1" fmla="val 20250"/>
            <a:gd name="adj2" fmla="val -60700"/>
          </a:avLst>
        </a:prstGeom>
        <a:solidFill>
          <a:schemeClr val="accent4">
            <a:lumMod val="75000"/>
          </a:schemeClr>
        </a:solidFill>
        <a:ln w="25400" cap="flat" cmpd="sng" algn="ctr">
          <a:solidFill>
            <a:schemeClr val="lt1">
              <a:hueOff val="0"/>
              <a:satOff val="0"/>
              <a:lumOff val="0"/>
              <a:alphaOff val="0"/>
            </a:schemeClr>
          </a:solidFill>
          <a:prstDash val="solid"/>
        </a:ln>
        <a:effectLst>
          <a:outerShdw blurRad="63500" sx="102000" sy="102000" algn="ctr"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b="1" kern="1200" dirty="0" smtClean="0">
              <a:effectLst>
                <a:outerShdw blurRad="63500" sx="102000" sy="102000" algn="ctr" rotWithShape="0">
                  <a:schemeClr val="tx1">
                    <a:lumMod val="65000"/>
                    <a:lumOff val="35000"/>
                    <a:alpha val="40000"/>
                  </a:schemeClr>
                </a:outerShdw>
              </a:effectLst>
              <a:latin typeface="Gill Sans MT" panose="020B0502020104020203" pitchFamily="34" charset="0"/>
            </a:rPr>
            <a:t>Drinking Water  Treatment</a:t>
          </a:r>
          <a:endParaRPr lang="en-US" sz="2100" b="1" kern="1200" dirty="0">
            <a:effectLst>
              <a:outerShdw blurRad="63500" sx="102000" sy="102000" algn="ctr" rotWithShape="0">
                <a:schemeClr val="tx1">
                  <a:lumMod val="65000"/>
                  <a:lumOff val="35000"/>
                  <a:alpha val="40000"/>
                </a:schemeClr>
              </a:outerShdw>
            </a:effectLst>
            <a:latin typeface="Gill Sans MT" panose="020B0502020104020203" pitchFamily="34" charset="0"/>
          </a:endParaRPr>
        </a:p>
      </dsp:txBody>
      <dsp:txXfrm>
        <a:off x="8878118" y="2993538"/>
        <a:ext cx="2329967" cy="1080483"/>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5E3FF91-9C7C-4905-A781-46D221AA2274}" type="datetimeFigureOut">
              <a:rPr lang="en-US" smtClean="0"/>
              <a:t>2/9/2016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8A351D-C215-4378-AFAA-5BA0C341C9C1}" type="slidenum">
              <a:rPr lang="en-US" smtClean="0"/>
              <a:t>‹#›</a:t>
            </a:fld>
            <a:endParaRPr lang="en-US" dirty="0"/>
          </a:p>
        </p:txBody>
      </p:sp>
    </p:spTree>
    <p:extLst>
      <p:ext uri="{BB962C8B-B14F-4D97-AF65-F5344CB8AC3E}">
        <p14:creationId xmlns:p14="http://schemas.microsoft.com/office/powerpoint/2010/main" val="15589158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normAutofit/>
          </a:bodyPr>
          <a:lstStyle/>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49EE4D71-1CBD-4053-A361-2337617C0F39}" type="slidenum">
              <a:rPr lang="en-US" smtClean="0"/>
              <a:pPr/>
              <a:t>1</a:t>
            </a:fld>
            <a:endParaRPr lang="en-US" dirty="0"/>
          </a:p>
        </p:txBody>
      </p:sp>
    </p:spTree>
    <p:extLst>
      <p:ext uri="{BB962C8B-B14F-4D97-AF65-F5344CB8AC3E}">
        <p14:creationId xmlns:p14="http://schemas.microsoft.com/office/powerpoint/2010/main" val="2147999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4" name="Slide Number Placeholder 3"/>
          <p:cNvSpPr>
            <a:spLocks noGrp="1"/>
          </p:cNvSpPr>
          <p:nvPr>
            <p:ph type="sldNum" sz="quarter" idx="10"/>
          </p:nvPr>
        </p:nvSpPr>
        <p:spPr/>
        <p:txBody>
          <a:bodyPr/>
          <a:lstStyle/>
          <a:p>
            <a:fld id="{878A351D-C215-4378-AFAA-5BA0C341C9C1}" type="slidenum">
              <a:rPr lang="en-US" smtClean="0"/>
              <a:t>16</a:t>
            </a:fld>
            <a:endParaRPr lang="en-US" dirty="0"/>
          </a:p>
        </p:txBody>
      </p:sp>
      <p:sp>
        <p:nvSpPr>
          <p:cNvPr id="5" name="Notes Placeholder 4"/>
          <p:cNvSpPr>
            <a:spLocks noGrp="1"/>
          </p:cNvSpPr>
          <p:nvPr>
            <p:ph type="body"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In the area of Monitoring/Analytical Methods, there are also a number of projects: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black"/>
                </a:solidFill>
                <a:effectLst/>
                <a:uLnTx/>
                <a:uFillTx/>
                <a:latin typeface="+mn-lt"/>
                <a:ea typeface="+mn-ea"/>
                <a:cs typeface="+mn-cs"/>
              </a:rPr>
              <a:t>Satellite Cyanobacteria Assessment Network </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(POC-Blake Schaeffer-NERL).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 Detect and quantify cyanobacteria blooms in the US using satellite data records.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black"/>
                </a:solidFill>
                <a:effectLst/>
                <a:uLnTx/>
                <a:uFillTx/>
                <a:latin typeface="+mn-lt"/>
                <a:ea typeface="+mn-ea"/>
                <a:cs typeface="+mn-cs"/>
              </a:rPr>
              <a:t>Rapid Cyanobacteria Cell Detection </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(POC-Robert </a:t>
            </a:r>
            <a:r>
              <a:rPr kumimoji="0" lang="en-US" sz="1200" b="0" i="0" u="none" strike="noStrike" kern="1200" cap="none" spc="0" normalizeH="0" baseline="0" noProof="0" dirty="0" err="1" smtClean="0">
                <a:ln>
                  <a:noFill/>
                </a:ln>
                <a:solidFill>
                  <a:prstClr val="black"/>
                </a:solidFill>
                <a:effectLst/>
                <a:uLnTx/>
                <a:uFillTx/>
                <a:latin typeface="+mn-lt"/>
                <a:ea typeface="+mn-ea"/>
                <a:cs typeface="+mn-cs"/>
              </a:rPr>
              <a:t>Zucker</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-NHEERL).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 Develop methods to quickly and accurately identify different cyanobacteria.</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black"/>
                </a:solidFill>
                <a:effectLst/>
                <a:uLnTx/>
                <a:uFillTx/>
                <a:latin typeface="+mn-lt"/>
                <a:ea typeface="+mn-ea"/>
                <a:cs typeface="+mn-cs"/>
              </a:rPr>
              <a:t>High Frequency Monitoring of Harmful Algal Blooms: Understanding Interactions Between Watershed Nutrients and Drinking Water Safety </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(POCs-Joel Allen, Michael Elovitz, Chris Nietch, Jake Beaulieu-NRMRL; Jim Lazorchak-NERL)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 Real-time monitoring for verification of USACE remote sensing algorithms.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 Development of empirical relationships among algal communities, cyanotoxins, climate, and water quality parameters.</a:t>
            </a:r>
          </a:p>
          <a:p>
            <a:pPr lvl="0"/>
            <a:endParaRPr lang="en-US" sz="1200" b="1" kern="1200" dirty="0" smtClean="0">
              <a:solidFill>
                <a:schemeClr val="tx1"/>
              </a:solidFill>
              <a:effectLst/>
              <a:latin typeface="+mn-lt"/>
              <a:ea typeface="+mn-ea"/>
              <a:cs typeface="+mn-cs"/>
            </a:endParaRPr>
          </a:p>
          <a:p>
            <a:pPr lvl="0"/>
            <a:r>
              <a:rPr lang="en-US" sz="1200" b="1" kern="1200" dirty="0" smtClean="0">
                <a:solidFill>
                  <a:schemeClr val="tx1"/>
                </a:solidFill>
                <a:effectLst/>
                <a:latin typeface="+mn-lt"/>
                <a:ea typeface="+mn-ea"/>
                <a:cs typeface="+mn-cs"/>
              </a:rPr>
              <a:t>Tribal-Focused Exposure and Risk Screening Tool (T-FERST) through Predictive Forecasting of Natural Toxin Blooms (NTBs)</a:t>
            </a:r>
            <a:endParaRPr lang="en-US"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smtClean="0">
                <a:solidFill>
                  <a:schemeClr val="tx1"/>
                </a:solidFill>
                <a:effectLst/>
                <a:latin typeface="+mn-lt"/>
                <a:ea typeface="+mn-ea"/>
                <a:cs typeface="+mn-cs"/>
              </a:rPr>
              <a:t>     POCs: Tammy Jones-Lepp and Dan </a:t>
            </a:r>
            <a:r>
              <a:rPr lang="en-US" sz="1200" i="1" kern="1200" dirty="0" err="1" smtClean="0">
                <a:solidFill>
                  <a:schemeClr val="tx1"/>
                </a:solidFill>
                <a:effectLst/>
                <a:latin typeface="+mn-lt"/>
                <a:ea typeface="+mn-ea"/>
                <a:cs typeface="+mn-cs"/>
              </a:rPr>
              <a:t>Heggem</a:t>
            </a:r>
            <a:r>
              <a:rPr lang="en-US" sz="1200" i="1" kern="1200" dirty="0" smtClean="0">
                <a:solidFill>
                  <a:schemeClr val="tx1"/>
                </a:solidFill>
                <a:effectLst/>
                <a:latin typeface="+mn-lt"/>
                <a:ea typeface="+mn-ea"/>
                <a:cs typeface="+mn-cs"/>
              </a:rPr>
              <a:t> (NERL)</a:t>
            </a:r>
            <a:endParaRPr lang="en-US" sz="1200" kern="1200" dirty="0" smtClean="0">
              <a:solidFill>
                <a:schemeClr val="tx1"/>
              </a:solidFill>
              <a:effectLst/>
              <a:latin typeface="+mn-lt"/>
              <a:ea typeface="+mn-ea"/>
              <a:cs typeface="+mn-cs"/>
            </a:endParaRPr>
          </a:p>
          <a:p>
            <a:pPr marL="171450" lvl="0" indent="-171450">
              <a:buFont typeface="Calibri" panose="020F0502020204030204" pitchFamily="34" charset="0"/>
              <a:buChar char="─"/>
            </a:pPr>
            <a:r>
              <a:rPr lang="en-US" sz="1200" kern="1200" dirty="0" smtClean="0">
                <a:solidFill>
                  <a:schemeClr val="tx1"/>
                </a:solidFill>
                <a:effectLst/>
                <a:latin typeface="+mn-lt"/>
                <a:ea typeface="+mn-ea"/>
                <a:cs typeface="+mn-cs"/>
              </a:rPr>
              <a:t>Develop monitoring and forecasting tools for HAB events in Tribal watersheds.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black"/>
                </a:solidFill>
                <a:effectLst/>
                <a:uLnTx/>
                <a:uFillTx/>
                <a:latin typeface="+mn-lt"/>
                <a:ea typeface="+mn-ea"/>
                <a:cs typeface="+mn-cs"/>
              </a:rPr>
              <a:t>Analytical Method Development: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 Optimization of Method 544-microcystins and nodularin in drinking water using LC/MS/MS. (POC-Jody Shoemaker-NERL).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 Optimization of Methods 544 and 545 (for cylindrospermopsin and </a:t>
            </a:r>
            <a:r>
              <a:rPr kumimoji="0" lang="en-US" sz="1200" b="0" i="0" u="none" strike="noStrike" kern="1200" cap="none" spc="0" normalizeH="0" baseline="0" noProof="0" dirty="0" err="1" smtClean="0">
                <a:ln>
                  <a:noFill/>
                </a:ln>
                <a:solidFill>
                  <a:prstClr val="black"/>
                </a:solidFill>
                <a:effectLst/>
                <a:uLnTx/>
                <a:uFillTx/>
                <a:latin typeface="+mn-lt"/>
                <a:ea typeface="+mn-ea"/>
                <a:cs typeface="+mn-cs"/>
              </a:rPr>
              <a:t>anatoxin</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-a) for ambient water samples (POC-Jody Shoemaker-NERL).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 Identification and verification of analytical methods to measure microcystin concentrations in source waters (POCs-Heath Mash, Darren Lytle, Nicholas Dugan-NRMRL).</a:t>
            </a:r>
          </a:p>
          <a:p>
            <a:pPr marL="171450" marR="0" lvl="0" indent="-171450" algn="l" defTabSz="914400" rtl="0" eaLnBrk="1" fontAlgn="auto" latinLnBrk="0" hangingPunct="1">
              <a:lnSpc>
                <a:spcPct val="100000"/>
              </a:lnSpc>
              <a:spcBef>
                <a:spcPts val="0"/>
              </a:spcBef>
              <a:spcAft>
                <a:spcPts val="0"/>
              </a:spcAft>
              <a:buClrTx/>
              <a:buSzTx/>
              <a:buFont typeface="Calibri" panose="020F0502020204030204" pitchFamily="34" charset="0"/>
              <a:buChar char="─"/>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Compare/contrast microcystin analytical results from ELISA and LC/MS/MS measurements.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prstClr val="black"/>
                </a:solidFill>
                <a:effectLst/>
                <a:uLnTx/>
                <a:uFillTx/>
                <a:latin typeface="+mn-lt"/>
                <a:ea typeface="+mn-ea"/>
                <a:cs typeface="+mn-cs"/>
              </a:rPr>
              <a:t>Science to Achieve Results (STAR) Research projects </a:t>
            </a:r>
            <a:r>
              <a:rPr kumimoji="0" lang="en-US" sz="1200" b="0" i="0" u="none" strike="noStrike" kern="1200" cap="none" spc="0" normalizeH="0" baseline="0" noProof="0" dirty="0" smtClean="0">
                <a:ln>
                  <a:noFill/>
                </a:ln>
                <a:solidFill>
                  <a:prstClr val="black"/>
                </a:solidFill>
                <a:effectLst/>
                <a:uLnTx/>
                <a:uFillTx/>
                <a:latin typeface="+mn-lt"/>
                <a:ea typeface="+mn-ea"/>
                <a:cs typeface="+mn-cs"/>
              </a:rPr>
              <a:t>(POC-Angela Page-NCEA)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 Near-real Time, Highly Sensitive and Selective Field Deployable Biosensor for Cyanotoxins and Cyanobacteria Using both Antibodies and DNA-signatures.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black"/>
                </a:solidFill>
                <a:effectLst/>
                <a:uLnTx/>
                <a:uFillTx/>
                <a:latin typeface="+mn-lt"/>
                <a:ea typeface="+mn-ea"/>
                <a:cs typeface="+mn-cs"/>
              </a:rPr>
              <a:t>- Development and application of a fiber optic array system for detection and enumeration of potentially toxic cyanobacteria.</a:t>
            </a:r>
          </a:p>
          <a:p>
            <a:endParaRPr lang="en-US" dirty="0"/>
          </a:p>
        </p:txBody>
      </p:sp>
    </p:spTree>
    <p:extLst>
      <p:ext uri="{BB962C8B-B14F-4D97-AF65-F5344CB8AC3E}">
        <p14:creationId xmlns:p14="http://schemas.microsoft.com/office/powerpoint/2010/main" val="2501659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latin typeface="Arial" charset="0"/>
                <a:ea typeface="ＭＳ Ｐゴシック" pitchFamily="1" charset="-128"/>
                <a:cs typeface="+mn-cs"/>
              </a:rPr>
              <a:t>Optimization of Method 544-microcystins and nodularin in drinking water using LC/MS/MS. (POC-Jody Shoemaker-NERL).</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smtClean="0">
              <a:solidFill>
                <a:schemeClr val="tx1"/>
              </a:solidFill>
              <a:latin typeface="Arial" charset="0"/>
              <a:ea typeface="ＭＳ Ｐゴシック" pitchFamily="1" charset="-128"/>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latin typeface="Arial" charset="0"/>
                <a:ea typeface="ＭＳ Ｐゴシック" pitchFamily="1" charset="-128"/>
                <a:cs typeface="+mn-cs"/>
              </a:rPr>
              <a:t>Optimization of Methods 544 and 545 (for cylindrospermopsin and anatoxin-a) for ambient water samples (POC-Jody Shoemaker-NERL).</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smtClean="0">
              <a:solidFill>
                <a:schemeClr val="tx1"/>
              </a:solidFill>
              <a:latin typeface="Arial" charset="0"/>
              <a:ea typeface="ＭＳ Ｐゴシック" pitchFamily="1" charset="-128"/>
              <a:cs typeface="+mn-cs"/>
            </a:endParaRP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smtClean="0">
                <a:solidFill>
                  <a:schemeClr val="tx1"/>
                </a:solidFill>
                <a:latin typeface="Arial" charset="0"/>
                <a:ea typeface="ＭＳ Ｐゴシック" pitchFamily="1" charset="-128"/>
                <a:cs typeface="+mn-cs"/>
              </a:rPr>
              <a:t>Identification and verification of analytical methods to measure microcystin concentrations in source waters (POCs-Heath Mash, Darren Lytle, Nicholas Dugan-NRMRL).  Compare/contrast microcystin analytical results from ELISA and LC/MS/MS measurements.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smtClean="0">
              <a:solidFill>
                <a:schemeClr val="tx1"/>
              </a:solidFill>
              <a:latin typeface="Arial" charset="0"/>
              <a:ea typeface="ＭＳ Ｐゴシック" pitchFamily="1" charset="-128"/>
              <a:cs typeface="+mn-cs"/>
            </a:endParaRPr>
          </a:p>
        </p:txBody>
      </p:sp>
      <p:sp>
        <p:nvSpPr>
          <p:cNvPr id="4" name="Slide Number Placeholder 3"/>
          <p:cNvSpPr>
            <a:spLocks noGrp="1"/>
          </p:cNvSpPr>
          <p:nvPr>
            <p:ph type="sldNum" sz="quarter" idx="10"/>
          </p:nvPr>
        </p:nvSpPr>
        <p:spPr/>
        <p:txBody>
          <a:bodyPr/>
          <a:lstStyle/>
          <a:p>
            <a:pPr>
              <a:defRPr/>
            </a:pPr>
            <a:fld id="{91633A1B-E4ED-4A2A-87DF-7B125DA7738F}" type="slidenum">
              <a:rPr lang="en-US">
                <a:solidFill>
                  <a:prstClr val="black"/>
                </a:solidFill>
              </a:rPr>
              <a:pPr>
                <a:defRPr/>
              </a:pPr>
              <a:t>17</a:t>
            </a:fld>
            <a:endParaRPr lang="en-US" dirty="0">
              <a:solidFill>
                <a:prstClr val="black"/>
              </a:solidFill>
            </a:endParaRPr>
          </a:p>
        </p:txBody>
      </p:sp>
    </p:spTree>
    <p:extLst>
      <p:ext uri="{BB962C8B-B14F-4D97-AF65-F5344CB8AC3E}">
        <p14:creationId xmlns:p14="http://schemas.microsoft.com/office/powerpoint/2010/main" val="11731795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4" name="Slide Number Placeholder 3"/>
          <p:cNvSpPr>
            <a:spLocks noGrp="1"/>
          </p:cNvSpPr>
          <p:nvPr>
            <p:ph type="sldNum" sz="quarter" idx="10"/>
          </p:nvPr>
        </p:nvSpPr>
        <p:spPr/>
        <p:txBody>
          <a:bodyPr/>
          <a:lstStyle/>
          <a:p>
            <a:fld id="{878A351D-C215-4378-AFAA-5BA0C341C9C1}" type="slidenum">
              <a:rPr lang="en-US" smtClean="0"/>
              <a:t>18</a:t>
            </a:fld>
            <a:endParaRPr lang="en-US" dirty="0"/>
          </a:p>
        </p:txBody>
      </p:sp>
      <p:sp>
        <p:nvSpPr>
          <p:cNvPr id="5" name="Notes Placeholder 4"/>
          <p:cNvSpPr>
            <a:spLocks noGrp="1"/>
          </p:cNvSpPr>
          <p:nvPr>
            <p:ph type="body" sz="quarter" idx="11"/>
          </p:nvPr>
        </p:nvSpPr>
        <p:spPr/>
        <p:txBody>
          <a:bodyPr/>
          <a:lstStyle/>
          <a:p>
            <a:r>
              <a:rPr lang="en-US" dirty="0" smtClean="0"/>
              <a:t>In the area of drinking water treatment studies,</a:t>
            </a:r>
            <a:r>
              <a:rPr lang="en-US" baseline="0" dirty="0" smtClean="0"/>
              <a:t> there are two projects.</a:t>
            </a:r>
          </a:p>
          <a:p>
            <a:r>
              <a:rPr lang="en-US" sz="1200" b="1" kern="1200" dirty="0" smtClean="0">
                <a:solidFill>
                  <a:schemeClr val="tx1"/>
                </a:solidFill>
                <a:effectLst/>
                <a:latin typeface="+mn-lt"/>
                <a:ea typeface="+mn-ea"/>
                <a:cs typeface="+mn-cs"/>
              </a:rPr>
              <a:t>Toledo Ohio Pilot-Scale Water Treatment Facility for the 2016 Bloom Season </a:t>
            </a:r>
            <a:r>
              <a:rPr lang="en-US" sz="1200" kern="1200" dirty="0" smtClean="0">
                <a:solidFill>
                  <a:schemeClr val="tx1"/>
                </a:solidFill>
                <a:effectLst/>
                <a:latin typeface="+mn-lt"/>
                <a:ea typeface="+mn-ea"/>
                <a:cs typeface="+mn-cs"/>
              </a:rPr>
              <a:t>(POC-Darren Lytle-NRMRL)</a:t>
            </a:r>
          </a:p>
          <a:p>
            <a:r>
              <a:rPr lang="en-US" sz="1200" kern="1200" dirty="0" smtClean="0">
                <a:solidFill>
                  <a:schemeClr val="tx1"/>
                </a:solidFill>
                <a:effectLst/>
                <a:latin typeface="+mn-lt"/>
                <a:ea typeface="+mn-ea"/>
                <a:cs typeface="+mn-cs"/>
              </a:rPr>
              <a:t>- Installation</a:t>
            </a:r>
            <a:r>
              <a:rPr lang="en-US" sz="1200" kern="1200" baseline="0" dirty="0" smtClean="0">
                <a:solidFill>
                  <a:schemeClr val="tx1"/>
                </a:solidFill>
                <a:effectLst/>
                <a:latin typeface="+mn-lt"/>
                <a:ea typeface="+mn-ea"/>
                <a:cs typeface="+mn-cs"/>
              </a:rPr>
              <a:t> of pilot plant in Toledo to evaluate treatment strategies for Lake Erie</a:t>
            </a: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Evaluating the Impact of </a:t>
            </a:r>
            <a:r>
              <a:rPr lang="en-US" sz="1200" b="1" dirty="0" err="1" smtClean="0"/>
              <a:t>Algicides</a:t>
            </a:r>
            <a:r>
              <a:rPr lang="en-US" sz="1200" b="1" dirty="0" smtClean="0"/>
              <a:t> on a Cyanobacterial Cell’s Propensity to Release Toxins during the Early Stages of the Drinking Water Treatment Process</a:t>
            </a:r>
          </a:p>
          <a:p>
            <a:r>
              <a:rPr lang="en-US" sz="1200" kern="1200" dirty="0" smtClean="0">
                <a:solidFill>
                  <a:schemeClr val="tx1"/>
                </a:solidFill>
                <a:effectLst/>
                <a:latin typeface="+mn-lt"/>
                <a:ea typeface="+mn-ea"/>
                <a:cs typeface="+mn-cs"/>
              </a:rPr>
              <a:t>(POCs-Nicholas Dugan, Darren Lytle, Heath Mash, Toby Sanan-NRMRL)</a:t>
            </a:r>
          </a:p>
          <a:p>
            <a:r>
              <a:rPr lang="en-US" sz="1200" kern="1200" dirty="0" smtClean="0">
                <a:solidFill>
                  <a:schemeClr val="tx1"/>
                </a:solidFill>
                <a:effectLst/>
                <a:latin typeface="+mn-lt"/>
                <a:ea typeface="+mn-ea"/>
                <a:cs typeface="+mn-cs"/>
              </a:rPr>
              <a:t>- Effects of copper sulfate and hydrogen peroxide-based</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algicides</a:t>
            </a:r>
            <a:r>
              <a:rPr lang="en-US" sz="1200" kern="1200" baseline="0" dirty="0" smtClean="0">
                <a:solidFill>
                  <a:schemeClr val="tx1"/>
                </a:solidFill>
                <a:effectLst/>
                <a:latin typeface="+mn-lt"/>
                <a:ea typeface="+mn-ea"/>
                <a:cs typeface="+mn-cs"/>
              </a:rPr>
              <a:t> on the release of </a:t>
            </a:r>
            <a:r>
              <a:rPr lang="en-US" sz="1200" kern="1200" baseline="0" dirty="0" err="1" smtClean="0">
                <a:solidFill>
                  <a:schemeClr val="tx1"/>
                </a:solidFill>
                <a:effectLst/>
                <a:latin typeface="+mn-lt"/>
                <a:ea typeface="+mn-ea"/>
                <a:cs typeface="+mn-cs"/>
              </a:rPr>
              <a:t>cyanotoxins</a:t>
            </a:r>
            <a:r>
              <a:rPr lang="en-US" sz="1200" kern="1200" baseline="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endParaRPr lang="en-US" dirty="0"/>
          </a:p>
        </p:txBody>
      </p:sp>
    </p:spTree>
    <p:extLst>
      <p:ext uri="{BB962C8B-B14F-4D97-AF65-F5344CB8AC3E}">
        <p14:creationId xmlns:p14="http://schemas.microsoft.com/office/powerpoint/2010/main" val="11203796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indent="0">
              <a:buFont typeface="Arial" panose="020B0604020202020204" pitchFamily="34" charset="0"/>
              <a:buNone/>
            </a:pPr>
            <a:r>
              <a:rPr lang="en-US" sz="1200" b="1" u="sng" kern="1200" dirty="0" smtClean="0">
                <a:solidFill>
                  <a:schemeClr val="tx1"/>
                </a:solidFill>
                <a:latin typeface="Arial" charset="0"/>
                <a:ea typeface="ＭＳ Ｐゴシック" pitchFamily="1" charset="-128"/>
                <a:cs typeface="+mn-cs"/>
              </a:rPr>
              <a:t>Lake Erie Studies</a:t>
            </a:r>
            <a:r>
              <a:rPr lang="en-US" sz="1200" b="1" kern="1200" dirty="0" smtClean="0">
                <a:solidFill>
                  <a:schemeClr val="tx1"/>
                </a:solidFill>
                <a:latin typeface="Arial" charset="0"/>
                <a:ea typeface="ＭＳ Ｐゴシック" pitchFamily="1" charset="-128"/>
                <a:cs typeface="+mn-cs"/>
              </a:rPr>
              <a:t/>
            </a:r>
            <a:br>
              <a:rPr lang="en-US" sz="1200" b="1" kern="1200" dirty="0" smtClean="0">
                <a:solidFill>
                  <a:schemeClr val="tx1"/>
                </a:solidFill>
                <a:latin typeface="Arial" charset="0"/>
                <a:ea typeface="ＭＳ Ｐゴシック" pitchFamily="1" charset="-128"/>
                <a:cs typeface="+mn-cs"/>
              </a:rPr>
            </a:br>
            <a:r>
              <a:rPr lang="en-US" sz="1200" b="0" kern="1200" dirty="0" smtClean="0">
                <a:solidFill>
                  <a:schemeClr val="tx1"/>
                </a:solidFill>
                <a:latin typeface="Arial" charset="0"/>
                <a:ea typeface="ＭＳ Ｐゴシック" pitchFamily="1" charset="-128"/>
                <a:cs typeface="+mn-cs"/>
              </a:rPr>
              <a:t>The sampling campaign provided a unique opportunity to characterize the development of Lake Erie’s cyanobacterial bloom and its associated toxins at a high level of analytical detail.  Since different classes of toxins, and even variants within the same class, exhibit differing degrees of treatability, tracking their possible propagation or removal through a treatment facility allows utilities and regulators to make better-informed long term decisions regarding the operation and modification of treatment processes to optimize removals.</a:t>
            </a:r>
          </a:p>
          <a:p>
            <a:pPr marL="0" indent="0">
              <a:buFont typeface="Arial" panose="020B0604020202020204" pitchFamily="34" charset="0"/>
              <a:buNone/>
            </a:pPr>
            <a:endParaRPr lang="en-US" sz="1200" b="1" kern="1200" dirty="0" smtClean="0">
              <a:solidFill>
                <a:schemeClr val="tx1"/>
              </a:solidFill>
              <a:latin typeface="Arial" charset="0"/>
              <a:ea typeface="ＭＳ Ｐゴシック" pitchFamily="1" charset="-128"/>
              <a:cs typeface="+mn-cs"/>
            </a:endParaRPr>
          </a:p>
          <a:p>
            <a:pPr marL="0" indent="0">
              <a:buFont typeface="Arial" panose="020B0604020202020204" pitchFamily="34" charset="0"/>
              <a:buNone/>
            </a:pPr>
            <a:r>
              <a:rPr lang="en-US" sz="1200" b="1" kern="1200" dirty="0" smtClean="0">
                <a:solidFill>
                  <a:schemeClr val="tx1"/>
                </a:solidFill>
                <a:latin typeface="Arial" charset="0"/>
                <a:ea typeface="ＭＳ Ｐゴシック" pitchFamily="1" charset="-128"/>
                <a:cs typeface="+mn-cs"/>
              </a:rPr>
              <a:t>Here</a:t>
            </a:r>
            <a:r>
              <a:rPr lang="en-US" sz="1200" b="1" kern="1200" baseline="0" dirty="0" smtClean="0">
                <a:solidFill>
                  <a:schemeClr val="tx1"/>
                </a:solidFill>
                <a:latin typeface="Arial" charset="0"/>
                <a:ea typeface="ＭＳ Ｐゴシック" pitchFamily="1" charset="-128"/>
                <a:cs typeface="+mn-cs"/>
              </a:rPr>
              <a:t> are the plants along Lake Erie.  Only a subset of them are tested each year.</a:t>
            </a:r>
          </a:p>
          <a:p>
            <a:pPr marL="0" indent="0">
              <a:buFont typeface="Arial" panose="020B0604020202020204" pitchFamily="34" charset="0"/>
              <a:buNone/>
            </a:pPr>
            <a:endParaRPr lang="en-US" sz="1200" b="1" kern="1200" baseline="0" dirty="0" smtClean="0">
              <a:solidFill>
                <a:schemeClr val="tx1"/>
              </a:solidFill>
              <a:latin typeface="Arial" charset="0"/>
              <a:ea typeface="ＭＳ Ｐゴシック" pitchFamily="1" charset="-128"/>
              <a:cs typeface="+mn-cs"/>
            </a:endParaRPr>
          </a:p>
          <a:p>
            <a:pPr marL="0" indent="0">
              <a:buFont typeface="Arial" panose="020B0604020202020204" pitchFamily="34" charset="0"/>
              <a:buNone/>
            </a:pPr>
            <a:r>
              <a:rPr lang="en-US" sz="1200" b="1" u="sng" kern="1200" baseline="0" dirty="0" smtClean="0">
                <a:solidFill>
                  <a:schemeClr val="tx1"/>
                </a:solidFill>
                <a:latin typeface="Arial" charset="0"/>
                <a:ea typeface="ＭＳ Ｐゴシック" pitchFamily="1" charset="-128"/>
                <a:cs typeface="+mn-cs"/>
              </a:rPr>
              <a:t>Bench- and pilot-scale Studies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smtClean="0">
                <a:solidFill>
                  <a:schemeClr val="tx1"/>
                </a:solidFill>
                <a:effectLst/>
                <a:latin typeface="+mn-lt"/>
                <a:ea typeface="+mn-ea"/>
                <a:cs typeface="+mn-cs"/>
              </a:rPr>
              <a:t>Divided into two phases:  a series of bench-scale studies performed over the winter of 2014/2015, and pilot-scale field studies performed at partner drinking water treatment plants during the 2015 bloom season. Will improve existing treatment systems by modifying the locations where chemicals are applied, the types and concentrations of chemicals applied, and the pH at which the processes are operated.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dirty="0" smtClean="0">
                <a:solidFill>
                  <a:schemeClr val="tx1"/>
                </a:solidFill>
                <a:effectLst/>
                <a:latin typeface="+mn-lt"/>
                <a:ea typeface="+mn-ea"/>
                <a:cs typeface="+mn-cs"/>
              </a:rPr>
              <a:t>Bench-scale studies</a:t>
            </a:r>
            <a:r>
              <a:rPr lang="en-US" sz="1200" b="1" kern="1200" baseline="0" dirty="0" smtClean="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will be performed with Lake Erie raw water spiked with microcystins, and will be subdivided into ozone and non-ozone trials. The ozone trials will focus on the impacts of pH and hydrogen-peroxide addition on ozone contactor efficiency. The results of the bench-scale tests will inform the design of the pilot-scale studies. </a:t>
            </a:r>
            <a:endParaRPr lang="en-US" sz="1200" b="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kern="1200" dirty="0" smtClean="0">
                <a:solidFill>
                  <a:schemeClr val="tx1"/>
                </a:solidFill>
                <a:effectLst/>
                <a:latin typeface="+mn-lt"/>
                <a:ea typeface="+mn-ea"/>
                <a:cs typeface="+mn-cs"/>
              </a:rPr>
              <a:t>Pilot systems</a:t>
            </a:r>
            <a:r>
              <a:rPr lang="en-US" sz="1200" b="1" kern="1200" baseline="0" dirty="0" smtClean="0">
                <a:solidFill>
                  <a:schemeClr val="tx1"/>
                </a:solidFill>
                <a:effectLst/>
                <a:latin typeface="+mn-lt"/>
                <a:ea typeface="+mn-ea"/>
                <a:cs typeface="+mn-cs"/>
              </a:rPr>
              <a:t> </a:t>
            </a:r>
            <a:r>
              <a:rPr lang="en-US" sz="1200" kern="1200" baseline="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rPr>
              <a:t>will be installed in time to be fully operational for the 2015 bloom season and will be monitored for the control of cyanobacterial toxins, while ensuring that the effluents continue to comply with federal standards for turbidity and disinfection by-product formation. </a:t>
            </a:r>
            <a:endParaRPr lang="en-US" sz="1200" kern="1200" dirty="0" smtClean="0">
              <a:solidFill>
                <a:schemeClr val="tx1"/>
              </a:solidFill>
              <a:latin typeface="Arial" charset="0"/>
              <a:ea typeface="ＭＳ Ｐゴシック" pitchFamily="1" charset="-128"/>
              <a:cs typeface="+mn-cs"/>
            </a:endParaRPr>
          </a:p>
        </p:txBody>
      </p:sp>
      <p:sp>
        <p:nvSpPr>
          <p:cNvPr id="4" name="Slide Number Placeholder 3"/>
          <p:cNvSpPr>
            <a:spLocks noGrp="1"/>
          </p:cNvSpPr>
          <p:nvPr>
            <p:ph type="sldNum" sz="quarter" idx="10"/>
          </p:nvPr>
        </p:nvSpPr>
        <p:spPr/>
        <p:txBody>
          <a:bodyPr/>
          <a:lstStyle/>
          <a:p>
            <a:pPr>
              <a:defRPr/>
            </a:pPr>
            <a:fld id="{91633A1B-E4ED-4A2A-87DF-7B125DA7738F}" type="slidenum">
              <a:rPr lang="en-US">
                <a:solidFill>
                  <a:prstClr val="black"/>
                </a:solidFill>
              </a:rPr>
              <a:pPr>
                <a:defRPr/>
              </a:pPr>
              <a:t>19</a:t>
            </a:fld>
            <a:endParaRPr lang="en-US" dirty="0">
              <a:solidFill>
                <a:prstClr val="black"/>
              </a:solidFill>
            </a:endParaRPr>
          </a:p>
        </p:txBody>
      </p:sp>
    </p:spTree>
    <p:extLst>
      <p:ext uri="{BB962C8B-B14F-4D97-AF65-F5344CB8AC3E}">
        <p14:creationId xmlns:p14="http://schemas.microsoft.com/office/powerpoint/2010/main" val="25322733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4" name="Slide Number Placeholder 3"/>
          <p:cNvSpPr>
            <a:spLocks noGrp="1"/>
          </p:cNvSpPr>
          <p:nvPr>
            <p:ph type="sldNum" sz="quarter" idx="10"/>
          </p:nvPr>
        </p:nvSpPr>
        <p:spPr/>
        <p:txBody>
          <a:bodyPr/>
          <a:lstStyle/>
          <a:p>
            <a:fld id="{878A351D-C215-4378-AFAA-5BA0C341C9C1}" type="slidenum">
              <a:rPr lang="en-US" smtClean="0"/>
              <a:t>21</a:t>
            </a:fld>
            <a:endParaRPr lang="en-US" dirty="0"/>
          </a:p>
        </p:txBody>
      </p:sp>
      <p:sp>
        <p:nvSpPr>
          <p:cNvPr id="5" name="Notes Placeholder 4"/>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65337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4" name="Slide Number Placeholder 3"/>
          <p:cNvSpPr>
            <a:spLocks noGrp="1"/>
          </p:cNvSpPr>
          <p:nvPr>
            <p:ph type="sldNum" sz="quarter" idx="10"/>
          </p:nvPr>
        </p:nvSpPr>
        <p:spPr/>
        <p:txBody>
          <a:bodyPr/>
          <a:lstStyle/>
          <a:p>
            <a:fld id="{878A351D-C215-4378-AFAA-5BA0C341C9C1}" type="slidenum">
              <a:rPr lang="en-US" smtClean="0"/>
              <a:t>2</a:t>
            </a:fld>
            <a:endParaRPr lang="en-US" dirty="0"/>
          </a:p>
        </p:txBody>
      </p:sp>
      <p:sp>
        <p:nvSpPr>
          <p:cNvPr id="5" name="Notes Placeholder 4"/>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277095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8A351D-C215-4378-AFAA-5BA0C341C9C1}" type="slidenum">
              <a:rPr lang="en-US" smtClean="0"/>
              <a:t>7</a:t>
            </a:fld>
            <a:endParaRPr lang="en-US" dirty="0"/>
          </a:p>
        </p:txBody>
      </p:sp>
    </p:spTree>
    <p:extLst>
      <p:ext uri="{BB962C8B-B14F-4D97-AF65-F5344CB8AC3E}">
        <p14:creationId xmlns:p14="http://schemas.microsoft.com/office/powerpoint/2010/main" val="35531675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78A351D-C215-4378-AFAA-5BA0C341C9C1}" type="slidenum">
              <a:rPr lang="en-US" smtClean="0"/>
              <a:t>8</a:t>
            </a:fld>
            <a:endParaRPr lang="en-US" dirty="0"/>
          </a:p>
        </p:txBody>
      </p:sp>
    </p:spTree>
    <p:extLst>
      <p:ext uri="{BB962C8B-B14F-4D97-AF65-F5344CB8AC3E}">
        <p14:creationId xmlns:p14="http://schemas.microsoft.com/office/powerpoint/2010/main" val="2786298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4" name="Slide Number Placeholder 3"/>
          <p:cNvSpPr>
            <a:spLocks noGrp="1"/>
          </p:cNvSpPr>
          <p:nvPr>
            <p:ph type="sldNum" sz="quarter" idx="10"/>
          </p:nvPr>
        </p:nvSpPr>
        <p:spPr/>
        <p:txBody>
          <a:bodyPr/>
          <a:lstStyle/>
          <a:p>
            <a:fld id="{878A351D-C215-4378-AFAA-5BA0C341C9C1}" type="slidenum">
              <a:rPr lang="en-US" smtClean="0"/>
              <a:t>11</a:t>
            </a:fld>
            <a:endParaRPr lang="en-US" dirty="0"/>
          </a:p>
        </p:txBody>
      </p:sp>
      <p:sp>
        <p:nvSpPr>
          <p:cNvPr id="5" name="Notes Placeholder 4"/>
          <p:cNvSpPr>
            <a:spLocks noGrp="1"/>
          </p:cNvSpPr>
          <p:nvPr>
            <p:ph type="body" sz="quarter" idx="11"/>
          </p:nvPr>
        </p:nvSpPr>
        <p:spPr/>
        <p:txBody>
          <a:bodyPr/>
          <a:lstStyle/>
          <a:p>
            <a:r>
              <a:rPr lang="en-US" dirty="0" smtClean="0"/>
              <a:t>The Safe and Sustainable Water Resources program</a:t>
            </a:r>
            <a:r>
              <a:rPr lang="en-US" baseline="0" dirty="0" smtClean="0"/>
              <a:t> has a large effort on harmful algal blooms.  To help with managing the projects, they are broken up into four categories </a:t>
            </a:r>
          </a:p>
          <a:p>
            <a:r>
              <a:rPr lang="en-US" b="1" baseline="0" dirty="0" smtClean="0"/>
              <a:t>1) Water Quality, </a:t>
            </a:r>
          </a:p>
          <a:p>
            <a:r>
              <a:rPr lang="en-US" b="1" baseline="0" dirty="0" smtClean="0"/>
              <a:t>2) Human and Ecological Health Effects, </a:t>
            </a:r>
          </a:p>
          <a:p>
            <a:r>
              <a:rPr lang="en-US" b="1" baseline="0" dirty="0" smtClean="0"/>
              <a:t>3) Monitoring/Analytical Methods, </a:t>
            </a:r>
          </a:p>
          <a:p>
            <a:r>
              <a:rPr lang="en-US" b="1" baseline="0" dirty="0" smtClean="0"/>
              <a:t>4) Drinking Water Treatment.  </a:t>
            </a:r>
          </a:p>
          <a:p>
            <a:r>
              <a:rPr lang="en-US" baseline="0" dirty="0" smtClean="0"/>
              <a:t>Today, I’ll give you a rundown of the projects in each area, with a few project highlights.  On the phone, we have the researchers to answer any questions you may have.  Due to the limited time and the large number of studies, perhaps we can save the questions to the end.</a:t>
            </a:r>
            <a:endParaRPr lang="en-US" dirty="0"/>
          </a:p>
        </p:txBody>
      </p:sp>
    </p:spTree>
    <p:extLst>
      <p:ext uri="{BB962C8B-B14F-4D97-AF65-F5344CB8AC3E}">
        <p14:creationId xmlns:p14="http://schemas.microsoft.com/office/powerpoint/2010/main" val="4188133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4" name="Slide Number Placeholder 3"/>
          <p:cNvSpPr>
            <a:spLocks noGrp="1"/>
          </p:cNvSpPr>
          <p:nvPr>
            <p:ph type="sldNum" sz="quarter" idx="10"/>
          </p:nvPr>
        </p:nvSpPr>
        <p:spPr/>
        <p:txBody>
          <a:bodyPr/>
          <a:lstStyle/>
          <a:p>
            <a:fld id="{878A351D-C215-4378-AFAA-5BA0C341C9C1}" type="slidenum">
              <a:rPr lang="en-US" smtClean="0"/>
              <a:t>12</a:t>
            </a:fld>
            <a:endParaRPr lang="en-US" dirty="0"/>
          </a:p>
        </p:txBody>
      </p:sp>
      <p:sp>
        <p:nvSpPr>
          <p:cNvPr id="5" name="Notes Placeholder 4"/>
          <p:cNvSpPr>
            <a:spLocks noGrp="1"/>
          </p:cNvSpPr>
          <p:nvPr>
            <p:ph type="body" sz="quarter" idx="11"/>
          </p:nvPr>
        </p:nvSpPr>
        <p:spPr/>
        <p:txBody>
          <a:bodyPr/>
          <a:lstStyle/>
          <a:p>
            <a:r>
              <a:rPr lang="en-US" dirty="0" smtClean="0"/>
              <a:t>In the area of Water Quality studies,</a:t>
            </a:r>
            <a:r>
              <a:rPr lang="en-US" baseline="0" dirty="0" smtClean="0"/>
              <a:t> there are two main areas of work:</a:t>
            </a: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Source Waters-Impacts from HABs on Disinfection By-Product Formation </a:t>
            </a:r>
          </a:p>
          <a:p>
            <a:r>
              <a:rPr lang="en-US" sz="900" kern="1200" baseline="0" dirty="0" smtClean="0">
                <a:solidFill>
                  <a:schemeClr val="tx1"/>
                </a:solidFill>
                <a:effectLst/>
                <a:latin typeface="+mn-lt"/>
                <a:ea typeface="+mn-ea"/>
                <a:cs typeface="+mn-cs"/>
              </a:rPr>
              <a:t>(POCs-</a:t>
            </a:r>
            <a:r>
              <a:rPr lang="en-US" sz="1200" i="1" kern="1200" dirty="0" smtClean="0">
                <a:solidFill>
                  <a:schemeClr val="tx1"/>
                </a:solidFill>
                <a:effectLst/>
                <a:latin typeface="+mn-lt"/>
                <a:ea typeface="+mn-ea"/>
                <a:cs typeface="+mn-cs"/>
              </a:rPr>
              <a:t>Joel Allen, Chris </a:t>
            </a:r>
            <a:r>
              <a:rPr lang="en-US" sz="1200" i="1" kern="1200" dirty="0" err="1" smtClean="0">
                <a:solidFill>
                  <a:schemeClr val="tx1"/>
                </a:solidFill>
                <a:effectLst/>
                <a:latin typeface="+mn-lt"/>
                <a:ea typeface="+mn-ea"/>
                <a:cs typeface="+mn-cs"/>
              </a:rPr>
              <a:t>Nietch</a:t>
            </a:r>
            <a:r>
              <a:rPr lang="en-US" sz="1200" i="1" kern="1200" dirty="0" smtClean="0">
                <a:solidFill>
                  <a:schemeClr val="tx1"/>
                </a:solidFill>
                <a:effectLst/>
                <a:latin typeface="+mn-lt"/>
                <a:ea typeface="+mn-ea"/>
                <a:cs typeface="+mn-cs"/>
              </a:rPr>
              <a:t>, Alan Lindquist, Ed Barth, and Michael </a:t>
            </a:r>
            <a:r>
              <a:rPr lang="en-US" sz="1200" i="1" kern="1200" dirty="0" err="1" smtClean="0">
                <a:solidFill>
                  <a:schemeClr val="tx1"/>
                </a:solidFill>
                <a:effectLst/>
                <a:latin typeface="+mn-lt"/>
                <a:ea typeface="+mn-ea"/>
                <a:cs typeface="+mn-cs"/>
              </a:rPr>
              <a:t>Elovitz</a:t>
            </a:r>
            <a:r>
              <a:rPr lang="en-US" sz="1200" i="1" kern="1200" dirty="0" smtClean="0">
                <a:solidFill>
                  <a:schemeClr val="tx1"/>
                </a:solidFill>
                <a:effectLst/>
                <a:latin typeface="+mn-lt"/>
                <a:ea typeface="+mn-ea"/>
                <a:cs typeface="+mn-cs"/>
              </a:rPr>
              <a:t> (NRMRL)</a:t>
            </a:r>
            <a:r>
              <a:rPr lang="en-US" sz="900" kern="1200" baseline="0" dirty="0" smtClean="0">
                <a:solidFill>
                  <a:schemeClr val="tx1"/>
                </a:solidFill>
                <a:effectLst/>
                <a:latin typeface="+mn-lt"/>
                <a:ea typeface="+mn-ea"/>
                <a:cs typeface="+mn-cs"/>
              </a:rPr>
              <a:t>)</a:t>
            </a:r>
          </a:p>
          <a:p>
            <a:r>
              <a:rPr lang="en-US" sz="1200" kern="1200" dirty="0" smtClean="0">
                <a:solidFill>
                  <a:schemeClr val="tx1"/>
                </a:solidFill>
                <a:effectLst/>
                <a:latin typeface="+mn-lt"/>
                <a:ea typeface="+mn-ea"/>
                <a:cs typeface="+mn-cs"/>
              </a:rPr>
              <a:t>- Model reservoir algal community dynamics and link to DW treatment</a:t>
            </a:r>
            <a:r>
              <a:rPr lang="en-US" sz="1200" kern="1200" baseline="0" dirty="0" smtClean="0">
                <a:solidFill>
                  <a:schemeClr val="tx1"/>
                </a:solidFill>
                <a:effectLst/>
                <a:latin typeface="+mn-lt"/>
                <a:ea typeface="+mn-ea"/>
                <a:cs typeface="+mn-cs"/>
              </a:rPr>
              <a:t> and recreational uses.</a:t>
            </a:r>
            <a:endParaRPr lang="en-US" sz="1200" kern="1200" dirty="0" smtClean="0">
              <a:solidFill>
                <a:schemeClr val="tx1"/>
              </a:solidFill>
              <a:effectLst/>
              <a:latin typeface="+mn-lt"/>
              <a:ea typeface="+mn-ea"/>
              <a:cs typeface="+mn-cs"/>
            </a:endParaRPr>
          </a:p>
          <a:p>
            <a:endParaRPr lang="en-US" sz="1200" b="1" kern="1200" dirty="0" smtClean="0">
              <a:solidFill>
                <a:schemeClr val="tx1"/>
              </a:solidFill>
              <a:effectLst/>
              <a:latin typeface="+mn-lt"/>
              <a:ea typeface="+mn-ea"/>
              <a:cs typeface="+mn-cs"/>
            </a:endParaRPr>
          </a:p>
          <a:p>
            <a:r>
              <a:rPr lang="en-US" sz="1200" b="1" kern="1200" dirty="0" smtClean="0">
                <a:solidFill>
                  <a:schemeClr val="tx1"/>
                </a:solidFill>
                <a:effectLst/>
                <a:latin typeface="+mn-lt"/>
                <a:ea typeface="+mn-ea"/>
                <a:cs typeface="+mn-cs"/>
              </a:rPr>
              <a:t>HAB related water quality trading </a:t>
            </a:r>
            <a:r>
              <a:rPr lang="en-US" sz="1200" kern="1200" dirty="0" smtClean="0">
                <a:solidFill>
                  <a:schemeClr val="tx1"/>
                </a:solidFill>
                <a:effectLst/>
                <a:latin typeface="+mn-lt"/>
                <a:ea typeface="+mn-ea"/>
                <a:cs typeface="+mn-cs"/>
              </a:rPr>
              <a:t>(Matt Heberling, Hale Thurston, Chris Nietch-NRMRL).</a:t>
            </a:r>
          </a:p>
          <a:p>
            <a:r>
              <a:rPr lang="en-US" sz="1200" kern="1200" dirty="0" smtClean="0">
                <a:solidFill>
                  <a:schemeClr val="tx1"/>
                </a:solidFill>
                <a:effectLst/>
                <a:latin typeface="+mn-lt"/>
                <a:ea typeface="+mn-ea"/>
                <a:cs typeface="+mn-cs"/>
              </a:rPr>
              <a:t>- Inclusion of treatment costs due to HABs in water quality trading framework.</a:t>
            </a:r>
          </a:p>
          <a:p>
            <a:endParaRPr lang="en-US" baseline="0" dirty="0" smtClean="0"/>
          </a:p>
          <a:p>
            <a:endParaRPr lang="en-US" baseline="0" dirty="0" smtClean="0"/>
          </a:p>
          <a:p>
            <a:endParaRPr lang="en-US" baseline="0" dirty="0" smtClean="0"/>
          </a:p>
          <a:p>
            <a:endParaRPr lang="en-US" dirty="0"/>
          </a:p>
        </p:txBody>
      </p:sp>
    </p:spTree>
    <p:extLst>
      <p:ext uri="{BB962C8B-B14F-4D97-AF65-F5344CB8AC3E}">
        <p14:creationId xmlns:p14="http://schemas.microsoft.com/office/powerpoint/2010/main" val="36093037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smtClean="0">
                <a:solidFill>
                  <a:schemeClr val="tx1"/>
                </a:solidFill>
                <a:effectLst/>
                <a:latin typeface="+mn-lt"/>
                <a:ea typeface="+mn-ea"/>
                <a:cs typeface="+mn-cs"/>
              </a:rPr>
              <a:t>To improve water quality trading programs nationwide, our interdisciplinary research will determine if non-traditional participants such as drinking water treatment plants to protect source water, recreationists to protect beaches, and local homeowners to protect nearby streams, have an incentive to purchase credits too.  Using the East Fork Watershed and Harsha Lake in southwest Ohio as a case study, we are estimating the cost savings to potential participants associated with reduced nutrient loading in streams.  The monitoring, modeling, and economic approaches are transferable to other watersheds. </a:t>
            </a:r>
          </a:p>
          <a:p>
            <a:pPr marL="0" indent="0">
              <a:buFont typeface="Arial" panose="020B0604020202020204" pitchFamily="34" charset="0"/>
              <a:buNone/>
            </a:pPr>
            <a:endParaRPr lang="en-US" sz="1200" b="1" kern="1200" dirty="0" smtClean="0">
              <a:solidFill>
                <a:schemeClr val="tx1"/>
              </a:solidFill>
              <a:latin typeface="Arial" charset="0"/>
              <a:ea typeface="ＭＳ Ｐゴシック" pitchFamily="1" charset="-128"/>
              <a:cs typeface="+mn-cs"/>
            </a:endParaRPr>
          </a:p>
          <a:p>
            <a:pPr marL="0" indent="0">
              <a:buFont typeface="Arial" panose="020B0604020202020204" pitchFamily="34" charset="0"/>
              <a:buNone/>
            </a:pPr>
            <a:endParaRPr lang="en-US" sz="1200" b="1" kern="1200" dirty="0" smtClean="0">
              <a:solidFill>
                <a:schemeClr val="tx1"/>
              </a:solidFill>
              <a:latin typeface="Arial" charset="0"/>
              <a:ea typeface="ＭＳ Ｐゴシック" pitchFamily="1" charset="-128"/>
              <a:cs typeface="+mn-cs"/>
            </a:endParaRPr>
          </a:p>
          <a:p>
            <a:pPr marL="0" indent="0">
              <a:buFont typeface="Arial" panose="020B0604020202020204" pitchFamily="34" charset="0"/>
              <a:buNone/>
            </a:pPr>
            <a:r>
              <a:rPr lang="en-US" sz="1200" b="1" kern="1200" dirty="0" smtClean="0">
                <a:solidFill>
                  <a:schemeClr val="tx1"/>
                </a:solidFill>
                <a:latin typeface="Arial" charset="0"/>
                <a:ea typeface="ＭＳ Ｐゴシック" pitchFamily="1" charset="-128"/>
                <a:cs typeface="+mn-cs"/>
              </a:rPr>
              <a:t>Nutrient</a:t>
            </a:r>
            <a:r>
              <a:rPr lang="en-US" sz="1200" b="1" kern="1200" baseline="0" dirty="0" smtClean="0">
                <a:solidFill>
                  <a:schemeClr val="tx1"/>
                </a:solidFill>
                <a:latin typeface="Arial" charset="0"/>
                <a:ea typeface="ＭＳ Ｐゴシック" pitchFamily="1" charset="-128"/>
                <a:cs typeface="+mn-cs"/>
              </a:rPr>
              <a:t> Trading</a:t>
            </a:r>
          </a:p>
          <a:p>
            <a:pPr marL="0" indent="0">
              <a:buFont typeface="Arial" panose="020B0604020202020204" pitchFamily="34" charset="0"/>
              <a:buNone/>
            </a:pPr>
            <a:endParaRPr lang="en-US" sz="1200" kern="1200" dirty="0" smtClean="0">
              <a:solidFill>
                <a:schemeClr val="tx1"/>
              </a:solidFill>
              <a:latin typeface="Arial" charset="0"/>
              <a:ea typeface="ＭＳ Ｐゴシック" pitchFamily="1" charset="-128"/>
              <a:cs typeface="+mn-cs"/>
            </a:endParaRPr>
          </a:p>
          <a:p>
            <a:pPr marL="171450" indent="-171450">
              <a:buFont typeface="Arial" panose="020B0604020202020204" pitchFamily="34" charset="0"/>
              <a:buChar char="•"/>
            </a:pPr>
            <a:r>
              <a:rPr lang="en-US" sz="1200" kern="1200" dirty="0" smtClean="0">
                <a:solidFill>
                  <a:schemeClr val="tx1"/>
                </a:solidFill>
                <a:latin typeface="Arial" charset="0"/>
                <a:ea typeface="ＭＳ Ｐゴシック" pitchFamily="1" charset="-128"/>
                <a:cs typeface="+mn-cs"/>
              </a:rPr>
              <a:t>Excess agricultural nutrient runoff is the major cause of impaired waters in the USA and regulatory authority to manage this source is not included in the Clean Water Act. </a:t>
            </a:r>
          </a:p>
          <a:p>
            <a:pPr marL="171450" indent="-171450">
              <a:buFont typeface="Arial" panose="020B0604020202020204" pitchFamily="34" charset="0"/>
              <a:buChar char="•"/>
            </a:pPr>
            <a:endParaRPr lang="en-US" sz="1200" kern="1200" dirty="0" smtClean="0">
              <a:solidFill>
                <a:schemeClr val="tx1"/>
              </a:solidFill>
              <a:latin typeface="Arial" charset="0"/>
              <a:ea typeface="ＭＳ Ｐゴシック" pitchFamily="1" charset="-128"/>
              <a:cs typeface="+mn-cs"/>
            </a:endParaRPr>
          </a:p>
          <a:p>
            <a:pPr marL="171450" indent="-171450">
              <a:buFont typeface="Arial" panose="020B0604020202020204" pitchFamily="34" charset="0"/>
              <a:buChar char="•"/>
            </a:pPr>
            <a:r>
              <a:rPr lang="en-US" sz="1200" kern="1200" dirty="0" smtClean="0">
                <a:solidFill>
                  <a:schemeClr val="tx1"/>
                </a:solidFill>
                <a:latin typeface="Arial" charset="0"/>
                <a:ea typeface="ＭＳ Ｐゴシック" pitchFamily="1" charset="-128"/>
                <a:cs typeface="+mn-cs"/>
              </a:rPr>
              <a:t>Water quality trading offers a voluntary market driven means of reducing nutrient loadings and delisting of impaired waters.</a:t>
            </a:r>
          </a:p>
          <a:p>
            <a:pPr marL="171450" indent="-171450">
              <a:buFont typeface="Arial" panose="020B0604020202020204" pitchFamily="34" charset="0"/>
              <a:buChar char="•"/>
            </a:pPr>
            <a:endParaRPr lang="en-US" sz="1200" kern="1200" dirty="0" smtClean="0">
              <a:solidFill>
                <a:schemeClr val="tx1"/>
              </a:solidFill>
              <a:latin typeface="Arial" charset="0"/>
              <a:ea typeface="ＭＳ Ｐゴシック" pitchFamily="1" charset="-128"/>
              <a:cs typeface="+mn-cs"/>
            </a:endParaRPr>
          </a:p>
          <a:p>
            <a:pPr marL="171450" indent="-171450">
              <a:buFont typeface="Arial" panose="020B0604020202020204" pitchFamily="34" charset="0"/>
              <a:buChar char="•"/>
            </a:pPr>
            <a:r>
              <a:rPr lang="en-US" sz="1200" kern="1200" dirty="0" smtClean="0">
                <a:solidFill>
                  <a:schemeClr val="tx1"/>
                </a:solidFill>
                <a:latin typeface="Arial" charset="0"/>
                <a:ea typeface="ＭＳ Ｐゴシック" pitchFamily="1" charset="-128"/>
                <a:cs typeface="+mn-cs"/>
              </a:rPr>
              <a:t>Attractive potential solution from environmental, economic and political perspectives.</a:t>
            </a:r>
          </a:p>
          <a:p>
            <a:pPr marL="171450" indent="-171450">
              <a:buFont typeface="Arial" panose="020B0604020202020204" pitchFamily="34" charset="0"/>
              <a:buChar char="•"/>
            </a:pPr>
            <a:endParaRPr lang="en-US" sz="1200" kern="1200" dirty="0" smtClean="0">
              <a:solidFill>
                <a:schemeClr val="tx1"/>
              </a:solidFill>
              <a:latin typeface="Arial" charset="0"/>
              <a:ea typeface="ＭＳ Ｐゴシック" pitchFamily="1" charset="-128"/>
              <a:cs typeface="+mn-cs"/>
            </a:endParaRPr>
          </a:p>
          <a:p>
            <a:pPr marL="171450" indent="-171450">
              <a:buFont typeface="Arial" panose="020B0604020202020204" pitchFamily="34" charset="0"/>
              <a:buChar char="•"/>
            </a:pPr>
            <a:r>
              <a:rPr lang="en-US" sz="1200" kern="1200" dirty="0" smtClean="0">
                <a:solidFill>
                  <a:schemeClr val="tx1"/>
                </a:solidFill>
                <a:latin typeface="Arial" charset="0"/>
                <a:ea typeface="ＭＳ Ｐゴシック" pitchFamily="1" charset="-128"/>
                <a:cs typeface="+mn-cs"/>
              </a:rPr>
              <a:t>Insufficient buyers and/or sellers are the chief reasons </a:t>
            </a:r>
            <a:r>
              <a:rPr lang="en-US" sz="1200" kern="1200" dirty="0" err="1" smtClean="0">
                <a:solidFill>
                  <a:schemeClr val="tx1"/>
                </a:solidFill>
                <a:latin typeface="Arial" charset="0"/>
                <a:ea typeface="ＭＳ Ｐゴシック" pitchFamily="1" charset="-128"/>
                <a:cs typeface="+mn-cs"/>
              </a:rPr>
              <a:t>WQ</a:t>
            </a:r>
            <a:r>
              <a:rPr lang="en-US" sz="1200" kern="1200" dirty="0" smtClean="0">
                <a:solidFill>
                  <a:schemeClr val="tx1"/>
                </a:solidFill>
                <a:latin typeface="Arial" charset="0"/>
                <a:ea typeface="ＭＳ Ｐゴシック" pitchFamily="1" charset="-128"/>
                <a:cs typeface="+mn-cs"/>
              </a:rPr>
              <a:t> markets fail.</a:t>
            </a:r>
          </a:p>
          <a:p>
            <a:pPr marL="171450" indent="-171450">
              <a:buFont typeface="Arial" panose="020B0604020202020204" pitchFamily="34" charset="0"/>
              <a:buChar char="•"/>
            </a:pPr>
            <a:endParaRPr lang="en-US" sz="1200" kern="1200" dirty="0" smtClean="0">
              <a:solidFill>
                <a:schemeClr val="tx1"/>
              </a:solidFill>
              <a:latin typeface="Arial" charset="0"/>
              <a:ea typeface="ＭＳ Ｐゴシック" pitchFamily="1" charset="-128"/>
              <a:cs typeface="+mn-cs"/>
            </a:endParaRPr>
          </a:p>
          <a:p>
            <a:pPr marL="171450" indent="-171450">
              <a:buFont typeface="Arial" panose="020B0604020202020204" pitchFamily="34" charset="0"/>
              <a:buChar char="•"/>
            </a:pPr>
            <a:r>
              <a:rPr lang="en-US" sz="1200" kern="1200" dirty="0" smtClean="0">
                <a:solidFill>
                  <a:schemeClr val="tx1"/>
                </a:solidFill>
                <a:latin typeface="Arial" charset="0"/>
                <a:ea typeface="ＭＳ Ｐゴシック" pitchFamily="1" charset="-128"/>
                <a:cs typeface="+mn-cs"/>
              </a:rPr>
              <a:t>We are evaluating the potential to establish a </a:t>
            </a:r>
            <a:r>
              <a:rPr lang="en-US" sz="1200" kern="1200" dirty="0" err="1" smtClean="0">
                <a:solidFill>
                  <a:schemeClr val="tx1"/>
                </a:solidFill>
                <a:latin typeface="Arial" charset="0"/>
                <a:ea typeface="ＭＳ Ｐゴシック" pitchFamily="1" charset="-128"/>
                <a:cs typeface="+mn-cs"/>
              </a:rPr>
              <a:t>WQ</a:t>
            </a:r>
            <a:r>
              <a:rPr lang="en-US" sz="1200" kern="1200" dirty="0" smtClean="0">
                <a:solidFill>
                  <a:schemeClr val="tx1"/>
                </a:solidFill>
                <a:latin typeface="Arial" charset="0"/>
                <a:ea typeface="ＭＳ Ｐゴシック" pitchFamily="1" charset="-128"/>
                <a:cs typeface="+mn-cs"/>
              </a:rPr>
              <a:t> trading market (nitrogen) in the watershed drained by the East Fork of the Little Miami River (</a:t>
            </a:r>
            <a:r>
              <a:rPr lang="en-US" sz="1200" kern="1200" dirty="0" err="1" smtClean="0">
                <a:solidFill>
                  <a:schemeClr val="tx1"/>
                </a:solidFill>
                <a:latin typeface="Arial" charset="0"/>
                <a:ea typeface="ＭＳ Ｐゴシック" pitchFamily="1" charset="-128"/>
                <a:cs typeface="+mn-cs"/>
              </a:rPr>
              <a:t>HUC12</a:t>
            </a:r>
            <a:r>
              <a:rPr lang="en-US" sz="1200" kern="1200" dirty="0" smtClean="0">
                <a:solidFill>
                  <a:schemeClr val="tx1"/>
                </a:solidFill>
                <a:latin typeface="Arial" charset="0"/>
                <a:ea typeface="ＭＳ Ｐゴシック" pitchFamily="1" charset="-128"/>
                <a:cs typeface="+mn-cs"/>
              </a:rPr>
              <a:t>).</a:t>
            </a:r>
          </a:p>
          <a:p>
            <a:pPr marL="628650" lvl="1" indent="-171450">
              <a:buFont typeface="Courier New" panose="02070309020205020404" pitchFamily="49" charset="0"/>
              <a:buChar char="o"/>
            </a:pPr>
            <a:r>
              <a:rPr lang="en-US" sz="1200" kern="1200" dirty="0" smtClean="0">
                <a:solidFill>
                  <a:schemeClr val="tx1"/>
                </a:solidFill>
                <a:latin typeface="Arial" charset="0"/>
                <a:ea typeface="ＭＳ Ｐゴシック" pitchFamily="1" charset="-128"/>
                <a:cs typeface="+mn-cs"/>
              </a:rPr>
              <a:t>Farmers are the sellers</a:t>
            </a:r>
          </a:p>
          <a:p>
            <a:pPr marL="628650" lvl="1" indent="-171450">
              <a:buFont typeface="Courier New" panose="02070309020205020404" pitchFamily="49" charset="0"/>
              <a:buChar char="o"/>
            </a:pPr>
            <a:r>
              <a:rPr lang="en-US" sz="1200" kern="1200" dirty="0" smtClean="0">
                <a:solidFill>
                  <a:schemeClr val="tx1"/>
                </a:solidFill>
                <a:latin typeface="Arial" charset="0"/>
                <a:ea typeface="ＭＳ Ｐゴシック" pitchFamily="1" charset="-128"/>
                <a:cs typeface="+mn-cs"/>
              </a:rPr>
              <a:t>Potential buyers include the drinking water treatment plant, recreational users of Lake Harsha, State swimming competition, rowing competition</a:t>
            </a:r>
          </a:p>
          <a:p>
            <a:pPr marL="628650" lvl="1" indent="-171450">
              <a:buFont typeface="Courier New" panose="02070309020205020404" pitchFamily="49" charset="0"/>
              <a:buChar char="o"/>
            </a:pPr>
            <a:endParaRPr lang="en-US" sz="1200" kern="1200" dirty="0" smtClean="0">
              <a:solidFill>
                <a:schemeClr val="tx1"/>
              </a:solidFill>
              <a:latin typeface="Arial" charset="0"/>
              <a:ea typeface="ＭＳ Ｐゴシック" pitchFamily="1" charset="-128"/>
              <a:cs typeface="+mn-cs"/>
            </a:endParaRPr>
          </a:p>
          <a:p>
            <a:pPr marL="171450" indent="-171450">
              <a:buFont typeface="Arial" panose="020B0604020202020204" pitchFamily="34" charset="0"/>
              <a:buChar char="•"/>
            </a:pPr>
            <a:r>
              <a:rPr lang="en-US" sz="1200" kern="1200" dirty="0" smtClean="0">
                <a:solidFill>
                  <a:schemeClr val="tx1"/>
                </a:solidFill>
                <a:latin typeface="Arial" charset="0"/>
                <a:ea typeface="ＭＳ Ｐゴシック" pitchFamily="1" charset="-128"/>
                <a:cs typeface="+mn-cs"/>
              </a:rPr>
              <a:t>Realization of a functional trading market in the </a:t>
            </a:r>
            <a:r>
              <a:rPr lang="en-US" sz="1200" kern="1200" dirty="0" err="1" smtClean="0">
                <a:solidFill>
                  <a:schemeClr val="tx1"/>
                </a:solidFill>
                <a:latin typeface="Arial" charset="0"/>
                <a:ea typeface="ＭＳ Ｐゴシック" pitchFamily="1" charset="-128"/>
                <a:cs typeface="+mn-cs"/>
              </a:rPr>
              <a:t>EFLMR</a:t>
            </a:r>
            <a:r>
              <a:rPr lang="en-US" sz="1200" kern="1200" dirty="0" smtClean="0">
                <a:solidFill>
                  <a:schemeClr val="tx1"/>
                </a:solidFill>
                <a:latin typeface="Arial" charset="0"/>
                <a:ea typeface="ＭＳ Ｐゴシック" pitchFamily="1" charset="-128"/>
                <a:cs typeface="+mn-cs"/>
              </a:rPr>
              <a:t> will require quantification, bundling and marketing of the various final ecosystem goods (need a term more meaningful to the audience here)  and services provided by the watershed.</a:t>
            </a:r>
          </a:p>
          <a:p>
            <a:pPr marL="628650" lvl="1" indent="-171450">
              <a:buFont typeface="Courier New" panose="02070309020205020404" pitchFamily="49" charset="0"/>
              <a:buChar char="o"/>
            </a:pPr>
            <a:r>
              <a:rPr lang="en-US" sz="1200" kern="1200" dirty="0" smtClean="0">
                <a:solidFill>
                  <a:schemeClr val="tx1"/>
                </a:solidFill>
                <a:latin typeface="Arial" charset="0"/>
                <a:ea typeface="ＭＳ Ｐゴシック" pitchFamily="1" charset="-128"/>
                <a:cs typeface="+mn-cs"/>
              </a:rPr>
              <a:t>Nitrogen</a:t>
            </a:r>
          </a:p>
          <a:p>
            <a:pPr marL="628650" lvl="1" indent="-171450">
              <a:buFont typeface="Courier New" panose="02070309020205020404" pitchFamily="49" charset="0"/>
              <a:buChar char="o"/>
            </a:pPr>
            <a:r>
              <a:rPr lang="en-US" sz="1200" kern="1200" dirty="0" smtClean="0">
                <a:solidFill>
                  <a:schemeClr val="tx1"/>
                </a:solidFill>
                <a:latin typeface="Arial" charset="0"/>
                <a:ea typeface="ＭＳ Ｐゴシック" pitchFamily="1" charset="-128"/>
                <a:cs typeface="+mn-cs"/>
              </a:rPr>
              <a:t>Phosphorus</a:t>
            </a:r>
          </a:p>
          <a:p>
            <a:pPr marL="628650" lvl="1" indent="-171450">
              <a:buFont typeface="Courier New" panose="02070309020205020404" pitchFamily="49" charset="0"/>
              <a:buChar char="o"/>
            </a:pPr>
            <a:r>
              <a:rPr lang="en-US" sz="1200" kern="1200" dirty="0" smtClean="0">
                <a:solidFill>
                  <a:schemeClr val="tx1"/>
                </a:solidFill>
                <a:latin typeface="Arial" charset="0"/>
                <a:ea typeface="ＭＳ Ｐゴシック" pitchFamily="1" charset="-128"/>
                <a:cs typeface="+mn-cs"/>
              </a:rPr>
              <a:t>HAB mitigation</a:t>
            </a:r>
          </a:p>
          <a:p>
            <a:pPr marL="628650" lvl="1" indent="-171450">
              <a:buFont typeface="Courier New" panose="02070309020205020404" pitchFamily="49" charset="0"/>
              <a:buChar char="o"/>
            </a:pPr>
            <a:r>
              <a:rPr lang="en-US" sz="1200" kern="1200" dirty="0" smtClean="0">
                <a:solidFill>
                  <a:schemeClr val="tx1"/>
                </a:solidFill>
                <a:latin typeface="Arial" charset="0"/>
                <a:ea typeface="ＭＳ Ｐゴシック" pitchFamily="1" charset="-128"/>
                <a:cs typeface="+mn-cs"/>
              </a:rPr>
              <a:t>Greenhouse gas mitigation</a:t>
            </a:r>
          </a:p>
          <a:p>
            <a:pPr marL="628650" lvl="1" indent="-171450">
              <a:buFont typeface="Courier New" panose="02070309020205020404" pitchFamily="49" charset="0"/>
              <a:buChar char="o"/>
            </a:pPr>
            <a:r>
              <a:rPr lang="en-US" sz="1200" kern="1200" dirty="0" smtClean="0">
                <a:solidFill>
                  <a:schemeClr val="tx1"/>
                </a:solidFill>
                <a:latin typeface="Arial" charset="0"/>
                <a:ea typeface="ＭＳ Ｐゴシック" pitchFamily="1" charset="-128"/>
                <a:cs typeface="+mn-cs"/>
              </a:rPr>
              <a:t>Stream temperature control</a:t>
            </a:r>
          </a:p>
          <a:p>
            <a:pPr marL="628650" lvl="1" indent="-171450">
              <a:buFont typeface="Courier New" panose="02070309020205020404" pitchFamily="49" charset="0"/>
              <a:buChar char="o"/>
            </a:pPr>
            <a:r>
              <a:rPr lang="en-US" sz="1200" kern="1200" dirty="0" smtClean="0">
                <a:solidFill>
                  <a:schemeClr val="tx1"/>
                </a:solidFill>
                <a:latin typeface="Arial" charset="0"/>
                <a:ea typeface="ＭＳ Ｐゴシック" pitchFamily="1" charset="-128"/>
                <a:cs typeface="+mn-cs"/>
              </a:rPr>
              <a:t>Etc.</a:t>
            </a:r>
          </a:p>
        </p:txBody>
      </p:sp>
      <p:sp>
        <p:nvSpPr>
          <p:cNvPr id="4" name="Slide Number Placeholder 3"/>
          <p:cNvSpPr>
            <a:spLocks noGrp="1"/>
          </p:cNvSpPr>
          <p:nvPr>
            <p:ph type="sldNum" sz="quarter" idx="10"/>
          </p:nvPr>
        </p:nvSpPr>
        <p:spPr/>
        <p:txBody>
          <a:bodyPr/>
          <a:lstStyle/>
          <a:p>
            <a:pPr>
              <a:defRPr/>
            </a:pPr>
            <a:fld id="{91633A1B-E4ED-4A2A-87DF-7B125DA7738F}" type="slidenum">
              <a:rPr lang="en-US">
                <a:solidFill>
                  <a:prstClr val="black"/>
                </a:solidFill>
              </a:rPr>
              <a:pPr>
                <a:defRPr/>
              </a:pPr>
              <a:t>13</a:t>
            </a:fld>
            <a:endParaRPr lang="en-US" dirty="0">
              <a:solidFill>
                <a:prstClr val="black"/>
              </a:solidFill>
            </a:endParaRPr>
          </a:p>
        </p:txBody>
      </p:sp>
    </p:spTree>
    <p:extLst>
      <p:ext uri="{BB962C8B-B14F-4D97-AF65-F5344CB8AC3E}">
        <p14:creationId xmlns:p14="http://schemas.microsoft.com/office/powerpoint/2010/main" val="23895769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4" name="Slide Number Placeholder 3"/>
          <p:cNvSpPr>
            <a:spLocks noGrp="1"/>
          </p:cNvSpPr>
          <p:nvPr>
            <p:ph type="sldNum" sz="quarter" idx="10"/>
          </p:nvPr>
        </p:nvSpPr>
        <p:spPr/>
        <p:txBody>
          <a:bodyPr/>
          <a:lstStyle/>
          <a:p>
            <a:fld id="{878A351D-C215-4378-AFAA-5BA0C341C9C1}" type="slidenum">
              <a:rPr lang="en-US" smtClean="0"/>
              <a:t>14</a:t>
            </a:fld>
            <a:endParaRPr lang="en-US" dirty="0"/>
          </a:p>
        </p:txBody>
      </p:sp>
      <p:sp>
        <p:nvSpPr>
          <p:cNvPr id="5" name="Notes Placeholder 4"/>
          <p:cNvSpPr>
            <a:spLocks noGrp="1"/>
          </p:cNvSpPr>
          <p:nvPr>
            <p:ph type="body" sz="quarter" idx="11"/>
          </p:nvPr>
        </p:nvSpPr>
        <p:spPr/>
        <p:txBody>
          <a:bodyPr/>
          <a:lstStyle/>
          <a:p>
            <a:pPr lvl="0"/>
            <a:r>
              <a:rPr lang="en-US" dirty="0" smtClean="0"/>
              <a:t>For the area </a:t>
            </a:r>
            <a:r>
              <a:rPr lang="en-US" b="0" dirty="0" smtClean="0"/>
              <a:t>of </a:t>
            </a:r>
            <a:r>
              <a:rPr lang="en-US" sz="1200" b="0" kern="1200" dirty="0" smtClean="0">
                <a:solidFill>
                  <a:schemeClr val="tx1"/>
                </a:solidFill>
                <a:effectLst/>
                <a:latin typeface="+mn-lt"/>
                <a:ea typeface="+mn-ea"/>
                <a:cs typeface="+mn-cs"/>
              </a:rPr>
              <a:t>Human and Ecological Health Effects studies,</a:t>
            </a:r>
            <a:r>
              <a:rPr lang="en-US" sz="1200" b="0" kern="1200" baseline="0" dirty="0" smtClean="0">
                <a:solidFill>
                  <a:schemeClr val="tx1"/>
                </a:solidFill>
                <a:effectLst/>
                <a:latin typeface="+mn-lt"/>
                <a:ea typeface="+mn-ea"/>
                <a:cs typeface="+mn-cs"/>
              </a:rPr>
              <a:t> there are a number of projects.  They are listed here in no particular order of importance:</a:t>
            </a:r>
          </a:p>
          <a:p>
            <a:pPr marL="0" lvl="0" indent="0">
              <a:buFontTx/>
              <a:buNone/>
            </a:pPr>
            <a:endParaRPr lang="en-US" sz="1200" b="1" kern="1200" dirty="0" smtClean="0">
              <a:solidFill>
                <a:schemeClr val="tx1"/>
              </a:solidFill>
              <a:effectLst/>
              <a:latin typeface="+mn-lt"/>
              <a:ea typeface="+mn-ea"/>
              <a:cs typeface="+mn-cs"/>
            </a:endParaRPr>
          </a:p>
          <a:p>
            <a:pPr marL="0" lvl="0" indent="0">
              <a:buFontTx/>
              <a:buNone/>
            </a:pPr>
            <a:r>
              <a:rPr lang="en-US" sz="1200" b="1" kern="1200" dirty="0" smtClean="0">
                <a:solidFill>
                  <a:schemeClr val="tx1"/>
                </a:solidFill>
                <a:effectLst/>
                <a:latin typeface="+mn-lt"/>
                <a:ea typeface="+mn-ea"/>
                <a:cs typeface="+mn-cs"/>
              </a:rPr>
              <a:t>Characterization of Environmental Strains of Cyanobacteria and Their Corresponding Toxic and Allergenic Components  </a:t>
            </a:r>
            <a:r>
              <a:rPr lang="en-US" sz="1200" kern="1200" dirty="0" smtClean="0">
                <a:solidFill>
                  <a:schemeClr val="tx1"/>
                </a:solidFill>
                <a:effectLst/>
                <a:latin typeface="+mn-lt"/>
                <a:ea typeface="+mn-ea"/>
                <a:cs typeface="+mn-cs"/>
              </a:rPr>
              <a:t>(POCs-Armah de la Cruz, Dennis Lye, Jerry </a:t>
            </a:r>
            <a:r>
              <a:rPr lang="en-US" sz="1200" kern="1200" dirty="0" err="1" smtClean="0">
                <a:solidFill>
                  <a:schemeClr val="tx1"/>
                </a:solidFill>
                <a:effectLst/>
                <a:latin typeface="+mn-lt"/>
                <a:ea typeface="+mn-ea"/>
                <a:cs typeface="+mn-cs"/>
              </a:rPr>
              <a:t>Stelma</a:t>
            </a:r>
            <a:r>
              <a:rPr lang="en-US" sz="1200" kern="1200" dirty="0" smtClean="0">
                <a:solidFill>
                  <a:schemeClr val="tx1"/>
                </a:solidFill>
                <a:effectLst/>
                <a:latin typeface="+mn-lt"/>
                <a:ea typeface="+mn-ea"/>
                <a:cs typeface="+mn-cs"/>
              </a:rPr>
              <a:t>-NERL, Jorge Santo Domingo (NRMRL))</a:t>
            </a:r>
          </a:p>
          <a:p>
            <a:pPr marL="0" lvl="0" indent="0">
              <a:buFontTx/>
              <a:buNone/>
            </a:pPr>
            <a:r>
              <a:rPr lang="en-US" sz="1200" kern="1200" dirty="0" smtClean="0">
                <a:solidFill>
                  <a:schemeClr val="tx1"/>
                </a:solidFill>
                <a:effectLst/>
                <a:latin typeface="+mn-lt"/>
                <a:ea typeface="+mn-ea"/>
                <a:cs typeface="+mn-cs"/>
              </a:rPr>
              <a:t>- Purify and characterize endotoxins from cyanobacteria.  </a:t>
            </a:r>
          </a:p>
          <a:p>
            <a:pPr marL="171450" lvl="0" indent="-171450">
              <a:buFontTx/>
              <a:buChar char="-"/>
            </a:pPr>
            <a:r>
              <a:rPr lang="en-US" sz="1200" kern="1200" dirty="0" smtClean="0">
                <a:solidFill>
                  <a:schemeClr val="tx1"/>
                </a:solidFill>
                <a:effectLst/>
                <a:latin typeface="+mn-lt"/>
                <a:ea typeface="+mn-ea"/>
                <a:cs typeface="+mn-cs"/>
              </a:rPr>
              <a:t>Perform </a:t>
            </a:r>
            <a:r>
              <a:rPr lang="en-US" sz="1200" i="1" kern="1200" dirty="0" smtClean="0">
                <a:solidFill>
                  <a:schemeClr val="tx1"/>
                </a:solidFill>
                <a:effectLst/>
                <a:latin typeface="+mn-lt"/>
                <a:ea typeface="+mn-ea"/>
                <a:cs typeface="+mn-cs"/>
              </a:rPr>
              <a:t>in vitro</a:t>
            </a:r>
            <a:r>
              <a:rPr lang="en-US" sz="1200" kern="1200" dirty="0" smtClean="0">
                <a:solidFill>
                  <a:schemeClr val="tx1"/>
                </a:solidFill>
                <a:effectLst/>
                <a:latin typeface="+mn-lt"/>
                <a:ea typeface="+mn-ea"/>
                <a:cs typeface="+mn-cs"/>
              </a:rPr>
              <a:t> assays to determine allergenicity of endotoxins.</a:t>
            </a:r>
          </a:p>
          <a:p>
            <a:pPr marL="171450" lvl="0" indent="-171450">
              <a:buFontTx/>
              <a:buChar char="-"/>
            </a:pPr>
            <a:endParaRPr lang="en-US" sz="1200" kern="1200" dirty="0" smtClean="0">
              <a:solidFill>
                <a:schemeClr val="tx1"/>
              </a:solidFill>
              <a:effectLst/>
              <a:latin typeface="+mn-lt"/>
              <a:ea typeface="+mn-ea"/>
              <a:cs typeface="+mn-cs"/>
            </a:endParaRPr>
          </a:p>
          <a:p>
            <a:pPr marL="0" lvl="0" indent="0">
              <a:buFontTx/>
              <a:buNone/>
            </a:pPr>
            <a:r>
              <a:rPr lang="en-US" sz="1200" b="1" kern="1200" dirty="0" smtClean="0">
                <a:solidFill>
                  <a:schemeClr val="tx1"/>
                </a:solidFill>
                <a:effectLst/>
                <a:latin typeface="+mn-lt"/>
                <a:ea typeface="+mn-ea"/>
                <a:cs typeface="+mn-cs"/>
              </a:rPr>
              <a:t>Toxic Gene-Specific Monitoring for Harmful Algal Bloom using Meta-transcriptomic and RT-qPCR Approaches </a:t>
            </a:r>
            <a:r>
              <a:rPr lang="en-US" sz="1200" kern="1200" dirty="0" smtClean="0">
                <a:solidFill>
                  <a:schemeClr val="tx1"/>
                </a:solidFill>
                <a:effectLst/>
                <a:latin typeface="+mn-lt"/>
                <a:ea typeface="+mn-ea"/>
                <a:cs typeface="+mn-cs"/>
              </a:rPr>
              <a:t>POCs</a:t>
            </a:r>
            <a:r>
              <a:rPr lang="en-US" sz="1200" b="1" kern="1200" dirty="0" smtClean="0">
                <a:solidFill>
                  <a:schemeClr val="tx1"/>
                </a:solidFill>
                <a:effectLst/>
                <a:latin typeface="+mn-lt"/>
                <a:ea typeface="+mn-ea"/>
                <a:cs typeface="+mn-cs"/>
              </a:rPr>
              <a: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Jingrang</a:t>
            </a:r>
            <a:r>
              <a:rPr lang="en-US" sz="1200" kern="1200" dirty="0" smtClean="0">
                <a:solidFill>
                  <a:schemeClr val="tx1"/>
                </a:solidFill>
                <a:effectLst/>
                <a:latin typeface="+mn-lt"/>
                <a:ea typeface="+mn-ea"/>
                <a:cs typeface="+mn-cs"/>
              </a:rPr>
              <a:t> Lu and Jim </a:t>
            </a:r>
            <a:r>
              <a:rPr lang="en-US" sz="1200" kern="1200" dirty="0" err="1" smtClean="0">
                <a:solidFill>
                  <a:schemeClr val="tx1"/>
                </a:solidFill>
                <a:effectLst/>
                <a:latin typeface="+mn-lt"/>
                <a:ea typeface="+mn-ea"/>
                <a:cs typeface="+mn-cs"/>
              </a:rPr>
              <a:t>Lazorchak</a:t>
            </a:r>
            <a:r>
              <a:rPr lang="en-US" sz="1200" kern="1200" dirty="0" smtClean="0">
                <a:solidFill>
                  <a:schemeClr val="tx1"/>
                </a:solidFill>
                <a:effectLst/>
                <a:latin typeface="+mn-lt"/>
                <a:ea typeface="+mn-ea"/>
                <a:cs typeface="+mn-cs"/>
              </a:rPr>
              <a:t> (NERL)</a:t>
            </a:r>
          </a:p>
          <a:p>
            <a:pPr marL="171450" lvl="0" indent="-171450">
              <a:buFont typeface="Arial" panose="020B0604020202020204" pitchFamily="34" charset="0"/>
              <a:buChar char="•"/>
            </a:pPr>
            <a:r>
              <a:rPr lang="en-US" sz="1200" b="0" kern="1200" dirty="0" smtClean="0">
                <a:solidFill>
                  <a:schemeClr val="tx1"/>
                </a:solidFill>
                <a:effectLst/>
                <a:latin typeface="+mn-lt"/>
                <a:ea typeface="+mn-ea"/>
                <a:cs typeface="+mn-cs"/>
              </a:rPr>
              <a:t>Develop qPCR assays for source cyanobacteria</a:t>
            </a:r>
            <a:r>
              <a:rPr lang="en-US" sz="1200" b="0" kern="1200" baseline="0" dirty="0" smtClean="0">
                <a:solidFill>
                  <a:schemeClr val="tx1"/>
                </a:solidFill>
                <a:effectLst/>
                <a:latin typeface="+mn-lt"/>
                <a:ea typeface="+mn-ea"/>
                <a:cs typeface="+mn-cs"/>
              </a:rPr>
              <a:t> in source water</a:t>
            </a:r>
          </a:p>
          <a:p>
            <a:pPr marL="171450" lvl="0" indent="-171450">
              <a:buFont typeface="Arial" panose="020B0604020202020204" pitchFamily="34" charset="0"/>
              <a:buChar char="•"/>
            </a:pPr>
            <a:r>
              <a:rPr lang="en-US" sz="1200" b="0" kern="1200" baseline="0" dirty="0" smtClean="0">
                <a:solidFill>
                  <a:schemeClr val="tx1"/>
                </a:solidFill>
                <a:effectLst/>
                <a:latin typeface="+mn-lt"/>
                <a:ea typeface="+mn-ea"/>
                <a:cs typeface="+mn-cs"/>
              </a:rPr>
              <a:t>Monitor upregulated genes using transcriptomic analysis</a:t>
            </a:r>
            <a:endParaRPr lang="en-US" sz="1200" b="0" kern="1200" dirty="0" smtClean="0">
              <a:solidFill>
                <a:schemeClr val="tx1"/>
              </a:solidFill>
              <a:effectLst/>
              <a:latin typeface="+mn-lt"/>
              <a:ea typeface="+mn-ea"/>
              <a:cs typeface="+mn-cs"/>
            </a:endParaRPr>
          </a:p>
          <a:p>
            <a:pPr marL="0" lvl="0" indent="0">
              <a:buFontTx/>
              <a:buNone/>
            </a:pPr>
            <a:endParaRPr lang="en-US" sz="1200" b="1" kern="1200" dirty="0" smtClean="0">
              <a:solidFill>
                <a:schemeClr val="tx1"/>
              </a:solidFill>
              <a:effectLst/>
              <a:latin typeface="+mn-lt"/>
              <a:ea typeface="+mn-ea"/>
              <a:cs typeface="+mn-cs"/>
            </a:endParaRPr>
          </a:p>
          <a:p>
            <a:pPr marL="0" lvl="0" indent="0">
              <a:buFontTx/>
              <a:buNone/>
            </a:pPr>
            <a:r>
              <a:rPr lang="en-US" sz="1200" b="1" kern="1200" dirty="0" smtClean="0">
                <a:solidFill>
                  <a:schemeClr val="tx1"/>
                </a:solidFill>
                <a:effectLst/>
                <a:latin typeface="+mn-lt"/>
                <a:ea typeface="+mn-ea"/>
                <a:cs typeface="+mn-cs"/>
              </a:rPr>
              <a:t>A Data Intensive Investigation of Temperature Impacts and Bloom Modelling </a:t>
            </a:r>
            <a:r>
              <a:rPr lang="en-US" sz="1200" kern="1200" dirty="0" smtClean="0">
                <a:solidFill>
                  <a:schemeClr val="tx1"/>
                </a:solidFill>
                <a:effectLst/>
                <a:latin typeface="+mn-lt"/>
                <a:ea typeface="+mn-ea"/>
                <a:cs typeface="+mn-cs"/>
              </a:rPr>
              <a:t>(POCs-Betty Kreakie and Jeff Hollister-NHEERL).</a:t>
            </a:r>
          </a:p>
          <a:p>
            <a:pPr marL="0" lvl="0" indent="0">
              <a:buFontTx/>
              <a:buNone/>
            </a:pP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Data acquisition and database development</a:t>
            </a:r>
            <a:r>
              <a:rPr lang="en-US" sz="1200" kern="1200" dirty="0" smtClean="0">
                <a:solidFill>
                  <a:schemeClr val="tx1"/>
                </a:solidFill>
                <a:effectLst/>
                <a:latin typeface="+mn-lt"/>
                <a:ea typeface="+mn-ea"/>
                <a:cs typeface="+mn-cs"/>
              </a:rPr>
              <a:t>. </a:t>
            </a:r>
          </a:p>
          <a:p>
            <a:pPr marL="0" lvl="0" indent="0">
              <a:buFontTx/>
              <a:buNone/>
            </a:pP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Temperature modelling</a:t>
            </a:r>
            <a:r>
              <a:rPr lang="en-US" sz="1200" kern="1200" dirty="0" smtClean="0">
                <a:solidFill>
                  <a:schemeClr val="tx1"/>
                </a:solidFill>
                <a:effectLst/>
                <a:latin typeface="+mn-lt"/>
                <a:ea typeface="+mn-ea"/>
                <a:cs typeface="+mn-cs"/>
              </a:rPr>
              <a:t>.</a:t>
            </a:r>
          </a:p>
          <a:p>
            <a:pPr marL="0" lvl="0" indent="0">
              <a:buFontTx/>
              <a:buNone/>
            </a:pP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Bloom modelling</a:t>
            </a:r>
            <a:r>
              <a:rPr lang="en-US" sz="1200" kern="1200" dirty="0" smtClean="0">
                <a:solidFill>
                  <a:schemeClr val="tx1"/>
                </a:solidFill>
                <a:effectLst/>
                <a:latin typeface="+mn-lt"/>
                <a:ea typeface="+mn-ea"/>
                <a:cs typeface="+mn-cs"/>
              </a:rPr>
              <a:t>.</a:t>
            </a:r>
          </a:p>
          <a:p>
            <a:pPr marL="0" lvl="0" indent="0">
              <a:buFontTx/>
              <a:buNone/>
            </a:pPr>
            <a:r>
              <a:rPr lang="en-US" sz="1200" kern="1200" dirty="0" smtClean="0">
                <a:solidFill>
                  <a:schemeClr val="tx1"/>
                </a:solidFill>
                <a:effectLst/>
                <a:latin typeface="+mn-lt"/>
                <a:ea typeface="+mn-ea"/>
                <a:cs typeface="+mn-cs"/>
              </a:rPr>
              <a:t>- </a:t>
            </a:r>
            <a:r>
              <a:rPr lang="en-US" sz="1200" i="1" kern="1200" dirty="0" smtClean="0">
                <a:solidFill>
                  <a:schemeClr val="tx1"/>
                </a:solidFill>
                <a:effectLst/>
                <a:latin typeface="+mn-lt"/>
                <a:ea typeface="+mn-ea"/>
                <a:cs typeface="+mn-cs"/>
              </a:rPr>
              <a:t>Future scenarios</a:t>
            </a:r>
            <a:r>
              <a:rPr lang="en-US" sz="1200" kern="1200" dirty="0" smtClean="0">
                <a:solidFill>
                  <a:schemeClr val="tx1"/>
                </a:solidFill>
                <a:effectLst/>
                <a:latin typeface="+mn-lt"/>
                <a:ea typeface="+mn-ea"/>
                <a:cs typeface="+mn-cs"/>
              </a:rPr>
              <a:t>.</a:t>
            </a:r>
          </a:p>
          <a:p>
            <a:pPr marL="0" lvl="0" indent="0">
              <a:buFontTx/>
              <a:buNone/>
            </a:pPr>
            <a:endParaRPr lang="en-US" sz="1200" b="1" kern="1200" dirty="0" smtClean="0">
              <a:solidFill>
                <a:schemeClr val="tx1"/>
              </a:solidFill>
              <a:effectLst/>
              <a:latin typeface="+mn-lt"/>
              <a:ea typeface="+mn-ea"/>
              <a:cs typeface="+mn-cs"/>
            </a:endParaRPr>
          </a:p>
          <a:p>
            <a:pPr marL="0" lvl="0" indent="0">
              <a:buFontTx/>
              <a:buNone/>
            </a:pPr>
            <a:r>
              <a:rPr lang="en-US" sz="1200" b="1" kern="1200" dirty="0" smtClean="0">
                <a:solidFill>
                  <a:schemeClr val="tx1"/>
                </a:solidFill>
                <a:effectLst/>
                <a:latin typeface="+mn-lt"/>
                <a:ea typeface="+mn-ea"/>
                <a:cs typeface="+mn-cs"/>
              </a:rPr>
              <a:t>Adverse Mammalian Health Effects of Algal Toxins: Bioaccumulation, Bloom Extract Toxicity, and Basic Mechanisms of Action </a:t>
            </a:r>
            <a:r>
              <a:rPr lang="en-US" sz="1200" kern="1200" dirty="0" smtClean="0">
                <a:solidFill>
                  <a:schemeClr val="tx1"/>
                </a:solidFill>
                <a:effectLst/>
                <a:latin typeface="+mn-lt"/>
                <a:ea typeface="+mn-ea"/>
                <a:cs typeface="+mn-cs"/>
              </a:rPr>
              <a:t>(POC-Neil </a:t>
            </a:r>
            <a:r>
              <a:rPr lang="en-US" sz="1200" kern="1200" dirty="0" err="1" smtClean="0">
                <a:solidFill>
                  <a:schemeClr val="tx1"/>
                </a:solidFill>
                <a:effectLst/>
                <a:latin typeface="+mn-lt"/>
                <a:ea typeface="+mn-ea"/>
                <a:cs typeface="+mn-cs"/>
              </a:rPr>
              <a:t>Chernoff</a:t>
            </a:r>
            <a:r>
              <a:rPr lang="en-US" sz="1200" kern="1200" dirty="0" smtClean="0">
                <a:solidFill>
                  <a:schemeClr val="tx1"/>
                </a:solidFill>
                <a:effectLst/>
                <a:latin typeface="+mn-lt"/>
                <a:ea typeface="+mn-ea"/>
                <a:cs typeface="+mn-cs"/>
              </a:rPr>
              <a:t>-NHEERL).</a:t>
            </a:r>
          </a:p>
          <a:p>
            <a:pPr marL="0" lvl="0" indent="0">
              <a:buFontTx/>
              <a:buNone/>
            </a:pPr>
            <a:r>
              <a:rPr lang="en-US" sz="1200" kern="1200" dirty="0" smtClean="0">
                <a:solidFill>
                  <a:schemeClr val="tx1"/>
                </a:solidFill>
                <a:effectLst/>
                <a:latin typeface="+mn-lt"/>
                <a:ea typeface="+mn-ea"/>
                <a:cs typeface="+mn-cs"/>
              </a:rPr>
              <a:t>- Mechanistic study of cyanotoxin toxicity </a:t>
            </a:r>
          </a:p>
          <a:p>
            <a:pPr marL="0" lvl="0" indent="0">
              <a:buFontTx/>
              <a:buNone/>
            </a:pPr>
            <a:r>
              <a:rPr lang="en-US" sz="1200" kern="1200" dirty="0" smtClean="0">
                <a:solidFill>
                  <a:schemeClr val="tx1"/>
                </a:solidFill>
                <a:effectLst/>
                <a:latin typeface="+mn-lt"/>
                <a:ea typeface="+mn-ea"/>
                <a:cs typeface="+mn-cs"/>
              </a:rPr>
              <a:t>- Compare toxicity of bloom extracts with toxicity of mixtures of pure toxins </a:t>
            </a:r>
          </a:p>
          <a:p>
            <a:pPr marL="171450" lvl="0" indent="-171450">
              <a:buFontTx/>
              <a:buChar char="-"/>
            </a:pPr>
            <a:r>
              <a:rPr lang="en-US" sz="1200" kern="1200" dirty="0" smtClean="0">
                <a:solidFill>
                  <a:schemeClr val="tx1"/>
                </a:solidFill>
                <a:effectLst/>
                <a:latin typeface="+mn-lt"/>
                <a:ea typeface="+mn-ea"/>
                <a:cs typeface="+mn-cs"/>
              </a:rPr>
              <a:t>Gene expression alteration following cyanotoxin exposure </a:t>
            </a:r>
          </a:p>
          <a:p>
            <a:pPr marL="171450" lvl="0" indent="-171450">
              <a:buFontTx/>
              <a:buChar char="-"/>
            </a:pPr>
            <a:endParaRPr lang="en-US" sz="1200" kern="1200" dirty="0" smtClean="0">
              <a:solidFill>
                <a:schemeClr val="tx1"/>
              </a:solidFill>
              <a:effectLst/>
              <a:latin typeface="+mn-lt"/>
              <a:ea typeface="+mn-ea"/>
              <a:cs typeface="+mn-cs"/>
            </a:endParaRPr>
          </a:p>
          <a:p>
            <a:pPr marL="0" lvl="0" indent="0">
              <a:buFontTx/>
              <a:buNone/>
            </a:pPr>
            <a:r>
              <a:rPr lang="en-US" sz="1200" b="1" kern="1200" dirty="0" smtClean="0">
                <a:solidFill>
                  <a:schemeClr val="tx1"/>
                </a:solidFill>
                <a:effectLst/>
                <a:latin typeface="+mn-lt"/>
                <a:ea typeface="+mn-ea"/>
                <a:cs typeface="+mn-cs"/>
              </a:rPr>
              <a:t>The Effects of Selected </a:t>
            </a:r>
            <a:r>
              <a:rPr lang="en-US" sz="1200" b="1" kern="1200" dirty="0" err="1" smtClean="0">
                <a:solidFill>
                  <a:schemeClr val="tx1"/>
                </a:solidFill>
                <a:effectLst/>
                <a:latin typeface="+mn-lt"/>
                <a:ea typeface="+mn-ea"/>
                <a:cs typeface="+mn-cs"/>
              </a:rPr>
              <a:t>Cyanotoxins</a:t>
            </a:r>
            <a:r>
              <a:rPr lang="en-US" sz="1200" b="1" kern="1200" dirty="0" smtClean="0">
                <a:solidFill>
                  <a:schemeClr val="tx1"/>
                </a:solidFill>
                <a:effectLst/>
                <a:latin typeface="+mn-lt"/>
                <a:ea typeface="+mn-ea"/>
                <a:cs typeface="+mn-cs"/>
              </a:rPr>
              <a:t> on Human Cells and Cell Lines</a:t>
            </a:r>
          </a:p>
          <a:p>
            <a:pPr marL="0" lvl="0" indent="0">
              <a:buFontTx/>
              <a:buNone/>
            </a:pPr>
            <a:r>
              <a:rPr lang="en-US" sz="1200" b="0" kern="1200" dirty="0" smtClean="0">
                <a:solidFill>
                  <a:schemeClr val="tx1"/>
                </a:solidFill>
                <a:effectLst/>
                <a:latin typeface="+mn-lt"/>
                <a:ea typeface="+mn-ea"/>
                <a:cs typeface="+mn-cs"/>
              </a:rPr>
              <a:t>Effects of multiple congeners</a:t>
            </a:r>
            <a:r>
              <a:rPr lang="en-US" sz="1200" b="0" kern="1200" baseline="0" dirty="0" smtClean="0">
                <a:solidFill>
                  <a:schemeClr val="tx1"/>
                </a:solidFill>
                <a:effectLst/>
                <a:latin typeface="+mn-lt"/>
                <a:ea typeface="+mn-ea"/>
                <a:cs typeface="+mn-cs"/>
              </a:rPr>
              <a:t> of </a:t>
            </a:r>
            <a:r>
              <a:rPr lang="en-US" sz="1200" b="0" kern="1200" baseline="0" dirty="0" err="1" smtClean="0">
                <a:solidFill>
                  <a:schemeClr val="tx1"/>
                </a:solidFill>
                <a:effectLst/>
                <a:latin typeface="+mn-lt"/>
                <a:ea typeface="+mn-ea"/>
                <a:cs typeface="+mn-cs"/>
              </a:rPr>
              <a:t>microcystins</a:t>
            </a:r>
            <a:r>
              <a:rPr lang="en-US" sz="1200" b="0" kern="1200" baseline="0" dirty="0" smtClean="0">
                <a:solidFill>
                  <a:schemeClr val="tx1"/>
                </a:solidFill>
                <a:effectLst/>
                <a:latin typeface="+mn-lt"/>
                <a:ea typeface="+mn-ea"/>
                <a:cs typeface="+mn-cs"/>
              </a:rPr>
              <a:t> on cells (</a:t>
            </a:r>
            <a:r>
              <a:rPr lang="en-US" sz="1200" b="0" kern="1200" baseline="0" dirty="0" err="1" smtClean="0">
                <a:solidFill>
                  <a:schemeClr val="tx1"/>
                </a:solidFill>
                <a:effectLst/>
                <a:latin typeface="+mn-lt"/>
                <a:ea typeface="+mn-ea"/>
                <a:cs typeface="+mn-cs"/>
              </a:rPr>
              <a:t>colonocytes</a:t>
            </a:r>
            <a:r>
              <a:rPr lang="en-US" sz="1200" b="0" kern="1200" baseline="0" dirty="0" smtClean="0">
                <a:solidFill>
                  <a:schemeClr val="tx1"/>
                </a:solidFill>
                <a:effectLst/>
                <a:latin typeface="+mn-lt"/>
                <a:ea typeface="+mn-ea"/>
                <a:cs typeface="+mn-cs"/>
              </a:rPr>
              <a:t>, hepatocytes, renal cells)</a:t>
            </a:r>
            <a:endParaRPr lang="en-US" sz="1200" b="0" kern="1200" dirty="0" smtClean="0">
              <a:solidFill>
                <a:schemeClr val="tx1"/>
              </a:solidFill>
              <a:effectLst/>
              <a:latin typeface="+mn-lt"/>
              <a:ea typeface="+mn-ea"/>
              <a:cs typeface="+mn-cs"/>
            </a:endParaRPr>
          </a:p>
          <a:p>
            <a:pPr marL="0" lvl="0" indent="0">
              <a:buFontTx/>
              <a:buNone/>
            </a:pPr>
            <a:endParaRPr lang="en-US" sz="1200" b="1" kern="1200" dirty="0" smtClean="0">
              <a:solidFill>
                <a:schemeClr val="tx1"/>
              </a:solidFill>
              <a:effectLst/>
              <a:latin typeface="+mn-lt"/>
              <a:ea typeface="+mn-ea"/>
              <a:cs typeface="+mn-cs"/>
            </a:endParaRPr>
          </a:p>
          <a:p>
            <a:pPr marL="0" lvl="0" indent="0">
              <a:buFontTx/>
              <a:buNone/>
            </a:pPr>
            <a:r>
              <a:rPr lang="en-US" sz="1200" b="1" kern="1200" dirty="0" smtClean="0">
                <a:solidFill>
                  <a:schemeClr val="tx1"/>
                </a:solidFill>
                <a:effectLst/>
                <a:latin typeface="+mn-lt"/>
                <a:ea typeface="+mn-ea"/>
                <a:cs typeface="+mn-cs"/>
              </a:rPr>
              <a:t>Human Exposure to and Health Effects from Cyanotoxins</a:t>
            </a:r>
            <a:r>
              <a:rPr lang="en-US" sz="1200" kern="1200" dirty="0" smtClean="0">
                <a:solidFill>
                  <a:schemeClr val="tx1"/>
                </a:solidFill>
                <a:effectLst/>
                <a:latin typeface="+mn-lt"/>
                <a:ea typeface="+mn-ea"/>
                <a:cs typeface="+mn-cs"/>
              </a:rPr>
              <a:t> (POC-Elizabeth Hilborn-NHEERL)</a:t>
            </a:r>
          </a:p>
          <a:p>
            <a:pPr marL="0" lvl="0" indent="0">
              <a:buFontTx/>
              <a:buNone/>
            </a:pPr>
            <a:r>
              <a:rPr lang="en-US" sz="1200" kern="1200" dirty="0" smtClean="0">
                <a:solidFill>
                  <a:schemeClr val="tx1"/>
                </a:solidFill>
                <a:effectLst/>
                <a:latin typeface="+mn-lt"/>
                <a:ea typeface="+mn-ea"/>
                <a:cs typeface="+mn-cs"/>
              </a:rPr>
              <a:t>- Develop methods to confirm biologic evidence of human and animal exposure to cyanotoxins.</a:t>
            </a:r>
          </a:p>
          <a:p>
            <a:pPr marL="0" lvl="0" indent="0">
              <a:buFontTx/>
              <a:buNone/>
            </a:pPr>
            <a:r>
              <a:rPr lang="en-US" sz="1200" kern="1200" dirty="0" smtClean="0">
                <a:solidFill>
                  <a:schemeClr val="tx1"/>
                </a:solidFill>
                <a:effectLst/>
                <a:latin typeface="+mn-lt"/>
                <a:ea typeface="+mn-ea"/>
                <a:cs typeface="+mn-cs"/>
              </a:rPr>
              <a:t>- Use population-based epidemiology and existing health databases to characterize microcystin health effects.</a:t>
            </a:r>
          </a:p>
          <a:p>
            <a:pPr marL="171450" lvl="0" indent="-171450">
              <a:buFontTx/>
              <a:buChar char="-"/>
            </a:pPr>
            <a:r>
              <a:rPr lang="en-US" sz="1200" kern="1200" dirty="0" smtClean="0">
                <a:solidFill>
                  <a:schemeClr val="tx1"/>
                </a:solidFill>
                <a:effectLst/>
                <a:latin typeface="+mn-lt"/>
                <a:ea typeface="+mn-ea"/>
                <a:cs typeface="+mn-cs"/>
              </a:rPr>
              <a:t>HAB associated disease outbreaks among users of freshwater lakes in the United States.</a:t>
            </a:r>
          </a:p>
          <a:p>
            <a:pPr marL="171450" lvl="0" indent="-171450">
              <a:buFontTx/>
              <a:buChar char="-"/>
            </a:pPr>
            <a:endParaRPr lang="en-US" sz="1200" kern="1200" dirty="0" smtClean="0">
              <a:solidFill>
                <a:schemeClr val="tx1"/>
              </a:solidFill>
              <a:effectLst/>
              <a:latin typeface="+mn-lt"/>
              <a:ea typeface="+mn-ea"/>
              <a:cs typeface="+mn-cs"/>
            </a:endParaRPr>
          </a:p>
          <a:p>
            <a:pPr marL="0" lvl="0" indent="0">
              <a:buFontTx/>
              <a:buNone/>
            </a:pPr>
            <a:endParaRPr lang="en-US" sz="1200" kern="1200" dirty="0" smtClean="0">
              <a:solidFill>
                <a:schemeClr val="tx1"/>
              </a:solidFill>
              <a:effectLst/>
              <a:latin typeface="+mn-lt"/>
              <a:ea typeface="+mn-ea"/>
              <a:cs typeface="+mn-cs"/>
            </a:endParaRPr>
          </a:p>
          <a:p>
            <a:pPr marL="0" lvl="0" indent="0">
              <a:buFontTx/>
              <a:buNone/>
            </a:pPr>
            <a:endParaRPr lang="en-US" sz="1200" b="1" kern="1200" dirty="0" smtClean="0">
              <a:solidFill>
                <a:schemeClr val="tx1"/>
              </a:solidFill>
              <a:effectLst/>
              <a:latin typeface="+mn-lt"/>
              <a:ea typeface="+mn-ea"/>
              <a:cs typeface="+mn-cs"/>
            </a:endParaRPr>
          </a:p>
          <a:p>
            <a:pPr marL="0" lvl="0" indent="0">
              <a:buFontTx/>
              <a:buNone/>
            </a:pPr>
            <a:r>
              <a:rPr lang="en-US" sz="1200" b="1" kern="1200" dirty="0" smtClean="0">
                <a:solidFill>
                  <a:schemeClr val="tx1"/>
                </a:solidFill>
                <a:effectLst/>
                <a:latin typeface="+mn-lt"/>
                <a:ea typeface="+mn-ea"/>
                <a:cs typeface="+mn-cs"/>
              </a:rPr>
              <a:t>Understanding Harmful Algal Blooms and Protecting the Ecosystem and Human Health from their Toxins </a:t>
            </a:r>
            <a:r>
              <a:rPr lang="en-US" sz="1200" kern="1200" dirty="0" smtClean="0">
                <a:solidFill>
                  <a:schemeClr val="tx1"/>
                </a:solidFill>
                <a:effectLst/>
                <a:latin typeface="+mn-lt"/>
                <a:ea typeface="+mn-ea"/>
                <a:cs typeface="+mn-cs"/>
              </a:rPr>
              <a:t>(POCs-Jim Lazorchak, John Darling-NERL; Joel Allen, Chris Nietch-NRMRL)</a:t>
            </a:r>
          </a:p>
          <a:p>
            <a:pPr marL="0" lvl="0" indent="0">
              <a:buFontTx/>
              <a:buNone/>
            </a:pPr>
            <a:r>
              <a:rPr lang="en-US" sz="1200" kern="1200" dirty="0" smtClean="0">
                <a:solidFill>
                  <a:schemeClr val="tx1"/>
                </a:solidFill>
                <a:effectLst/>
                <a:latin typeface="+mn-lt"/>
                <a:ea typeface="+mn-ea"/>
                <a:cs typeface="+mn-cs"/>
              </a:rPr>
              <a:t>- Examine impacts from algal toxins on aquatic life.</a:t>
            </a:r>
          </a:p>
          <a:p>
            <a:pPr marL="0" lvl="0" indent="0">
              <a:buFontTx/>
              <a:buNone/>
            </a:pPr>
            <a:r>
              <a:rPr lang="en-US" sz="1200" kern="1200" dirty="0" smtClean="0">
                <a:solidFill>
                  <a:schemeClr val="tx1"/>
                </a:solidFill>
                <a:effectLst/>
                <a:latin typeface="+mn-lt"/>
                <a:ea typeface="+mn-ea"/>
                <a:cs typeface="+mn-cs"/>
              </a:rPr>
              <a:t>- Comparison of real-time biomonitoring systems with traditional toxicity tests.</a:t>
            </a:r>
          </a:p>
          <a:p>
            <a:pPr marL="0" lvl="0" indent="0">
              <a:buFontTx/>
              <a:buNone/>
            </a:pPr>
            <a:r>
              <a:rPr lang="en-US" sz="1200" kern="1200" dirty="0" smtClean="0">
                <a:solidFill>
                  <a:schemeClr val="tx1"/>
                </a:solidFill>
                <a:effectLst/>
                <a:latin typeface="+mn-lt"/>
                <a:ea typeface="+mn-ea"/>
                <a:cs typeface="+mn-cs"/>
              </a:rPr>
              <a:t>- Identification of conditions that promote golden algae blooms.</a:t>
            </a:r>
          </a:p>
          <a:p>
            <a:r>
              <a:rPr lang="en-US" dirty="0" smtClean="0"/>
              <a:t> </a:t>
            </a:r>
            <a:endParaRPr lang="en-US" dirty="0"/>
          </a:p>
        </p:txBody>
      </p:sp>
    </p:spTree>
    <p:extLst>
      <p:ext uri="{BB962C8B-B14F-4D97-AF65-F5344CB8AC3E}">
        <p14:creationId xmlns:p14="http://schemas.microsoft.com/office/powerpoint/2010/main" val="34286758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smtClean="0">
                <a:solidFill>
                  <a:schemeClr val="tx1"/>
                </a:solidFill>
                <a:effectLst/>
                <a:latin typeface="+mn-lt"/>
                <a:ea typeface="+mn-ea"/>
                <a:cs typeface="+mn-cs"/>
              </a:rPr>
              <a:t>The outcomes of this study will provide researchers with expertise in (1) the identification of cyanobacteria and their toxins, (2) the isolation and culturing of cyanobacteria from the environment, (3) the purification and characterization of LPS and (4) the performance of the </a:t>
            </a:r>
            <a:r>
              <a:rPr lang="en-US" sz="1200" i="1" kern="1200" dirty="0" smtClean="0">
                <a:solidFill>
                  <a:schemeClr val="tx1"/>
                </a:solidFill>
                <a:effectLst/>
                <a:latin typeface="+mn-lt"/>
                <a:ea typeface="+mn-ea"/>
                <a:cs typeface="+mn-cs"/>
              </a:rPr>
              <a:t>in vitro</a:t>
            </a:r>
            <a:r>
              <a:rPr lang="en-US" sz="1200" kern="1200" dirty="0" smtClean="0">
                <a:solidFill>
                  <a:schemeClr val="tx1"/>
                </a:solidFill>
                <a:effectLst/>
                <a:latin typeface="+mn-lt"/>
                <a:ea typeface="+mn-ea"/>
                <a:cs typeface="+mn-cs"/>
              </a:rPr>
              <a:t> </a:t>
            </a:r>
            <a:r>
              <a:rPr lang="en-US" sz="1200" kern="1200" dirty="0" smtClean="0">
                <a:solidFill>
                  <a:schemeClr val="tx1"/>
                </a:solidFill>
                <a:effectLst/>
                <a:latin typeface="+mn-lt"/>
                <a:ea typeface="+mn-ea"/>
                <a:cs typeface="+mn-cs"/>
                <a:sym typeface="Symbol" panose="05050102010706020507" pitchFamily="18" charset="2"/>
              </a:rPr>
              <a:t></a:t>
            </a:r>
            <a:r>
              <a:rPr lang="en-US" sz="1200" kern="1200" dirty="0" smtClean="0">
                <a:solidFill>
                  <a:schemeClr val="tx1"/>
                </a:solidFill>
                <a:effectLst/>
                <a:latin typeface="+mn-lt"/>
                <a:ea typeface="+mn-ea"/>
                <a:cs typeface="+mn-cs"/>
              </a:rPr>
              <a:t>-</a:t>
            </a:r>
            <a:r>
              <a:rPr lang="en-US" sz="1200" kern="1200" dirty="0" err="1" smtClean="0">
                <a:solidFill>
                  <a:schemeClr val="tx1"/>
                </a:solidFill>
                <a:effectLst/>
                <a:latin typeface="+mn-lt"/>
                <a:ea typeface="+mn-ea"/>
                <a:cs typeface="+mn-cs"/>
              </a:rPr>
              <a:t>hexosaminidase</a:t>
            </a:r>
            <a:r>
              <a:rPr lang="en-US" sz="1200" kern="1200" dirty="0" smtClean="0">
                <a:solidFill>
                  <a:schemeClr val="tx1"/>
                </a:solidFill>
                <a:effectLst/>
                <a:latin typeface="+mn-lt"/>
                <a:ea typeface="+mn-ea"/>
                <a:cs typeface="+mn-cs"/>
              </a:rPr>
              <a:t> release assay for allergens. In addition, a well-characterized collection of cultures from the environment will be obtained for future studies. The development of improved method to isolate cyanobacteria and determine their toxigenic properties is part of EPA-ORD’s Safe and Sustainable Water Resources (SSWR) Research Action Plan Task 2.2B.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smtClean="0">
              <a:solidFill>
                <a:schemeClr val="tx1"/>
              </a:solidFill>
              <a:latin typeface="Arial" charset="0"/>
              <a:ea typeface="ＭＳ Ｐゴシック" pitchFamily="1" charset="-128"/>
              <a:cs typeface="+mn-cs"/>
            </a:endParaRPr>
          </a:p>
        </p:txBody>
      </p:sp>
      <p:sp>
        <p:nvSpPr>
          <p:cNvPr id="4" name="Slide Number Placeholder 3"/>
          <p:cNvSpPr>
            <a:spLocks noGrp="1"/>
          </p:cNvSpPr>
          <p:nvPr>
            <p:ph type="sldNum" sz="quarter" idx="10"/>
          </p:nvPr>
        </p:nvSpPr>
        <p:spPr/>
        <p:txBody>
          <a:bodyPr/>
          <a:lstStyle/>
          <a:p>
            <a:pPr>
              <a:defRPr/>
            </a:pPr>
            <a:fld id="{91633A1B-E4ED-4A2A-87DF-7B125DA7738F}" type="slidenum">
              <a:rPr lang="en-US">
                <a:solidFill>
                  <a:prstClr val="black"/>
                </a:solidFill>
              </a:rPr>
              <a:pPr>
                <a:defRPr/>
              </a:pPr>
              <a:t>15</a:t>
            </a:fld>
            <a:endParaRPr lang="en-US" dirty="0">
              <a:solidFill>
                <a:prstClr val="black"/>
              </a:solidFill>
            </a:endParaRPr>
          </a:p>
        </p:txBody>
      </p:sp>
    </p:spTree>
    <p:extLst>
      <p:ext uri="{BB962C8B-B14F-4D97-AF65-F5344CB8AC3E}">
        <p14:creationId xmlns:p14="http://schemas.microsoft.com/office/powerpoint/2010/main" val="33867794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Blanc">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352068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Graphs/Charts">
    <p:spTree>
      <p:nvGrpSpPr>
        <p:cNvPr id="1" name=""/>
        <p:cNvGrpSpPr/>
        <p:nvPr/>
      </p:nvGrpSpPr>
      <p:grpSpPr>
        <a:xfrm>
          <a:off x="0" y="0"/>
          <a:ext cx="0" cy="0"/>
          <a:chOff x="0" y="0"/>
          <a:chExt cx="0" cy="0"/>
        </a:xfrm>
      </p:grpSpPr>
      <p:pic>
        <p:nvPicPr>
          <p:cNvPr id="8" name="Picture 7" descr="pp_ord2_1.jpg"/>
          <p:cNvPicPr>
            <a:picLocks noChangeAspect="1"/>
          </p:cNvPicPr>
          <p:nvPr/>
        </p:nvPicPr>
        <p:blipFill>
          <a:blip r:embed="rId2" cstate="print"/>
          <a:stretch>
            <a:fillRect/>
          </a:stretch>
        </p:blipFill>
        <p:spPr>
          <a:xfrm>
            <a:off x="1" y="0"/>
            <a:ext cx="12192000" cy="6858000"/>
          </a:xfrm>
          <a:prstGeom prst="rect">
            <a:avLst/>
          </a:prstGeom>
        </p:spPr>
      </p:pic>
      <p:sp>
        <p:nvSpPr>
          <p:cNvPr id="4" name="Picture Placeholder 3"/>
          <p:cNvSpPr>
            <a:spLocks noGrp="1"/>
          </p:cNvSpPr>
          <p:nvPr>
            <p:ph type="pic" sz="quarter" idx="10"/>
          </p:nvPr>
        </p:nvSpPr>
        <p:spPr>
          <a:xfrm>
            <a:off x="1016000" y="1600200"/>
            <a:ext cx="10058400" cy="4724400"/>
          </a:xfrm>
        </p:spPr>
        <p:txBody>
          <a:bodyPr/>
          <a:lstStyle/>
          <a:p>
            <a:r>
              <a:rPr lang="en-US" dirty="0" smtClean="0"/>
              <a:t>Click icon to add picture</a:t>
            </a:r>
            <a:endParaRPr lang="en-US" dirty="0"/>
          </a:p>
        </p:txBody>
      </p:sp>
      <p:sp>
        <p:nvSpPr>
          <p:cNvPr id="6" name="Text Placeholder 12"/>
          <p:cNvSpPr>
            <a:spLocks noGrp="1"/>
          </p:cNvSpPr>
          <p:nvPr>
            <p:ph type="body" sz="quarter" idx="11" hasCustomPrompt="1"/>
          </p:nvPr>
        </p:nvSpPr>
        <p:spPr>
          <a:xfrm>
            <a:off x="4064000" y="609600"/>
            <a:ext cx="7721600" cy="685800"/>
          </a:xfrm>
        </p:spPr>
        <p:txBody>
          <a:bodyPr/>
          <a:lstStyle>
            <a:lvl1pPr marL="0" marR="0" indent="0" algn="l" defTabSz="914377" rtl="0" eaLnBrk="1" fontAlgn="auto" latinLnBrk="0" hangingPunct="1">
              <a:lnSpc>
                <a:spcPct val="100000"/>
              </a:lnSpc>
              <a:spcBef>
                <a:spcPct val="0"/>
              </a:spcBef>
              <a:spcAft>
                <a:spcPts val="0"/>
              </a:spcAft>
              <a:buClrTx/>
              <a:buSzTx/>
              <a:buFontTx/>
              <a:buNone/>
              <a:tabLst/>
              <a:defRPr kumimoji="0" lang="en-US" sz="3200" b="1" i="0" u="none" strike="noStrike" kern="1200" cap="none" spc="0" normalizeH="0" baseline="0" noProof="0">
                <a:ln>
                  <a:noFill/>
                </a:ln>
                <a:solidFill>
                  <a:schemeClr val="accent5">
                    <a:lumMod val="75000"/>
                  </a:schemeClr>
                </a:solidFill>
                <a:effectLst/>
                <a:uLnTx/>
                <a:uFillTx/>
                <a:latin typeface="Gill Sans MT" pitchFamily="34" charset="0"/>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schemeClr val="accent3">
                    <a:lumMod val="75000"/>
                  </a:schemeClr>
                </a:solidFill>
                <a:effectLst/>
                <a:uLnTx/>
                <a:uFillTx/>
                <a:latin typeface="Gill Sans MT" pitchFamily="34" charset="0"/>
                <a:ea typeface="+mj-ea"/>
                <a:cs typeface="+mj-cs"/>
              </a:rPr>
              <a:t>Title Goes Here</a:t>
            </a:r>
          </a:p>
        </p:txBody>
      </p:sp>
      <p:sp>
        <p:nvSpPr>
          <p:cNvPr id="9" name="Date Placeholder 8"/>
          <p:cNvSpPr>
            <a:spLocks noGrp="1"/>
          </p:cNvSpPr>
          <p:nvPr>
            <p:ph type="dt" sz="half" idx="12"/>
          </p:nvPr>
        </p:nvSpPr>
        <p:spPr/>
        <p:txBody>
          <a:bodyPr/>
          <a:lstStyle>
            <a:lvl1pPr>
              <a:defRPr/>
            </a:lvl1pPr>
          </a:lstStyle>
          <a:p>
            <a:endParaRPr lang="en-US" dirty="0"/>
          </a:p>
        </p:txBody>
      </p:sp>
      <p:sp>
        <p:nvSpPr>
          <p:cNvPr id="10" name="Slide Number Placeholder 9"/>
          <p:cNvSpPr>
            <a:spLocks noGrp="1"/>
          </p:cNvSpPr>
          <p:nvPr>
            <p:ph type="sldNum" sz="quarter" idx="13"/>
          </p:nvPr>
        </p:nvSpPr>
        <p:spPr>
          <a:xfrm>
            <a:off x="8737600" y="6356355"/>
            <a:ext cx="3251200" cy="365125"/>
          </a:xfrm>
        </p:spPr>
        <p:txBody>
          <a:bodyPr/>
          <a:lstStyle>
            <a:lvl1pPr>
              <a:defRPr sz="2000" b="1">
                <a:solidFill>
                  <a:schemeClr val="tx1"/>
                </a:solidFill>
                <a:latin typeface="Gill Sans MT" pitchFamily="34" charset="0"/>
              </a:defRPr>
            </a:lvl1pPr>
          </a:lstStyle>
          <a:p>
            <a:fld id="{A825CED8-DE45-4409-8558-D05F5B977B87}" type="slidenum">
              <a:rPr lang="en-US" smtClean="0"/>
              <a:t>‹#›</a:t>
            </a:fld>
            <a:endParaRPr lang="en-US" dirty="0"/>
          </a:p>
        </p:txBody>
      </p:sp>
    </p:spTree>
    <p:extLst>
      <p:ext uri="{BB962C8B-B14F-4D97-AF65-F5344CB8AC3E}">
        <p14:creationId xmlns:p14="http://schemas.microsoft.com/office/powerpoint/2010/main" val="168808832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s/New Sections">
    <p:spTree>
      <p:nvGrpSpPr>
        <p:cNvPr id="1" name=""/>
        <p:cNvGrpSpPr/>
        <p:nvPr/>
      </p:nvGrpSpPr>
      <p:grpSpPr>
        <a:xfrm>
          <a:off x="0" y="0"/>
          <a:ext cx="0" cy="0"/>
          <a:chOff x="0" y="0"/>
          <a:chExt cx="0" cy="0"/>
        </a:xfrm>
      </p:grpSpPr>
      <p:pic>
        <p:nvPicPr>
          <p:cNvPr id="7" name="Picture 6" descr="pp_ord2_2.jpg"/>
          <p:cNvPicPr>
            <a:picLocks noChangeAspect="1"/>
          </p:cNvPicPr>
          <p:nvPr userDrawn="1"/>
        </p:nvPicPr>
        <p:blipFill>
          <a:blip r:embed="rId2" cstate="print"/>
          <a:stretch>
            <a:fillRect/>
          </a:stretch>
        </p:blipFill>
        <p:spPr>
          <a:xfrm>
            <a:off x="0" y="0"/>
            <a:ext cx="12192000" cy="6857464"/>
          </a:xfrm>
          <a:prstGeom prst="rect">
            <a:avLst/>
          </a:prstGeom>
        </p:spPr>
      </p:pic>
      <p:sp>
        <p:nvSpPr>
          <p:cNvPr id="5" name="Text Placeholder 1"/>
          <p:cNvSpPr>
            <a:spLocks noGrp="1"/>
          </p:cNvSpPr>
          <p:nvPr>
            <p:ph type="body" sz="quarter" idx="4294967295"/>
          </p:nvPr>
        </p:nvSpPr>
        <p:spPr>
          <a:xfrm>
            <a:off x="1625600" y="2590800"/>
            <a:ext cx="8940800" cy="2438400"/>
          </a:xfrm>
        </p:spPr>
        <p:txBody>
          <a:bodyPr>
            <a:normAutofit fontScale="92500"/>
          </a:bodyPr>
          <a:lstStyle/>
          <a:p>
            <a:pPr marL="0" lvl="0" algn="ctr">
              <a:spcBef>
                <a:spcPts val="0"/>
              </a:spcBef>
              <a:buNone/>
              <a:defRPr/>
            </a:pPr>
            <a:r>
              <a:rPr lang="en-US" sz="4800" b="1" i="0" smtClean="0">
                <a:solidFill>
                  <a:schemeClr val="accent3">
                    <a:lumMod val="75000"/>
                  </a:schemeClr>
                </a:solidFill>
                <a:latin typeface="Gill Sans MT" pitchFamily="34" charset="0"/>
              </a:rPr>
              <a:t>Click to edit Master text styles</a:t>
            </a:r>
          </a:p>
        </p:txBody>
      </p:sp>
    </p:spTree>
    <p:extLst>
      <p:ext uri="{BB962C8B-B14F-4D97-AF65-F5344CB8AC3E}">
        <p14:creationId xmlns:p14="http://schemas.microsoft.com/office/powerpoint/2010/main" val="137899606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With Images">
    <p:spTree>
      <p:nvGrpSpPr>
        <p:cNvPr id="1" name=""/>
        <p:cNvGrpSpPr/>
        <p:nvPr/>
      </p:nvGrpSpPr>
      <p:grpSpPr>
        <a:xfrm>
          <a:off x="0" y="0"/>
          <a:ext cx="0" cy="0"/>
          <a:chOff x="0" y="0"/>
          <a:chExt cx="0" cy="0"/>
        </a:xfrm>
      </p:grpSpPr>
      <p:pic>
        <p:nvPicPr>
          <p:cNvPr id="6" name="Picture 5" descr="pp_ord_blanc.jpg"/>
          <p:cNvPicPr>
            <a:picLocks noChangeAspect="1"/>
          </p:cNvPicPr>
          <p:nvPr/>
        </p:nvPicPr>
        <p:blipFill>
          <a:blip r:embed="rId2" cstate="print"/>
          <a:stretch>
            <a:fillRect/>
          </a:stretch>
        </p:blipFill>
        <p:spPr>
          <a:xfrm>
            <a:off x="3" y="272"/>
            <a:ext cx="12191999" cy="6857463"/>
          </a:xfrm>
          <a:prstGeom prst="rect">
            <a:avLst/>
          </a:prstGeom>
        </p:spPr>
      </p:pic>
      <p:sp>
        <p:nvSpPr>
          <p:cNvPr id="13" name="Text Placeholder 12"/>
          <p:cNvSpPr>
            <a:spLocks noGrp="1"/>
          </p:cNvSpPr>
          <p:nvPr>
            <p:ph type="body" sz="quarter" idx="10" hasCustomPrompt="1"/>
          </p:nvPr>
        </p:nvSpPr>
        <p:spPr>
          <a:xfrm>
            <a:off x="4064000" y="609600"/>
            <a:ext cx="7721600" cy="685800"/>
          </a:xfrm>
        </p:spPr>
        <p:txBody>
          <a:bodyPr/>
          <a:lstStyle>
            <a:lvl1pPr marL="0" marR="0" indent="0" algn="l" defTabSz="914377" rtl="0" eaLnBrk="1" fontAlgn="auto" latinLnBrk="0" hangingPunct="1">
              <a:lnSpc>
                <a:spcPct val="100000"/>
              </a:lnSpc>
              <a:spcBef>
                <a:spcPct val="0"/>
              </a:spcBef>
              <a:spcAft>
                <a:spcPts val="0"/>
              </a:spcAft>
              <a:buClrTx/>
              <a:buSzTx/>
              <a:buFontTx/>
              <a:buNone/>
              <a:tabLst/>
              <a:defRPr kumimoji="0" lang="en-US" sz="3200" b="1" i="0" u="none" strike="noStrike" kern="1200" cap="none" spc="0" normalizeH="0" baseline="0" noProof="0">
                <a:ln>
                  <a:noFill/>
                </a:ln>
                <a:solidFill>
                  <a:srgbClr val="0070C0"/>
                </a:solidFill>
                <a:effectLst/>
                <a:uLnTx/>
                <a:uFillTx/>
                <a:latin typeface="Gill Sans MT" pitchFamily="34" charset="0"/>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schemeClr val="accent3">
                    <a:lumMod val="75000"/>
                  </a:schemeClr>
                </a:solidFill>
                <a:effectLst/>
                <a:uLnTx/>
                <a:uFillTx/>
                <a:latin typeface="Gill Sans MT" pitchFamily="34" charset="0"/>
                <a:ea typeface="+mj-ea"/>
                <a:cs typeface="+mj-cs"/>
              </a:rPr>
              <a:t>Title Goes Here</a:t>
            </a:r>
          </a:p>
        </p:txBody>
      </p:sp>
      <p:sp>
        <p:nvSpPr>
          <p:cNvPr id="17" name="Picture Placeholder 16"/>
          <p:cNvSpPr>
            <a:spLocks noGrp="1"/>
          </p:cNvSpPr>
          <p:nvPr>
            <p:ph type="pic" sz="quarter" idx="12"/>
          </p:nvPr>
        </p:nvSpPr>
        <p:spPr>
          <a:xfrm>
            <a:off x="8331200" y="1524000"/>
            <a:ext cx="3657600" cy="2133600"/>
          </a:xfrm>
        </p:spPr>
        <p:txBody>
          <a:bodyPr/>
          <a:lstStyle/>
          <a:p>
            <a:r>
              <a:rPr lang="en-US" dirty="0" smtClean="0"/>
              <a:t>Click icon to add picture</a:t>
            </a:r>
            <a:endParaRPr lang="en-US" dirty="0"/>
          </a:p>
        </p:txBody>
      </p:sp>
      <p:sp>
        <p:nvSpPr>
          <p:cNvPr id="19" name="Picture Placeholder 18"/>
          <p:cNvSpPr>
            <a:spLocks noGrp="1"/>
          </p:cNvSpPr>
          <p:nvPr>
            <p:ph type="pic" sz="quarter" idx="13"/>
          </p:nvPr>
        </p:nvSpPr>
        <p:spPr>
          <a:xfrm>
            <a:off x="8331200" y="3886200"/>
            <a:ext cx="3657600" cy="2209800"/>
          </a:xfrm>
        </p:spPr>
        <p:txBody>
          <a:bodyPr/>
          <a:lstStyle/>
          <a:p>
            <a:r>
              <a:rPr lang="en-US" dirty="0" smtClean="0"/>
              <a:t>Click icon to add picture</a:t>
            </a:r>
            <a:endParaRPr lang="en-US" dirty="0"/>
          </a:p>
        </p:txBody>
      </p:sp>
      <p:sp>
        <p:nvSpPr>
          <p:cNvPr id="21" name="Text Placeholder 20"/>
          <p:cNvSpPr>
            <a:spLocks noGrp="1"/>
          </p:cNvSpPr>
          <p:nvPr>
            <p:ph type="body" sz="quarter" idx="14" hasCustomPrompt="1"/>
          </p:nvPr>
        </p:nvSpPr>
        <p:spPr>
          <a:xfrm>
            <a:off x="203200" y="1447800"/>
            <a:ext cx="7924800" cy="5257800"/>
          </a:xfrm>
        </p:spPr>
        <p:txBody>
          <a:bodyPr>
            <a:normAutofit/>
          </a:bodyPr>
          <a:lstStyle>
            <a:lvl1pPr marL="0">
              <a:spcAft>
                <a:spcPts val="600"/>
              </a:spcAft>
              <a:buClrTx/>
              <a:buSzPct val="150000"/>
              <a:defRPr sz="1600" b="1" baseline="0">
                <a:latin typeface="Gill Sans MT" pitchFamily="34" charset="0"/>
              </a:defRPr>
            </a:lvl1pPr>
            <a:lvl2pPr>
              <a:defRPr sz="1600" b="1">
                <a:latin typeface="Gill Sans MT" pitchFamily="34" charset="0"/>
              </a:defRPr>
            </a:lvl2pPr>
            <a:lvl3pPr>
              <a:defRPr sz="1600" b="1">
                <a:latin typeface="Gill Sans MT" pitchFamily="34" charset="0"/>
              </a:defRPr>
            </a:lvl3pPr>
            <a:lvl4pPr>
              <a:defRPr sz="1600" b="1">
                <a:latin typeface="Gill Sans MT" pitchFamily="34" charset="0"/>
              </a:defRPr>
            </a:lvl4pPr>
            <a:lvl5pPr>
              <a:defRPr sz="1600" b="1">
                <a:latin typeface="Gill Sans MT" pitchFamily="34" charset="0"/>
              </a:defRPr>
            </a:lvl5pPr>
          </a:lstStyle>
          <a:p>
            <a:pPr lvl="0"/>
            <a:r>
              <a:rPr lang="en-US" dirty="0" smtClean="0"/>
              <a:t>Bullet 1</a:t>
            </a:r>
          </a:p>
          <a:p>
            <a:pPr lvl="0"/>
            <a:r>
              <a:rPr lang="en-US" dirty="0" smtClean="0"/>
              <a:t>Bullet 2</a:t>
            </a:r>
          </a:p>
          <a:p>
            <a:pPr lvl="0"/>
            <a:r>
              <a:rPr lang="en-US" dirty="0" smtClean="0"/>
              <a:t>Bullet 3</a:t>
            </a:r>
          </a:p>
          <a:p>
            <a:pPr lvl="0"/>
            <a:r>
              <a:rPr lang="en-US" dirty="0" smtClean="0"/>
              <a:t>Bullet 4</a:t>
            </a:r>
          </a:p>
          <a:p>
            <a:pPr lvl="0"/>
            <a:r>
              <a:rPr lang="en-US" dirty="0" smtClean="0"/>
              <a:t>Bullet 5</a:t>
            </a:r>
          </a:p>
          <a:p>
            <a:pPr lvl="0"/>
            <a:r>
              <a:rPr lang="en-US" dirty="0" smtClean="0"/>
              <a:t>Bullet 6</a:t>
            </a:r>
          </a:p>
          <a:p>
            <a:pPr lvl="0"/>
            <a:r>
              <a:rPr lang="en-US" dirty="0" smtClean="0"/>
              <a:t>Bullet 7</a:t>
            </a:r>
          </a:p>
          <a:p>
            <a:pPr lvl="0"/>
            <a:r>
              <a:rPr lang="en-US" dirty="0" smtClean="0"/>
              <a:t>Bullet 8</a:t>
            </a:r>
          </a:p>
          <a:p>
            <a:pPr lvl="0"/>
            <a:r>
              <a:rPr lang="en-US" dirty="0" smtClean="0"/>
              <a:t>Bullet 9</a:t>
            </a:r>
          </a:p>
          <a:p>
            <a:pPr lvl="0"/>
            <a:r>
              <a:rPr lang="en-US" dirty="0" smtClean="0"/>
              <a:t>Bullet 10</a:t>
            </a:r>
          </a:p>
        </p:txBody>
      </p:sp>
      <p:sp>
        <p:nvSpPr>
          <p:cNvPr id="9" name="Slide Number Placeholder 8"/>
          <p:cNvSpPr>
            <a:spLocks noGrp="1"/>
          </p:cNvSpPr>
          <p:nvPr>
            <p:ph type="sldNum" sz="quarter" idx="16"/>
          </p:nvPr>
        </p:nvSpPr>
        <p:spPr>
          <a:xfrm>
            <a:off x="8737600" y="6356355"/>
            <a:ext cx="3251200" cy="365125"/>
          </a:xfrm>
        </p:spPr>
        <p:txBody>
          <a:bodyPr/>
          <a:lstStyle>
            <a:lvl1pPr>
              <a:defRPr sz="2000" b="1">
                <a:solidFill>
                  <a:schemeClr val="tx1"/>
                </a:solidFill>
                <a:latin typeface="Gill Sans MT" pitchFamily="34" charset="0"/>
              </a:defRPr>
            </a:lvl1pPr>
          </a:lstStyle>
          <a:p>
            <a:fld id="{A825CED8-DE45-4409-8558-D05F5B977B87}" type="slidenum">
              <a:rPr lang="en-US" smtClean="0"/>
              <a:t>‹#›</a:t>
            </a:fld>
            <a:endParaRPr lang="en-US" dirty="0"/>
          </a:p>
        </p:txBody>
      </p:sp>
      <p:sp>
        <p:nvSpPr>
          <p:cNvPr id="10" name="Footer Placeholder 9"/>
          <p:cNvSpPr>
            <a:spLocks noGrp="1"/>
          </p:cNvSpPr>
          <p:nvPr>
            <p:ph type="ftr" sz="quarter" idx="17"/>
          </p:nvPr>
        </p:nvSpPr>
        <p:spPr>
          <a:xfrm>
            <a:off x="203200" y="6333100"/>
            <a:ext cx="3860800" cy="365125"/>
          </a:xfrm>
        </p:spPr>
        <p:txBody>
          <a:bodyPr/>
          <a:lstStyle>
            <a:lvl1pPr algn="l">
              <a:defRPr/>
            </a:lvl1pPr>
          </a:lstStyle>
          <a:p>
            <a:r>
              <a:rPr lang="en-US" dirty="0" smtClean="0"/>
              <a:t>CSS 101</a:t>
            </a:r>
            <a:endParaRPr lang="en-US" dirty="0"/>
          </a:p>
        </p:txBody>
      </p:sp>
    </p:spTree>
    <p:extLst>
      <p:ext uri="{BB962C8B-B14F-4D97-AF65-F5344CB8AC3E}">
        <p14:creationId xmlns:p14="http://schemas.microsoft.com/office/powerpoint/2010/main" val="1345114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ext Only">
    <p:spTree>
      <p:nvGrpSpPr>
        <p:cNvPr id="1" name=""/>
        <p:cNvGrpSpPr/>
        <p:nvPr/>
      </p:nvGrpSpPr>
      <p:grpSpPr>
        <a:xfrm>
          <a:off x="0" y="0"/>
          <a:ext cx="0" cy="0"/>
          <a:chOff x="0" y="0"/>
          <a:chExt cx="0" cy="0"/>
        </a:xfrm>
      </p:grpSpPr>
      <p:pic>
        <p:nvPicPr>
          <p:cNvPr id="6" name="Picture 5" descr="pp_ord_blanc.jpg"/>
          <p:cNvPicPr>
            <a:picLocks noChangeAspect="1"/>
          </p:cNvPicPr>
          <p:nvPr/>
        </p:nvPicPr>
        <p:blipFill>
          <a:blip r:embed="rId2" cstate="print"/>
          <a:stretch>
            <a:fillRect/>
          </a:stretch>
        </p:blipFill>
        <p:spPr>
          <a:xfrm>
            <a:off x="4" y="0"/>
            <a:ext cx="12191997" cy="6858000"/>
          </a:xfrm>
          <a:prstGeom prst="rect">
            <a:avLst/>
          </a:prstGeom>
        </p:spPr>
      </p:pic>
      <p:sp>
        <p:nvSpPr>
          <p:cNvPr id="11" name="Text Placeholder 12"/>
          <p:cNvSpPr>
            <a:spLocks noGrp="1"/>
          </p:cNvSpPr>
          <p:nvPr>
            <p:ph type="body" sz="quarter" idx="10" hasCustomPrompt="1"/>
          </p:nvPr>
        </p:nvSpPr>
        <p:spPr>
          <a:xfrm>
            <a:off x="4064000" y="609600"/>
            <a:ext cx="7721600" cy="685800"/>
          </a:xfrm>
        </p:spPr>
        <p:txBody>
          <a:bodyPr/>
          <a:lstStyle>
            <a:lvl1pPr marL="0" marR="0" indent="0" algn="l" defTabSz="914377" rtl="0" eaLnBrk="1" fontAlgn="auto" latinLnBrk="0" hangingPunct="1">
              <a:lnSpc>
                <a:spcPct val="100000"/>
              </a:lnSpc>
              <a:spcBef>
                <a:spcPct val="0"/>
              </a:spcBef>
              <a:spcAft>
                <a:spcPts val="0"/>
              </a:spcAft>
              <a:buClrTx/>
              <a:buSzTx/>
              <a:buFontTx/>
              <a:buNone/>
              <a:tabLst/>
              <a:defRPr kumimoji="0" lang="en-US" sz="3200" b="1" i="0" u="none" strike="noStrike" kern="1200" cap="none" spc="0" normalizeH="0" baseline="0" noProof="0">
                <a:ln>
                  <a:noFill/>
                </a:ln>
                <a:solidFill>
                  <a:srgbClr val="0070C0"/>
                </a:solidFill>
                <a:effectLst/>
                <a:uLnTx/>
                <a:uFillTx/>
                <a:latin typeface="Gill Sans MT" pitchFamily="34" charset="0"/>
              </a:defRPr>
            </a:lvl1pPr>
          </a:lstStyle>
          <a:p>
            <a:pPr marL="0" marR="0" lvl="0" indent="0" algn="l" defTabSz="914377"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smtClean="0">
                <a:ln>
                  <a:noFill/>
                </a:ln>
                <a:solidFill>
                  <a:schemeClr val="accent3">
                    <a:lumMod val="75000"/>
                  </a:schemeClr>
                </a:solidFill>
                <a:effectLst/>
                <a:uLnTx/>
                <a:uFillTx/>
                <a:latin typeface="Gill Sans MT" pitchFamily="34" charset="0"/>
                <a:ea typeface="+mj-ea"/>
                <a:cs typeface="+mj-cs"/>
              </a:rPr>
              <a:t>Title Goes Here</a:t>
            </a:r>
          </a:p>
        </p:txBody>
      </p:sp>
      <p:sp>
        <p:nvSpPr>
          <p:cNvPr id="16" name="Text Placeholder 15"/>
          <p:cNvSpPr>
            <a:spLocks noGrp="1"/>
          </p:cNvSpPr>
          <p:nvPr>
            <p:ph type="body" sz="quarter" idx="11" hasCustomPrompt="1"/>
          </p:nvPr>
        </p:nvSpPr>
        <p:spPr>
          <a:xfrm>
            <a:off x="203200" y="1447800"/>
            <a:ext cx="11785600" cy="4876800"/>
          </a:xfrm>
        </p:spPr>
        <p:txBody>
          <a:bodyPr>
            <a:normAutofit/>
          </a:bodyPr>
          <a:lstStyle>
            <a:lvl1pPr>
              <a:spcAft>
                <a:spcPts val="600"/>
              </a:spcAft>
              <a:buClrTx/>
              <a:buSzPct val="150000"/>
              <a:defRPr sz="1600" b="1">
                <a:latin typeface="Gill Sans MT" pitchFamily="34" charset="0"/>
              </a:defRPr>
            </a:lvl1pPr>
            <a:lvl2pPr>
              <a:defRPr sz="1600" b="1">
                <a:latin typeface="Gill Sans MT" pitchFamily="34" charset="0"/>
              </a:defRPr>
            </a:lvl2pPr>
            <a:lvl3pPr>
              <a:defRPr sz="1600" b="1">
                <a:latin typeface="Gill Sans MT" pitchFamily="34" charset="0"/>
              </a:defRPr>
            </a:lvl3pPr>
            <a:lvl4pPr>
              <a:defRPr sz="1600" b="1">
                <a:latin typeface="Gill Sans MT" pitchFamily="34" charset="0"/>
              </a:defRPr>
            </a:lvl4pPr>
            <a:lvl5pPr>
              <a:defRPr sz="1600" b="1">
                <a:latin typeface="Gill Sans MT" pitchFamily="34" charset="0"/>
              </a:defRPr>
            </a:lvl5pPr>
          </a:lstStyle>
          <a:p>
            <a:pPr lvl="0"/>
            <a:r>
              <a:rPr lang="en-US" dirty="0" smtClean="0"/>
              <a:t>Bullet 1</a:t>
            </a:r>
          </a:p>
          <a:p>
            <a:pPr lvl="0"/>
            <a:r>
              <a:rPr lang="en-US" dirty="0" smtClean="0"/>
              <a:t>Bullet 2</a:t>
            </a:r>
          </a:p>
          <a:p>
            <a:pPr lvl="0"/>
            <a:r>
              <a:rPr lang="en-US" dirty="0" smtClean="0"/>
              <a:t>Bullet 3</a:t>
            </a:r>
          </a:p>
          <a:p>
            <a:pPr lvl="0"/>
            <a:r>
              <a:rPr lang="en-US" dirty="0" smtClean="0"/>
              <a:t>Bullet 4</a:t>
            </a:r>
          </a:p>
          <a:p>
            <a:pPr lvl="0"/>
            <a:r>
              <a:rPr lang="en-US" dirty="0" smtClean="0"/>
              <a:t>Bullet 5</a:t>
            </a:r>
          </a:p>
          <a:p>
            <a:pPr lvl="0"/>
            <a:r>
              <a:rPr lang="en-US" dirty="0" smtClean="0"/>
              <a:t>Bullet 6</a:t>
            </a:r>
          </a:p>
          <a:p>
            <a:pPr lvl="0"/>
            <a:r>
              <a:rPr lang="en-US" dirty="0" smtClean="0"/>
              <a:t>Bullet 7</a:t>
            </a:r>
          </a:p>
          <a:p>
            <a:pPr lvl="0"/>
            <a:r>
              <a:rPr lang="en-US" dirty="0" smtClean="0"/>
              <a:t>Bullet 8</a:t>
            </a:r>
          </a:p>
          <a:p>
            <a:pPr lvl="0"/>
            <a:r>
              <a:rPr lang="en-US" dirty="0" smtClean="0"/>
              <a:t>Bullet 9</a:t>
            </a:r>
          </a:p>
          <a:p>
            <a:pPr lvl="0"/>
            <a:r>
              <a:rPr lang="en-US" dirty="0" smtClean="0"/>
              <a:t>Bullet 10</a:t>
            </a:r>
          </a:p>
          <a:p>
            <a:pPr lvl="0"/>
            <a:r>
              <a:rPr lang="en-US" dirty="0" smtClean="0"/>
              <a:t>Bullet 11</a:t>
            </a:r>
          </a:p>
          <a:p>
            <a:pPr lvl="0"/>
            <a:r>
              <a:rPr lang="en-US" dirty="0" smtClean="0"/>
              <a:t>Bullet 12</a:t>
            </a:r>
          </a:p>
          <a:p>
            <a:pPr lvl="0"/>
            <a:r>
              <a:rPr lang="en-US" dirty="0" smtClean="0"/>
              <a:t>Bullet 13</a:t>
            </a:r>
          </a:p>
          <a:p>
            <a:pPr lvl="0"/>
            <a:endParaRPr lang="en-US" dirty="0" smtClean="0"/>
          </a:p>
          <a:p>
            <a:pPr lvl="0"/>
            <a:endParaRPr lang="en-US" dirty="0"/>
          </a:p>
        </p:txBody>
      </p:sp>
      <p:sp>
        <p:nvSpPr>
          <p:cNvPr id="7" name="Date Placeholder 6"/>
          <p:cNvSpPr>
            <a:spLocks noGrp="1"/>
          </p:cNvSpPr>
          <p:nvPr>
            <p:ph type="dt" sz="half" idx="12"/>
          </p:nvPr>
        </p:nvSpPr>
        <p:spPr/>
        <p:txBody>
          <a:bodyPr/>
          <a:lstStyle>
            <a:lvl1pPr>
              <a:defRPr/>
            </a:lvl1pPr>
          </a:lstStyle>
          <a:p>
            <a:endParaRPr lang="en-US" dirty="0"/>
          </a:p>
        </p:txBody>
      </p:sp>
      <p:sp>
        <p:nvSpPr>
          <p:cNvPr id="8" name="Slide Number Placeholder 7"/>
          <p:cNvSpPr>
            <a:spLocks noGrp="1"/>
          </p:cNvSpPr>
          <p:nvPr>
            <p:ph type="sldNum" sz="quarter" idx="13"/>
          </p:nvPr>
        </p:nvSpPr>
        <p:spPr>
          <a:xfrm>
            <a:off x="8737600" y="6356355"/>
            <a:ext cx="3251200" cy="365125"/>
          </a:xfrm>
        </p:spPr>
        <p:txBody>
          <a:bodyPr/>
          <a:lstStyle>
            <a:lvl1pPr>
              <a:defRPr sz="2000" b="1">
                <a:solidFill>
                  <a:schemeClr val="tx1"/>
                </a:solidFill>
                <a:latin typeface="Gill Sans MT" pitchFamily="34" charset="0"/>
              </a:defRPr>
            </a:lvl1pPr>
          </a:lstStyle>
          <a:p>
            <a:fld id="{A825CED8-DE45-4409-8558-D05F5B977B87}" type="slidenum">
              <a:rPr lang="en-US" smtClean="0"/>
              <a:t>‹#›</a:t>
            </a:fld>
            <a:endParaRPr lang="en-US" dirty="0"/>
          </a:p>
        </p:txBody>
      </p:sp>
    </p:spTree>
    <p:extLst>
      <p:ext uri="{BB962C8B-B14F-4D97-AF65-F5344CB8AC3E}">
        <p14:creationId xmlns:p14="http://schemas.microsoft.com/office/powerpoint/2010/main" val="146282352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dirty="0" smtClean="0"/>
              <a:t>CSS 101</a:t>
            </a:r>
            <a:endParaRPr lang="en-US" dirty="0"/>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25CED8-DE45-4409-8558-D05F5B977B87}" type="slidenum">
              <a:rPr lang="en-US" smtClean="0"/>
              <a:t>‹#›</a:t>
            </a:fld>
            <a:endParaRPr lang="en-US" dirty="0"/>
          </a:p>
        </p:txBody>
      </p:sp>
      <p:pic>
        <p:nvPicPr>
          <p:cNvPr id="7" name="Picture 6" descr="pp_ord_blanc1.jpg"/>
          <p:cNvPicPr>
            <a:picLocks noChangeAspect="1"/>
          </p:cNvPicPr>
          <p:nvPr/>
        </p:nvPicPr>
        <p:blipFill>
          <a:blip r:embed="rId7" cstate="print"/>
          <a:stretch>
            <a:fillRect/>
          </a:stretch>
        </p:blipFill>
        <p:spPr>
          <a:xfrm>
            <a:off x="0" y="268"/>
            <a:ext cx="12192000" cy="6857464"/>
          </a:xfrm>
          <a:prstGeom prst="rect">
            <a:avLst/>
          </a:prstGeom>
        </p:spPr>
      </p:pic>
    </p:spTree>
    <p:extLst>
      <p:ext uri="{BB962C8B-B14F-4D97-AF65-F5344CB8AC3E}">
        <p14:creationId xmlns:p14="http://schemas.microsoft.com/office/powerpoint/2010/main" val="28034248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hdr="0" ftr="0" dt="0"/>
  <p:txStyles>
    <p:titleStyle>
      <a:lvl1pPr algn="ctr" defTabSz="914377"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914377"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5.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28.jpe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8.png"/><Relationship Id="rId1" Type="http://schemas.openxmlformats.org/officeDocument/2006/relationships/slideLayout" Target="../slideLayouts/slideLayout4.xml"/><Relationship Id="rId6" Type="http://schemas.openxmlformats.org/officeDocument/2006/relationships/image" Target="../media/image39.png"/><Relationship Id="rId5" Type="http://schemas.openxmlformats.org/officeDocument/2006/relationships/hyperlink" Target="mailto:Impelletrei.Christopher@epa.gov" TargetMode="External"/><Relationship Id="rId4" Type="http://schemas.openxmlformats.org/officeDocument/2006/relationships/hyperlink" Target="mailto:danglada.lesley@epa.gov"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44.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3.jpg"/><Relationship Id="rId5" Type="http://schemas.openxmlformats.org/officeDocument/2006/relationships/image" Target="../media/image42.jpeg"/><Relationship Id="rId4" Type="http://schemas.openxmlformats.org/officeDocument/2006/relationships/image" Target="../media/image41.jpg"/></Relationships>
</file>

<file path=ppt/slides/_rels/slide3.xml.rels><?xml version="1.0" encoding="UTF-8" standalone="yes"?>
<Relationships xmlns="http://schemas.openxmlformats.org/package/2006/relationships"><Relationship Id="rId3" Type="http://schemas.openxmlformats.org/officeDocument/2006/relationships/hyperlink" Target="http://www.epa.gov/dwanalyticalmethods/analytical-methods-developed-epa-analysis-unregulated-contaminants" TargetMode="External"/><Relationship Id="rId7" Type="http://schemas.openxmlformats.org/officeDocument/2006/relationships/image" Target="../media/image11.png"/><Relationship Id="rId2" Type="http://schemas.openxmlformats.org/officeDocument/2006/relationships/hyperlink" Target="http://www.epa.gov/ccl/draft-contaminant-candidate-list-4-ccl-4" TargetMode="External"/><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hyperlink" Target="http://www.epa.gov/sites/production/files/2015-06/documents/cyanotoxin-management-drinking-water.pdf" TargetMode="External"/><Relationship Id="rId4" Type="http://schemas.openxmlformats.org/officeDocument/2006/relationships/hyperlink" Target="http://www.epa.gov/nutrient-policy-data/drinking-water-health-advisory-documents" TargetMode="External"/></Relationships>
</file>

<file path=ppt/slides/_rels/slide4.xml.rels><?xml version="1.0" encoding="UTF-8" standalone="yes"?>
<Relationships xmlns="http://schemas.openxmlformats.org/package/2006/relationships"><Relationship Id="rId2" Type="http://schemas.openxmlformats.org/officeDocument/2006/relationships/hyperlink" Target="https://www.congress.gov/bill/114th-congress/house-bill/212/text/pl"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www.epa.gov/sites/production/files/2015-11/documents/algal-risk-assessment-strategic-plan-2015.pdf"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5.xml"/><Relationship Id="rId4" Type="http://schemas.openxmlformats.org/officeDocument/2006/relationships/image" Target="../media/image15.gif"/></Relationships>
</file>

<file path=ppt/slides/_rels/slide7.xml.rels><?xml version="1.0" encoding="UTF-8" standalone="yes"?>
<Relationships xmlns="http://schemas.openxmlformats.org/package/2006/relationships"><Relationship Id="rId3" Type="http://schemas.openxmlformats.org/officeDocument/2006/relationships/hyperlink" Target="http://www.epa.gov/dwucmr/fourth-unregulated-contaminant-monitoring-rule"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16.jpg"/><Relationship Id="rId4" Type="http://schemas.openxmlformats.org/officeDocument/2006/relationships/hyperlink" Target="http://www.epa.gov/national-aquatic-resource-surveys"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http://www.epa.gov/cyanohabs" TargetMode="External"/><Relationship Id="rId7" Type="http://schemas.openxmlformats.org/officeDocument/2006/relationships/hyperlink" Target="http://www.epa.gov/nutrient-policy-data/inland-hab-discussion-group"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hyperlink" Target="http://www.epa.gov/sites/production/files/documents/climatehabs.pdf" TargetMode="External"/><Relationship Id="rId5" Type="http://schemas.openxmlformats.org/officeDocument/2006/relationships/hyperlink" Target="http://www.epa.gov/sites/production/files/2014-08/documents/cyanobacteria_factsheet.pdf" TargetMode="External"/><Relationship Id="rId10" Type="http://schemas.openxmlformats.org/officeDocument/2006/relationships/image" Target="../media/image19.emf"/><Relationship Id="rId4" Type="http://schemas.openxmlformats.org/officeDocument/2006/relationships/hyperlink" Target="http://www.epa.gov/nutrient-policy-data/cyanohabs-news-2015#dec2015" TargetMode="External"/><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hyperlink" Target="http://sourcewatercollaborative.org/" TargetMode="External"/><Relationship Id="rId2" Type="http://schemas.openxmlformats.org/officeDocument/2006/relationships/hyperlink" Target="http://www.epa.gov/water-research/cyanobacteria-assessment-network-cyan-project" TargetMode="External"/><Relationship Id="rId1" Type="http://schemas.openxmlformats.org/officeDocument/2006/relationships/slideLayout" Target="../slideLayouts/slideLayout5.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27324" y="3440665"/>
            <a:ext cx="12209292" cy="3416323"/>
          </a:xfrm>
          <a:prstGeom prst="rect">
            <a:avLst/>
          </a:prstGeom>
        </p:spPr>
      </p:pic>
      <p:pic>
        <p:nvPicPr>
          <p:cNvPr id="21" name="Picture 20"/>
          <p:cNvPicPr preferRelativeResize="0">
            <a:picLocks/>
          </p:cNvPicPr>
          <p:nvPr/>
        </p:nvPicPr>
        <p:blipFill>
          <a:blip r:embed="rId4" cstate="print">
            <a:extLst>
              <a:ext uri="{28A0092B-C50C-407E-A947-70E740481C1C}">
                <a14:useLocalDpi xmlns:a14="http://schemas.microsoft.com/office/drawing/2010/main" val="0"/>
              </a:ext>
            </a:extLst>
          </a:blip>
          <a:stretch>
            <a:fillRect/>
          </a:stretch>
        </p:blipFill>
        <p:spPr>
          <a:xfrm>
            <a:off x="7322366" y="1897292"/>
            <a:ext cx="2423160" cy="1572768"/>
          </a:xfrm>
          <a:prstGeom prst="rect">
            <a:avLst/>
          </a:prstGeom>
          <a:ln w="25400">
            <a:noFill/>
          </a:ln>
          <a:effectLst/>
        </p:spPr>
      </p:pic>
      <p:pic>
        <p:nvPicPr>
          <p:cNvPr id="6" name="Picture 5"/>
          <p:cNvPicPr preferRelativeResize="0">
            <a:picLocks/>
          </p:cNvPicPr>
          <p:nvPr/>
        </p:nvPicPr>
        <p:blipFill>
          <a:blip r:embed="rId5" cstate="print">
            <a:extLst>
              <a:ext uri="{28A0092B-C50C-407E-A947-70E740481C1C}">
                <a14:useLocalDpi xmlns:a14="http://schemas.microsoft.com/office/drawing/2010/main" val="0"/>
              </a:ext>
            </a:extLst>
          </a:blip>
          <a:stretch>
            <a:fillRect/>
          </a:stretch>
        </p:blipFill>
        <p:spPr>
          <a:xfrm>
            <a:off x="4879297" y="1897292"/>
            <a:ext cx="2423160" cy="1572768"/>
          </a:xfrm>
          <a:prstGeom prst="rect">
            <a:avLst/>
          </a:prstGeom>
        </p:spPr>
      </p:pic>
      <p:pic>
        <p:nvPicPr>
          <p:cNvPr id="20" name="Picture 19"/>
          <p:cNvPicPr preferRelativeResize="0">
            <a:picLocks/>
          </p:cNvPicPr>
          <p:nvPr/>
        </p:nvPicPr>
        <p:blipFill>
          <a:blip r:embed="rId6" cstate="print">
            <a:extLst>
              <a:ext uri="{28A0092B-C50C-407E-A947-70E740481C1C}">
                <a14:useLocalDpi xmlns:a14="http://schemas.microsoft.com/office/drawing/2010/main" val="0"/>
              </a:ext>
            </a:extLst>
          </a:blip>
          <a:stretch>
            <a:fillRect/>
          </a:stretch>
        </p:blipFill>
        <p:spPr>
          <a:xfrm>
            <a:off x="-6841" y="1914230"/>
            <a:ext cx="2423160" cy="1572768"/>
          </a:xfrm>
          <a:prstGeom prst="rect">
            <a:avLst/>
          </a:prstGeom>
        </p:spPr>
      </p:pic>
      <p:pic>
        <p:nvPicPr>
          <p:cNvPr id="7" name="Picture 6"/>
          <p:cNvPicPr preferRelativeResize="0">
            <a:picLocks/>
          </p:cNvPicPr>
          <p:nvPr/>
        </p:nvPicPr>
        <p:blipFill>
          <a:blip r:embed="rId7" cstate="print">
            <a:extLst>
              <a:ext uri="{28A0092B-C50C-407E-A947-70E740481C1C}">
                <a14:useLocalDpi xmlns:a14="http://schemas.microsoft.com/office/drawing/2010/main" val="0"/>
              </a:ext>
            </a:extLst>
          </a:blip>
          <a:stretch>
            <a:fillRect/>
          </a:stretch>
        </p:blipFill>
        <p:spPr>
          <a:xfrm>
            <a:off x="2436228" y="1914223"/>
            <a:ext cx="2423160" cy="1572768"/>
          </a:xfrm>
          <a:prstGeom prst="rect">
            <a:avLst/>
          </a:prstGeom>
        </p:spPr>
      </p:pic>
      <p:sp>
        <p:nvSpPr>
          <p:cNvPr id="9" name="Text Placeholder 1"/>
          <p:cNvSpPr>
            <a:spLocks noGrp="1"/>
          </p:cNvSpPr>
          <p:nvPr>
            <p:ph type="body" sz="quarter" idx="4294967295"/>
          </p:nvPr>
        </p:nvSpPr>
        <p:spPr>
          <a:xfrm>
            <a:off x="-6841" y="175734"/>
            <a:ext cx="12191999" cy="409575"/>
          </a:xfrm>
        </p:spPr>
        <p:txBody>
          <a:bodyPr>
            <a:noAutofit/>
          </a:bodyPr>
          <a:lstStyle/>
          <a:p>
            <a:pPr marL="0" algn="ctr">
              <a:spcBef>
                <a:spcPts val="0"/>
              </a:spcBef>
              <a:buNone/>
              <a:defRPr/>
            </a:pPr>
            <a:r>
              <a:rPr lang="en-US" sz="4000" b="1" dirty="0" smtClean="0">
                <a:solidFill>
                  <a:srgbClr val="166694"/>
                </a:solidFill>
                <a:latin typeface="Gill Sans MT" pitchFamily="34" charset="0"/>
              </a:rPr>
              <a:t>United States Environmental Protection Agency</a:t>
            </a:r>
            <a:endParaRPr lang="en-US" sz="4000" b="1" dirty="0">
              <a:solidFill>
                <a:srgbClr val="166694"/>
              </a:solidFill>
              <a:latin typeface="Gill Sans MT" pitchFamily="34" charset="0"/>
            </a:endParaRPr>
          </a:p>
        </p:txBody>
      </p:sp>
      <p:pic>
        <p:nvPicPr>
          <p:cNvPr id="4" name="Picture 3"/>
          <p:cNvPicPr preferRelativeResize="0">
            <a:picLocks noChangeArrowheads="1"/>
          </p:cNvPicPr>
          <p:nvPr/>
        </p:nvPicPr>
        <p:blipFill rotWithShape="1">
          <a:blip r:embed="rId8" cstate="print">
            <a:extLst>
              <a:ext uri="{28A0092B-C50C-407E-A947-70E740481C1C}">
                <a14:useLocalDpi xmlns:a14="http://schemas.microsoft.com/office/drawing/2010/main" val="0"/>
              </a:ext>
            </a:extLst>
          </a:blip>
          <a:srcRect/>
          <a:stretch/>
        </p:blipFill>
        <p:spPr bwMode="auto">
          <a:xfrm>
            <a:off x="9765436" y="1861316"/>
            <a:ext cx="2423160" cy="1625683"/>
          </a:xfrm>
          <a:prstGeom prst="rect">
            <a:avLst/>
          </a:prstGeom>
          <a:noFill/>
          <a:ln w="19050">
            <a:noFill/>
            <a:miter lim="800000"/>
            <a:headEnd/>
            <a:tailEnd/>
          </a:ln>
        </p:spPr>
      </p:pic>
      <p:sp>
        <p:nvSpPr>
          <p:cNvPr id="16" name="Wave 15"/>
          <p:cNvSpPr/>
          <p:nvPr/>
        </p:nvSpPr>
        <p:spPr>
          <a:xfrm>
            <a:off x="-26750" y="3263436"/>
            <a:ext cx="12246433" cy="865749"/>
          </a:xfrm>
          <a:prstGeom prst="wav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0391" y="4040211"/>
            <a:ext cx="12188450" cy="2308324"/>
          </a:xfrm>
          <a:prstGeom prst="rect">
            <a:avLst/>
          </a:prstGeom>
        </p:spPr>
        <p:txBody>
          <a:bodyPr wrap="square">
            <a:spAutoFit/>
          </a:bodyPr>
          <a:lstStyle/>
          <a:p>
            <a:pPr algn="ctr"/>
            <a:r>
              <a:rPr lang="en-US" sz="4800" b="1" dirty="0">
                <a:solidFill>
                  <a:schemeClr val="bg1"/>
                </a:solidFill>
                <a:effectLst>
                  <a:outerShdw blurRad="38100" dist="38100" dir="2700000" algn="tl">
                    <a:srgbClr val="000000">
                      <a:alpha val="43137"/>
                    </a:srgbClr>
                  </a:outerShdw>
                </a:effectLst>
              </a:rPr>
              <a:t>Research and Other Activities </a:t>
            </a:r>
            <a:r>
              <a:rPr lang="en-US" sz="4800" b="1" dirty="0" smtClean="0">
                <a:solidFill>
                  <a:schemeClr val="bg1"/>
                </a:solidFill>
                <a:effectLst>
                  <a:outerShdw blurRad="38100" dist="38100" dir="2700000" algn="tl">
                    <a:srgbClr val="000000">
                      <a:alpha val="43137"/>
                    </a:srgbClr>
                  </a:outerShdw>
                </a:effectLst>
              </a:rPr>
              <a:t>Related To </a:t>
            </a:r>
            <a:endParaRPr lang="en-US" sz="4800" b="1" dirty="0">
              <a:solidFill>
                <a:schemeClr val="bg1"/>
              </a:solidFill>
              <a:effectLst>
                <a:outerShdw blurRad="38100" dist="38100" dir="2700000" algn="tl">
                  <a:srgbClr val="000000">
                    <a:alpha val="43137"/>
                  </a:srgbClr>
                </a:outerShdw>
              </a:effectLst>
            </a:endParaRPr>
          </a:p>
          <a:p>
            <a:pPr algn="ctr"/>
            <a:r>
              <a:rPr lang="en-US" sz="4800" b="1" dirty="0" smtClean="0">
                <a:solidFill>
                  <a:schemeClr val="bg1"/>
                </a:solidFill>
                <a:effectLst>
                  <a:outerShdw blurRad="38100" dist="38100" dir="2700000" algn="tl">
                    <a:srgbClr val="000000">
                      <a:alpha val="43137"/>
                    </a:srgbClr>
                  </a:outerShdw>
                </a:effectLst>
              </a:rPr>
              <a:t>Harmful </a:t>
            </a:r>
            <a:r>
              <a:rPr lang="en-US" sz="4800" b="1" dirty="0">
                <a:solidFill>
                  <a:schemeClr val="bg1"/>
                </a:solidFill>
                <a:effectLst>
                  <a:outerShdw blurRad="38100" dist="38100" dir="2700000" algn="tl">
                    <a:srgbClr val="000000">
                      <a:alpha val="43137"/>
                    </a:srgbClr>
                  </a:outerShdw>
                </a:effectLst>
              </a:rPr>
              <a:t>Algal </a:t>
            </a:r>
            <a:r>
              <a:rPr lang="en-US" sz="4800" b="1" dirty="0" smtClean="0">
                <a:solidFill>
                  <a:schemeClr val="bg1"/>
                </a:solidFill>
                <a:effectLst>
                  <a:outerShdw blurRad="38100" dist="38100" dir="2700000" algn="tl">
                    <a:srgbClr val="000000">
                      <a:alpha val="43137"/>
                    </a:srgbClr>
                  </a:outerShdw>
                </a:effectLst>
              </a:rPr>
              <a:t>Blooms (HABs)</a:t>
            </a:r>
          </a:p>
          <a:p>
            <a:pPr algn="ctr"/>
            <a:r>
              <a:rPr lang="en-US" sz="2400" b="1" dirty="0" smtClean="0">
                <a:solidFill>
                  <a:schemeClr val="bg1"/>
                </a:solidFill>
                <a:effectLst>
                  <a:outerShdw blurRad="38100" dist="38100" dir="2700000" algn="tl">
                    <a:srgbClr val="000000">
                      <a:alpha val="43137"/>
                    </a:srgbClr>
                  </a:outerShdw>
                </a:effectLst>
              </a:rPr>
              <a:t>February 9, 2016</a:t>
            </a:r>
          </a:p>
          <a:p>
            <a:pPr algn="ctr"/>
            <a:r>
              <a:rPr lang="en-US" sz="2400" b="1" dirty="0">
                <a:solidFill>
                  <a:schemeClr val="bg1"/>
                </a:solidFill>
                <a:effectLst>
                  <a:outerShdw blurRad="38100" dist="38100" dir="2700000" algn="tl">
                    <a:srgbClr val="000000">
                      <a:alpha val="43137"/>
                    </a:srgbClr>
                  </a:outerShdw>
                </a:effectLst>
              </a:rPr>
              <a:t>Christopher Impellitteri (ORD) </a:t>
            </a:r>
            <a:r>
              <a:rPr lang="en-US" sz="2400" b="1" dirty="0" smtClean="0">
                <a:solidFill>
                  <a:schemeClr val="bg1"/>
                </a:solidFill>
                <a:effectLst>
                  <a:outerShdw blurRad="38100" dist="38100" dir="2700000" algn="tl">
                    <a:srgbClr val="000000">
                      <a:alpha val="43137"/>
                    </a:srgbClr>
                  </a:outerShdw>
                </a:effectLst>
              </a:rPr>
              <a:t>and </a:t>
            </a:r>
            <a:r>
              <a:rPr lang="en-US" sz="2400" b="1" dirty="0">
                <a:solidFill>
                  <a:schemeClr val="bg1"/>
                </a:solidFill>
                <a:effectLst>
                  <a:outerShdw blurRad="38100" dist="38100" dir="2700000" algn="tl">
                    <a:srgbClr val="000000">
                      <a:alpha val="43137"/>
                    </a:srgbClr>
                  </a:outerShdw>
                </a:effectLst>
              </a:rPr>
              <a:t>Lesley </a:t>
            </a:r>
            <a:r>
              <a:rPr lang="en-US" sz="2400" b="1" dirty="0" err="1">
                <a:solidFill>
                  <a:schemeClr val="bg1"/>
                </a:solidFill>
                <a:effectLst>
                  <a:outerShdw blurRad="38100" dist="38100" dir="2700000" algn="tl">
                    <a:srgbClr val="000000">
                      <a:alpha val="43137"/>
                    </a:srgbClr>
                  </a:outerShdw>
                </a:effectLst>
              </a:rPr>
              <a:t>D’Anglada</a:t>
            </a:r>
            <a:r>
              <a:rPr lang="en-US" sz="2400" b="1" dirty="0">
                <a:solidFill>
                  <a:schemeClr val="bg1"/>
                </a:solidFill>
                <a:effectLst>
                  <a:outerShdw blurRad="38100" dist="38100" dir="2700000" algn="tl">
                    <a:srgbClr val="000000">
                      <a:alpha val="43137"/>
                    </a:srgbClr>
                  </a:outerShdw>
                </a:effectLst>
              </a:rPr>
              <a:t> (OW</a:t>
            </a:r>
            <a:r>
              <a:rPr lang="en-US" sz="2400" b="1" dirty="0" smtClean="0">
                <a:solidFill>
                  <a:schemeClr val="bg1"/>
                </a:solidFill>
                <a:effectLst>
                  <a:outerShdw blurRad="38100" dist="38100" dir="2700000" algn="tl">
                    <a:srgbClr val="000000">
                      <a:alpha val="43137"/>
                    </a:srgbClr>
                  </a:outerShdw>
                </a:effectLst>
              </a:rPr>
              <a:t>)</a:t>
            </a:r>
            <a:endParaRPr lang="en-US" sz="2400" b="1" dirty="0">
              <a:solidFill>
                <a:schemeClr val="bg1"/>
              </a:solidFill>
              <a:effectLst>
                <a:outerShdw blurRad="38100" dist="38100" dir="2700000" algn="tl">
                  <a:srgbClr val="000000">
                    <a:alpha val="43137"/>
                  </a:srgbClr>
                </a:outerShdw>
              </a:effectLst>
            </a:endParaRPr>
          </a:p>
        </p:txBody>
      </p:sp>
      <p:sp>
        <p:nvSpPr>
          <p:cNvPr id="2" name="Rectangle 1"/>
          <p:cNvSpPr/>
          <p:nvPr/>
        </p:nvSpPr>
        <p:spPr>
          <a:xfrm>
            <a:off x="643826" y="971917"/>
            <a:ext cx="12265464" cy="584775"/>
          </a:xfrm>
          <a:prstGeom prst="rect">
            <a:avLst/>
          </a:prstGeom>
        </p:spPr>
        <p:txBody>
          <a:bodyPr wrap="square">
            <a:spAutoFit/>
          </a:bodyPr>
          <a:lstStyle/>
          <a:p>
            <a:r>
              <a:rPr lang="en-US" sz="3200" b="1" dirty="0" smtClean="0">
                <a:solidFill>
                  <a:schemeClr val="accent1">
                    <a:lumMod val="75000"/>
                  </a:schemeClr>
                </a:solidFill>
                <a:latin typeface="Gill Sans MT" pitchFamily="34" charset="0"/>
              </a:rPr>
              <a:t>Office of Water and Office </a:t>
            </a:r>
            <a:r>
              <a:rPr lang="en-US" sz="3200" b="1" dirty="0">
                <a:solidFill>
                  <a:schemeClr val="accent1">
                    <a:lumMod val="75000"/>
                  </a:schemeClr>
                </a:solidFill>
                <a:latin typeface="Gill Sans MT" pitchFamily="34" charset="0"/>
              </a:rPr>
              <a:t>of Research and Development</a:t>
            </a:r>
            <a:endParaRPr lang="en-US" sz="3200" b="1" dirty="0">
              <a:solidFill>
                <a:schemeClr val="accent1">
                  <a:lumMod val="75000"/>
                </a:schemeClr>
              </a:solidFill>
            </a:endParaRPr>
          </a:p>
        </p:txBody>
      </p:sp>
    </p:spTree>
    <p:extLst>
      <p:ext uri="{BB962C8B-B14F-4D97-AF65-F5344CB8AC3E}">
        <p14:creationId xmlns:p14="http://schemas.microsoft.com/office/powerpoint/2010/main" val="1998133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en-US" dirty="0" smtClean="0"/>
              <a:t>ORD’s HABs-Related Research </a:t>
            </a:r>
            <a:endParaRPr lang="en-US" dirty="0"/>
          </a:p>
        </p:txBody>
      </p:sp>
      <p:sp>
        <p:nvSpPr>
          <p:cNvPr id="4" name="Slide Number Placeholder 3"/>
          <p:cNvSpPr>
            <a:spLocks noGrp="1"/>
          </p:cNvSpPr>
          <p:nvPr>
            <p:ph type="sldNum" sz="quarter" idx="13"/>
          </p:nvPr>
        </p:nvSpPr>
        <p:spPr/>
        <p:txBody>
          <a:bodyPr/>
          <a:lstStyle/>
          <a:p>
            <a:fld id="{A825CED8-DE45-4409-8558-D05F5B977B87}" type="slidenum">
              <a:rPr lang="en-US" smtClean="0"/>
              <a:t>10</a:t>
            </a:fld>
            <a:endParaRPr lang="en-US" dirty="0"/>
          </a:p>
        </p:txBody>
      </p:sp>
      <p:grpSp>
        <p:nvGrpSpPr>
          <p:cNvPr id="7" name="Group 6"/>
          <p:cNvGrpSpPr/>
          <p:nvPr/>
        </p:nvGrpSpPr>
        <p:grpSpPr>
          <a:xfrm>
            <a:off x="778955" y="1904095"/>
            <a:ext cx="10701845" cy="620215"/>
            <a:chOff x="1418161" y="653566"/>
            <a:chExt cx="9585820" cy="489486"/>
          </a:xfrm>
        </p:grpSpPr>
        <p:pic>
          <p:nvPicPr>
            <p:cNvPr id="8" name="Picture 7" descr="SSWR Logo-2.JPG"/>
            <p:cNvPicPr>
              <a:picLocks noChangeAspect="1"/>
            </p:cNvPicPr>
            <p:nvPr/>
          </p:nvPicPr>
          <p:blipFill rotWithShape="1">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7809341" y="684321"/>
              <a:ext cx="3194640" cy="458731"/>
            </a:xfrm>
            <a:prstGeom prst="rect">
              <a:avLst/>
            </a:prstGeom>
            <a:ln>
              <a:noFill/>
            </a:ln>
            <a:effectLst>
              <a:outerShdw blurRad="292100" dist="139700" dir="2700000" algn="tl" rotWithShape="0">
                <a:srgbClr val="333333">
                  <a:alpha val="65000"/>
                </a:srgbClr>
              </a:outerShdw>
            </a:effectLst>
          </p:spPr>
        </p:pic>
        <p:pic>
          <p:nvPicPr>
            <p:cNvPr id="9" name="Picture 8" descr="SSWR Logo-2.JPG"/>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418161" y="653566"/>
              <a:ext cx="6396840" cy="464712"/>
            </a:xfrm>
            <a:prstGeom prst="rect">
              <a:avLst/>
            </a:prstGeom>
            <a:ln>
              <a:noFill/>
            </a:ln>
            <a:effectLst>
              <a:outerShdw blurRad="292100" dist="139700" dir="2700000" algn="tl" rotWithShape="0">
                <a:srgbClr val="333333">
                  <a:alpha val="65000"/>
                </a:srgbClr>
              </a:outerShdw>
            </a:effectLst>
          </p:spPr>
        </p:pic>
      </p:grpSp>
      <p:pic>
        <p:nvPicPr>
          <p:cNvPr id="10" name="Picture 9"/>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0" y="2952750"/>
            <a:ext cx="12209292" cy="3982422"/>
          </a:xfrm>
          <a:prstGeom prst="rect">
            <a:avLst/>
          </a:prstGeom>
        </p:spPr>
      </p:pic>
    </p:spTree>
    <p:extLst>
      <p:ext uri="{BB962C8B-B14F-4D97-AF65-F5344CB8AC3E}">
        <p14:creationId xmlns:p14="http://schemas.microsoft.com/office/powerpoint/2010/main" val="31877755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104411" y="336553"/>
            <a:ext cx="7681191" cy="930275"/>
          </a:xfrm>
        </p:spPr>
        <p:txBody>
          <a:bodyPr anchor="ctr" anchorCtr="0"/>
          <a:lstStyle/>
          <a:p>
            <a:r>
              <a:rPr lang="en-US" dirty="0" smtClean="0">
                <a:solidFill>
                  <a:srgbClr val="65AD47"/>
                </a:solidFill>
              </a:rPr>
              <a:t>SSWR HAB Research Areas</a:t>
            </a:r>
            <a:endParaRPr lang="en-US" dirty="0">
              <a:solidFill>
                <a:srgbClr val="65AD47"/>
              </a:solidFill>
            </a:endParaRPr>
          </a:p>
        </p:txBody>
      </p:sp>
      <p:graphicFrame>
        <p:nvGraphicFramePr>
          <p:cNvPr id="10" name="Diagram 9"/>
          <p:cNvGraphicFramePr/>
          <p:nvPr>
            <p:extLst>
              <p:ext uri="{D42A27DB-BD31-4B8C-83A1-F6EECF244321}">
                <p14:modId xmlns:p14="http://schemas.microsoft.com/office/powerpoint/2010/main" val="335733403"/>
              </p:ext>
            </p:extLst>
          </p:nvPr>
        </p:nvGraphicFramePr>
        <p:xfrm>
          <a:off x="426030" y="1402773"/>
          <a:ext cx="11263744" cy="535637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p:cNvSpPr>
            <a:spLocks noGrp="1"/>
          </p:cNvSpPr>
          <p:nvPr>
            <p:ph type="sldNum" sz="quarter" idx="16"/>
          </p:nvPr>
        </p:nvSpPr>
        <p:spPr/>
        <p:txBody>
          <a:bodyPr/>
          <a:lstStyle/>
          <a:p>
            <a:fld id="{A825CED8-DE45-4409-8558-D05F5B977B87}" type="slidenum">
              <a:rPr lang="en-US" smtClean="0"/>
              <a:t>11</a:t>
            </a:fld>
            <a:endParaRPr lang="en-US" dirty="0"/>
          </a:p>
        </p:txBody>
      </p:sp>
    </p:spTree>
    <p:extLst>
      <p:ext uri="{BB962C8B-B14F-4D97-AF65-F5344CB8AC3E}">
        <p14:creationId xmlns:p14="http://schemas.microsoft.com/office/powerpoint/2010/main" val="24197201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referRelativeResize="0">
            <a:picLocks/>
          </p:cNvPicPr>
          <p:nvPr/>
        </p:nvPicPr>
        <p:blipFill rotWithShape="1">
          <a:blip r:embed="rId3">
            <a:extLst>
              <a:ext uri="{28A0092B-C50C-407E-A947-70E740481C1C}">
                <a14:useLocalDpi xmlns:a14="http://schemas.microsoft.com/office/drawing/2010/main" val="0"/>
              </a:ext>
            </a:extLst>
          </a:blip>
          <a:srcRect t="5080" b="11827"/>
          <a:stretch/>
        </p:blipFill>
        <p:spPr>
          <a:xfrm>
            <a:off x="393192" y="2240280"/>
            <a:ext cx="3493008" cy="3364992"/>
          </a:xfrm>
          <a:prstGeom prst="rect">
            <a:avLst/>
          </a:prstGeom>
        </p:spPr>
      </p:pic>
      <p:sp>
        <p:nvSpPr>
          <p:cNvPr id="3" name="Text Placeholder 2"/>
          <p:cNvSpPr>
            <a:spLocks noGrp="1"/>
          </p:cNvSpPr>
          <p:nvPr>
            <p:ph type="body" sz="quarter" idx="11"/>
          </p:nvPr>
        </p:nvSpPr>
        <p:spPr>
          <a:xfrm>
            <a:off x="3941064" y="2240280"/>
            <a:ext cx="7799832" cy="1636776"/>
          </a:xfrm>
          <a:solidFill>
            <a:srgbClr val="3A9DB8"/>
          </a:solidFill>
        </p:spPr>
        <p:txBody>
          <a:bodyPr vert="horz" lIns="182880" tIns="45720" rIns="91440" bIns="45720" rtlCol="0" anchor="ctr" anchorCtr="0">
            <a:noAutofit/>
          </a:bodyPr>
          <a:lstStyle/>
          <a:p>
            <a:pPr marL="0" indent="0">
              <a:spcBef>
                <a:spcPts val="0"/>
              </a:spcBef>
              <a:spcAft>
                <a:spcPts val="300"/>
              </a:spcAft>
              <a:buNone/>
            </a:pPr>
            <a:r>
              <a:rPr lang="en-US" sz="2400" b="0" dirty="0" smtClean="0">
                <a:solidFill>
                  <a:schemeClr val="bg1"/>
                </a:solidFill>
              </a:rPr>
              <a:t>Watershed/Source water HAB risk mitigation</a:t>
            </a:r>
            <a:endParaRPr lang="en-US" sz="2400" b="0" dirty="0">
              <a:solidFill>
                <a:schemeClr val="bg1"/>
              </a:solidFill>
            </a:endParaRPr>
          </a:p>
        </p:txBody>
      </p:sp>
      <p:sp>
        <p:nvSpPr>
          <p:cNvPr id="10" name="Text Placeholder 2"/>
          <p:cNvSpPr txBox="1">
            <a:spLocks/>
          </p:cNvSpPr>
          <p:nvPr/>
        </p:nvSpPr>
        <p:spPr>
          <a:xfrm>
            <a:off x="3941064" y="3959352"/>
            <a:ext cx="7799832" cy="1636776"/>
          </a:xfrm>
          <a:prstGeom prst="rect">
            <a:avLst/>
          </a:prstGeom>
          <a:solidFill>
            <a:srgbClr val="3A9DB8">
              <a:alpha val="56000"/>
            </a:srgbClr>
          </a:solidFill>
        </p:spPr>
        <p:txBody>
          <a:bodyPr vert="horz" lIns="182880" tIns="45720" rIns="91440" bIns="45720" rtlCol="0" anchor="ctr" anchorCtr="0">
            <a:noAutofit/>
          </a:bodyPr>
          <a:lstStyle>
            <a:lvl1pPr marL="342900" indent="-342900" algn="l" defTabSz="914400" rtl="0" eaLnBrk="1" latinLnBrk="0" hangingPunct="1">
              <a:spcBef>
                <a:spcPct val="20000"/>
              </a:spcBef>
              <a:spcAft>
                <a:spcPts val="600"/>
              </a:spcAft>
              <a:buClrTx/>
              <a:buSzPct val="150000"/>
              <a:buFont typeface="Arial" pitchFamily="34" charset="0"/>
              <a:buChar char="•"/>
              <a:defRPr sz="1600" b="1" kern="1200">
                <a:solidFill>
                  <a:schemeClr val="tx1"/>
                </a:solidFill>
                <a:latin typeface="Gill Sans MT" pitchFamily="34" charset="0"/>
                <a:ea typeface="+mn-ea"/>
                <a:cs typeface="+mn-cs"/>
              </a:defRPr>
            </a:lvl1pPr>
            <a:lvl2pPr marL="742950" indent="-28575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2pPr>
            <a:lvl3pPr marL="11430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3pPr>
            <a:lvl4pPr marL="16002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4pPr>
            <a:lvl5pPr marL="20574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r>
              <a:rPr lang="en-US" sz="2400" b="0" dirty="0">
                <a:solidFill>
                  <a:schemeClr val="bg1"/>
                </a:solidFill>
              </a:rPr>
              <a:t>HAB r</a:t>
            </a:r>
            <a:r>
              <a:rPr lang="en-US" sz="2400" b="0" dirty="0" smtClean="0">
                <a:solidFill>
                  <a:schemeClr val="bg1"/>
                </a:solidFill>
              </a:rPr>
              <a:t>elated water quality trading research</a:t>
            </a:r>
            <a:endParaRPr lang="en-US" sz="2400" b="0" dirty="0">
              <a:solidFill>
                <a:schemeClr val="bg1"/>
              </a:solidFill>
            </a:endParaRPr>
          </a:p>
        </p:txBody>
      </p:sp>
      <p:sp>
        <p:nvSpPr>
          <p:cNvPr id="23" name="Text Placeholder 1"/>
          <p:cNvSpPr>
            <a:spLocks noGrp="1"/>
          </p:cNvSpPr>
          <p:nvPr>
            <p:ph type="body" sz="quarter" idx="10"/>
          </p:nvPr>
        </p:nvSpPr>
        <p:spPr>
          <a:xfrm>
            <a:off x="4114800" y="424566"/>
            <a:ext cx="8077200" cy="746479"/>
          </a:xfrm>
        </p:spPr>
        <p:txBody>
          <a:bodyPr anchor="ctr" anchorCtr="0">
            <a:noAutofit/>
          </a:bodyPr>
          <a:lstStyle/>
          <a:p>
            <a:r>
              <a:rPr lang="en-US" dirty="0" smtClean="0">
                <a:solidFill>
                  <a:schemeClr val="tx1"/>
                </a:solidFill>
              </a:rPr>
              <a:t>Water Quality Research</a:t>
            </a:r>
            <a:endParaRPr lang="en-US" sz="3600" dirty="0">
              <a:solidFill>
                <a:schemeClr val="tx1"/>
              </a:solidFill>
            </a:endParaRPr>
          </a:p>
        </p:txBody>
      </p:sp>
      <p:sp>
        <p:nvSpPr>
          <p:cNvPr id="13" name="Slide Number Placeholder 3"/>
          <p:cNvSpPr>
            <a:spLocks noGrp="1"/>
          </p:cNvSpPr>
          <p:nvPr>
            <p:ph type="sldNum" sz="quarter" idx="13"/>
          </p:nvPr>
        </p:nvSpPr>
        <p:spPr>
          <a:xfrm>
            <a:off x="8737600" y="6356355"/>
            <a:ext cx="3251200" cy="365125"/>
          </a:xfrm>
        </p:spPr>
        <p:txBody>
          <a:bodyPr/>
          <a:lstStyle/>
          <a:p>
            <a:fld id="{A825CED8-DE45-4409-8558-D05F5B977B87}" type="slidenum">
              <a:rPr lang="en-US" smtClean="0"/>
              <a:t>12</a:t>
            </a:fld>
            <a:endParaRPr lang="en-US" dirty="0"/>
          </a:p>
        </p:txBody>
      </p:sp>
      <p:sp>
        <p:nvSpPr>
          <p:cNvPr id="20" name="Rectangle 19"/>
          <p:cNvSpPr/>
          <p:nvPr/>
        </p:nvSpPr>
        <p:spPr>
          <a:xfrm>
            <a:off x="342900" y="2121408"/>
            <a:ext cx="11434572" cy="3584448"/>
          </a:xfrm>
          <a:prstGeom prst="rect">
            <a:avLst/>
          </a:prstGeom>
          <a:no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363682" y="3461324"/>
            <a:ext cx="1300018" cy="1016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253492" y="2966024"/>
            <a:ext cx="1511808" cy="3453506"/>
          </a:xfrm>
          <a:prstGeom prst="rect">
            <a:avLst/>
          </a:prstGeom>
          <a:effectLst>
            <a:outerShdw blurRad="50800" dist="38100" dir="5400000" sx="102000" sy="102000" algn="t" rotWithShape="0">
              <a:prstClr val="black">
                <a:alpha val="40000"/>
              </a:prstClr>
            </a:outerShdw>
          </a:effectLst>
        </p:spPr>
      </p:pic>
    </p:spTree>
    <p:extLst>
      <p:ext uri="{BB962C8B-B14F-4D97-AF65-F5344CB8AC3E}">
        <p14:creationId xmlns:p14="http://schemas.microsoft.com/office/powerpoint/2010/main" val="39695539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325601" y="4394305"/>
            <a:ext cx="5345632" cy="1975473"/>
          </a:xfrm>
          <a:prstGeom prst="snip1Rect">
            <a:avLst/>
          </a:prstGeom>
          <a:noFill/>
          <a:effectLst/>
        </p:spPr>
        <p:txBody>
          <a:bodyPr wrap="square" lIns="182880" tIns="0" rtlCol="0" anchor="t" anchorCtr="0">
            <a:noAutofit/>
          </a:bodyPr>
          <a:lstStyle/>
          <a:p>
            <a:pPr>
              <a:spcBef>
                <a:spcPts val="1200"/>
              </a:spcBef>
            </a:pPr>
            <a:r>
              <a:rPr lang="en-US" sz="2200" dirty="0" smtClean="0">
                <a:solidFill>
                  <a:srgbClr val="3A9DB8"/>
                </a:solidFill>
                <a:latin typeface="Gill Sans MT" panose="020B0502020104020203" pitchFamily="34" charset="0"/>
              </a:rPr>
              <a:t>Determine </a:t>
            </a:r>
            <a:r>
              <a:rPr lang="en-US" sz="2200" dirty="0">
                <a:solidFill>
                  <a:srgbClr val="3A9DB8"/>
                </a:solidFill>
                <a:latin typeface="Gill Sans MT" panose="020B0502020104020203" pitchFamily="34" charset="0"/>
              </a:rPr>
              <a:t>if non-traditional participants have </a:t>
            </a:r>
            <a:r>
              <a:rPr lang="en-US" sz="2200" dirty="0" smtClean="0">
                <a:solidFill>
                  <a:srgbClr val="3A9DB8"/>
                </a:solidFill>
                <a:latin typeface="Gill Sans MT" panose="020B0502020104020203" pitchFamily="34" charset="0"/>
              </a:rPr>
              <a:t>an incentive </a:t>
            </a:r>
            <a:r>
              <a:rPr lang="en-US" sz="2200" dirty="0">
                <a:solidFill>
                  <a:srgbClr val="3A9DB8"/>
                </a:solidFill>
                <a:latin typeface="Gill Sans MT" panose="020B0502020104020203" pitchFamily="34" charset="0"/>
              </a:rPr>
              <a:t>to purchase credits: </a:t>
            </a:r>
            <a:endParaRPr lang="en-US" sz="2200" dirty="0" smtClean="0">
              <a:solidFill>
                <a:srgbClr val="3A9DB8"/>
              </a:solidFill>
              <a:latin typeface="Gill Sans MT" panose="020B0502020104020203" pitchFamily="34" charset="0"/>
            </a:endParaRPr>
          </a:p>
          <a:p>
            <a:pPr marL="274320" lvl="1" indent="-182880">
              <a:spcBef>
                <a:spcPts val="800"/>
              </a:spcBef>
              <a:buFont typeface="Arial" pitchFamily="34" charset="0"/>
              <a:buChar char="•"/>
            </a:pPr>
            <a:r>
              <a:rPr lang="en-US" dirty="0">
                <a:solidFill>
                  <a:prstClr val="black"/>
                </a:solidFill>
                <a:latin typeface="Gill Sans MT" panose="020B0502020104020203" pitchFamily="34" charset="0"/>
              </a:rPr>
              <a:t>DWTPs to protect source water</a:t>
            </a:r>
          </a:p>
          <a:p>
            <a:pPr marL="274320" lvl="1" indent="-182880">
              <a:spcBef>
                <a:spcPts val="600"/>
              </a:spcBef>
              <a:buFont typeface="Arial" pitchFamily="34" charset="0"/>
              <a:buChar char="•"/>
            </a:pPr>
            <a:r>
              <a:rPr lang="en-US" dirty="0">
                <a:solidFill>
                  <a:prstClr val="black"/>
                </a:solidFill>
                <a:latin typeface="Gill Sans MT" panose="020B0502020104020203" pitchFamily="34" charset="0"/>
              </a:rPr>
              <a:t>Recreationists to protect beaches</a:t>
            </a:r>
          </a:p>
          <a:p>
            <a:pPr marL="274320" lvl="1" indent="-182880">
              <a:spcBef>
                <a:spcPts val="600"/>
              </a:spcBef>
              <a:buFont typeface="Arial" pitchFamily="34" charset="0"/>
              <a:buChar char="•"/>
            </a:pPr>
            <a:r>
              <a:rPr lang="en-US" dirty="0">
                <a:solidFill>
                  <a:prstClr val="black"/>
                </a:solidFill>
                <a:latin typeface="Gill Sans MT" panose="020B0502020104020203" pitchFamily="34" charset="0"/>
              </a:rPr>
              <a:t>Local homeowners to protect nearby streams</a:t>
            </a:r>
          </a:p>
          <a:p>
            <a:pPr>
              <a:spcBef>
                <a:spcPts val="1200"/>
              </a:spcBef>
            </a:pPr>
            <a:endParaRPr lang="en-US" sz="2000" b="1" dirty="0">
              <a:solidFill>
                <a:srgbClr val="3A9DB8"/>
              </a:solidFill>
              <a:latin typeface="Gill Sans MT" panose="020B0502020104020203" pitchFamily="34" charset="0"/>
            </a:endParaRPr>
          </a:p>
        </p:txBody>
      </p:sp>
      <p:sp>
        <p:nvSpPr>
          <p:cNvPr id="6" name="Rectangle 5"/>
          <p:cNvSpPr/>
          <p:nvPr/>
        </p:nvSpPr>
        <p:spPr>
          <a:xfrm>
            <a:off x="5864309" y="2264230"/>
            <a:ext cx="1187770" cy="1796142"/>
          </a:xfrm>
          <a:prstGeom prst="rect">
            <a:avLst/>
          </a:prstGeom>
          <a:solidFill>
            <a:srgbClr val="DDEEF8"/>
          </a:solidFill>
          <a:ln>
            <a:solidFill>
              <a:srgbClr val="DDEEF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0" fontAlgn="base" hangingPunct="0">
              <a:spcBef>
                <a:spcPct val="0"/>
              </a:spcBef>
              <a:spcAft>
                <a:spcPct val="0"/>
              </a:spcAft>
            </a:pPr>
            <a:endParaRPr lang="en-US" sz="2400">
              <a:solidFill>
                <a:prstClr val="white"/>
              </a:solidFill>
            </a:endParaRPr>
          </a:p>
        </p:txBody>
      </p:sp>
      <p:pic>
        <p:nvPicPr>
          <p:cNvPr id="8" name="Picture 7"/>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5818909" y="1808933"/>
            <a:ext cx="6359236" cy="4787855"/>
          </a:xfrm>
          <a:prstGeom prst="rect">
            <a:avLst/>
          </a:prstGeom>
        </p:spPr>
      </p:pic>
      <p:sp>
        <p:nvSpPr>
          <p:cNvPr id="4" name="Slide Number Placeholder 3"/>
          <p:cNvSpPr>
            <a:spLocks noGrp="1"/>
          </p:cNvSpPr>
          <p:nvPr>
            <p:ph type="sldNum" sz="quarter" idx="13"/>
          </p:nvPr>
        </p:nvSpPr>
        <p:spPr>
          <a:xfrm>
            <a:off x="8737600" y="6231663"/>
            <a:ext cx="3251200" cy="365125"/>
          </a:xfrm>
        </p:spPr>
        <p:txBody>
          <a:bodyPr/>
          <a:lstStyle/>
          <a:p>
            <a:pPr>
              <a:defRPr/>
            </a:pPr>
            <a:fld id="{620338C0-557E-40D3-BE98-F43B2D0B1431}" type="slidenum">
              <a:rPr lang="en-US" smtClean="0">
                <a:solidFill>
                  <a:prstClr val="black"/>
                </a:solidFill>
              </a:rPr>
              <a:pPr>
                <a:defRPr/>
              </a:pPr>
              <a:t>13</a:t>
            </a:fld>
            <a:endParaRPr lang="en-US" dirty="0">
              <a:solidFill>
                <a:prstClr val="black"/>
              </a:solidFill>
            </a:endParaRPr>
          </a:p>
        </p:txBody>
      </p:sp>
      <p:sp>
        <p:nvSpPr>
          <p:cNvPr id="14" name="Content Placeholder 2"/>
          <p:cNvSpPr txBox="1">
            <a:spLocks/>
          </p:cNvSpPr>
          <p:nvPr/>
        </p:nvSpPr>
        <p:spPr>
          <a:xfrm>
            <a:off x="325601" y="2100410"/>
            <a:ext cx="5366018" cy="190673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1" indent="0">
              <a:spcBef>
                <a:spcPts val="600"/>
              </a:spcBef>
              <a:buNone/>
            </a:pPr>
            <a:r>
              <a:rPr lang="en-US" sz="2400" b="1" dirty="0" smtClean="0">
                <a:solidFill>
                  <a:srgbClr val="3A9DB8"/>
                </a:solidFill>
                <a:latin typeface="Gill Sans MT" panose="020B0502020104020203" pitchFamily="34" charset="0"/>
              </a:rPr>
              <a:t>Goal: </a:t>
            </a:r>
            <a:r>
              <a:rPr lang="en-US" sz="2200" dirty="0" smtClean="0">
                <a:solidFill>
                  <a:srgbClr val="3A9DB8"/>
                </a:solidFill>
                <a:latin typeface="Gill Sans MT" panose="020B0502020104020203" pitchFamily="34" charset="0"/>
              </a:rPr>
              <a:t>Improve WQT programs </a:t>
            </a:r>
            <a:r>
              <a:rPr lang="en-US" sz="2200" dirty="0">
                <a:solidFill>
                  <a:srgbClr val="3A9DB8"/>
                </a:solidFill>
                <a:latin typeface="Gill Sans MT" panose="020B0502020104020203" pitchFamily="34" charset="0"/>
              </a:rPr>
              <a:t>nationwide</a:t>
            </a:r>
          </a:p>
          <a:p>
            <a:pPr marL="365760" lvl="1" indent="-182880">
              <a:spcBef>
                <a:spcPts val="800"/>
              </a:spcBef>
              <a:buFont typeface="Arial" panose="020B0604020202020204" pitchFamily="34" charset="0"/>
              <a:buChar char="•"/>
            </a:pPr>
            <a:r>
              <a:rPr lang="en-US" sz="1800" dirty="0" smtClean="0">
                <a:latin typeface="Gill Sans MT" panose="020B0502020104020203" pitchFamily="34" charset="0"/>
              </a:rPr>
              <a:t>Cost-effectively </a:t>
            </a:r>
            <a:r>
              <a:rPr lang="en-US" sz="1800" dirty="0">
                <a:latin typeface="Gill Sans MT" panose="020B0502020104020203" pitchFamily="34" charset="0"/>
              </a:rPr>
              <a:t>reduce nutrient </a:t>
            </a:r>
            <a:r>
              <a:rPr lang="en-US" sz="1800" dirty="0" smtClean="0">
                <a:latin typeface="Gill Sans MT" panose="020B0502020104020203" pitchFamily="34" charset="0"/>
              </a:rPr>
              <a:t>loadings</a:t>
            </a:r>
          </a:p>
          <a:p>
            <a:pPr marL="365760" lvl="1" indent="-182880">
              <a:spcBef>
                <a:spcPts val="600"/>
              </a:spcBef>
              <a:buFont typeface="Arial" panose="020B0604020202020204" pitchFamily="34" charset="0"/>
              <a:buChar char="•"/>
            </a:pPr>
            <a:r>
              <a:rPr lang="en-US" sz="1800" dirty="0" smtClean="0">
                <a:latin typeface="Gill Sans MT" panose="020B0502020104020203" pitchFamily="34" charset="0"/>
              </a:rPr>
              <a:t>Estimating </a:t>
            </a:r>
            <a:r>
              <a:rPr lang="en-US" sz="1800" dirty="0">
                <a:latin typeface="Gill Sans MT" panose="020B0502020104020203" pitchFamily="34" charset="0"/>
              </a:rPr>
              <a:t>cost savings to </a:t>
            </a:r>
            <a:r>
              <a:rPr lang="en-US" sz="1800" dirty="0" smtClean="0">
                <a:latin typeface="Gill Sans MT" panose="020B0502020104020203" pitchFamily="34" charset="0"/>
              </a:rPr>
              <a:t>participants </a:t>
            </a:r>
            <a:r>
              <a:rPr lang="en-US" sz="1800" dirty="0">
                <a:latin typeface="Gill Sans MT" panose="020B0502020104020203" pitchFamily="34" charset="0"/>
              </a:rPr>
              <a:t>associated with reduced nutrient loading in </a:t>
            </a:r>
            <a:r>
              <a:rPr lang="en-US" sz="1800" dirty="0" smtClean="0">
                <a:latin typeface="Gill Sans MT" panose="020B0502020104020203" pitchFamily="34" charset="0"/>
              </a:rPr>
              <a:t>streams</a:t>
            </a:r>
          </a:p>
          <a:p>
            <a:pPr marL="365760" lvl="1" indent="-182880">
              <a:spcBef>
                <a:spcPts val="600"/>
              </a:spcBef>
              <a:buFont typeface="Arial" panose="020B0604020202020204" pitchFamily="34" charset="0"/>
              <a:buChar char="•"/>
            </a:pPr>
            <a:r>
              <a:rPr lang="en-US" sz="1800" dirty="0" smtClean="0">
                <a:solidFill>
                  <a:prstClr val="black"/>
                </a:solidFill>
                <a:latin typeface="Gill Sans MT" panose="020B0502020104020203" pitchFamily="34" charset="0"/>
              </a:rPr>
              <a:t>Transferable to other watersheds</a:t>
            </a:r>
            <a:endParaRPr lang="en-US" sz="1800" dirty="0">
              <a:solidFill>
                <a:prstClr val="black"/>
              </a:solidFill>
              <a:latin typeface="Gill Sans MT" panose="020B0502020104020203" pitchFamily="34" charset="0"/>
            </a:endParaRPr>
          </a:p>
        </p:txBody>
      </p:sp>
      <p:sp>
        <p:nvSpPr>
          <p:cNvPr id="15" name="TextBox 14"/>
          <p:cNvSpPr txBox="1"/>
          <p:nvPr/>
        </p:nvSpPr>
        <p:spPr>
          <a:xfrm>
            <a:off x="8153400" y="2178923"/>
            <a:ext cx="3281888" cy="584775"/>
          </a:xfrm>
          <a:prstGeom prst="rect">
            <a:avLst/>
          </a:prstGeom>
          <a:noFill/>
        </p:spPr>
        <p:txBody>
          <a:bodyPr wrap="square" rtlCol="0">
            <a:spAutoFit/>
          </a:bodyPr>
          <a:lstStyle/>
          <a:p>
            <a:pPr algn="ctr" eaLnBrk="0" fontAlgn="base" hangingPunct="0">
              <a:spcBef>
                <a:spcPct val="0"/>
              </a:spcBef>
              <a:spcAft>
                <a:spcPct val="0"/>
              </a:spcAft>
            </a:pPr>
            <a:r>
              <a:rPr lang="en-US" sz="1600" b="1" dirty="0" smtClean="0">
                <a:latin typeface="Adobe Arabic" panose="02040503050201020203" pitchFamily="18" charset="-78"/>
                <a:ea typeface="ＭＳ Ｐゴシック" pitchFamily="84" charset="-128"/>
                <a:cs typeface="Adobe Arabic" panose="02040503050201020203" pitchFamily="18" charset="-78"/>
              </a:rPr>
              <a:t>East Fork Watershed and Lake Harsha as a case study </a:t>
            </a:r>
            <a:endParaRPr lang="en-US" sz="1600" b="1" dirty="0">
              <a:latin typeface="Adobe Arabic" panose="02040503050201020203" pitchFamily="18" charset="-78"/>
              <a:ea typeface="ＭＳ Ｐゴシック" pitchFamily="84" charset="-128"/>
              <a:cs typeface="Adobe Arabic" panose="02040503050201020203" pitchFamily="18" charset="-78"/>
            </a:endParaRPr>
          </a:p>
        </p:txBody>
      </p:sp>
      <p:sp>
        <p:nvSpPr>
          <p:cNvPr id="16" name="TextBox 15"/>
          <p:cNvSpPr txBox="1"/>
          <p:nvPr/>
        </p:nvSpPr>
        <p:spPr>
          <a:xfrm>
            <a:off x="7045914" y="5754226"/>
            <a:ext cx="3257381" cy="615553"/>
          </a:xfrm>
          <a:prstGeom prst="rect">
            <a:avLst/>
          </a:prstGeom>
          <a:noFill/>
        </p:spPr>
        <p:txBody>
          <a:bodyPr wrap="square" rtlCol="0">
            <a:spAutoFit/>
          </a:bodyPr>
          <a:lstStyle/>
          <a:p>
            <a:pPr eaLnBrk="0" fontAlgn="base" hangingPunct="0">
              <a:spcBef>
                <a:spcPct val="0"/>
              </a:spcBef>
              <a:spcAft>
                <a:spcPct val="0"/>
              </a:spcAft>
            </a:pPr>
            <a:r>
              <a:rPr lang="en-US" sz="1100" i="1" dirty="0">
                <a:solidFill>
                  <a:schemeClr val="tx1">
                    <a:lumMod val="75000"/>
                    <a:lumOff val="25000"/>
                  </a:schemeClr>
                </a:solidFill>
                <a:ea typeface="ＭＳ Ｐゴシック" pitchFamily="84" charset="-128"/>
              </a:rPr>
              <a:t>Preliminary data from 2014 </a:t>
            </a:r>
            <a:r>
              <a:rPr lang="en-US" sz="1100" i="1" dirty="0" err="1">
                <a:solidFill>
                  <a:schemeClr val="tx1">
                    <a:lumMod val="75000"/>
                    <a:lumOff val="25000"/>
                  </a:schemeClr>
                </a:solidFill>
                <a:ea typeface="ＭＳ Ｐゴシック" pitchFamily="84" charset="-128"/>
              </a:rPr>
              <a:t>hyperspectral</a:t>
            </a:r>
            <a:r>
              <a:rPr lang="en-US" sz="1100" i="1" dirty="0">
                <a:solidFill>
                  <a:schemeClr val="tx1">
                    <a:lumMod val="75000"/>
                    <a:lumOff val="25000"/>
                  </a:schemeClr>
                </a:solidFill>
                <a:ea typeface="ＭＳ Ｐゴシック" pitchFamily="84" charset="-128"/>
              </a:rPr>
              <a:t> flyover:</a:t>
            </a:r>
          </a:p>
          <a:p>
            <a:pPr eaLnBrk="0" fontAlgn="base" hangingPunct="0">
              <a:spcBef>
                <a:spcPct val="0"/>
              </a:spcBef>
              <a:spcAft>
                <a:spcPct val="0"/>
              </a:spcAft>
            </a:pPr>
            <a:r>
              <a:rPr lang="en-US" sz="1100" i="1" dirty="0">
                <a:solidFill>
                  <a:schemeClr val="tx1">
                    <a:lumMod val="75000"/>
                    <a:lumOff val="25000"/>
                  </a:schemeClr>
                </a:solidFill>
                <a:ea typeface="ＭＳ Ｐゴシック" pitchFamily="84" charset="-128"/>
              </a:rPr>
              <a:t>Multi-agency ground-</a:t>
            </a:r>
            <a:r>
              <a:rPr lang="en-US" sz="1100" i="1" dirty="0" err="1">
                <a:solidFill>
                  <a:schemeClr val="tx1">
                    <a:lumMod val="75000"/>
                    <a:lumOff val="25000"/>
                  </a:schemeClr>
                </a:solidFill>
                <a:ea typeface="ＭＳ Ｐゴシック" pitchFamily="84" charset="-128"/>
              </a:rPr>
              <a:t>truthing</a:t>
            </a:r>
            <a:r>
              <a:rPr lang="en-US" sz="1100" i="1" dirty="0">
                <a:solidFill>
                  <a:schemeClr val="tx1">
                    <a:lumMod val="75000"/>
                    <a:lumOff val="25000"/>
                  </a:schemeClr>
                </a:solidFill>
                <a:ea typeface="ＭＳ Ｐゴシック" pitchFamily="84" charset="-128"/>
              </a:rPr>
              <a:t> study for HAB remote sensing algorithms</a:t>
            </a:r>
            <a:r>
              <a:rPr lang="en-US" sz="1200" i="1" dirty="0">
                <a:solidFill>
                  <a:schemeClr val="tx1">
                    <a:lumMod val="75000"/>
                    <a:lumOff val="25000"/>
                  </a:schemeClr>
                </a:solidFill>
                <a:ea typeface="ＭＳ Ｐゴシック" pitchFamily="84" charset="-128"/>
              </a:rPr>
              <a:t>.</a:t>
            </a:r>
          </a:p>
        </p:txBody>
      </p:sp>
      <p:cxnSp>
        <p:nvCxnSpPr>
          <p:cNvPr id="18" name="Straight Arrow Connector 17"/>
          <p:cNvCxnSpPr>
            <a:stCxn id="23" idx="1"/>
          </p:cNvCxnSpPr>
          <p:nvPr/>
        </p:nvCxnSpPr>
        <p:spPr>
          <a:xfrm flipH="1">
            <a:off x="7276725" y="3356293"/>
            <a:ext cx="1040140" cy="180106"/>
          </a:xfrm>
          <a:prstGeom prst="straightConnector1">
            <a:avLst/>
          </a:prstGeom>
          <a:ln w="19050">
            <a:solidFill>
              <a:srgbClr val="3A9DB8"/>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8316865" y="3225488"/>
            <a:ext cx="1764773" cy="261610"/>
          </a:xfrm>
          <a:prstGeom prst="rect">
            <a:avLst/>
          </a:prstGeom>
          <a:noFill/>
        </p:spPr>
        <p:txBody>
          <a:bodyPr wrap="square" rtlCol="0">
            <a:spAutoFit/>
          </a:bodyPr>
          <a:lstStyle/>
          <a:p>
            <a:pPr algn="ctr" eaLnBrk="0" fontAlgn="base" hangingPunct="0">
              <a:spcBef>
                <a:spcPct val="0"/>
              </a:spcBef>
              <a:spcAft>
                <a:spcPct val="0"/>
              </a:spcAft>
            </a:pPr>
            <a:r>
              <a:rPr lang="en-US" sz="1100" b="1" dirty="0">
                <a:solidFill>
                  <a:srgbClr val="3A9DB8"/>
                </a:solidFill>
                <a:latin typeface="Adobe Arabic" panose="02040503050201020203" pitchFamily="18" charset="-78"/>
                <a:ea typeface="ＭＳ Ｐゴシック" pitchFamily="84" charset="-128"/>
                <a:cs typeface="Adobe Arabic" panose="02040503050201020203" pitchFamily="18" charset="-78"/>
              </a:rPr>
              <a:t>Drinking Water Intake</a:t>
            </a:r>
          </a:p>
        </p:txBody>
      </p:sp>
      <p:sp>
        <p:nvSpPr>
          <p:cNvPr id="21" name="Text Placeholder 1"/>
          <p:cNvSpPr>
            <a:spLocks noGrp="1"/>
          </p:cNvSpPr>
          <p:nvPr>
            <p:ph type="body" sz="quarter" idx="10"/>
          </p:nvPr>
        </p:nvSpPr>
        <p:spPr>
          <a:xfrm>
            <a:off x="4114800" y="319809"/>
            <a:ext cx="8077200" cy="914400"/>
          </a:xfrm>
        </p:spPr>
        <p:txBody>
          <a:bodyPr anchor="ctr" anchorCtr="0">
            <a:noAutofit/>
          </a:bodyPr>
          <a:lstStyle/>
          <a:p>
            <a:pPr marL="0" indent="0">
              <a:spcBef>
                <a:spcPts val="0"/>
              </a:spcBef>
              <a:buNone/>
            </a:pPr>
            <a:r>
              <a:rPr lang="en-US" sz="2400" b="1" dirty="0" smtClean="0">
                <a:latin typeface="Gill Sans MT" panose="020B0502020104020203" pitchFamily="34" charset="0"/>
              </a:rPr>
              <a:t>Study Example:  </a:t>
            </a:r>
          </a:p>
          <a:p>
            <a:pPr marL="0" indent="0">
              <a:spcBef>
                <a:spcPts val="0"/>
              </a:spcBef>
              <a:buNone/>
            </a:pPr>
            <a:r>
              <a:rPr lang="en-US" b="1" dirty="0" smtClean="0">
                <a:latin typeface="Gill Sans MT" panose="020B0502020104020203" pitchFamily="34" charset="0"/>
              </a:rPr>
              <a:t>Water Quality Trading (WQT)</a:t>
            </a:r>
            <a:endParaRPr lang="en-US" sz="3600" b="1" dirty="0">
              <a:latin typeface="Gill Sans MT" panose="020B0502020104020203" pitchFamily="34" charset="0"/>
            </a:endParaRPr>
          </a:p>
        </p:txBody>
      </p:sp>
    </p:spTree>
    <p:extLst>
      <p:ext uri="{BB962C8B-B14F-4D97-AF65-F5344CB8AC3E}">
        <p14:creationId xmlns:p14="http://schemas.microsoft.com/office/powerpoint/2010/main" val="7862645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3721608" y="1835912"/>
            <a:ext cx="7955280" cy="548640"/>
          </a:xfrm>
          <a:solidFill>
            <a:srgbClr val="00A44A"/>
          </a:solidFill>
        </p:spPr>
        <p:txBody>
          <a:bodyPr vert="horz" lIns="182880" tIns="45720" rIns="91440" bIns="45720" rtlCol="0" anchor="ctr" anchorCtr="0">
            <a:noAutofit/>
          </a:bodyPr>
          <a:lstStyle/>
          <a:p>
            <a:pPr marL="0" indent="0">
              <a:spcBef>
                <a:spcPts val="0"/>
              </a:spcBef>
              <a:spcAft>
                <a:spcPts val="300"/>
              </a:spcAft>
              <a:buNone/>
            </a:pPr>
            <a:r>
              <a:rPr lang="en-US" sz="2000" b="0" dirty="0">
                <a:solidFill>
                  <a:schemeClr val="bg1"/>
                </a:solidFill>
              </a:rPr>
              <a:t>Characterization of </a:t>
            </a:r>
            <a:r>
              <a:rPr lang="en-US" sz="2000" b="0" dirty="0" smtClean="0">
                <a:solidFill>
                  <a:schemeClr val="bg1"/>
                </a:solidFill>
              </a:rPr>
              <a:t>environmental strains </a:t>
            </a:r>
            <a:r>
              <a:rPr lang="en-US" sz="2000" b="0" dirty="0">
                <a:solidFill>
                  <a:schemeClr val="bg1"/>
                </a:solidFill>
              </a:rPr>
              <a:t>of </a:t>
            </a:r>
            <a:r>
              <a:rPr lang="en-US" sz="2000" b="0" dirty="0" smtClean="0">
                <a:solidFill>
                  <a:schemeClr val="bg1"/>
                </a:solidFill>
              </a:rPr>
              <a:t>cyanobacteria </a:t>
            </a:r>
            <a:r>
              <a:rPr lang="en-US" sz="2000" b="0" dirty="0">
                <a:solidFill>
                  <a:schemeClr val="bg1"/>
                </a:solidFill>
              </a:rPr>
              <a:t>and </a:t>
            </a:r>
            <a:r>
              <a:rPr lang="en-US" sz="2000" b="0" dirty="0" smtClean="0">
                <a:solidFill>
                  <a:schemeClr val="bg1"/>
                </a:solidFill>
              </a:rPr>
              <a:t>their corresponding toxic </a:t>
            </a:r>
            <a:r>
              <a:rPr lang="en-US" sz="2000" b="0" dirty="0">
                <a:solidFill>
                  <a:schemeClr val="bg1"/>
                </a:solidFill>
              </a:rPr>
              <a:t>and </a:t>
            </a:r>
            <a:r>
              <a:rPr lang="en-US" sz="2000" b="0" dirty="0" smtClean="0">
                <a:solidFill>
                  <a:schemeClr val="bg1"/>
                </a:solidFill>
              </a:rPr>
              <a:t>allergenic components</a:t>
            </a:r>
            <a:endParaRPr lang="en-US" sz="2000" b="0" dirty="0">
              <a:solidFill>
                <a:schemeClr val="bg1"/>
              </a:solidFill>
            </a:endParaRPr>
          </a:p>
        </p:txBody>
      </p:sp>
      <p:sp>
        <p:nvSpPr>
          <p:cNvPr id="10" name="Text Placeholder 2"/>
          <p:cNvSpPr txBox="1">
            <a:spLocks/>
          </p:cNvSpPr>
          <p:nvPr/>
        </p:nvSpPr>
        <p:spPr>
          <a:xfrm>
            <a:off x="3721608" y="2464671"/>
            <a:ext cx="7955280" cy="548640"/>
          </a:xfrm>
          <a:prstGeom prst="rect">
            <a:avLst/>
          </a:prstGeom>
          <a:solidFill>
            <a:srgbClr val="B5CD85"/>
          </a:solidFill>
        </p:spPr>
        <p:txBody>
          <a:bodyPr vert="horz" lIns="182880" tIns="45720" rIns="91440" bIns="45720" rtlCol="0" anchor="ctr" anchorCtr="0">
            <a:noAutofit/>
          </a:bodyPr>
          <a:lstStyle>
            <a:lvl1pPr marL="342900" indent="-342900" algn="l" defTabSz="914400" rtl="0" eaLnBrk="1" latinLnBrk="0" hangingPunct="1">
              <a:spcBef>
                <a:spcPct val="20000"/>
              </a:spcBef>
              <a:spcAft>
                <a:spcPts val="600"/>
              </a:spcAft>
              <a:buClrTx/>
              <a:buSzPct val="150000"/>
              <a:buFont typeface="Arial" pitchFamily="34" charset="0"/>
              <a:buChar char="•"/>
              <a:defRPr sz="1600" b="1" kern="1200">
                <a:solidFill>
                  <a:schemeClr val="tx1"/>
                </a:solidFill>
                <a:latin typeface="Gill Sans MT" pitchFamily="34" charset="0"/>
                <a:ea typeface="+mn-ea"/>
                <a:cs typeface="+mn-cs"/>
              </a:defRPr>
            </a:lvl1pPr>
            <a:lvl2pPr marL="742950" indent="-28575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2pPr>
            <a:lvl3pPr marL="11430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3pPr>
            <a:lvl4pPr marL="16002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4pPr>
            <a:lvl5pPr marL="20574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r>
              <a:rPr lang="en-US" sz="2000" b="0" dirty="0">
                <a:solidFill>
                  <a:schemeClr val="bg1"/>
                </a:solidFill>
              </a:rPr>
              <a:t>Toxic </a:t>
            </a:r>
            <a:r>
              <a:rPr lang="en-US" sz="2000" b="0" dirty="0" smtClean="0">
                <a:solidFill>
                  <a:schemeClr val="bg1"/>
                </a:solidFill>
              </a:rPr>
              <a:t>gene-specific monitoring </a:t>
            </a:r>
            <a:r>
              <a:rPr lang="en-US" sz="2000" b="0" dirty="0">
                <a:solidFill>
                  <a:schemeClr val="bg1"/>
                </a:solidFill>
              </a:rPr>
              <a:t>for </a:t>
            </a:r>
            <a:r>
              <a:rPr lang="en-US" sz="2000" b="0" dirty="0" smtClean="0">
                <a:solidFill>
                  <a:schemeClr val="bg1"/>
                </a:solidFill>
              </a:rPr>
              <a:t>harmful algal bloom </a:t>
            </a:r>
            <a:r>
              <a:rPr lang="en-US" sz="2000" b="0" dirty="0">
                <a:solidFill>
                  <a:schemeClr val="bg1"/>
                </a:solidFill>
              </a:rPr>
              <a:t>using </a:t>
            </a:r>
            <a:r>
              <a:rPr lang="en-US" sz="2000" b="0" dirty="0" smtClean="0">
                <a:solidFill>
                  <a:schemeClr val="bg1"/>
                </a:solidFill>
              </a:rPr>
              <a:t>meta-transcriptomic </a:t>
            </a:r>
            <a:r>
              <a:rPr lang="en-US" sz="2000" b="0" dirty="0">
                <a:solidFill>
                  <a:schemeClr val="bg1"/>
                </a:solidFill>
              </a:rPr>
              <a:t>and RT-qPCR </a:t>
            </a:r>
            <a:r>
              <a:rPr lang="en-US" sz="2000" b="0" dirty="0" smtClean="0">
                <a:solidFill>
                  <a:schemeClr val="bg1"/>
                </a:solidFill>
              </a:rPr>
              <a:t>approaches</a:t>
            </a:r>
            <a:endParaRPr lang="en-US" sz="2000" b="0" dirty="0">
              <a:solidFill>
                <a:schemeClr val="bg1"/>
              </a:solidFill>
            </a:endParaRPr>
          </a:p>
        </p:txBody>
      </p:sp>
      <p:sp>
        <p:nvSpPr>
          <p:cNvPr id="12" name="Text Placeholder 2"/>
          <p:cNvSpPr txBox="1">
            <a:spLocks/>
          </p:cNvSpPr>
          <p:nvPr/>
        </p:nvSpPr>
        <p:spPr>
          <a:xfrm>
            <a:off x="3721608" y="3093430"/>
            <a:ext cx="7955280" cy="548640"/>
          </a:xfrm>
          <a:prstGeom prst="rect">
            <a:avLst/>
          </a:prstGeom>
          <a:solidFill>
            <a:srgbClr val="00A44A"/>
          </a:solidFill>
        </p:spPr>
        <p:txBody>
          <a:bodyPr vert="horz" lIns="182880" tIns="45720" rIns="91440" bIns="45720" rtlCol="0" anchor="ctr" anchorCtr="0">
            <a:noAutofit/>
          </a:bodyPr>
          <a:lstStyle>
            <a:lvl1pPr marL="342900" indent="-342900" algn="l" defTabSz="914400" rtl="0" eaLnBrk="1" latinLnBrk="0" hangingPunct="1">
              <a:spcBef>
                <a:spcPct val="20000"/>
              </a:spcBef>
              <a:spcAft>
                <a:spcPts val="600"/>
              </a:spcAft>
              <a:buClrTx/>
              <a:buSzPct val="150000"/>
              <a:buFont typeface="Arial" pitchFamily="34" charset="0"/>
              <a:buChar char="•"/>
              <a:defRPr sz="1600" b="1" kern="1200">
                <a:solidFill>
                  <a:schemeClr val="tx1"/>
                </a:solidFill>
                <a:latin typeface="Gill Sans MT" pitchFamily="34" charset="0"/>
                <a:ea typeface="+mn-ea"/>
                <a:cs typeface="+mn-cs"/>
              </a:defRPr>
            </a:lvl1pPr>
            <a:lvl2pPr marL="742950" indent="-28575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2pPr>
            <a:lvl3pPr marL="11430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3pPr>
            <a:lvl4pPr marL="16002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4pPr>
            <a:lvl5pPr marL="20574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r>
              <a:rPr lang="en-US" sz="2000" b="0" dirty="0">
                <a:solidFill>
                  <a:schemeClr val="bg1"/>
                </a:solidFill>
              </a:rPr>
              <a:t>A </a:t>
            </a:r>
            <a:r>
              <a:rPr lang="en-US" sz="2000" b="0" dirty="0" smtClean="0">
                <a:solidFill>
                  <a:schemeClr val="bg1"/>
                </a:solidFill>
              </a:rPr>
              <a:t>data intensive investigation </a:t>
            </a:r>
            <a:r>
              <a:rPr lang="en-US" sz="2000" b="0" dirty="0">
                <a:solidFill>
                  <a:schemeClr val="bg1"/>
                </a:solidFill>
              </a:rPr>
              <a:t>of t</a:t>
            </a:r>
            <a:r>
              <a:rPr lang="en-US" sz="2000" b="0" dirty="0" smtClean="0">
                <a:solidFill>
                  <a:schemeClr val="bg1"/>
                </a:solidFill>
              </a:rPr>
              <a:t>emperature impacts </a:t>
            </a:r>
            <a:r>
              <a:rPr lang="en-US" sz="2000" b="0" dirty="0">
                <a:solidFill>
                  <a:schemeClr val="bg1"/>
                </a:solidFill>
              </a:rPr>
              <a:t>and </a:t>
            </a:r>
            <a:r>
              <a:rPr lang="en-US" sz="2000" b="0" dirty="0" smtClean="0">
                <a:solidFill>
                  <a:schemeClr val="bg1"/>
                </a:solidFill>
              </a:rPr>
              <a:t>bloom modelling</a:t>
            </a:r>
            <a:endParaRPr lang="en-US" sz="2000" b="0" dirty="0">
              <a:solidFill>
                <a:schemeClr val="bg1"/>
              </a:solidFill>
            </a:endParaRPr>
          </a:p>
        </p:txBody>
      </p:sp>
      <p:sp>
        <p:nvSpPr>
          <p:cNvPr id="23" name="Text Placeholder 1"/>
          <p:cNvSpPr>
            <a:spLocks noGrp="1"/>
          </p:cNvSpPr>
          <p:nvPr>
            <p:ph type="body" sz="quarter" idx="10"/>
          </p:nvPr>
        </p:nvSpPr>
        <p:spPr>
          <a:xfrm>
            <a:off x="4042153" y="424566"/>
            <a:ext cx="8162547" cy="746479"/>
          </a:xfrm>
        </p:spPr>
        <p:txBody>
          <a:bodyPr anchor="ctr" anchorCtr="0">
            <a:noAutofit/>
          </a:bodyPr>
          <a:lstStyle/>
          <a:p>
            <a:r>
              <a:rPr lang="en-US" sz="2900" dirty="0" smtClean="0">
                <a:solidFill>
                  <a:schemeClr val="tx1"/>
                </a:solidFill>
              </a:rPr>
              <a:t>Human &amp; Ecological Health Effects Research</a:t>
            </a:r>
            <a:endParaRPr lang="en-US" sz="2900" dirty="0">
              <a:solidFill>
                <a:schemeClr val="tx1"/>
              </a:solidFill>
            </a:endParaRPr>
          </a:p>
        </p:txBody>
      </p:sp>
      <p:sp>
        <p:nvSpPr>
          <p:cNvPr id="19" name="Text Placeholder 2"/>
          <p:cNvSpPr txBox="1">
            <a:spLocks/>
          </p:cNvSpPr>
          <p:nvPr/>
        </p:nvSpPr>
        <p:spPr>
          <a:xfrm>
            <a:off x="3721608" y="3722189"/>
            <a:ext cx="7955280" cy="548640"/>
          </a:xfrm>
          <a:prstGeom prst="rect">
            <a:avLst/>
          </a:prstGeom>
          <a:solidFill>
            <a:srgbClr val="B5CD85"/>
          </a:solidFill>
        </p:spPr>
        <p:txBody>
          <a:bodyPr vert="horz" lIns="182880" tIns="45720" rIns="91440" bIns="45720" rtlCol="0" anchor="ctr" anchorCtr="0">
            <a:noAutofit/>
          </a:bodyPr>
          <a:lstStyle>
            <a:lvl1pPr marL="342900" indent="-342900" algn="l" defTabSz="914400" rtl="0" eaLnBrk="1" latinLnBrk="0" hangingPunct="1">
              <a:spcBef>
                <a:spcPct val="20000"/>
              </a:spcBef>
              <a:spcAft>
                <a:spcPts val="600"/>
              </a:spcAft>
              <a:buClrTx/>
              <a:buSzPct val="150000"/>
              <a:buFont typeface="Arial" pitchFamily="34" charset="0"/>
              <a:buChar char="•"/>
              <a:defRPr sz="1600" b="1" kern="1200">
                <a:solidFill>
                  <a:schemeClr val="tx1"/>
                </a:solidFill>
                <a:latin typeface="Gill Sans MT" pitchFamily="34" charset="0"/>
                <a:ea typeface="+mn-ea"/>
                <a:cs typeface="+mn-cs"/>
              </a:defRPr>
            </a:lvl1pPr>
            <a:lvl2pPr marL="742950" indent="-28575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2pPr>
            <a:lvl3pPr marL="11430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3pPr>
            <a:lvl4pPr marL="16002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4pPr>
            <a:lvl5pPr marL="20574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r>
              <a:rPr lang="en-US" sz="2000" b="0" dirty="0">
                <a:solidFill>
                  <a:schemeClr val="bg1"/>
                </a:solidFill>
              </a:rPr>
              <a:t>Adverse Mammalian Health Effects of Algal Toxins: Bioaccumulation, Bloom Extract Toxicity, and Basic Mechanisms of Action</a:t>
            </a:r>
          </a:p>
        </p:txBody>
      </p:sp>
      <p:sp>
        <p:nvSpPr>
          <p:cNvPr id="15" name="Slide Number Placeholder 3"/>
          <p:cNvSpPr>
            <a:spLocks noGrp="1"/>
          </p:cNvSpPr>
          <p:nvPr>
            <p:ph type="sldNum" sz="quarter" idx="13"/>
          </p:nvPr>
        </p:nvSpPr>
        <p:spPr>
          <a:xfrm>
            <a:off x="8737600" y="6356355"/>
            <a:ext cx="3251200" cy="365125"/>
          </a:xfrm>
        </p:spPr>
        <p:txBody>
          <a:bodyPr/>
          <a:lstStyle/>
          <a:p>
            <a:fld id="{A825CED8-DE45-4409-8558-D05F5B977B87}" type="slidenum">
              <a:rPr lang="en-US" smtClean="0"/>
              <a:t>14</a:t>
            </a:fld>
            <a:endParaRPr lang="en-US" dirty="0"/>
          </a:p>
        </p:txBody>
      </p:sp>
      <p:pic>
        <p:nvPicPr>
          <p:cNvPr id="4" name="Picture 3"/>
          <p:cNvPicPr preferRelativeResize="0">
            <a:picLocks/>
          </p:cNvPicPr>
          <p:nvPr/>
        </p:nvPicPr>
        <p:blipFill rotWithShape="1">
          <a:blip r:embed="rId3" cstate="print">
            <a:extLst>
              <a:ext uri="{28A0092B-C50C-407E-A947-70E740481C1C}">
                <a14:useLocalDpi xmlns:a14="http://schemas.microsoft.com/office/drawing/2010/main" val="0"/>
              </a:ext>
            </a:extLst>
          </a:blip>
          <a:srcRect/>
          <a:stretch/>
        </p:blipFill>
        <p:spPr>
          <a:xfrm>
            <a:off x="342900" y="1837363"/>
            <a:ext cx="3328416" cy="4361688"/>
          </a:xfrm>
          <a:prstGeom prst="rect">
            <a:avLst/>
          </a:prstGeom>
        </p:spPr>
      </p:pic>
      <p:sp>
        <p:nvSpPr>
          <p:cNvPr id="5" name="Rectangle 4"/>
          <p:cNvSpPr/>
          <p:nvPr/>
        </p:nvSpPr>
        <p:spPr>
          <a:xfrm>
            <a:off x="342900" y="1739898"/>
            <a:ext cx="11434572" cy="4981582"/>
          </a:xfrm>
          <a:prstGeom prst="rect">
            <a:avLst/>
          </a:prstGeom>
          <a:no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2"/>
          <p:cNvSpPr txBox="1">
            <a:spLocks/>
          </p:cNvSpPr>
          <p:nvPr/>
        </p:nvSpPr>
        <p:spPr>
          <a:xfrm>
            <a:off x="3721608" y="4350947"/>
            <a:ext cx="7955280" cy="548640"/>
          </a:xfrm>
          <a:prstGeom prst="rect">
            <a:avLst/>
          </a:prstGeom>
          <a:solidFill>
            <a:srgbClr val="00A44A"/>
          </a:solidFill>
        </p:spPr>
        <p:txBody>
          <a:bodyPr vert="horz" lIns="182880" tIns="45720" rIns="91440" bIns="45720" rtlCol="0" anchor="ctr" anchorCtr="0">
            <a:noAutofit/>
          </a:bodyPr>
          <a:lstStyle>
            <a:lvl1pPr marL="342891" indent="-342891" algn="l" defTabSz="914377" rtl="0" eaLnBrk="1" latinLnBrk="0" hangingPunct="1">
              <a:spcBef>
                <a:spcPct val="20000"/>
              </a:spcBef>
              <a:spcAft>
                <a:spcPts val="600"/>
              </a:spcAft>
              <a:buClrTx/>
              <a:buSzPct val="150000"/>
              <a:buFont typeface="Arial" pitchFamily="34" charset="0"/>
              <a:buChar char="•"/>
              <a:defRPr sz="1600" b="1" kern="1200">
                <a:solidFill>
                  <a:schemeClr val="tx1"/>
                </a:solidFill>
                <a:latin typeface="Gill Sans MT" pitchFamily="34" charset="0"/>
                <a:ea typeface="+mn-ea"/>
                <a:cs typeface="+mn-cs"/>
              </a:defRPr>
            </a:lvl1pPr>
            <a:lvl2pPr marL="742932" indent="-285744" algn="l" defTabSz="914377"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2pPr>
            <a:lvl3pPr marL="1142971" indent="-228594" algn="l" defTabSz="914377"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3pPr>
            <a:lvl4pPr marL="1600160" indent="-228594" algn="l" defTabSz="914377"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4pPr>
            <a:lvl5pPr marL="2057349" indent="-228594" algn="l" defTabSz="914377"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r>
              <a:rPr lang="en-US" sz="2000" b="0" dirty="0">
                <a:solidFill>
                  <a:schemeClr val="bg1"/>
                </a:solidFill>
              </a:rPr>
              <a:t>The Effects of Selected </a:t>
            </a:r>
            <a:r>
              <a:rPr lang="en-US" sz="2000" b="0" dirty="0" err="1">
                <a:solidFill>
                  <a:schemeClr val="bg1"/>
                </a:solidFill>
              </a:rPr>
              <a:t>Cyanotoxins</a:t>
            </a:r>
            <a:r>
              <a:rPr lang="en-US" sz="2000" b="0" dirty="0">
                <a:solidFill>
                  <a:schemeClr val="bg1"/>
                </a:solidFill>
              </a:rPr>
              <a:t> on Human Cells and Cell Lines</a:t>
            </a:r>
          </a:p>
        </p:txBody>
      </p:sp>
      <p:sp>
        <p:nvSpPr>
          <p:cNvPr id="13" name="Text Placeholder 2"/>
          <p:cNvSpPr txBox="1">
            <a:spLocks/>
          </p:cNvSpPr>
          <p:nvPr/>
        </p:nvSpPr>
        <p:spPr>
          <a:xfrm>
            <a:off x="3721608" y="4979199"/>
            <a:ext cx="7955280" cy="548640"/>
          </a:xfrm>
          <a:prstGeom prst="rect">
            <a:avLst/>
          </a:prstGeom>
          <a:solidFill>
            <a:srgbClr val="B5CD85"/>
          </a:solidFill>
        </p:spPr>
        <p:txBody>
          <a:bodyPr vert="horz" lIns="182880" tIns="45720" rIns="91440" bIns="45720" rtlCol="0" anchor="ctr" anchorCtr="0">
            <a:noAutofit/>
          </a:bodyPr>
          <a:lstStyle>
            <a:lvl1pPr marL="342900" indent="-342900" algn="l" defTabSz="914400" rtl="0" eaLnBrk="1" latinLnBrk="0" hangingPunct="1">
              <a:spcBef>
                <a:spcPct val="20000"/>
              </a:spcBef>
              <a:spcAft>
                <a:spcPts val="600"/>
              </a:spcAft>
              <a:buClrTx/>
              <a:buSzPct val="150000"/>
              <a:buFont typeface="Arial" pitchFamily="34" charset="0"/>
              <a:buChar char="•"/>
              <a:defRPr sz="1600" b="1" kern="1200">
                <a:solidFill>
                  <a:schemeClr val="tx1"/>
                </a:solidFill>
                <a:latin typeface="Gill Sans MT" pitchFamily="34" charset="0"/>
                <a:ea typeface="+mn-ea"/>
                <a:cs typeface="+mn-cs"/>
              </a:defRPr>
            </a:lvl1pPr>
            <a:lvl2pPr marL="742950" indent="-28575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2pPr>
            <a:lvl3pPr marL="11430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3pPr>
            <a:lvl4pPr marL="16002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4pPr>
            <a:lvl5pPr marL="20574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r>
              <a:rPr lang="en-US" sz="2000" b="0" dirty="0">
                <a:solidFill>
                  <a:schemeClr val="bg1"/>
                </a:solidFill>
              </a:rPr>
              <a:t>Human </a:t>
            </a:r>
            <a:r>
              <a:rPr lang="en-US" sz="2000" b="0" dirty="0" smtClean="0">
                <a:solidFill>
                  <a:schemeClr val="bg1"/>
                </a:solidFill>
              </a:rPr>
              <a:t>exposure to, </a:t>
            </a:r>
            <a:r>
              <a:rPr lang="en-US" sz="2000" b="0" dirty="0">
                <a:solidFill>
                  <a:schemeClr val="bg1"/>
                </a:solidFill>
              </a:rPr>
              <a:t>and </a:t>
            </a:r>
            <a:r>
              <a:rPr lang="en-US" sz="2000" b="0" dirty="0" smtClean="0">
                <a:solidFill>
                  <a:schemeClr val="bg1"/>
                </a:solidFill>
              </a:rPr>
              <a:t>health effects from, cyanotoxins</a:t>
            </a:r>
            <a:endParaRPr lang="en-US" sz="2000" b="0" dirty="0">
              <a:solidFill>
                <a:schemeClr val="bg1"/>
              </a:solidFill>
            </a:endParaRPr>
          </a:p>
        </p:txBody>
      </p:sp>
      <p:sp>
        <p:nvSpPr>
          <p:cNvPr id="14" name="Text Placeholder 2"/>
          <p:cNvSpPr txBox="1">
            <a:spLocks/>
          </p:cNvSpPr>
          <p:nvPr/>
        </p:nvSpPr>
        <p:spPr>
          <a:xfrm>
            <a:off x="3721450" y="5611974"/>
            <a:ext cx="7955280" cy="548640"/>
          </a:xfrm>
          <a:prstGeom prst="rect">
            <a:avLst/>
          </a:prstGeom>
          <a:solidFill>
            <a:srgbClr val="00A44A"/>
          </a:solidFill>
        </p:spPr>
        <p:txBody>
          <a:bodyPr vert="horz" lIns="182880" tIns="45720" rIns="91440" bIns="45720" rtlCol="0" anchor="ctr" anchorCtr="0">
            <a:noAutofit/>
          </a:bodyPr>
          <a:lstStyle>
            <a:lvl1pPr marL="342891" indent="-342891" algn="l" defTabSz="914377" rtl="0" eaLnBrk="1" latinLnBrk="0" hangingPunct="1">
              <a:spcBef>
                <a:spcPct val="20000"/>
              </a:spcBef>
              <a:spcAft>
                <a:spcPts val="600"/>
              </a:spcAft>
              <a:buClrTx/>
              <a:buSzPct val="150000"/>
              <a:buFont typeface="Arial" pitchFamily="34" charset="0"/>
              <a:buChar char="•"/>
              <a:defRPr sz="1600" b="1" kern="1200">
                <a:solidFill>
                  <a:schemeClr val="tx1"/>
                </a:solidFill>
                <a:latin typeface="Gill Sans MT" pitchFamily="34" charset="0"/>
                <a:ea typeface="+mn-ea"/>
                <a:cs typeface="+mn-cs"/>
              </a:defRPr>
            </a:lvl1pPr>
            <a:lvl2pPr marL="742932" indent="-285744" algn="l" defTabSz="914377"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2pPr>
            <a:lvl3pPr marL="1142971" indent="-228594" algn="l" defTabSz="914377"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3pPr>
            <a:lvl4pPr marL="1600160" indent="-228594" algn="l" defTabSz="914377"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4pPr>
            <a:lvl5pPr marL="2057349" indent="-228594" algn="l" defTabSz="914377"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r>
              <a:rPr lang="en-US" sz="2000" b="0" dirty="0" smtClean="0">
                <a:solidFill>
                  <a:schemeClr val="bg1"/>
                </a:solidFill>
              </a:rPr>
              <a:t>Protecting </a:t>
            </a:r>
            <a:r>
              <a:rPr lang="en-US" sz="2000" b="0" dirty="0">
                <a:solidFill>
                  <a:schemeClr val="bg1"/>
                </a:solidFill>
              </a:rPr>
              <a:t>the </a:t>
            </a:r>
            <a:r>
              <a:rPr lang="en-US" sz="2000" b="0" dirty="0" smtClean="0">
                <a:solidFill>
                  <a:schemeClr val="bg1"/>
                </a:solidFill>
              </a:rPr>
              <a:t>ecosystem </a:t>
            </a:r>
            <a:r>
              <a:rPr lang="en-US" sz="2000" b="0" dirty="0">
                <a:solidFill>
                  <a:schemeClr val="bg1"/>
                </a:solidFill>
              </a:rPr>
              <a:t>and </a:t>
            </a:r>
            <a:r>
              <a:rPr lang="en-US" sz="2000" b="0" dirty="0" smtClean="0">
                <a:solidFill>
                  <a:schemeClr val="bg1"/>
                </a:solidFill>
              </a:rPr>
              <a:t>human health </a:t>
            </a:r>
            <a:r>
              <a:rPr lang="en-US" sz="2000" b="0" dirty="0">
                <a:solidFill>
                  <a:schemeClr val="bg1"/>
                </a:solidFill>
              </a:rPr>
              <a:t>from </a:t>
            </a:r>
            <a:r>
              <a:rPr lang="en-US" sz="2000" b="0" dirty="0" smtClean="0">
                <a:solidFill>
                  <a:schemeClr val="bg1"/>
                </a:solidFill>
              </a:rPr>
              <a:t>HAB toxins </a:t>
            </a:r>
            <a:endParaRPr lang="en-US" sz="2000" b="0" dirty="0">
              <a:solidFill>
                <a:schemeClr val="bg1"/>
              </a:solidFill>
            </a:endParaRPr>
          </a:p>
        </p:txBody>
      </p:sp>
    </p:spTree>
    <p:extLst>
      <p:ext uri="{BB962C8B-B14F-4D97-AF65-F5344CB8AC3E}">
        <p14:creationId xmlns:p14="http://schemas.microsoft.com/office/powerpoint/2010/main" val="61288776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Placeholder 2"/>
          <p:cNvSpPr txBox="1">
            <a:spLocks/>
          </p:cNvSpPr>
          <p:nvPr/>
        </p:nvSpPr>
        <p:spPr>
          <a:xfrm>
            <a:off x="12700" y="1284913"/>
            <a:ext cx="12192000" cy="5572991"/>
          </a:xfrm>
          <a:prstGeom prst="rect">
            <a:avLst/>
          </a:prstGeom>
          <a:solidFill>
            <a:srgbClr val="B5CD85">
              <a:alpha val="20000"/>
            </a:srgbClr>
          </a:solidFill>
        </p:spPr>
        <p:txBody>
          <a:bodyPr vert="horz" lIns="182880" tIns="45720" rIns="91440" bIns="45720" rtlCol="0" anchor="ctr" anchorCtr="0">
            <a:noAutofit/>
          </a:bodyPr>
          <a:lstStyle>
            <a:lvl1pPr marL="342900" indent="-342900" algn="l" defTabSz="914400" rtl="0" eaLnBrk="1" latinLnBrk="0" hangingPunct="1">
              <a:spcBef>
                <a:spcPct val="20000"/>
              </a:spcBef>
              <a:spcAft>
                <a:spcPts val="600"/>
              </a:spcAft>
              <a:buClrTx/>
              <a:buSzPct val="150000"/>
              <a:buFont typeface="Arial" pitchFamily="34" charset="0"/>
              <a:buChar char="•"/>
              <a:defRPr sz="1600" b="1" kern="1200">
                <a:solidFill>
                  <a:schemeClr val="tx1"/>
                </a:solidFill>
                <a:latin typeface="Gill Sans MT" pitchFamily="34" charset="0"/>
                <a:ea typeface="+mn-ea"/>
                <a:cs typeface="+mn-cs"/>
              </a:defRPr>
            </a:lvl1pPr>
            <a:lvl2pPr marL="742950" indent="-28575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2pPr>
            <a:lvl3pPr marL="11430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3pPr>
            <a:lvl4pPr marL="16002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4pPr>
            <a:lvl5pPr marL="20574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endParaRPr lang="en-US" sz="2000" b="0" dirty="0">
              <a:solidFill>
                <a:schemeClr val="bg1"/>
              </a:solidFill>
            </a:endParaRPr>
          </a:p>
        </p:txBody>
      </p:sp>
      <p:sp>
        <p:nvSpPr>
          <p:cNvPr id="8" name="Oval 7"/>
          <p:cNvSpPr/>
          <p:nvPr/>
        </p:nvSpPr>
        <p:spPr>
          <a:xfrm>
            <a:off x="217588" y="1591717"/>
            <a:ext cx="4559300" cy="4542131"/>
          </a:xfrm>
          <a:prstGeom prst="ellipse">
            <a:avLst/>
          </a:prstGeom>
          <a:blipFill>
            <a:blip r:embed="rId3">
              <a:extLst>
                <a:ext uri="{28A0092B-C50C-407E-A947-70E740481C1C}">
                  <a14:useLocalDpi xmlns:a14="http://schemas.microsoft.com/office/drawing/2010/main" val="0"/>
                </a:ext>
              </a:extLst>
            </a:blip>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3680860" y="4631356"/>
            <a:ext cx="1646855" cy="161550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9963938">
            <a:off x="3449390" y="4134380"/>
            <a:ext cx="3032363" cy="3049739"/>
          </a:xfrm>
          <a:prstGeom prst="rect">
            <a:avLst/>
          </a:prstGeom>
        </p:spPr>
      </p:pic>
      <p:sp>
        <p:nvSpPr>
          <p:cNvPr id="4" name="Slide Number Placeholder 3"/>
          <p:cNvSpPr>
            <a:spLocks noGrp="1"/>
          </p:cNvSpPr>
          <p:nvPr>
            <p:ph type="sldNum" sz="quarter" idx="13"/>
          </p:nvPr>
        </p:nvSpPr>
        <p:spPr/>
        <p:txBody>
          <a:bodyPr/>
          <a:lstStyle/>
          <a:p>
            <a:pPr>
              <a:defRPr/>
            </a:pPr>
            <a:fld id="{620338C0-557E-40D3-BE98-F43B2D0B1431}" type="slidenum">
              <a:rPr lang="en-US" smtClean="0">
                <a:solidFill>
                  <a:prstClr val="black"/>
                </a:solidFill>
              </a:rPr>
              <a:pPr>
                <a:defRPr/>
              </a:pPr>
              <a:t>15</a:t>
            </a:fld>
            <a:endParaRPr lang="en-US" dirty="0">
              <a:solidFill>
                <a:prstClr val="black"/>
              </a:solidFill>
            </a:endParaRPr>
          </a:p>
        </p:txBody>
      </p:sp>
      <p:sp>
        <p:nvSpPr>
          <p:cNvPr id="21" name="Text Placeholder 1"/>
          <p:cNvSpPr>
            <a:spLocks noGrp="1"/>
          </p:cNvSpPr>
          <p:nvPr>
            <p:ph type="body" sz="quarter" idx="10"/>
          </p:nvPr>
        </p:nvSpPr>
        <p:spPr>
          <a:xfrm>
            <a:off x="4102100" y="317500"/>
            <a:ext cx="8089900" cy="927100"/>
          </a:xfrm>
        </p:spPr>
        <p:txBody>
          <a:bodyPr anchor="ctr" anchorCtr="0">
            <a:noAutofit/>
          </a:bodyPr>
          <a:lstStyle/>
          <a:p>
            <a:pPr marL="0" indent="0">
              <a:spcBef>
                <a:spcPts val="0"/>
              </a:spcBef>
              <a:buNone/>
            </a:pPr>
            <a:r>
              <a:rPr lang="en-US" sz="2400" b="1" dirty="0" smtClean="0">
                <a:latin typeface="Gill Sans MT" panose="020B0502020104020203" pitchFamily="34" charset="0"/>
              </a:rPr>
              <a:t>Study Example:  </a:t>
            </a:r>
          </a:p>
          <a:p>
            <a:pPr marL="0" indent="0">
              <a:spcBef>
                <a:spcPts val="0"/>
              </a:spcBef>
              <a:buNone/>
            </a:pPr>
            <a:r>
              <a:rPr lang="en-US" b="1" dirty="0" smtClean="0">
                <a:latin typeface="Gill Sans MT" panose="020B0502020104020203" pitchFamily="34" charset="0"/>
              </a:rPr>
              <a:t>Characterize Strains of Cyanobacteria</a:t>
            </a:r>
            <a:endParaRPr lang="en-US" sz="2800" b="1" dirty="0">
              <a:latin typeface="Gill Sans MT" panose="020B0502020104020203" pitchFamily="34" charset="0"/>
            </a:endParaRPr>
          </a:p>
        </p:txBody>
      </p:sp>
      <p:sp>
        <p:nvSpPr>
          <p:cNvPr id="11" name="TextBox 10"/>
          <p:cNvSpPr txBox="1"/>
          <p:nvPr/>
        </p:nvSpPr>
        <p:spPr>
          <a:xfrm>
            <a:off x="5570051" y="3341482"/>
            <a:ext cx="6602094" cy="1523494"/>
          </a:xfrm>
          <a:prstGeom prst="rect">
            <a:avLst/>
          </a:prstGeom>
          <a:noFill/>
        </p:spPr>
        <p:txBody>
          <a:bodyPr wrap="square" rtlCol="0">
            <a:spAutoFit/>
          </a:bodyPr>
          <a:lstStyle/>
          <a:p>
            <a:pPr marL="182880" indent="-182880">
              <a:spcBef>
                <a:spcPts val="1800"/>
              </a:spcBef>
              <a:buFont typeface="Arial" panose="020B0604020202020204" pitchFamily="34" charset="0"/>
              <a:buChar char="•"/>
            </a:pPr>
            <a:r>
              <a:rPr lang="en-US" sz="2100" dirty="0" smtClean="0">
                <a:latin typeface="Gill Sans MT" panose="020B0502020104020203" pitchFamily="34" charset="0"/>
              </a:rPr>
              <a:t>Identification </a:t>
            </a:r>
            <a:r>
              <a:rPr lang="en-US" sz="2100" dirty="0">
                <a:latin typeface="Gill Sans MT" panose="020B0502020104020203" pitchFamily="34" charset="0"/>
              </a:rPr>
              <a:t>of cyanobacteria and their toxins</a:t>
            </a:r>
          </a:p>
          <a:p>
            <a:pPr marL="182880" lvl="2" indent="-182880">
              <a:spcBef>
                <a:spcPts val="1800"/>
              </a:spcBef>
              <a:buFont typeface="Arial" panose="020B0604020202020204" pitchFamily="34" charset="0"/>
              <a:buChar char="•"/>
            </a:pPr>
            <a:r>
              <a:rPr lang="en-US" sz="2100" dirty="0" smtClean="0">
                <a:latin typeface="Gill Sans MT" panose="020B0502020104020203" pitchFamily="34" charset="0"/>
              </a:rPr>
              <a:t>Purify </a:t>
            </a:r>
            <a:r>
              <a:rPr lang="en-US" sz="2100" dirty="0">
                <a:latin typeface="Gill Sans MT" panose="020B0502020104020203" pitchFamily="34" charset="0"/>
              </a:rPr>
              <a:t>and characterize endotoxins from </a:t>
            </a:r>
            <a:r>
              <a:rPr lang="en-US" sz="2100" dirty="0" smtClean="0">
                <a:latin typeface="Gill Sans MT" panose="020B0502020104020203" pitchFamily="34" charset="0"/>
              </a:rPr>
              <a:t>cyanobacteria</a:t>
            </a:r>
          </a:p>
          <a:p>
            <a:pPr marL="182880" lvl="2" indent="-182880">
              <a:spcBef>
                <a:spcPts val="1800"/>
              </a:spcBef>
              <a:buFont typeface="Arial" panose="020B0604020202020204" pitchFamily="34" charset="0"/>
              <a:buChar char="•"/>
            </a:pPr>
            <a:r>
              <a:rPr lang="en-US" sz="2100" i="1" dirty="0" smtClean="0">
                <a:latin typeface="Gill Sans MT" panose="020B0502020104020203" pitchFamily="34" charset="0"/>
              </a:rPr>
              <a:t>In </a:t>
            </a:r>
            <a:r>
              <a:rPr lang="en-US" sz="2100" i="1" dirty="0">
                <a:latin typeface="Gill Sans MT" panose="020B0502020104020203" pitchFamily="34" charset="0"/>
              </a:rPr>
              <a:t>vitro</a:t>
            </a:r>
            <a:r>
              <a:rPr lang="en-US" sz="2100" dirty="0">
                <a:latin typeface="Gill Sans MT" panose="020B0502020104020203" pitchFamily="34" charset="0"/>
              </a:rPr>
              <a:t> assays to determine allergenicity of </a:t>
            </a:r>
            <a:r>
              <a:rPr lang="en-US" sz="2100" dirty="0" smtClean="0">
                <a:latin typeface="Gill Sans MT" panose="020B0502020104020203" pitchFamily="34" charset="0"/>
              </a:rPr>
              <a:t>endotoxins</a:t>
            </a:r>
            <a:endParaRPr lang="en-US" sz="2100" dirty="0">
              <a:latin typeface="Gill Sans MT" panose="020B0502020104020203" pitchFamily="34" charset="0"/>
            </a:endParaRPr>
          </a:p>
        </p:txBody>
      </p:sp>
      <p:sp>
        <p:nvSpPr>
          <p:cNvPr id="24" name="TextBox 23"/>
          <p:cNvSpPr txBox="1"/>
          <p:nvPr/>
        </p:nvSpPr>
        <p:spPr>
          <a:xfrm>
            <a:off x="733094" y="4382035"/>
            <a:ext cx="1930400" cy="369332"/>
          </a:xfrm>
          <a:prstGeom prst="rect">
            <a:avLst/>
          </a:prstGeom>
          <a:noFill/>
        </p:spPr>
        <p:txBody>
          <a:bodyPr wrap="square" rtlCol="0">
            <a:spAutoFit/>
          </a:bodyPr>
          <a:lstStyle/>
          <a:p>
            <a:pPr algn="ctr"/>
            <a:r>
              <a:rPr lang="en-US" b="1" dirty="0" smtClean="0">
                <a:solidFill>
                  <a:srgbClr val="00A44A"/>
                </a:solidFill>
                <a:latin typeface="Gill Sans MT" panose="020B0502020104020203" pitchFamily="34" charset="0"/>
              </a:rPr>
              <a:t>Microcystis</a:t>
            </a:r>
            <a:endParaRPr lang="en-US" b="1" dirty="0">
              <a:solidFill>
                <a:srgbClr val="00A44A"/>
              </a:solidFill>
              <a:latin typeface="Gill Sans MT" panose="020B0502020104020203" pitchFamily="34" charset="0"/>
            </a:endParaRPr>
          </a:p>
        </p:txBody>
      </p:sp>
      <p:sp>
        <p:nvSpPr>
          <p:cNvPr id="28" name="TextBox 27"/>
          <p:cNvSpPr txBox="1"/>
          <p:nvPr/>
        </p:nvSpPr>
        <p:spPr>
          <a:xfrm>
            <a:off x="0" y="1696343"/>
            <a:ext cx="1433944" cy="430887"/>
          </a:xfrm>
          <a:prstGeom prst="rect">
            <a:avLst/>
          </a:prstGeom>
          <a:noFill/>
        </p:spPr>
        <p:txBody>
          <a:bodyPr wrap="square" rtlCol="0">
            <a:spAutoFit/>
          </a:bodyPr>
          <a:lstStyle/>
          <a:p>
            <a:pPr algn="ctr"/>
            <a:r>
              <a:rPr lang="en-US" sz="2200" b="1" dirty="0" smtClean="0">
                <a:latin typeface="Gill Sans MT" panose="020B0502020104020203" pitchFamily="34" charset="0"/>
                <a:cs typeface="Arabic Typesetting" panose="03020402040406030203" pitchFamily="66" charset="-78"/>
              </a:rPr>
              <a:t>Cells</a:t>
            </a:r>
            <a:endParaRPr lang="en-US" sz="2200" b="1" dirty="0">
              <a:latin typeface="Gill Sans MT" panose="020B0502020104020203" pitchFamily="34" charset="0"/>
              <a:cs typeface="Arabic Typesetting" panose="03020402040406030203" pitchFamily="66" charset="-78"/>
            </a:endParaRPr>
          </a:p>
        </p:txBody>
      </p:sp>
      <p:sp>
        <p:nvSpPr>
          <p:cNvPr id="29" name="TextBox 28"/>
          <p:cNvSpPr txBox="1"/>
          <p:nvPr/>
        </p:nvSpPr>
        <p:spPr>
          <a:xfrm>
            <a:off x="2663494" y="6182208"/>
            <a:ext cx="1433944" cy="430887"/>
          </a:xfrm>
          <a:prstGeom prst="rect">
            <a:avLst/>
          </a:prstGeom>
          <a:noFill/>
        </p:spPr>
        <p:txBody>
          <a:bodyPr wrap="square" rtlCol="0">
            <a:spAutoFit/>
          </a:bodyPr>
          <a:lstStyle/>
          <a:p>
            <a:pPr algn="ctr"/>
            <a:r>
              <a:rPr lang="en-US" sz="2200" b="1" dirty="0" smtClean="0">
                <a:latin typeface="Gill Sans MT" panose="020B0502020104020203" pitchFamily="34" charset="0"/>
              </a:rPr>
              <a:t>Toxin</a:t>
            </a:r>
            <a:endParaRPr lang="en-US" sz="2200" b="1" dirty="0">
              <a:latin typeface="Gill Sans MT" panose="020B0502020104020203" pitchFamily="34" charset="0"/>
            </a:endParaRPr>
          </a:p>
        </p:txBody>
      </p:sp>
      <p:sp>
        <p:nvSpPr>
          <p:cNvPr id="19" name="TextBox 18"/>
          <p:cNvSpPr txBox="1"/>
          <p:nvPr/>
        </p:nvSpPr>
        <p:spPr>
          <a:xfrm>
            <a:off x="3701642" y="5249529"/>
            <a:ext cx="1587499" cy="369332"/>
          </a:xfrm>
          <a:prstGeom prst="rect">
            <a:avLst/>
          </a:prstGeom>
          <a:noFill/>
        </p:spPr>
        <p:txBody>
          <a:bodyPr wrap="square" rtlCol="0">
            <a:spAutoFit/>
          </a:bodyPr>
          <a:lstStyle/>
          <a:p>
            <a:pPr algn="ctr"/>
            <a:r>
              <a:rPr lang="en-US" b="1" dirty="0" smtClean="0">
                <a:solidFill>
                  <a:srgbClr val="00A44A"/>
                </a:solidFill>
                <a:latin typeface="Gill Sans MT" panose="020B0502020104020203" pitchFamily="34" charset="0"/>
              </a:rPr>
              <a:t>Microcystin</a:t>
            </a:r>
            <a:endParaRPr lang="en-US" sz="1600" b="1" dirty="0">
              <a:solidFill>
                <a:srgbClr val="00A44A"/>
              </a:solidFill>
              <a:latin typeface="Gill Sans MT" panose="020B0502020104020203" pitchFamily="34" charset="0"/>
            </a:endParaRPr>
          </a:p>
        </p:txBody>
      </p:sp>
      <p:sp>
        <p:nvSpPr>
          <p:cNvPr id="9" name="Rectangle 8"/>
          <p:cNvSpPr/>
          <p:nvPr/>
        </p:nvSpPr>
        <p:spPr>
          <a:xfrm>
            <a:off x="11518334" y="2036811"/>
            <a:ext cx="673100" cy="271558"/>
          </a:xfrm>
          <a:prstGeom prst="rect">
            <a:avLst/>
          </a:prstGeom>
          <a:solidFill>
            <a:srgbClr val="00A4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TextBox 30"/>
          <p:cNvSpPr txBox="1"/>
          <p:nvPr/>
        </p:nvSpPr>
        <p:spPr>
          <a:xfrm>
            <a:off x="5143500" y="2036811"/>
            <a:ext cx="7048500" cy="1033113"/>
          </a:xfrm>
          <a:prstGeom prst="snip2DiagRect">
            <a:avLst/>
          </a:prstGeom>
          <a:solidFill>
            <a:srgbClr val="00A44A"/>
          </a:solidFill>
        </p:spPr>
        <p:txBody>
          <a:bodyPr wrap="square" lIns="182880" rtlCol="0" anchor="ctr" anchorCtr="0">
            <a:noAutofit/>
          </a:bodyPr>
          <a:lstStyle/>
          <a:p>
            <a:pPr>
              <a:spcBef>
                <a:spcPts val="1200"/>
              </a:spcBef>
              <a:spcAft>
                <a:spcPts val="1200"/>
              </a:spcAft>
            </a:pPr>
            <a:r>
              <a:rPr lang="en-US" sz="2200" b="1" dirty="0" smtClean="0">
                <a:solidFill>
                  <a:schemeClr val="bg1"/>
                </a:solidFill>
                <a:latin typeface="Gill Sans MT" panose="020B0502020104020203" pitchFamily="34" charset="0"/>
              </a:rPr>
              <a:t>Development of improved method to isolate cyanobacteria and determine toxigenic properties </a:t>
            </a:r>
            <a:endParaRPr lang="en-US" sz="2200" b="1" dirty="0">
              <a:solidFill>
                <a:schemeClr val="bg1"/>
              </a:solidFill>
              <a:latin typeface="Gill Sans MT" panose="020B0502020104020203" pitchFamily="34" charset="0"/>
            </a:endParaRPr>
          </a:p>
        </p:txBody>
      </p:sp>
      <p:sp>
        <p:nvSpPr>
          <p:cNvPr id="23" name="Text Placeholder 2"/>
          <p:cNvSpPr txBox="1">
            <a:spLocks/>
          </p:cNvSpPr>
          <p:nvPr/>
        </p:nvSpPr>
        <p:spPr>
          <a:xfrm>
            <a:off x="12700" y="14426"/>
            <a:ext cx="12192000" cy="299435"/>
          </a:xfrm>
          <a:prstGeom prst="rect">
            <a:avLst/>
          </a:prstGeom>
          <a:solidFill>
            <a:srgbClr val="B5CD85">
              <a:alpha val="24000"/>
            </a:srgbClr>
          </a:solidFill>
        </p:spPr>
        <p:txBody>
          <a:bodyPr vert="horz" lIns="182880" tIns="45720" rIns="91440" bIns="45720" rtlCol="0" anchor="ctr" anchorCtr="0">
            <a:noAutofit/>
          </a:bodyPr>
          <a:lstStyle>
            <a:lvl1pPr marL="342900" indent="-342900" algn="l" defTabSz="914400" rtl="0" eaLnBrk="1" latinLnBrk="0" hangingPunct="1">
              <a:spcBef>
                <a:spcPct val="20000"/>
              </a:spcBef>
              <a:spcAft>
                <a:spcPts val="600"/>
              </a:spcAft>
              <a:buClrTx/>
              <a:buSzPct val="150000"/>
              <a:buFont typeface="Arial" pitchFamily="34" charset="0"/>
              <a:buChar char="•"/>
              <a:defRPr sz="1600" b="1" kern="1200">
                <a:solidFill>
                  <a:schemeClr val="tx1"/>
                </a:solidFill>
                <a:latin typeface="Gill Sans MT" pitchFamily="34" charset="0"/>
                <a:ea typeface="+mn-ea"/>
                <a:cs typeface="+mn-cs"/>
              </a:defRPr>
            </a:lvl1pPr>
            <a:lvl2pPr marL="742950" indent="-28575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2pPr>
            <a:lvl3pPr marL="11430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3pPr>
            <a:lvl4pPr marL="16002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4pPr>
            <a:lvl5pPr marL="20574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endParaRPr lang="en-US" sz="2000" b="0" dirty="0">
              <a:solidFill>
                <a:schemeClr val="bg1"/>
              </a:solidFill>
            </a:endParaRPr>
          </a:p>
        </p:txBody>
      </p:sp>
    </p:spTree>
    <p:extLst>
      <p:ext uri="{BB962C8B-B14F-4D97-AF65-F5344CB8AC3E}">
        <p14:creationId xmlns:p14="http://schemas.microsoft.com/office/powerpoint/2010/main" val="23863200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3689252" y="1810513"/>
            <a:ext cx="8055864" cy="685800"/>
          </a:xfrm>
          <a:solidFill>
            <a:srgbClr val="F47914"/>
          </a:solidFill>
        </p:spPr>
        <p:txBody>
          <a:bodyPr vert="horz" lIns="182880" tIns="45720" rIns="91440" bIns="45720" rtlCol="0" anchor="ctr" anchorCtr="0">
            <a:noAutofit/>
          </a:bodyPr>
          <a:lstStyle/>
          <a:p>
            <a:pPr marL="0" indent="0">
              <a:spcBef>
                <a:spcPts val="0"/>
              </a:spcBef>
              <a:spcAft>
                <a:spcPts val="300"/>
              </a:spcAft>
              <a:buNone/>
            </a:pPr>
            <a:r>
              <a:rPr lang="en-US" sz="2100" b="0" dirty="0">
                <a:solidFill>
                  <a:schemeClr val="bg1"/>
                </a:solidFill>
              </a:rPr>
              <a:t>Satellite </a:t>
            </a:r>
            <a:r>
              <a:rPr lang="en-US" sz="2100" b="0" dirty="0" smtClean="0">
                <a:solidFill>
                  <a:schemeClr val="bg1"/>
                </a:solidFill>
              </a:rPr>
              <a:t>Cyanobacteria </a:t>
            </a:r>
            <a:r>
              <a:rPr lang="en-US" sz="2100" b="0" dirty="0">
                <a:solidFill>
                  <a:schemeClr val="bg1"/>
                </a:solidFill>
              </a:rPr>
              <a:t>Assessment </a:t>
            </a:r>
            <a:r>
              <a:rPr lang="en-US" sz="2100" b="0" dirty="0" smtClean="0">
                <a:solidFill>
                  <a:schemeClr val="bg1"/>
                </a:solidFill>
              </a:rPr>
              <a:t>Network</a:t>
            </a:r>
            <a:endParaRPr lang="en-US" sz="2100" b="0" dirty="0">
              <a:solidFill>
                <a:schemeClr val="bg1"/>
              </a:solidFill>
            </a:endParaRPr>
          </a:p>
        </p:txBody>
      </p:sp>
      <p:sp>
        <p:nvSpPr>
          <p:cNvPr id="10" name="Text Placeholder 2"/>
          <p:cNvSpPr txBox="1">
            <a:spLocks/>
          </p:cNvSpPr>
          <p:nvPr/>
        </p:nvSpPr>
        <p:spPr>
          <a:xfrm>
            <a:off x="3689252" y="2545466"/>
            <a:ext cx="8055864" cy="685800"/>
          </a:xfrm>
          <a:prstGeom prst="rect">
            <a:avLst/>
          </a:prstGeom>
          <a:solidFill>
            <a:srgbClr val="FF9933">
              <a:alpha val="74000"/>
            </a:srgbClr>
          </a:solidFill>
        </p:spPr>
        <p:txBody>
          <a:bodyPr vert="horz" lIns="182880" tIns="45720" rIns="91440" bIns="45720" rtlCol="0" anchor="ctr" anchorCtr="0">
            <a:noAutofit/>
          </a:bodyPr>
          <a:lstStyle>
            <a:lvl1pPr marL="342900" indent="-342900" algn="l" defTabSz="914400" rtl="0" eaLnBrk="1" latinLnBrk="0" hangingPunct="1">
              <a:spcBef>
                <a:spcPct val="20000"/>
              </a:spcBef>
              <a:spcAft>
                <a:spcPts val="600"/>
              </a:spcAft>
              <a:buClrTx/>
              <a:buSzPct val="150000"/>
              <a:buFont typeface="Arial" pitchFamily="34" charset="0"/>
              <a:buChar char="•"/>
              <a:defRPr sz="1600" b="1" kern="1200">
                <a:solidFill>
                  <a:schemeClr val="tx1"/>
                </a:solidFill>
                <a:latin typeface="Gill Sans MT" pitchFamily="34" charset="0"/>
                <a:ea typeface="+mn-ea"/>
                <a:cs typeface="+mn-cs"/>
              </a:defRPr>
            </a:lvl1pPr>
            <a:lvl2pPr marL="742950" indent="-28575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2pPr>
            <a:lvl3pPr marL="11430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3pPr>
            <a:lvl4pPr marL="16002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4pPr>
            <a:lvl5pPr marL="20574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r>
              <a:rPr lang="en-US" sz="2100" b="0" dirty="0">
                <a:solidFill>
                  <a:schemeClr val="bg1"/>
                </a:solidFill>
              </a:rPr>
              <a:t>Rapid c</a:t>
            </a:r>
            <a:r>
              <a:rPr lang="en-US" sz="2100" b="0" dirty="0" smtClean="0">
                <a:solidFill>
                  <a:schemeClr val="bg1"/>
                </a:solidFill>
              </a:rPr>
              <a:t>yanobacteria </a:t>
            </a:r>
            <a:r>
              <a:rPr lang="en-US" sz="2100" b="0" dirty="0">
                <a:solidFill>
                  <a:schemeClr val="bg1"/>
                </a:solidFill>
              </a:rPr>
              <a:t>c</a:t>
            </a:r>
            <a:r>
              <a:rPr lang="en-US" sz="2100" b="0" dirty="0" smtClean="0">
                <a:solidFill>
                  <a:schemeClr val="bg1"/>
                </a:solidFill>
              </a:rPr>
              <a:t>ell detection</a:t>
            </a:r>
            <a:endParaRPr lang="en-US" sz="2100" b="0" dirty="0">
              <a:solidFill>
                <a:schemeClr val="bg1"/>
              </a:solidFill>
            </a:endParaRPr>
          </a:p>
        </p:txBody>
      </p:sp>
      <p:sp>
        <p:nvSpPr>
          <p:cNvPr id="12" name="Text Placeholder 2"/>
          <p:cNvSpPr txBox="1">
            <a:spLocks/>
          </p:cNvSpPr>
          <p:nvPr/>
        </p:nvSpPr>
        <p:spPr>
          <a:xfrm>
            <a:off x="3689252" y="3280419"/>
            <a:ext cx="8055864" cy="685800"/>
          </a:xfrm>
          <a:prstGeom prst="rect">
            <a:avLst/>
          </a:prstGeom>
          <a:solidFill>
            <a:srgbClr val="F47914"/>
          </a:solidFill>
        </p:spPr>
        <p:txBody>
          <a:bodyPr vert="horz" lIns="182880" tIns="45720" rIns="91440" bIns="45720" rtlCol="0" anchor="ctr" anchorCtr="0">
            <a:noAutofit/>
          </a:bodyPr>
          <a:lstStyle>
            <a:lvl1pPr marL="342900" indent="-342900" algn="l" defTabSz="914400" rtl="0" eaLnBrk="1" latinLnBrk="0" hangingPunct="1">
              <a:spcBef>
                <a:spcPct val="20000"/>
              </a:spcBef>
              <a:spcAft>
                <a:spcPts val="600"/>
              </a:spcAft>
              <a:buClrTx/>
              <a:buSzPct val="150000"/>
              <a:buFont typeface="Arial" pitchFamily="34" charset="0"/>
              <a:buChar char="•"/>
              <a:defRPr sz="1600" b="1" kern="1200">
                <a:solidFill>
                  <a:schemeClr val="tx1"/>
                </a:solidFill>
                <a:latin typeface="Gill Sans MT" pitchFamily="34" charset="0"/>
                <a:ea typeface="+mn-ea"/>
                <a:cs typeface="+mn-cs"/>
              </a:defRPr>
            </a:lvl1pPr>
            <a:lvl2pPr marL="742950" indent="-28575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2pPr>
            <a:lvl3pPr marL="11430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3pPr>
            <a:lvl4pPr marL="16002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4pPr>
            <a:lvl5pPr marL="20574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r>
              <a:rPr lang="en-US" sz="2100" b="0" dirty="0">
                <a:solidFill>
                  <a:schemeClr val="bg1"/>
                </a:solidFill>
              </a:rPr>
              <a:t>High frequency monitoring of HABs to understand interactions between watershed nutrients and drinking water safety </a:t>
            </a:r>
          </a:p>
        </p:txBody>
      </p:sp>
      <p:sp>
        <p:nvSpPr>
          <p:cNvPr id="23" name="Text Placeholder 1"/>
          <p:cNvSpPr>
            <a:spLocks noGrp="1"/>
          </p:cNvSpPr>
          <p:nvPr>
            <p:ph type="body" sz="quarter" idx="10"/>
          </p:nvPr>
        </p:nvSpPr>
        <p:spPr>
          <a:xfrm>
            <a:off x="4010891" y="424566"/>
            <a:ext cx="8066809" cy="746479"/>
          </a:xfrm>
        </p:spPr>
        <p:txBody>
          <a:bodyPr anchor="ctr" anchorCtr="0">
            <a:noAutofit/>
          </a:bodyPr>
          <a:lstStyle/>
          <a:p>
            <a:r>
              <a:rPr lang="en-US" dirty="0" smtClean="0">
                <a:solidFill>
                  <a:schemeClr val="tx1"/>
                </a:solidFill>
              </a:rPr>
              <a:t>Monitoring/Analytical Methods Research</a:t>
            </a:r>
            <a:endParaRPr lang="en-US" dirty="0">
              <a:solidFill>
                <a:schemeClr val="tx1"/>
              </a:solidFill>
            </a:endParaRPr>
          </a:p>
        </p:txBody>
      </p:sp>
      <p:sp>
        <p:nvSpPr>
          <p:cNvPr id="4" name="Slide Number Placeholder 3"/>
          <p:cNvSpPr>
            <a:spLocks noGrp="1"/>
          </p:cNvSpPr>
          <p:nvPr>
            <p:ph type="sldNum" sz="quarter" idx="13"/>
          </p:nvPr>
        </p:nvSpPr>
        <p:spPr/>
        <p:txBody>
          <a:bodyPr/>
          <a:lstStyle/>
          <a:p>
            <a:fld id="{A825CED8-DE45-4409-8558-D05F5B977B87}" type="slidenum">
              <a:rPr lang="en-US" smtClean="0"/>
              <a:t>16</a:t>
            </a:fld>
            <a:endParaRPr lang="en-US" dirty="0"/>
          </a:p>
        </p:txBody>
      </p:sp>
      <p:sp>
        <p:nvSpPr>
          <p:cNvPr id="19" name="Text Placeholder 2"/>
          <p:cNvSpPr txBox="1">
            <a:spLocks/>
          </p:cNvSpPr>
          <p:nvPr/>
        </p:nvSpPr>
        <p:spPr>
          <a:xfrm>
            <a:off x="3689252" y="4750325"/>
            <a:ext cx="8055864" cy="685800"/>
          </a:xfrm>
          <a:prstGeom prst="rect">
            <a:avLst/>
          </a:prstGeom>
          <a:solidFill>
            <a:srgbClr val="F47914"/>
          </a:solidFill>
        </p:spPr>
        <p:txBody>
          <a:bodyPr vert="horz" lIns="182880" tIns="45720" rIns="91440" bIns="45720" rtlCol="0" anchor="ctr" anchorCtr="0">
            <a:noAutofit/>
          </a:bodyPr>
          <a:lstStyle>
            <a:lvl1pPr marL="342900" indent="-342900" algn="l" defTabSz="914400" rtl="0" eaLnBrk="1" latinLnBrk="0" hangingPunct="1">
              <a:spcBef>
                <a:spcPct val="20000"/>
              </a:spcBef>
              <a:spcAft>
                <a:spcPts val="600"/>
              </a:spcAft>
              <a:buClrTx/>
              <a:buSzPct val="150000"/>
              <a:buFont typeface="Arial" pitchFamily="34" charset="0"/>
              <a:buChar char="•"/>
              <a:defRPr sz="1600" b="1" kern="1200">
                <a:solidFill>
                  <a:schemeClr val="tx1"/>
                </a:solidFill>
                <a:latin typeface="Gill Sans MT" pitchFamily="34" charset="0"/>
                <a:ea typeface="+mn-ea"/>
                <a:cs typeface="+mn-cs"/>
              </a:defRPr>
            </a:lvl1pPr>
            <a:lvl2pPr marL="742950" indent="-28575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2pPr>
            <a:lvl3pPr marL="11430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3pPr>
            <a:lvl4pPr marL="16002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4pPr>
            <a:lvl5pPr marL="20574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r>
              <a:rPr lang="en-US" sz="2100" b="0" dirty="0">
                <a:solidFill>
                  <a:schemeClr val="bg1"/>
                </a:solidFill>
              </a:rPr>
              <a:t>Development of analytical methods for determination of microcystin and nodularin concentrations</a:t>
            </a:r>
          </a:p>
        </p:txBody>
      </p:sp>
      <p:sp>
        <p:nvSpPr>
          <p:cNvPr id="22" name="Text Placeholder 2"/>
          <p:cNvSpPr txBox="1">
            <a:spLocks/>
          </p:cNvSpPr>
          <p:nvPr/>
        </p:nvSpPr>
        <p:spPr>
          <a:xfrm>
            <a:off x="3689252" y="5485280"/>
            <a:ext cx="8059342" cy="685800"/>
          </a:xfrm>
          <a:prstGeom prst="rect">
            <a:avLst/>
          </a:prstGeom>
          <a:solidFill>
            <a:srgbClr val="FDB166"/>
          </a:solidFill>
        </p:spPr>
        <p:txBody>
          <a:bodyPr vert="horz" lIns="182880" tIns="45720" rIns="91440" bIns="45720" rtlCol="0" anchor="ctr" anchorCtr="0">
            <a:noAutofit/>
          </a:bodyPr>
          <a:lstStyle>
            <a:lvl1pPr marL="342900" indent="-342900" algn="l" defTabSz="914400" rtl="0" eaLnBrk="1" latinLnBrk="0" hangingPunct="1">
              <a:spcBef>
                <a:spcPct val="20000"/>
              </a:spcBef>
              <a:spcAft>
                <a:spcPts val="600"/>
              </a:spcAft>
              <a:buClrTx/>
              <a:buSzPct val="150000"/>
              <a:buFont typeface="Arial" pitchFamily="34" charset="0"/>
              <a:buChar char="•"/>
              <a:defRPr sz="1600" b="1" kern="1200">
                <a:solidFill>
                  <a:schemeClr val="tx1"/>
                </a:solidFill>
                <a:latin typeface="Gill Sans MT" pitchFamily="34" charset="0"/>
                <a:ea typeface="+mn-ea"/>
                <a:cs typeface="+mn-cs"/>
              </a:defRPr>
            </a:lvl1pPr>
            <a:lvl2pPr marL="742950" indent="-28575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2pPr>
            <a:lvl3pPr marL="11430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3pPr>
            <a:lvl4pPr marL="16002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4pPr>
            <a:lvl5pPr marL="20574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r>
              <a:rPr lang="en-US" sz="2100" b="0" dirty="0">
                <a:solidFill>
                  <a:schemeClr val="bg1"/>
                </a:solidFill>
              </a:rPr>
              <a:t>Science </a:t>
            </a:r>
            <a:r>
              <a:rPr lang="en-US" sz="2100" b="0" dirty="0" smtClean="0">
                <a:solidFill>
                  <a:schemeClr val="bg1"/>
                </a:solidFill>
              </a:rPr>
              <a:t>to </a:t>
            </a:r>
            <a:r>
              <a:rPr lang="en-US" sz="2100" b="0" dirty="0">
                <a:solidFill>
                  <a:schemeClr val="bg1"/>
                </a:solidFill>
              </a:rPr>
              <a:t>Achieve Results (</a:t>
            </a:r>
            <a:r>
              <a:rPr lang="en-US" sz="2100" b="0" dirty="0" smtClean="0">
                <a:solidFill>
                  <a:schemeClr val="bg1"/>
                </a:solidFill>
              </a:rPr>
              <a:t>STAR) HAB-related research </a:t>
            </a:r>
            <a:endParaRPr lang="en-US" sz="2100" b="0" dirty="0">
              <a:solidFill>
                <a:schemeClr val="bg1"/>
              </a:solidFill>
            </a:endParaRP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65330" y="1810512"/>
            <a:ext cx="3304970" cy="4359504"/>
          </a:xfrm>
          <a:prstGeom prst="rect">
            <a:avLst/>
          </a:prstGeom>
        </p:spPr>
      </p:pic>
      <p:sp>
        <p:nvSpPr>
          <p:cNvPr id="24" name="Rectangle 23"/>
          <p:cNvSpPr/>
          <p:nvPr/>
        </p:nvSpPr>
        <p:spPr>
          <a:xfrm>
            <a:off x="342900" y="1714500"/>
            <a:ext cx="11434572" cy="4546599"/>
          </a:xfrm>
          <a:prstGeom prst="rect">
            <a:avLst/>
          </a:prstGeom>
          <a:no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2"/>
          <p:cNvSpPr txBox="1">
            <a:spLocks/>
          </p:cNvSpPr>
          <p:nvPr/>
        </p:nvSpPr>
        <p:spPr>
          <a:xfrm>
            <a:off x="3689252" y="4015372"/>
            <a:ext cx="8055864" cy="685800"/>
          </a:xfrm>
          <a:prstGeom prst="rect">
            <a:avLst/>
          </a:prstGeom>
          <a:solidFill>
            <a:srgbClr val="FDB166"/>
          </a:solidFill>
        </p:spPr>
        <p:txBody>
          <a:bodyPr vert="horz" lIns="182880" tIns="45720" rIns="91440" bIns="45720" rtlCol="0" anchor="ctr" anchorCtr="0">
            <a:noAutofit/>
          </a:bodyPr>
          <a:lstStyle>
            <a:lvl1pPr marL="342900" indent="-342900" algn="l" defTabSz="914400" rtl="0" eaLnBrk="1" latinLnBrk="0" hangingPunct="1">
              <a:spcBef>
                <a:spcPct val="20000"/>
              </a:spcBef>
              <a:spcAft>
                <a:spcPts val="600"/>
              </a:spcAft>
              <a:buClrTx/>
              <a:buSzPct val="150000"/>
              <a:buFont typeface="Arial" pitchFamily="34" charset="0"/>
              <a:buChar char="•"/>
              <a:defRPr sz="1600" b="1" kern="1200">
                <a:solidFill>
                  <a:schemeClr val="tx1"/>
                </a:solidFill>
                <a:latin typeface="Gill Sans MT" pitchFamily="34" charset="0"/>
                <a:ea typeface="+mn-ea"/>
                <a:cs typeface="+mn-cs"/>
              </a:defRPr>
            </a:lvl1pPr>
            <a:lvl2pPr marL="742950" indent="-28575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2pPr>
            <a:lvl3pPr marL="11430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3pPr>
            <a:lvl4pPr marL="16002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4pPr>
            <a:lvl5pPr marL="20574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r>
              <a:rPr lang="en-US" sz="2100" b="0" dirty="0" smtClean="0">
                <a:solidFill>
                  <a:schemeClr val="bg1"/>
                </a:solidFill>
              </a:rPr>
              <a:t>Tribal-Focused Exposure </a:t>
            </a:r>
            <a:r>
              <a:rPr lang="en-US" sz="2100" b="0" dirty="0">
                <a:solidFill>
                  <a:schemeClr val="bg1"/>
                </a:solidFill>
              </a:rPr>
              <a:t>and </a:t>
            </a:r>
            <a:r>
              <a:rPr lang="en-US" sz="2100" b="0" dirty="0" smtClean="0">
                <a:solidFill>
                  <a:schemeClr val="bg1"/>
                </a:solidFill>
              </a:rPr>
              <a:t>Risk </a:t>
            </a:r>
            <a:r>
              <a:rPr lang="en-US" sz="2100" b="0" dirty="0">
                <a:solidFill>
                  <a:schemeClr val="bg1"/>
                </a:solidFill>
              </a:rPr>
              <a:t>Screening Tool (T-FERST) through </a:t>
            </a:r>
            <a:r>
              <a:rPr lang="en-US" sz="2100" b="0" dirty="0" smtClean="0">
                <a:solidFill>
                  <a:schemeClr val="bg1"/>
                </a:solidFill>
              </a:rPr>
              <a:t>predictive </a:t>
            </a:r>
            <a:r>
              <a:rPr lang="en-US" sz="2100" b="0" dirty="0">
                <a:solidFill>
                  <a:schemeClr val="bg1"/>
                </a:solidFill>
              </a:rPr>
              <a:t>f</a:t>
            </a:r>
            <a:r>
              <a:rPr lang="en-US" sz="2100" b="0" dirty="0" smtClean="0">
                <a:solidFill>
                  <a:schemeClr val="bg1"/>
                </a:solidFill>
              </a:rPr>
              <a:t>orecasting </a:t>
            </a:r>
            <a:r>
              <a:rPr lang="en-US" sz="2100" b="0" dirty="0">
                <a:solidFill>
                  <a:schemeClr val="bg1"/>
                </a:solidFill>
              </a:rPr>
              <a:t>of </a:t>
            </a:r>
            <a:r>
              <a:rPr lang="en-US" sz="2100" b="0" dirty="0" smtClean="0">
                <a:solidFill>
                  <a:schemeClr val="bg1"/>
                </a:solidFill>
              </a:rPr>
              <a:t>natural toxin blooms</a:t>
            </a:r>
            <a:endParaRPr lang="en-US" sz="2100" b="0" dirty="0">
              <a:solidFill>
                <a:schemeClr val="bg1"/>
              </a:solidFill>
            </a:endParaRPr>
          </a:p>
        </p:txBody>
      </p:sp>
    </p:spTree>
    <p:extLst>
      <p:ext uri="{BB962C8B-B14F-4D97-AF65-F5344CB8AC3E}">
        <p14:creationId xmlns:p14="http://schemas.microsoft.com/office/powerpoint/2010/main" val="23579641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pPr>
              <a:defRPr/>
            </a:pPr>
            <a:fld id="{620338C0-557E-40D3-BE98-F43B2D0B1431}" type="slidenum">
              <a:rPr lang="en-US" smtClean="0">
                <a:solidFill>
                  <a:prstClr val="black"/>
                </a:solidFill>
              </a:rPr>
              <a:pPr>
                <a:defRPr/>
              </a:pPr>
              <a:t>17</a:t>
            </a:fld>
            <a:endParaRPr lang="en-US" dirty="0">
              <a:solidFill>
                <a:prstClr val="black"/>
              </a:solidFill>
            </a:endParaRPr>
          </a:p>
        </p:txBody>
      </p:sp>
      <p:sp>
        <p:nvSpPr>
          <p:cNvPr id="21" name="Text Placeholder 1"/>
          <p:cNvSpPr>
            <a:spLocks noGrp="1"/>
          </p:cNvSpPr>
          <p:nvPr>
            <p:ph type="body" sz="quarter" idx="10"/>
          </p:nvPr>
        </p:nvSpPr>
        <p:spPr>
          <a:xfrm>
            <a:off x="4114800" y="304800"/>
            <a:ext cx="8077200" cy="965200"/>
          </a:xfrm>
        </p:spPr>
        <p:txBody>
          <a:bodyPr anchor="ctr" anchorCtr="0">
            <a:noAutofit/>
          </a:bodyPr>
          <a:lstStyle/>
          <a:p>
            <a:pPr marL="0" indent="0">
              <a:spcBef>
                <a:spcPts val="0"/>
              </a:spcBef>
              <a:buNone/>
            </a:pPr>
            <a:r>
              <a:rPr lang="en-US" sz="2400" b="1" dirty="0" smtClean="0">
                <a:latin typeface="Gill Sans MT" panose="020B0502020104020203" pitchFamily="34" charset="0"/>
              </a:rPr>
              <a:t>Study Example: </a:t>
            </a:r>
          </a:p>
          <a:p>
            <a:pPr marL="0" indent="0">
              <a:spcBef>
                <a:spcPts val="0"/>
              </a:spcBef>
              <a:buNone/>
            </a:pPr>
            <a:r>
              <a:rPr lang="en-US" b="1" dirty="0" smtClean="0">
                <a:latin typeface="Gill Sans MT" panose="020B0502020104020203" pitchFamily="34" charset="0"/>
              </a:rPr>
              <a:t>Development of Analytical Methods</a:t>
            </a:r>
            <a:endParaRPr lang="en-US" sz="3600" b="1" dirty="0">
              <a:latin typeface="Gill Sans MT" panose="020B0502020104020203" pitchFamily="34" charset="0"/>
            </a:endParaRPr>
          </a:p>
        </p:txBody>
      </p:sp>
      <p:sp>
        <p:nvSpPr>
          <p:cNvPr id="6" name="TextBox 5"/>
          <p:cNvSpPr txBox="1"/>
          <p:nvPr/>
        </p:nvSpPr>
        <p:spPr>
          <a:xfrm>
            <a:off x="4448464" y="2898998"/>
            <a:ext cx="7013863" cy="3457357"/>
          </a:xfrm>
          <a:prstGeom prst="rect">
            <a:avLst/>
          </a:prstGeom>
          <a:noFill/>
        </p:spPr>
        <p:txBody>
          <a:bodyPr wrap="square" rtlCol="0">
            <a:spAutoFit/>
          </a:bodyPr>
          <a:lstStyle/>
          <a:p>
            <a:pPr marL="182880" indent="-182880">
              <a:spcBef>
                <a:spcPts val="1200"/>
              </a:spcBef>
              <a:buFont typeface="Arial" panose="020B0604020202020204" pitchFamily="34" charset="0"/>
              <a:buChar char="•"/>
            </a:pPr>
            <a:r>
              <a:rPr lang="en-US" sz="2200" b="1" dirty="0" smtClean="0"/>
              <a:t>Optimization </a:t>
            </a:r>
            <a:r>
              <a:rPr lang="en-US" sz="2200" b="1" dirty="0"/>
              <a:t>of Method </a:t>
            </a:r>
            <a:r>
              <a:rPr lang="en-US" sz="2200" b="1" dirty="0" smtClean="0"/>
              <a:t>544: </a:t>
            </a:r>
          </a:p>
          <a:p>
            <a:pPr marL="182880">
              <a:spcAft>
                <a:spcPts val="400"/>
              </a:spcAft>
            </a:pPr>
            <a:r>
              <a:rPr lang="en-US" sz="1900" dirty="0" smtClean="0"/>
              <a:t>Detection of microcystins </a:t>
            </a:r>
            <a:r>
              <a:rPr lang="en-US" sz="1900" dirty="0"/>
              <a:t>and </a:t>
            </a:r>
            <a:r>
              <a:rPr lang="en-US" sz="1900" dirty="0" smtClean="0"/>
              <a:t>nodularin in </a:t>
            </a:r>
            <a:r>
              <a:rPr lang="en-US" sz="1900" b="1" i="1" dirty="0">
                <a:solidFill>
                  <a:srgbClr val="F47914"/>
                </a:solidFill>
              </a:rPr>
              <a:t>drinking </a:t>
            </a:r>
            <a:r>
              <a:rPr lang="en-US" sz="1900" b="1" i="1" dirty="0" smtClean="0">
                <a:solidFill>
                  <a:srgbClr val="F47914"/>
                </a:solidFill>
              </a:rPr>
              <a:t>water               </a:t>
            </a:r>
            <a:r>
              <a:rPr lang="en-US" sz="1900" dirty="0" smtClean="0">
                <a:solidFill>
                  <a:prstClr val="black"/>
                </a:solidFill>
              </a:rPr>
              <a:t>by SPE &amp; </a:t>
            </a:r>
            <a:r>
              <a:rPr lang="en-US" sz="1900" dirty="0">
                <a:solidFill>
                  <a:prstClr val="black"/>
                </a:solidFill>
              </a:rPr>
              <a:t>LC/MS/MS </a:t>
            </a:r>
            <a:endParaRPr lang="en-US" sz="1900" i="1" dirty="0" smtClean="0">
              <a:solidFill>
                <a:srgbClr val="F47914"/>
              </a:solidFill>
            </a:endParaRPr>
          </a:p>
          <a:p>
            <a:pPr marL="182880" indent="-182880">
              <a:spcBef>
                <a:spcPts val="1800"/>
              </a:spcBef>
              <a:buFont typeface="Arial" panose="020B0604020202020204" pitchFamily="34" charset="0"/>
              <a:buChar char="•"/>
            </a:pPr>
            <a:r>
              <a:rPr lang="en-US" sz="2200" b="1" dirty="0" smtClean="0"/>
              <a:t>Optimization </a:t>
            </a:r>
            <a:r>
              <a:rPr lang="en-US" sz="2200" b="1" dirty="0"/>
              <a:t>of Methods 544 and </a:t>
            </a:r>
            <a:r>
              <a:rPr lang="en-US" sz="2200" b="1" dirty="0" smtClean="0"/>
              <a:t>545L:  </a:t>
            </a:r>
          </a:p>
          <a:p>
            <a:pPr marL="182880" lvl="0">
              <a:spcAft>
                <a:spcPts val="400"/>
              </a:spcAft>
            </a:pPr>
            <a:r>
              <a:rPr lang="en-US" sz="1900" dirty="0" smtClean="0"/>
              <a:t>Detection of cylindrospermopsin </a:t>
            </a:r>
            <a:r>
              <a:rPr lang="en-US" sz="1900" dirty="0"/>
              <a:t>and </a:t>
            </a:r>
            <a:r>
              <a:rPr lang="en-US" sz="1900" dirty="0" smtClean="0"/>
              <a:t>anatoxin-a in </a:t>
            </a:r>
            <a:r>
              <a:rPr lang="en-US" sz="1900" b="1" i="1" dirty="0">
                <a:solidFill>
                  <a:srgbClr val="F47914"/>
                </a:solidFill>
              </a:rPr>
              <a:t>ambient </a:t>
            </a:r>
            <a:r>
              <a:rPr lang="en-US" sz="1900" b="1" i="1" dirty="0" smtClean="0">
                <a:solidFill>
                  <a:srgbClr val="F47914"/>
                </a:solidFill>
              </a:rPr>
              <a:t>water </a:t>
            </a:r>
            <a:r>
              <a:rPr lang="en-US" sz="1900" dirty="0" smtClean="0">
                <a:solidFill>
                  <a:prstClr val="black"/>
                </a:solidFill>
              </a:rPr>
              <a:t>by </a:t>
            </a:r>
            <a:r>
              <a:rPr lang="en-US" sz="1900" dirty="0">
                <a:solidFill>
                  <a:prstClr val="black"/>
                </a:solidFill>
              </a:rPr>
              <a:t>SPE &amp; LC/MS/MS </a:t>
            </a:r>
            <a:endParaRPr lang="en-US" sz="1900" i="1" dirty="0">
              <a:solidFill>
                <a:srgbClr val="F47914"/>
              </a:solidFill>
            </a:endParaRPr>
          </a:p>
          <a:p>
            <a:pPr marL="182880" lvl="1" indent="-182880">
              <a:spcBef>
                <a:spcPts val="1800"/>
              </a:spcBef>
              <a:buFont typeface="Arial" panose="020B0604020202020204" pitchFamily="34" charset="0"/>
              <a:buChar char="•"/>
            </a:pPr>
            <a:r>
              <a:rPr lang="en-US" sz="2200" b="1" dirty="0" smtClean="0"/>
              <a:t>Comparison </a:t>
            </a:r>
            <a:r>
              <a:rPr lang="en-US" sz="2200" b="1" dirty="0"/>
              <a:t>of ELISA and </a:t>
            </a:r>
            <a:r>
              <a:rPr lang="en-US" sz="2200" b="1" dirty="0" smtClean="0"/>
              <a:t>LC/MS/MS:</a:t>
            </a:r>
          </a:p>
          <a:p>
            <a:pPr marL="182880" lvl="1">
              <a:spcAft>
                <a:spcPts val="400"/>
              </a:spcAft>
            </a:pPr>
            <a:r>
              <a:rPr lang="en-US" sz="2000" dirty="0" smtClean="0"/>
              <a:t>Compare results of ELISA measurements and LC/MS/MS </a:t>
            </a:r>
            <a:r>
              <a:rPr lang="en-US" sz="2000" dirty="0"/>
              <a:t>concentrations of microcystin variants in </a:t>
            </a:r>
            <a:r>
              <a:rPr lang="en-US" sz="2000" b="1" i="1" dirty="0" smtClean="0">
                <a:solidFill>
                  <a:srgbClr val="F47914"/>
                </a:solidFill>
              </a:rPr>
              <a:t>source water</a:t>
            </a:r>
            <a:endParaRPr lang="en-US" sz="1900" b="1" i="1" dirty="0">
              <a:solidFill>
                <a:srgbClr val="F47914"/>
              </a:solidFill>
            </a:endParaRPr>
          </a:p>
        </p:txBody>
      </p:sp>
      <p:grpSp>
        <p:nvGrpSpPr>
          <p:cNvPr id="11" name="Group 10"/>
          <p:cNvGrpSpPr/>
          <p:nvPr/>
        </p:nvGrpSpPr>
        <p:grpSpPr>
          <a:xfrm>
            <a:off x="184616" y="2031365"/>
            <a:ext cx="3726986" cy="4605480"/>
            <a:chOff x="169603" y="2138219"/>
            <a:chExt cx="3726986" cy="460548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69603" y="2138219"/>
              <a:ext cx="3726986" cy="2146300"/>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169603" y="4353792"/>
              <a:ext cx="3726986" cy="2389907"/>
            </a:xfrm>
            <a:prstGeom prst="rect">
              <a:avLst/>
            </a:prstGeom>
          </p:spPr>
        </p:pic>
      </p:grpSp>
      <p:sp>
        <p:nvSpPr>
          <p:cNvPr id="9" name="Rectangle 8"/>
          <p:cNvSpPr/>
          <p:nvPr/>
        </p:nvSpPr>
        <p:spPr>
          <a:xfrm>
            <a:off x="11665527" y="1961572"/>
            <a:ext cx="533400" cy="215900"/>
          </a:xfrm>
          <a:prstGeom prst="rect">
            <a:avLst/>
          </a:prstGeom>
          <a:solidFill>
            <a:srgbClr val="F47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69604" y="2013527"/>
            <a:ext cx="3752388" cy="4635216"/>
          </a:xfrm>
          <a:prstGeom prst="rect">
            <a:avLst/>
          </a:prstGeom>
          <a:no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4218709" y="1959263"/>
            <a:ext cx="7981373" cy="689216"/>
          </a:xfrm>
          <a:prstGeom prst="snip2DiagRect">
            <a:avLst/>
          </a:prstGeom>
          <a:solidFill>
            <a:srgbClr val="F47914"/>
          </a:solidFill>
          <a:effectLst>
            <a:outerShdw blurRad="50800" dist="38100" dir="8100000" algn="tr" rotWithShape="0">
              <a:prstClr val="black">
                <a:alpha val="40000"/>
              </a:prstClr>
            </a:outerShdw>
          </a:effectLst>
        </p:spPr>
        <p:txBody>
          <a:bodyPr wrap="square" lIns="182880" rtlCol="0" anchor="ctr" anchorCtr="0">
            <a:noAutofit/>
          </a:bodyPr>
          <a:lstStyle/>
          <a:p>
            <a:pPr>
              <a:spcBef>
                <a:spcPts val="1200"/>
              </a:spcBef>
              <a:spcAft>
                <a:spcPts val="1200"/>
              </a:spcAft>
            </a:pPr>
            <a:r>
              <a:rPr lang="en-US" sz="2400" b="1" dirty="0" smtClean="0">
                <a:solidFill>
                  <a:schemeClr val="bg1"/>
                </a:solidFill>
                <a:latin typeface="Gill Sans MT" panose="020B0502020104020203" pitchFamily="34" charset="0"/>
              </a:rPr>
              <a:t>Detection of cyanobacterial toxins</a:t>
            </a:r>
            <a:endParaRPr lang="en-US" sz="2400" b="1" dirty="0">
              <a:solidFill>
                <a:schemeClr val="bg1"/>
              </a:solidFill>
              <a:latin typeface="Gill Sans MT" panose="020B0502020104020203" pitchFamily="34" charset="0"/>
            </a:endParaRPr>
          </a:p>
        </p:txBody>
      </p:sp>
    </p:spTree>
    <p:extLst>
      <p:ext uri="{BB962C8B-B14F-4D97-AF65-F5344CB8AC3E}">
        <p14:creationId xmlns:p14="http://schemas.microsoft.com/office/powerpoint/2010/main" val="41109316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3940553" y="2241777"/>
            <a:ext cx="7798819" cy="1636776"/>
          </a:xfrm>
          <a:solidFill>
            <a:srgbClr val="604A7B"/>
          </a:solidFill>
        </p:spPr>
        <p:txBody>
          <a:bodyPr vert="horz" lIns="182880" tIns="45720" rIns="91440" bIns="45720" rtlCol="0" anchor="ctr" anchorCtr="0">
            <a:noAutofit/>
          </a:bodyPr>
          <a:lstStyle/>
          <a:p>
            <a:pPr marL="0" indent="0">
              <a:spcBef>
                <a:spcPts val="0"/>
              </a:spcBef>
              <a:spcAft>
                <a:spcPts val="300"/>
              </a:spcAft>
              <a:buNone/>
            </a:pPr>
            <a:r>
              <a:rPr lang="en-US" sz="2200" b="0" dirty="0">
                <a:solidFill>
                  <a:schemeClr val="bg1"/>
                </a:solidFill>
              </a:rPr>
              <a:t>Toledo Ohio Pilot-Scale Water Treatment Facility for the 2016 Bloom Season</a:t>
            </a:r>
          </a:p>
        </p:txBody>
      </p:sp>
      <p:sp>
        <p:nvSpPr>
          <p:cNvPr id="10" name="Text Placeholder 2"/>
          <p:cNvSpPr txBox="1">
            <a:spLocks/>
          </p:cNvSpPr>
          <p:nvPr/>
        </p:nvSpPr>
        <p:spPr>
          <a:xfrm>
            <a:off x="3940553" y="3960163"/>
            <a:ext cx="7802372" cy="1636776"/>
          </a:xfrm>
          <a:prstGeom prst="rect">
            <a:avLst/>
          </a:prstGeom>
          <a:solidFill>
            <a:srgbClr val="ECE7F1"/>
          </a:solidFill>
        </p:spPr>
        <p:txBody>
          <a:bodyPr vert="horz" lIns="182880" tIns="45720" rIns="91440" bIns="45720" rtlCol="0" anchor="ctr" anchorCtr="0">
            <a:noAutofit/>
          </a:bodyPr>
          <a:lstStyle>
            <a:lvl1pPr marL="342900" indent="-342900" algn="l" defTabSz="914400" rtl="0" eaLnBrk="1" latinLnBrk="0" hangingPunct="1">
              <a:spcBef>
                <a:spcPct val="20000"/>
              </a:spcBef>
              <a:spcAft>
                <a:spcPts val="600"/>
              </a:spcAft>
              <a:buClrTx/>
              <a:buSzPct val="150000"/>
              <a:buFont typeface="Arial" pitchFamily="34" charset="0"/>
              <a:buChar char="•"/>
              <a:defRPr sz="1600" b="1" kern="1200">
                <a:solidFill>
                  <a:schemeClr val="tx1"/>
                </a:solidFill>
                <a:latin typeface="Gill Sans MT" pitchFamily="34" charset="0"/>
                <a:ea typeface="+mn-ea"/>
                <a:cs typeface="+mn-cs"/>
              </a:defRPr>
            </a:lvl1pPr>
            <a:lvl2pPr marL="742950" indent="-28575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2pPr>
            <a:lvl3pPr marL="11430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3pPr>
            <a:lvl4pPr marL="16002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4pPr>
            <a:lvl5pPr marL="2057400" indent="-228600" algn="l" defTabSz="914400" rtl="0" eaLnBrk="1" latinLnBrk="0" hangingPunct="1">
              <a:spcBef>
                <a:spcPct val="20000"/>
              </a:spcBef>
              <a:buFont typeface="Arial" pitchFamily="34" charset="0"/>
              <a:buChar char="»"/>
              <a:defRPr sz="1600" b="1" kern="1200">
                <a:solidFill>
                  <a:schemeClr val="tx1"/>
                </a:solidFill>
                <a:latin typeface="Gill Sans MT"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0"/>
              </a:spcBef>
              <a:spcAft>
                <a:spcPts val="300"/>
              </a:spcAft>
              <a:buNone/>
            </a:pPr>
            <a:r>
              <a:rPr lang="en-US" sz="2200" b="0" dirty="0"/>
              <a:t>Evaluating the Impact of </a:t>
            </a:r>
            <a:r>
              <a:rPr lang="en-US" sz="2200" b="0" dirty="0" err="1"/>
              <a:t>Algicides</a:t>
            </a:r>
            <a:r>
              <a:rPr lang="en-US" sz="2200" b="0" dirty="0"/>
              <a:t> on a Cyanobacterial Cell’s Propensity to Release Toxins during the Early Stages of the Drinking Water Treatment Process</a:t>
            </a:r>
          </a:p>
        </p:txBody>
      </p:sp>
      <p:sp>
        <p:nvSpPr>
          <p:cNvPr id="23" name="Text Placeholder 1"/>
          <p:cNvSpPr>
            <a:spLocks noGrp="1"/>
          </p:cNvSpPr>
          <p:nvPr>
            <p:ph type="body" sz="quarter" idx="10"/>
          </p:nvPr>
        </p:nvSpPr>
        <p:spPr>
          <a:xfrm>
            <a:off x="4029453" y="424566"/>
            <a:ext cx="8162547" cy="746479"/>
          </a:xfrm>
        </p:spPr>
        <p:txBody>
          <a:bodyPr anchor="ctr" anchorCtr="0">
            <a:noAutofit/>
          </a:bodyPr>
          <a:lstStyle/>
          <a:p>
            <a:r>
              <a:rPr lang="en-US" dirty="0" smtClean="0">
                <a:solidFill>
                  <a:schemeClr val="tx1"/>
                </a:solidFill>
              </a:rPr>
              <a:t>Drinking Water Treatment Research</a:t>
            </a:r>
            <a:endParaRPr lang="en-US" sz="3600" dirty="0">
              <a:solidFill>
                <a:schemeClr val="tx1"/>
              </a:solidFill>
            </a:endParaRPr>
          </a:p>
        </p:txBody>
      </p:sp>
      <p:sp>
        <p:nvSpPr>
          <p:cNvPr id="4" name="Slide Number Placeholder 3"/>
          <p:cNvSpPr>
            <a:spLocks noGrp="1"/>
          </p:cNvSpPr>
          <p:nvPr>
            <p:ph type="sldNum" sz="quarter" idx="13"/>
          </p:nvPr>
        </p:nvSpPr>
        <p:spPr/>
        <p:txBody>
          <a:bodyPr/>
          <a:lstStyle/>
          <a:p>
            <a:fld id="{A825CED8-DE45-4409-8558-D05F5B977B87}" type="slidenum">
              <a:rPr lang="en-US" smtClean="0"/>
              <a:t>18</a:t>
            </a:fld>
            <a:endParaRPr lang="en-US" dirty="0"/>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397253" y="2246099"/>
            <a:ext cx="3488947" cy="3350840"/>
          </a:xfrm>
          <a:prstGeom prst="rect">
            <a:avLst/>
          </a:prstGeom>
        </p:spPr>
      </p:pic>
      <p:sp>
        <p:nvSpPr>
          <p:cNvPr id="13" name="Rectangle 12"/>
          <p:cNvSpPr/>
          <p:nvPr/>
        </p:nvSpPr>
        <p:spPr>
          <a:xfrm>
            <a:off x="342900" y="2121818"/>
            <a:ext cx="11434572" cy="3585101"/>
          </a:xfrm>
          <a:prstGeom prst="rect">
            <a:avLst/>
          </a:prstGeom>
          <a:no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164895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pPr>
              <a:defRPr/>
            </a:pPr>
            <a:fld id="{620338C0-557E-40D3-BE98-F43B2D0B1431}" type="slidenum">
              <a:rPr lang="en-US" smtClean="0">
                <a:solidFill>
                  <a:prstClr val="black"/>
                </a:solidFill>
              </a:rPr>
              <a:pPr>
                <a:defRPr/>
              </a:pPr>
              <a:t>19</a:t>
            </a:fld>
            <a:endParaRPr lang="en-US" dirty="0">
              <a:solidFill>
                <a:prstClr val="black"/>
              </a:solidFill>
            </a:endParaRPr>
          </a:p>
        </p:txBody>
      </p:sp>
      <p:pic>
        <p:nvPicPr>
          <p:cNvPr id="25" name="Picture 24" descr="L:\TTEBMSLab\Discovery\Lake Erie All.jpg"/>
          <p:cNvPicPr/>
          <p:nvPr/>
        </p:nvPicPr>
        <p:blipFill rotWithShape="1">
          <a:blip r:embed="rId3" cstate="print">
            <a:clrChange>
              <a:clrFrom>
                <a:srgbClr val="FFFCD9"/>
              </a:clrFrom>
              <a:clrTo>
                <a:srgbClr val="FFFCD9">
                  <a:alpha val="0"/>
                </a:srgbClr>
              </a:clrTo>
            </a:clrChange>
            <a:extLst>
              <a:ext uri="{28A0092B-C50C-407E-A947-70E740481C1C}">
                <a14:useLocalDpi xmlns:a14="http://schemas.microsoft.com/office/drawing/2010/main" val="0"/>
              </a:ext>
            </a:extLst>
          </a:blip>
          <a:srcRect l="8697" t="8122" r="6557" b="34299"/>
          <a:stretch/>
        </p:blipFill>
        <p:spPr bwMode="auto">
          <a:xfrm>
            <a:off x="5735782" y="1296803"/>
            <a:ext cx="6456218" cy="4033616"/>
          </a:xfrm>
          <a:prstGeom prst="rect">
            <a:avLst/>
          </a:prstGeom>
          <a:noFill/>
          <a:ln w="9525">
            <a:noFill/>
            <a:miter lim="800000"/>
            <a:headEnd/>
            <a:tailEnd/>
          </a:ln>
        </p:spPr>
      </p:pic>
      <p:sp>
        <p:nvSpPr>
          <p:cNvPr id="20" name="TextBox 19"/>
          <p:cNvSpPr txBox="1"/>
          <p:nvPr/>
        </p:nvSpPr>
        <p:spPr>
          <a:xfrm>
            <a:off x="8308793" y="2196981"/>
            <a:ext cx="1310195" cy="571831"/>
          </a:xfrm>
          <a:prstGeom prst="rect">
            <a:avLst/>
          </a:prstGeom>
          <a:noFill/>
        </p:spPr>
        <p:txBody>
          <a:bodyPr wrap="square" rtlCol="0">
            <a:spAutoFit/>
          </a:bodyPr>
          <a:lstStyle/>
          <a:p>
            <a:pPr algn="ctr" eaLnBrk="0" fontAlgn="base" hangingPunct="0">
              <a:spcBef>
                <a:spcPct val="0"/>
              </a:spcBef>
              <a:spcAft>
                <a:spcPct val="0"/>
              </a:spcAft>
            </a:pPr>
            <a:r>
              <a:rPr lang="en-US" sz="1600" b="1" dirty="0">
                <a:solidFill>
                  <a:prstClr val="black"/>
                </a:solidFill>
                <a:latin typeface="Adobe Arabic" panose="02040503050201020203" pitchFamily="18" charset="-78"/>
                <a:ea typeface="ＭＳ Ｐゴシック" pitchFamily="84" charset="-128"/>
                <a:cs typeface="Adobe Arabic" panose="02040503050201020203" pitchFamily="18" charset="-78"/>
              </a:rPr>
              <a:t>Lake Erie</a:t>
            </a:r>
          </a:p>
        </p:txBody>
      </p:sp>
      <p:sp>
        <p:nvSpPr>
          <p:cNvPr id="21" name="Text Placeholder 1"/>
          <p:cNvSpPr>
            <a:spLocks noGrp="1"/>
          </p:cNvSpPr>
          <p:nvPr>
            <p:ph type="body" sz="quarter" idx="10"/>
          </p:nvPr>
        </p:nvSpPr>
        <p:spPr>
          <a:xfrm>
            <a:off x="4029453" y="342899"/>
            <a:ext cx="8162547" cy="928503"/>
          </a:xfrm>
        </p:spPr>
        <p:txBody>
          <a:bodyPr anchor="ctr" anchorCtr="0">
            <a:noAutofit/>
          </a:bodyPr>
          <a:lstStyle/>
          <a:p>
            <a:pPr marL="0" indent="0">
              <a:spcBef>
                <a:spcPts val="0"/>
              </a:spcBef>
              <a:buNone/>
            </a:pPr>
            <a:r>
              <a:rPr lang="en-US" sz="2400" b="1" dirty="0" smtClean="0">
                <a:latin typeface="Gill Sans MT" panose="020B0502020104020203" pitchFamily="34" charset="0"/>
              </a:rPr>
              <a:t>Study Example:</a:t>
            </a:r>
          </a:p>
          <a:p>
            <a:pPr marL="0" indent="0">
              <a:spcBef>
                <a:spcPts val="0"/>
              </a:spcBef>
              <a:buNone/>
            </a:pPr>
            <a:r>
              <a:rPr lang="en-US" b="1" dirty="0" smtClean="0">
                <a:latin typeface="Gill Sans MT" panose="020B0502020104020203" pitchFamily="34" charset="0"/>
              </a:rPr>
              <a:t>Lake Erie DW Treatment Plant Studies</a:t>
            </a:r>
            <a:endParaRPr lang="en-US" sz="3600" b="1" dirty="0">
              <a:latin typeface="Gill Sans MT" panose="020B0502020104020203" pitchFamily="34" charset="0"/>
            </a:endParaRPr>
          </a:p>
        </p:txBody>
      </p:sp>
      <p:sp>
        <p:nvSpPr>
          <p:cNvPr id="24" name="TextBox 23"/>
          <p:cNvSpPr txBox="1"/>
          <p:nvPr/>
        </p:nvSpPr>
        <p:spPr>
          <a:xfrm>
            <a:off x="672295" y="1784245"/>
            <a:ext cx="4746489" cy="1785104"/>
          </a:xfrm>
          <a:prstGeom prst="rect">
            <a:avLst/>
          </a:prstGeom>
          <a:noFill/>
        </p:spPr>
        <p:txBody>
          <a:bodyPr wrap="square" rtlCol="0">
            <a:spAutoFit/>
          </a:bodyPr>
          <a:lstStyle/>
          <a:p>
            <a:r>
              <a:rPr lang="en-US" sz="2400" b="1" dirty="0" smtClean="0">
                <a:solidFill>
                  <a:srgbClr val="604A7B"/>
                </a:solidFill>
              </a:rPr>
              <a:t>Field Studies </a:t>
            </a:r>
          </a:p>
          <a:p>
            <a:pPr marL="182880" indent="-182880">
              <a:spcBef>
                <a:spcPts val="400"/>
              </a:spcBef>
              <a:spcAft>
                <a:spcPts val="400"/>
              </a:spcAft>
              <a:buFont typeface="Arial" panose="020B0604020202020204" pitchFamily="34" charset="0"/>
              <a:buChar char="•"/>
            </a:pPr>
            <a:r>
              <a:rPr lang="en-US" sz="1900" dirty="0" smtClean="0"/>
              <a:t>Monitoring </a:t>
            </a:r>
            <a:r>
              <a:rPr lang="en-US" sz="1900" dirty="0"/>
              <a:t>cyanobacteria toxins through numerous </a:t>
            </a:r>
            <a:r>
              <a:rPr lang="en-US" sz="1900" dirty="0" smtClean="0"/>
              <a:t>treatment </a:t>
            </a:r>
            <a:r>
              <a:rPr lang="en-US" sz="1900" dirty="0"/>
              <a:t>plants on Lake Erie</a:t>
            </a:r>
          </a:p>
          <a:p>
            <a:pPr marL="182880" indent="-182880">
              <a:spcBef>
                <a:spcPts val="400"/>
              </a:spcBef>
              <a:spcAft>
                <a:spcPts val="600"/>
              </a:spcAft>
              <a:buFont typeface="Arial" panose="020B0604020202020204" pitchFamily="34" charset="0"/>
              <a:buChar char="•"/>
            </a:pPr>
            <a:r>
              <a:rPr lang="en-US" sz="1900" dirty="0" smtClean="0"/>
              <a:t>Fate/transport of toxins through treatment </a:t>
            </a:r>
            <a:r>
              <a:rPr lang="en-US" sz="1900" dirty="0"/>
              <a:t>systems and treatment </a:t>
            </a:r>
            <a:r>
              <a:rPr lang="en-US" sz="1900" dirty="0" smtClean="0"/>
              <a:t>effectiveness</a:t>
            </a:r>
            <a:endParaRPr lang="en-US" sz="1900" dirty="0"/>
          </a:p>
        </p:txBody>
      </p:sp>
      <p:sp>
        <p:nvSpPr>
          <p:cNvPr id="9" name="TextBox 8"/>
          <p:cNvSpPr txBox="1"/>
          <p:nvPr/>
        </p:nvSpPr>
        <p:spPr>
          <a:xfrm>
            <a:off x="672295" y="3986475"/>
            <a:ext cx="5063487" cy="1733808"/>
          </a:xfrm>
          <a:prstGeom prst="rect">
            <a:avLst/>
          </a:prstGeom>
          <a:noFill/>
        </p:spPr>
        <p:txBody>
          <a:bodyPr wrap="square" rtlCol="0">
            <a:spAutoFit/>
          </a:bodyPr>
          <a:lstStyle/>
          <a:p>
            <a:r>
              <a:rPr lang="en-US" sz="2400" b="1" dirty="0" smtClean="0">
                <a:solidFill>
                  <a:srgbClr val="604A7B"/>
                </a:solidFill>
              </a:rPr>
              <a:t>Bench- and Pilot-Scale Studies </a:t>
            </a:r>
          </a:p>
          <a:p>
            <a:pPr marL="182880" indent="-182880">
              <a:spcBef>
                <a:spcPts val="400"/>
              </a:spcBef>
              <a:buFont typeface="Arial" panose="020B0604020202020204" pitchFamily="34" charset="0"/>
              <a:buChar char="•"/>
            </a:pPr>
            <a:r>
              <a:rPr lang="en-US" sz="1900" dirty="0" smtClean="0"/>
              <a:t>Bench-scale permanganate, ozone, and activated </a:t>
            </a:r>
            <a:r>
              <a:rPr lang="en-US" sz="1900" dirty="0"/>
              <a:t>carbon </a:t>
            </a:r>
            <a:r>
              <a:rPr lang="en-US" sz="1900" dirty="0" smtClean="0"/>
              <a:t>trials</a:t>
            </a:r>
          </a:p>
          <a:p>
            <a:pPr marL="182880" indent="-182880">
              <a:spcBef>
                <a:spcPts val="400"/>
              </a:spcBef>
              <a:buFont typeface="Arial" panose="020B0604020202020204" pitchFamily="34" charset="0"/>
              <a:buChar char="•"/>
            </a:pPr>
            <a:r>
              <a:rPr lang="en-US" sz="1900" dirty="0" smtClean="0"/>
              <a:t>Pilot installation (Toledo) </a:t>
            </a:r>
            <a:r>
              <a:rPr lang="en-US" sz="1900" dirty="0"/>
              <a:t>anticipated in time to be </a:t>
            </a:r>
            <a:r>
              <a:rPr lang="en-US" sz="1900" dirty="0" smtClean="0"/>
              <a:t>operational </a:t>
            </a:r>
            <a:r>
              <a:rPr lang="en-US" sz="1900" dirty="0"/>
              <a:t>for the </a:t>
            </a:r>
            <a:r>
              <a:rPr lang="en-US" sz="1900" dirty="0" smtClean="0"/>
              <a:t>2016 bloom</a:t>
            </a:r>
          </a:p>
        </p:txBody>
      </p:sp>
      <p:sp>
        <p:nvSpPr>
          <p:cNvPr id="8" name="TextBox 7"/>
          <p:cNvSpPr txBox="1"/>
          <p:nvPr/>
        </p:nvSpPr>
        <p:spPr>
          <a:xfrm>
            <a:off x="672295" y="5709143"/>
            <a:ext cx="6825468" cy="384721"/>
          </a:xfrm>
          <a:prstGeom prst="rect">
            <a:avLst/>
          </a:prstGeom>
          <a:noFill/>
        </p:spPr>
        <p:txBody>
          <a:bodyPr wrap="square" rtlCol="0">
            <a:spAutoFit/>
          </a:bodyPr>
          <a:lstStyle/>
          <a:p>
            <a:pPr marL="182880" indent="-182880">
              <a:spcBef>
                <a:spcPts val="400"/>
              </a:spcBef>
              <a:buFont typeface="Arial" panose="020B0604020202020204" pitchFamily="34" charset="0"/>
              <a:buChar char="•"/>
            </a:pPr>
            <a:r>
              <a:rPr lang="en-US" sz="1900" dirty="0" smtClean="0"/>
              <a:t>Will support technical guidance to regions, states, municipalities</a:t>
            </a:r>
          </a:p>
        </p:txBody>
      </p:sp>
    </p:spTree>
    <p:extLst>
      <p:ext uri="{BB962C8B-B14F-4D97-AF65-F5344CB8AC3E}">
        <p14:creationId xmlns:p14="http://schemas.microsoft.com/office/powerpoint/2010/main" val="29848796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67200" y="440267"/>
            <a:ext cx="7721600" cy="685800"/>
          </a:xfrm>
        </p:spPr>
        <p:txBody>
          <a:bodyPr anchor="ctr" anchorCtr="0"/>
          <a:lstStyle/>
          <a:p>
            <a:r>
              <a:rPr lang="en-US" dirty="0" smtClean="0"/>
              <a:t>Disclaimer</a:t>
            </a:r>
            <a:endParaRPr lang="en-US" dirty="0"/>
          </a:p>
        </p:txBody>
      </p:sp>
      <p:sp>
        <p:nvSpPr>
          <p:cNvPr id="3" name="Slide Number Placeholder 2"/>
          <p:cNvSpPr>
            <a:spLocks noGrp="1"/>
          </p:cNvSpPr>
          <p:nvPr>
            <p:ph type="sldNum" sz="quarter" idx="13"/>
          </p:nvPr>
        </p:nvSpPr>
        <p:spPr/>
        <p:txBody>
          <a:bodyPr/>
          <a:lstStyle/>
          <a:p>
            <a:fld id="{A825CED8-DE45-4409-8558-D05F5B977B87}" type="slidenum">
              <a:rPr lang="en-US" smtClean="0"/>
              <a:t>2</a:t>
            </a:fld>
            <a:endParaRPr lang="en-US" dirty="0"/>
          </a:p>
        </p:txBody>
      </p:sp>
      <p:sp>
        <p:nvSpPr>
          <p:cNvPr id="6" name="Content Placeholder 2"/>
          <p:cNvSpPr txBox="1">
            <a:spLocks noGrp="1"/>
          </p:cNvSpPr>
          <p:nvPr>
            <p:ph type="body" sz="quarter" idx="11"/>
          </p:nvPr>
        </p:nvSpPr>
        <p:spPr>
          <a:xfrm>
            <a:off x="2102196" y="2144255"/>
            <a:ext cx="7590444" cy="4876800"/>
          </a:xfrm>
        </p:spPr>
        <p:txBody>
          <a:bodyPr>
            <a:normAutofit/>
          </a:bodyPr>
          <a:lstStyle/>
          <a:p>
            <a:pPr marL="0" lvl="0" indent="0">
              <a:buNone/>
            </a:pPr>
            <a:r>
              <a:rPr lang="en-US" sz="3200" b="0" dirty="0"/>
              <a:t>The views expressed in this presentation are those of the </a:t>
            </a:r>
            <a:r>
              <a:rPr lang="en-US" sz="3200" b="0" dirty="0" smtClean="0"/>
              <a:t>authors </a:t>
            </a:r>
            <a:r>
              <a:rPr lang="en-US" sz="3200" b="0" dirty="0"/>
              <a:t>and do not necessarily represent the views or policies of the U.S. Environmental Protection Agency.</a:t>
            </a:r>
          </a:p>
        </p:txBody>
      </p:sp>
    </p:spTree>
    <p:extLst>
      <p:ext uri="{BB962C8B-B14F-4D97-AF65-F5344CB8AC3E}">
        <p14:creationId xmlns:p14="http://schemas.microsoft.com/office/powerpoint/2010/main" val="219194710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4044950" y="465140"/>
            <a:ext cx="7721600" cy="685800"/>
          </a:xfrm>
        </p:spPr>
        <p:txBody>
          <a:bodyPr/>
          <a:lstStyle/>
          <a:p>
            <a:r>
              <a:rPr lang="en-US" dirty="0" smtClean="0"/>
              <a:t>Contact Information</a:t>
            </a:r>
            <a:endParaRPr lang="en-US" dirty="0"/>
          </a:p>
        </p:txBody>
      </p:sp>
      <p:pic>
        <p:nvPicPr>
          <p:cNvPr id="9" name="Picture Placeholder 8"/>
          <p:cNvPicPr>
            <a:picLocks noGrp="1" noChangeAspect="1"/>
          </p:cNvPicPr>
          <p:nvPr>
            <p:ph type="pic" sz="quarter" idx="12"/>
          </p:nvPr>
        </p:nvPicPr>
        <p:blipFill>
          <a:blip r:embed="rId2" cstate="print">
            <a:extLst>
              <a:ext uri="{BEBA8EAE-BF5A-486C-A8C5-ECC9F3942E4B}">
                <a14:imgProps xmlns:a14="http://schemas.microsoft.com/office/drawing/2010/main">
                  <a14:imgLayer r:embed="rId3">
                    <a14:imgEffect>
                      <a14:saturation sat="200000"/>
                    </a14:imgEffect>
                  </a14:imgLayer>
                </a14:imgProps>
              </a:ext>
              <a:ext uri="{28A0092B-C50C-407E-A947-70E740481C1C}">
                <a14:useLocalDpi xmlns:a14="http://schemas.microsoft.com/office/drawing/2010/main" val="0"/>
              </a:ext>
            </a:extLst>
          </a:blip>
          <a:srcRect t="11111" b="11111"/>
          <a:stretch>
            <a:fillRect/>
          </a:stretch>
        </p:blipFill>
        <p:spPr>
          <a:xfrm>
            <a:off x="7688580" y="4263234"/>
            <a:ext cx="3390900" cy="2011680"/>
          </a:xfrm>
          <a:prstGeom prst="rect">
            <a:avLst/>
          </a:prstGeom>
          <a:ln>
            <a:noFill/>
          </a:ln>
          <a:effectLst>
            <a:outerShdw blurRad="292100" dist="139700" dir="2700000" algn="tl" rotWithShape="0">
              <a:srgbClr val="333333">
                <a:alpha val="65000"/>
              </a:srgbClr>
            </a:outerShdw>
          </a:effectLst>
        </p:spPr>
      </p:pic>
      <p:sp>
        <p:nvSpPr>
          <p:cNvPr id="8" name="Text Placeholder 7"/>
          <p:cNvSpPr>
            <a:spLocks noGrp="1"/>
          </p:cNvSpPr>
          <p:nvPr>
            <p:ph type="body" sz="quarter" idx="14"/>
          </p:nvPr>
        </p:nvSpPr>
        <p:spPr>
          <a:xfrm>
            <a:off x="717550" y="1624017"/>
            <a:ext cx="7283450" cy="4914900"/>
          </a:xfrm>
        </p:spPr>
        <p:txBody>
          <a:bodyPr>
            <a:normAutofit fontScale="92500" lnSpcReduction="10000"/>
          </a:bodyPr>
          <a:lstStyle/>
          <a:p>
            <a:pPr>
              <a:lnSpc>
                <a:spcPct val="110000"/>
              </a:lnSpc>
              <a:spcBef>
                <a:spcPts val="0"/>
              </a:spcBef>
              <a:spcAft>
                <a:spcPts val="0"/>
              </a:spcAft>
              <a:buNone/>
            </a:pPr>
            <a:r>
              <a:rPr lang="en-US" sz="2800" dirty="0" smtClean="0"/>
              <a:t>Office of Water</a:t>
            </a:r>
          </a:p>
          <a:p>
            <a:pPr marL="1427163" lvl="1" indent="-1138238">
              <a:lnSpc>
                <a:spcPct val="110000"/>
              </a:lnSpc>
              <a:spcBef>
                <a:spcPts val="0"/>
              </a:spcBef>
              <a:buNone/>
            </a:pPr>
            <a:r>
              <a:rPr lang="en-US" sz="2400" dirty="0" smtClean="0"/>
              <a:t>Lesley </a:t>
            </a:r>
            <a:r>
              <a:rPr lang="en-US" sz="2400" dirty="0"/>
              <a:t>V. </a:t>
            </a:r>
            <a:r>
              <a:rPr lang="en-US" sz="2400" dirty="0" smtClean="0"/>
              <a:t>D’Anglada</a:t>
            </a:r>
          </a:p>
          <a:p>
            <a:pPr marL="1427163" lvl="1" indent="-1138238">
              <a:lnSpc>
                <a:spcPct val="110000"/>
              </a:lnSpc>
              <a:spcBef>
                <a:spcPts val="0"/>
              </a:spcBef>
              <a:buNone/>
            </a:pPr>
            <a:r>
              <a:rPr lang="en-US" sz="2400" dirty="0" smtClean="0"/>
              <a:t>Senior Microbiologist</a:t>
            </a:r>
            <a:endParaRPr lang="en-US" sz="2400" dirty="0"/>
          </a:p>
          <a:p>
            <a:pPr marL="1427163" lvl="1" indent="-1138238">
              <a:lnSpc>
                <a:spcPct val="110000"/>
              </a:lnSpc>
              <a:spcBef>
                <a:spcPts val="0"/>
              </a:spcBef>
              <a:buNone/>
            </a:pPr>
            <a:r>
              <a:rPr lang="en-US" sz="2400" dirty="0"/>
              <a:t>OW/Office of Science and Technology</a:t>
            </a:r>
          </a:p>
          <a:p>
            <a:pPr marL="1427163" lvl="1" indent="-1138238">
              <a:lnSpc>
                <a:spcPct val="110000"/>
              </a:lnSpc>
              <a:spcBef>
                <a:spcPts val="0"/>
              </a:spcBef>
              <a:buNone/>
            </a:pPr>
            <a:r>
              <a:rPr lang="en-US" sz="2400" dirty="0"/>
              <a:t>202-566-1125</a:t>
            </a:r>
          </a:p>
          <a:p>
            <a:pPr marL="1427163" lvl="1" indent="-1138238">
              <a:lnSpc>
                <a:spcPct val="110000"/>
              </a:lnSpc>
              <a:spcBef>
                <a:spcPts val="0"/>
              </a:spcBef>
              <a:buNone/>
            </a:pPr>
            <a:r>
              <a:rPr lang="en-US" sz="2400" dirty="0" smtClean="0">
                <a:hlinkClick r:id="rId4"/>
              </a:rPr>
              <a:t>danglada.lesley@epa.gov</a:t>
            </a:r>
            <a:endParaRPr lang="en-US" sz="2400" dirty="0" smtClean="0"/>
          </a:p>
          <a:p>
            <a:pPr>
              <a:lnSpc>
                <a:spcPct val="110000"/>
              </a:lnSpc>
              <a:spcBef>
                <a:spcPts val="0"/>
              </a:spcBef>
              <a:spcAft>
                <a:spcPts val="0"/>
              </a:spcAft>
              <a:buNone/>
            </a:pPr>
            <a:endParaRPr lang="en-US" sz="2800" dirty="0"/>
          </a:p>
          <a:p>
            <a:pPr>
              <a:lnSpc>
                <a:spcPct val="110000"/>
              </a:lnSpc>
              <a:spcBef>
                <a:spcPts val="0"/>
              </a:spcBef>
              <a:spcAft>
                <a:spcPts val="0"/>
              </a:spcAft>
              <a:buNone/>
            </a:pPr>
            <a:r>
              <a:rPr lang="en-US" sz="2800" dirty="0" smtClean="0"/>
              <a:t>Office of Research and Development</a:t>
            </a:r>
          </a:p>
          <a:p>
            <a:pPr marL="288925" lvl="1" indent="0">
              <a:lnSpc>
                <a:spcPct val="110000"/>
              </a:lnSpc>
              <a:spcBef>
                <a:spcPts val="0"/>
              </a:spcBef>
              <a:buNone/>
            </a:pPr>
            <a:r>
              <a:rPr lang="en-US" sz="2400" dirty="0" smtClean="0"/>
              <a:t>Christopher Impellitteri</a:t>
            </a:r>
          </a:p>
          <a:p>
            <a:pPr marL="288925" lvl="1" indent="0">
              <a:lnSpc>
                <a:spcPct val="110000"/>
              </a:lnSpc>
              <a:spcBef>
                <a:spcPts val="0"/>
              </a:spcBef>
              <a:buNone/>
            </a:pPr>
            <a:r>
              <a:rPr lang="en-US" sz="2400" dirty="0" smtClean="0"/>
              <a:t>Associate National Program Director </a:t>
            </a:r>
          </a:p>
          <a:p>
            <a:pPr marL="288925" lvl="1" indent="0">
              <a:lnSpc>
                <a:spcPct val="110000"/>
              </a:lnSpc>
              <a:spcBef>
                <a:spcPts val="0"/>
              </a:spcBef>
              <a:buNone/>
            </a:pPr>
            <a:r>
              <a:rPr lang="en-US" sz="2400" dirty="0" smtClean="0"/>
              <a:t>Safe and Sustainable Water Resources</a:t>
            </a:r>
          </a:p>
          <a:p>
            <a:pPr marL="288925" lvl="1" indent="0">
              <a:lnSpc>
                <a:spcPct val="110000"/>
              </a:lnSpc>
              <a:spcBef>
                <a:spcPts val="0"/>
              </a:spcBef>
              <a:buNone/>
            </a:pPr>
            <a:r>
              <a:rPr lang="en-US" sz="2400" dirty="0" smtClean="0"/>
              <a:t>513-487-2872</a:t>
            </a:r>
          </a:p>
          <a:p>
            <a:pPr marL="288925" lvl="1" indent="0">
              <a:lnSpc>
                <a:spcPct val="110000"/>
              </a:lnSpc>
              <a:spcBef>
                <a:spcPts val="0"/>
              </a:spcBef>
              <a:buNone/>
            </a:pPr>
            <a:r>
              <a:rPr lang="en-US" sz="2400" dirty="0" smtClean="0">
                <a:hlinkClick r:id="rId5"/>
              </a:rPr>
              <a:t>Impellitteri.Christopher@epa.gov</a:t>
            </a:r>
            <a:endParaRPr lang="en-US" sz="2400" dirty="0" smtClean="0"/>
          </a:p>
          <a:p>
            <a:pPr>
              <a:lnSpc>
                <a:spcPct val="120000"/>
              </a:lnSpc>
              <a:spcBef>
                <a:spcPts val="600"/>
              </a:spcBef>
              <a:buNone/>
            </a:pPr>
            <a:endParaRPr lang="en-US" dirty="0"/>
          </a:p>
          <a:p>
            <a:endParaRPr lang="en-US" dirty="0"/>
          </a:p>
        </p:txBody>
      </p:sp>
      <p:sp>
        <p:nvSpPr>
          <p:cNvPr id="4" name="Slide Number Placeholder 3"/>
          <p:cNvSpPr>
            <a:spLocks noGrp="1"/>
          </p:cNvSpPr>
          <p:nvPr>
            <p:ph type="sldNum" sz="quarter" idx="16"/>
          </p:nvPr>
        </p:nvSpPr>
        <p:spPr/>
        <p:txBody>
          <a:bodyPr/>
          <a:lstStyle/>
          <a:p>
            <a:fld id="{A825CED8-DE45-4409-8558-D05F5B977B87}" type="slidenum">
              <a:rPr lang="en-US" smtClean="0"/>
              <a:t>20</a:t>
            </a:fld>
            <a:endParaRPr lang="en-US" dirty="0"/>
          </a:p>
        </p:txBody>
      </p:sp>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88580" y="1794355"/>
            <a:ext cx="3375660" cy="2039461"/>
          </a:xfrm>
          <a:prstGeom prst="rect">
            <a:avLst/>
          </a:prstGeom>
          <a:ln>
            <a:noFill/>
          </a:ln>
          <a:effectLst>
            <a:outerShdw blurRad="292100" dist="139700" dir="2700000" algn="tl" rotWithShape="0">
              <a:srgbClr val="333333">
                <a:alpha val="65000"/>
              </a:srgbClr>
            </a:outerShdw>
          </a:effectLst>
        </p:spPr>
      </p:pic>
      <p:sp>
        <p:nvSpPr>
          <p:cNvPr id="14" name="Rectangle 4"/>
          <p:cNvSpPr>
            <a:spLocks noChangeArrowheads="1"/>
          </p:cNvSpPr>
          <p:nvPr/>
        </p:nvSpPr>
        <p:spPr bwMode="auto">
          <a:xfrm flipV="1">
            <a:off x="0" y="-133351"/>
            <a:ext cx="2048256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9435946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70" y="2660072"/>
            <a:ext cx="12191329" cy="4197927"/>
          </a:xfrm>
          <a:prstGeom prst="rect">
            <a:avLst/>
          </a:prstGeom>
        </p:spPr>
      </p:pic>
      <p:pic>
        <p:nvPicPr>
          <p:cNvPr id="7" name="Picture Placeholder 6"/>
          <p:cNvPicPr preferRelativeResize="0">
            <a:picLocks noGrp="1"/>
          </p:cNvPicPr>
          <p:nvPr>
            <p:ph type="pic" sz="quarter" idx="4294967295"/>
          </p:nvPr>
        </p:nvPicPr>
        <p:blipFill>
          <a:blip r:embed="rId4">
            <a:extLst>
              <a:ext uri="{28A0092B-C50C-407E-A947-70E740481C1C}">
                <a14:useLocalDpi xmlns:a14="http://schemas.microsoft.com/office/drawing/2010/main" val="0"/>
              </a:ext>
            </a:extLst>
          </a:blip>
          <a:stretch>
            <a:fillRect/>
          </a:stretch>
        </p:blipFill>
        <p:spPr>
          <a:xfrm>
            <a:off x="6113990" y="269453"/>
            <a:ext cx="3099816" cy="2011680"/>
          </a:xfrm>
        </p:spPr>
      </p:pic>
      <p:pic>
        <p:nvPicPr>
          <p:cNvPr id="13" name="Picture 12" descr="kid_fountain.jpg"/>
          <p:cNvPicPr preferRelativeResize="0">
            <a:picLocks/>
          </p:cNvPicPr>
          <p:nvPr/>
        </p:nvPicPr>
        <p:blipFill>
          <a:blip r:embed="rId5" cstate="print">
            <a:extLst>
              <a:ext uri="{28A0092B-C50C-407E-A947-70E740481C1C}">
                <a14:useLocalDpi xmlns:a14="http://schemas.microsoft.com/office/drawing/2010/main" val="0"/>
              </a:ext>
            </a:extLst>
          </a:blip>
          <a:stretch>
            <a:fillRect/>
          </a:stretch>
        </p:blipFill>
        <p:spPr>
          <a:xfrm>
            <a:off x="9244137" y="269453"/>
            <a:ext cx="2953512" cy="2011680"/>
          </a:xfrm>
          <a:prstGeom prst="rect">
            <a:avLst/>
          </a:prstGeom>
        </p:spPr>
      </p:pic>
      <p:pic>
        <p:nvPicPr>
          <p:cNvPr id="18" name="Picture 17"/>
          <p:cNvPicPr preferRelativeResize="0">
            <a:picLocks/>
          </p:cNvPicPr>
          <p:nvPr/>
        </p:nvPicPr>
        <p:blipFill>
          <a:blip r:embed="rId6">
            <a:extLst>
              <a:ext uri="{28A0092B-C50C-407E-A947-70E740481C1C}">
                <a14:useLocalDpi xmlns:a14="http://schemas.microsoft.com/office/drawing/2010/main" val="0"/>
              </a:ext>
            </a:extLst>
          </a:blip>
          <a:stretch>
            <a:fillRect/>
          </a:stretch>
        </p:blipFill>
        <p:spPr>
          <a:xfrm>
            <a:off x="2983843" y="269453"/>
            <a:ext cx="3099816" cy="2011680"/>
          </a:xfrm>
          <a:prstGeom prst="rect">
            <a:avLst/>
          </a:prstGeom>
        </p:spPr>
      </p:pic>
      <p:pic>
        <p:nvPicPr>
          <p:cNvPr id="11" name="Picture 10"/>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0" y="269453"/>
            <a:ext cx="2953512" cy="2011680"/>
          </a:xfrm>
          <a:prstGeom prst="rect">
            <a:avLst/>
          </a:prstGeom>
          <a:ln w="12700">
            <a:noFill/>
          </a:ln>
          <a:effectLst/>
        </p:spPr>
      </p:pic>
      <p:sp>
        <p:nvSpPr>
          <p:cNvPr id="12" name="Wave 11"/>
          <p:cNvSpPr/>
          <p:nvPr/>
        </p:nvSpPr>
        <p:spPr>
          <a:xfrm>
            <a:off x="-10391" y="2047011"/>
            <a:ext cx="12202391" cy="966004"/>
          </a:xfrm>
          <a:prstGeom prst="wave">
            <a:avLst/>
          </a:prstGeom>
          <a:solidFill>
            <a:srgbClr val="E3E4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p:cNvSpPr>
            <a:spLocks noGrp="1"/>
          </p:cNvSpPr>
          <p:nvPr>
            <p:ph type="body" sz="quarter" idx="4294967295"/>
          </p:nvPr>
        </p:nvSpPr>
        <p:spPr>
          <a:xfrm>
            <a:off x="852079" y="2119745"/>
            <a:ext cx="3751360" cy="616810"/>
          </a:xfrm>
        </p:spPr>
        <p:txBody>
          <a:bodyPr anchor="ctr" anchorCtr="0">
            <a:noAutofit/>
          </a:bodyPr>
          <a:lstStyle/>
          <a:p>
            <a:pPr marL="0" indent="0" algn="ctr">
              <a:buNone/>
            </a:pPr>
            <a:r>
              <a:rPr lang="en-US" sz="5400" b="1" spc="300" dirty="0" smtClean="0"/>
              <a:t>Questions?</a:t>
            </a:r>
            <a:endParaRPr lang="en-US" sz="5400" b="1" spc="300" dirty="0"/>
          </a:p>
        </p:txBody>
      </p:sp>
      <p:sp>
        <p:nvSpPr>
          <p:cNvPr id="14" name="Slide Number Placeholder 3"/>
          <p:cNvSpPr txBox="1">
            <a:spLocks/>
          </p:cNvSpPr>
          <p:nvPr/>
        </p:nvSpPr>
        <p:spPr>
          <a:xfrm>
            <a:off x="8737600" y="6356353"/>
            <a:ext cx="3251200"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US" sz="2000" b="1" dirty="0" smtClean="0">
                <a:solidFill>
                  <a:schemeClr val="bg1"/>
                </a:solidFill>
                <a:latin typeface="Gill Sans MT" panose="020B0502020104020203" pitchFamily="34" charset="0"/>
              </a:rPr>
              <a:t>12</a:t>
            </a:r>
            <a:endParaRPr lang="en-US" sz="2000" b="1" dirty="0">
              <a:solidFill>
                <a:schemeClr val="bg1"/>
              </a:solidFill>
              <a:latin typeface="Gill Sans MT" panose="020B0502020104020203" pitchFamily="34" charset="0"/>
            </a:endParaRPr>
          </a:p>
        </p:txBody>
      </p:sp>
    </p:spTree>
    <p:extLst>
      <p:ext uri="{BB962C8B-B14F-4D97-AF65-F5344CB8AC3E}">
        <p14:creationId xmlns:p14="http://schemas.microsoft.com/office/powerpoint/2010/main" val="153416525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normAutofit fontScale="85000" lnSpcReduction="10000"/>
          </a:bodyPr>
          <a:lstStyle/>
          <a:p>
            <a:r>
              <a:rPr lang="en-US" dirty="0"/>
              <a:t>Regulations, Guidelines and Recommendations</a:t>
            </a:r>
          </a:p>
          <a:p>
            <a:endParaRPr lang="en-US" dirty="0"/>
          </a:p>
        </p:txBody>
      </p:sp>
      <p:sp>
        <p:nvSpPr>
          <p:cNvPr id="5" name="Text Placeholder 4"/>
          <p:cNvSpPr>
            <a:spLocks noGrp="1"/>
          </p:cNvSpPr>
          <p:nvPr>
            <p:ph type="body" sz="quarter" idx="11"/>
          </p:nvPr>
        </p:nvSpPr>
        <p:spPr>
          <a:xfrm>
            <a:off x="0" y="1669284"/>
            <a:ext cx="9314463" cy="5188715"/>
          </a:xfrm>
        </p:spPr>
        <p:txBody>
          <a:bodyPr>
            <a:noAutofit/>
          </a:bodyPr>
          <a:lstStyle/>
          <a:p>
            <a:pPr lvl="1">
              <a:spcBef>
                <a:spcPts val="0"/>
              </a:spcBef>
              <a:buFont typeface="Arial" pitchFamily="34" charset="0"/>
              <a:buChar char="•"/>
            </a:pPr>
            <a:r>
              <a:rPr lang="en-US" sz="2800" b="0" dirty="0" smtClean="0"/>
              <a:t>Cyanobacteria and their toxins included in the </a:t>
            </a:r>
            <a:r>
              <a:rPr lang="en-US" sz="2800" b="0" dirty="0">
                <a:hlinkClick r:id="rId2"/>
              </a:rPr>
              <a:t>Contaminant Candidate List </a:t>
            </a:r>
            <a:r>
              <a:rPr lang="en-US" sz="2800" b="0" dirty="0" smtClean="0"/>
              <a:t>(CCL)</a:t>
            </a:r>
          </a:p>
          <a:p>
            <a:pPr lvl="2" indent="-342900">
              <a:spcBef>
                <a:spcPts val="0"/>
              </a:spcBef>
              <a:buFont typeface="Wingdings" panose="05000000000000000000" pitchFamily="2" charset="2"/>
              <a:buChar char="§"/>
              <a:defRPr/>
            </a:pPr>
            <a:r>
              <a:rPr lang="en-US" sz="2400" b="0" dirty="0" smtClean="0"/>
              <a:t>CCL 1, 2, 3, draft 4</a:t>
            </a:r>
          </a:p>
          <a:p>
            <a:pPr lvl="1">
              <a:spcBef>
                <a:spcPts val="0"/>
              </a:spcBef>
              <a:buFont typeface="Arial" pitchFamily="34" charset="0"/>
              <a:buChar char="•"/>
              <a:defRPr/>
            </a:pPr>
            <a:r>
              <a:rPr lang="en-US" sz="2800" b="0" dirty="0" smtClean="0">
                <a:hlinkClick r:id="rId3"/>
              </a:rPr>
              <a:t>Analytical </a:t>
            </a:r>
            <a:r>
              <a:rPr lang="en-US" sz="2800" b="0" dirty="0">
                <a:hlinkClick r:id="rId3"/>
              </a:rPr>
              <a:t>methods development </a:t>
            </a:r>
            <a:r>
              <a:rPr lang="en-US" sz="2800" b="0" dirty="0"/>
              <a:t>- April 2015</a:t>
            </a:r>
          </a:p>
          <a:p>
            <a:pPr lvl="2" indent="-342900">
              <a:spcBef>
                <a:spcPts val="0"/>
              </a:spcBef>
              <a:buFont typeface="Wingdings" panose="05000000000000000000" pitchFamily="2" charset="2"/>
              <a:buChar char="§"/>
              <a:defRPr/>
            </a:pPr>
            <a:r>
              <a:rPr lang="en-US" sz="2400" b="0" dirty="0"/>
              <a:t>544 (microcystins and nodularin-R) </a:t>
            </a:r>
          </a:p>
          <a:p>
            <a:pPr lvl="2" indent="-342900">
              <a:spcBef>
                <a:spcPts val="0"/>
              </a:spcBef>
              <a:buFont typeface="Wingdings" panose="05000000000000000000" pitchFamily="2" charset="2"/>
              <a:buChar char="§"/>
              <a:defRPr/>
            </a:pPr>
            <a:r>
              <a:rPr lang="en-US" sz="2400" b="0" dirty="0"/>
              <a:t>545 (anatoxin-a and cylindrospermopsin) </a:t>
            </a:r>
          </a:p>
          <a:p>
            <a:pPr lvl="1">
              <a:spcBef>
                <a:spcPts val="0"/>
              </a:spcBef>
              <a:buFont typeface="Arial" pitchFamily="34" charset="0"/>
              <a:buChar char="•"/>
            </a:pPr>
            <a:r>
              <a:rPr lang="en-US" sz="2800" b="0" dirty="0">
                <a:hlinkClick r:id="rId4"/>
              </a:rPr>
              <a:t>Drinking W</a:t>
            </a:r>
            <a:r>
              <a:rPr lang="en-US" sz="2800" b="0" dirty="0" smtClean="0">
                <a:hlinkClick r:id="rId4"/>
              </a:rPr>
              <a:t>ater </a:t>
            </a:r>
            <a:r>
              <a:rPr lang="en-US" sz="2800" b="0" dirty="0">
                <a:hlinkClick r:id="rId4"/>
              </a:rPr>
              <a:t>H</a:t>
            </a:r>
            <a:r>
              <a:rPr lang="en-US" sz="2800" b="0" dirty="0" smtClean="0">
                <a:hlinkClick r:id="rId4"/>
              </a:rPr>
              <a:t>ealth Advisories (10-day) </a:t>
            </a:r>
            <a:r>
              <a:rPr lang="en-US" sz="2800" b="0" dirty="0" smtClean="0"/>
              <a:t>- </a:t>
            </a:r>
            <a:r>
              <a:rPr lang="en-US" sz="2800" b="0" dirty="0"/>
              <a:t>June 2015</a:t>
            </a:r>
          </a:p>
          <a:p>
            <a:pPr lvl="2" indent="-342900">
              <a:spcBef>
                <a:spcPts val="0"/>
              </a:spcBef>
              <a:buFont typeface="Wingdings" panose="05000000000000000000" pitchFamily="2" charset="2"/>
              <a:buChar char="§"/>
              <a:defRPr/>
            </a:pPr>
            <a:r>
              <a:rPr lang="en-US" sz="2400" b="0" dirty="0" err="1"/>
              <a:t>Microcystins</a:t>
            </a:r>
            <a:r>
              <a:rPr lang="en-US" sz="2400" b="0" dirty="0"/>
              <a:t> </a:t>
            </a:r>
            <a:r>
              <a:rPr lang="en-US" sz="2400" b="0" dirty="0" smtClean="0"/>
              <a:t>(0.3 µg/L for &lt; 6yr old, </a:t>
            </a:r>
            <a:r>
              <a:rPr lang="en-US" sz="2400" b="0" dirty="0"/>
              <a:t>1.6 </a:t>
            </a:r>
            <a:r>
              <a:rPr lang="en-US" sz="2400" b="0" dirty="0" smtClean="0"/>
              <a:t>µg/L for 6 </a:t>
            </a:r>
            <a:r>
              <a:rPr lang="en-US" sz="2400" b="0" dirty="0" err="1" smtClean="0"/>
              <a:t>yrs</a:t>
            </a:r>
            <a:r>
              <a:rPr lang="en-US" sz="2400" b="0" dirty="0" smtClean="0"/>
              <a:t>-adult)</a:t>
            </a:r>
            <a:endParaRPr lang="en-US" sz="2400" b="0" dirty="0"/>
          </a:p>
          <a:p>
            <a:pPr lvl="2" indent="-342900">
              <a:spcBef>
                <a:spcPts val="0"/>
              </a:spcBef>
              <a:buFont typeface="Wingdings" panose="05000000000000000000" pitchFamily="2" charset="2"/>
              <a:buChar char="§"/>
              <a:defRPr/>
            </a:pPr>
            <a:r>
              <a:rPr lang="en-US" sz="2400" b="0" dirty="0" err="1" smtClean="0"/>
              <a:t>Cylindrospermopsin</a:t>
            </a:r>
            <a:r>
              <a:rPr lang="en-US" sz="2400" b="0" dirty="0"/>
              <a:t> (</a:t>
            </a:r>
            <a:r>
              <a:rPr lang="en-US" sz="2400" b="0" dirty="0" smtClean="0"/>
              <a:t>0.7 </a:t>
            </a:r>
            <a:r>
              <a:rPr lang="en-US" sz="2400" b="0" dirty="0"/>
              <a:t>µg/L for &lt; 6yr old, </a:t>
            </a:r>
            <a:r>
              <a:rPr lang="en-US" sz="2400" b="0" dirty="0" smtClean="0"/>
              <a:t>3.0 </a:t>
            </a:r>
            <a:r>
              <a:rPr lang="en-US" sz="2400" b="0" dirty="0"/>
              <a:t>µg/L for 6 </a:t>
            </a:r>
            <a:r>
              <a:rPr lang="en-US" sz="2400" b="0" dirty="0" err="1"/>
              <a:t>yrs</a:t>
            </a:r>
            <a:r>
              <a:rPr lang="en-US" sz="2400" b="0" dirty="0"/>
              <a:t>-adult)</a:t>
            </a:r>
          </a:p>
          <a:p>
            <a:pPr lvl="1">
              <a:spcBef>
                <a:spcPts val="0"/>
              </a:spcBef>
              <a:buFont typeface="Arial" pitchFamily="34" charset="0"/>
              <a:buChar char="•"/>
              <a:defRPr/>
            </a:pPr>
            <a:r>
              <a:rPr lang="en-US" sz="2800" b="0" dirty="0">
                <a:hlinkClick r:id="rId5"/>
              </a:rPr>
              <a:t>Recommendations for </a:t>
            </a:r>
            <a:r>
              <a:rPr lang="en-US" sz="2800" b="0" dirty="0" smtClean="0">
                <a:hlinkClick r:id="rId5"/>
              </a:rPr>
              <a:t>Public </a:t>
            </a:r>
            <a:r>
              <a:rPr lang="en-US" sz="2800" b="0" dirty="0">
                <a:hlinkClick r:id="rId5"/>
              </a:rPr>
              <a:t>W</a:t>
            </a:r>
            <a:r>
              <a:rPr lang="en-US" sz="2800" b="0" dirty="0" smtClean="0">
                <a:hlinkClick r:id="rId5"/>
              </a:rPr>
              <a:t>ater </a:t>
            </a:r>
            <a:r>
              <a:rPr lang="en-US" sz="2800" b="0" dirty="0">
                <a:hlinkClick r:id="rId5"/>
              </a:rPr>
              <a:t>S</a:t>
            </a:r>
            <a:r>
              <a:rPr lang="en-US" sz="2800" b="0" dirty="0" smtClean="0">
                <a:hlinkClick r:id="rId5"/>
              </a:rPr>
              <a:t>ystems </a:t>
            </a:r>
            <a:r>
              <a:rPr lang="en-US" sz="2800" b="0" dirty="0">
                <a:hlinkClick r:id="rId5"/>
              </a:rPr>
              <a:t>to </a:t>
            </a:r>
            <a:r>
              <a:rPr lang="en-US" sz="2800" b="0" dirty="0" smtClean="0">
                <a:hlinkClick r:id="rId5"/>
              </a:rPr>
              <a:t>Manage </a:t>
            </a:r>
            <a:r>
              <a:rPr lang="en-US" sz="2800" b="0" dirty="0">
                <a:hlinkClick r:id="rId5"/>
              </a:rPr>
              <a:t>C</a:t>
            </a:r>
            <a:r>
              <a:rPr lang="en-US" sz="2800" b="0" dirty="0" smtClean="0">
                <a:hlinkClick r:id="rId5"/>
              </a:rPr>
              <a:t>yanotoxins </a:t>
            </a:r>
            <a:r>
              <a:rPr lang="en-US" sz="2800" b="0" dirty="0">
                <a:hlinkClick r:id="rId5"/>
              </a:rPr>
              <a:t>in </a:t>
            </a:r>
            <a:r>
              <a:rPr lang="en-US" sz="2800" b="0" dirty="0" smtClean="0">
                <a:hlinkClick r:id="rId5"/>
              </a:rPr>
              <a:t>Drinking </a:t>
            </a:r>
            <a:r>
              <a:rPr lang="en-US" sz="2800" b="0" dirty="0">
                <a:hlinkClick r:id="rId5"/>
              </a:rPr>
              <a:t>W</a:t>
            </a:r>
            <a:r>
              <a:rPr lang="en-US" sz="2800" b="0" dirty="0" smtClean="0">
                <a:hlinkClick r:id="rId5"/>
              </a:rPr>
              <a:t>ater </a:t>
            </a:r>
            <a:r>
              <a:rPr lang="en-US" sz="2800" b="0" dirty="0"/>
              <a:t>- June 2015 </a:t>
            </a:r>
          </a:p>
          <a:p>
            <a:pPr marL="0" indent="0">
              <a:buNone/>
            </a:pPr>
            <a:endParaRPr lang="en-US" sz="2400" b="0" dirty="0"/>
          </a:p>
        </p:txBody>
      </p:sp>
      <p:pic>
        <p:nvPicPr>
          <p:cNvPr id="7" name="Picture 6"/>
          <p:cNvPicPr/>
          <p:nvPr/>
        </p:nvPicPr>
        <p:blipFill rotWithShape="1">
          <a:blip r:embed="rId6"/>
          <a:srcRect l="28846" t="19445" r="26442" b="8760"/>
          <a:stretch/>
        </p:blipFill>
        <p:spPr bwMode="auto">
          <a:xfrm rot="338933">
            <a:off x="10152651" y="2429587"/>
            <a:ext cx="1757138" cy="2316074"/>
          </a:xfrm>
          <a:prstGeom prst="rect">
            <a:avLst/>
          </a:prstGeom>
          <a:ln w="15875">
            <a:solidFill>
              <a:schemeClr val="tx1"/>
            </a:solidFill>
          </a:ln>
          <a:extLst>
            <a:ext uri="{53640926-AAD7-44d8-BBD7-CCE9431645EC}">
              <a14:shadowObscured xmlns="" xmlns:a14="http://schemas.microsoft.com/office/drawing/2010/main"/>
            </a:ext>
          </a:extLst>
        </p:spPr>
      </p:pic>
      <p:pic>
        <p:nvPicPr>
          <p:cNvPr id="6" name="Picture 5"/>
          <p:cNvPicPr/>
          <p:nvPr/>
        </p:nvPicPr>
        <p:blipFill rotWithShape="1">
          <a:blip r:embed="rId7"/>
          <a:srcRect l="24197" t="10287" r="22117" b="5668"/>
          <a:stretch/>
        </p:blipFill>
        <p:spPr bwMode="auto">
          <a:xfrm rot="21198404">
            <a:off x="9173300" y="3681511"/>
            <a:ext cx="1739258" cy="2192963"/>
          </a:xfrm>
          <a:prstGeom prst="rect">
            <a:avLst/>
          </a:prstGeom>
          <a:ln w="15875">
            <a:solidFill>
              <a:schemeClr val="tx1"/>
            </a:solid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35167746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normAutofit fontScale="85000" lnSpcReduction="10000"/>
          </a:bodyPr>
          <a:lstStyle/>
          <a:p>
            <a:r>
              <a:rPr lang="en-US" dirty="0"/>
              <a:t>Regulations, Guidelines and Recommendations</a:t>
            </a:r>
          </a:p>
          <a:p>
            <a:endParaRPr lang="en-US" dirty="0"/>
          </a:p>
        </p:txBody>
      </p:sp>
      <p:sp>
        <p:nvSpPr>
          <p:cNvPr id="4" name="Slide Number Placeholder 3"/>
          <p:cNvSpPr>
            <a:spLocks noGrp="1"/>
          </p:cNvSpPr>
          <p:nvPr>
            <p:ph type="sldNum" sz="quarter" idx="13"/>
          </p:nvPr>
        </p:nvSpPr>
        <p:spPr/>
        <p:txBody>
          <a:bodyPr/>
          <a:lstStyle/>
          <a:p>
            <a:fld id="{A825CED8-DE45-4409-8558-D05F5B977B87}" type="slidenum">
              <a:rPr lang="en-US" smtClean="0"/>
              <a:t>4</a:t>
            </a:fld>
            <a:endParaRPr lang="en-US" dirty="0"/>
          </a:p>
        </p:txBody>
      </p:sp>
      <p:sp>
        <p:nvSpPr>
          <p:cNvPr id="5" name="Content Placeholder 2"/>
          <p:cNvSpPr>
            <a:spLocks noGrp="1"/>
          </p:cNvSpPr>
          <p:nvPr>
            <p:ph idx="1"/>
          </p:nvPr>
        </p:nvSpPr>
        <p:spPr>
          <a:xfrm>
            <a:off x="565265" y="1537366"/>
            <a:ext cx="11220335" cy="5077691"/>
          </a:xfrm>
        </p:spPr>
        <p:txBody>
          <a:bodyPr>
            <a:normAutofit/>
          </a:bodyPr>
          <a:lstStyle/>
          <a:p>
            <a:pPr marL="0" lvl="1" indent="0">
              <a:lnSpc>
                <a:spcPct val="110000"/>
              </a:lnSpc>
              <a:spcBef>
                <a:spcPts val="0"/>
              </a:spcBef>
              <a:buNone/>
              <a:defRPr/>
            </a:pPr>
            <a:r>
              <a:rPr lang="en-US" b="1" i="1" dirty="0">
                <a:latin typeface="Gill Sans MT" panose="020B0502020104020203" pitchFamily="34" charset="0"/>
                <a:hlinkClick r:id="rId2"/>
              </a:rPr>
              <a:t>Drinking Water Protection </a:t>
            </a:r>
            <a:r>
              <a:rPr lang="en-US" b="1" i="1" dirty="0" smtClean="0">
                <a:latin typeface="Gill Sans MT" panose="020B0502020104020203" pitchFamily="34" charset="0"/>
                <a:hlinkClick r:id="rId2"/>
              </a:rPr>
              <a:t>Act</a:t>
            </a:r>
            <a:r>
              <a:rPr lang="en-US" b="1" i="1" dirty="0" smtClean="0">
                <a:latin typeface="Gill Sans MT" panose="020B0502020104020203" pitchFamily="34" charset="0"/>
              </a:rPr>
              <a:t> </a:t>
            </a:r>
            <a:r>
              <a:rPr lang="en-US" i="1" dirty="0" smtClean="0">
                <a:latin typeface="Gill Sans MT" panose="020B0502020104020203" pitchFamily="34" charset="0"/>
              </a:rPr>
              <a:t>(H.R. 212)</a:t>
            </a:r>
            <a:endParaRPr lang="en-US" i="1" dirty="0">
              <a:latin typeface="Gill Sans MT" panose="020B0502020104020203" pitchFamily="34" charset="0"/>
            </a:endParaRPr>
          </a:p>
          <a:p>
            <a:pPr marL="342900" lvl="1" indent="-342900">
              <a:lnSpc>
                <a:spcPct val="110000"/>
              </a:lnSpc>
              <a:spcBef>
                <a:spcPts val="0"/>
              </a:spcBef>
              <a:buFont typeface="Arial" pitchFamily="34" charset="0"/>
              <a:buChar char="•"/>
              <a:defRPr/>
            </a:pPr>
            <a:r>
              <a:rPr lang="en-US" kern="1200" dirty="0" smtClean="0">
                <a:latin typeface="Gill Sans MT" panose="020B0502020104020203" pitchFamily="34" charset="0"/>
              </a:rPr>
              <a:t>Signed on </a:t>
            </a:r>
            <a:r>
              <a:rPr lang="en-US" kern="1200" dirty="0">
                <a:latin typeface="Gill Sans MT" panose="020B0502020104020203" pitchFamily="34" charset="0"/>
              </a:rPr>
              <a:t>August 7th, </a:t>
            </a:r>
            <a:r>
              <a:rPr lang="en-US" kern="1200" dirty="0" smtClean="0">
                <a:latin typeface="Gill Sans MT" panose="020B0502020104020203" pitchFamily="34" charset="0"/>
              </a:rPr>
              <a:t>2015 to amend </a:t>
            </a:r>
            <a:r>
              <a:rPr lang="en-US" kern="1200" dirty="0">
                <a:latin typeface="Gill Sans MT" panose="020B0502020104020203" pitchFamily="34" charset="0"/>
              </a:rPr>
              <a:t>the </a:t>
            </a:r>
            <a:r>
              <a:rPr lang="en-US" kern="1200" dirty="0" smtClean="0">
                <a:latin typeface="Gill Sans MT" panose="020B0502020104020203" pitchFamily="34" charset="0"/>
              </a:rPr>
              <a:t>SDWA by adding </a:t>
            </a:r>
            <a:r>
              <a:rPr lang="en-US" kern="1200" dirty="0">
                <a:latin typeface="Gill Sans MT" panose="020B0502020104020203" pitchFamily="34" charset="0"/>
              </a:rPr>
              <a:t>Section </a:t>
            </a:r>
            <a:r>
              <a:rPr lang="en-US" kern="1200" dirty="0" smtClean="0">
                <a:latin typeface="Gill Sans MT" panose="020B0502020104020203" pitchFamily="34" charset="0"/>
              </a:rPr>
              <a:t>1459</a:t>
            </a:r>
            <a:endParaRPr lang="en-US" kern="1200" dirty="0">
              <a:latin typeface="Gill Sans MT" panose="020B0502020104020203" pitchFamily="34" charset="0"/>
            </a:endParaRPr>
          </a:p>
          <a:p>
            <a:pPr marL="342900" lvl="1" indent="-342900">
              <a:lnSpc>
                <a:spcPct val="110000"/>
              </a:lnSpc>
              <a:spcBef>
                <a:spcPts val="0"/>
              </a:spcBef>
              <a:buFont typeface="Arial" pitchFamily="34" charset="0"/>
              <a:buChar char="•"/>
              <a:defRPr/>
            </a:pPr>
            <a:r>
              <a:rPr lang="en-US" kern="1200" dirty="0" smtClean="0">
                <a:latin typeface="Gill Sans MT" panose="020B0502020104020203" pitchFamily="34" charset="0"/>
              </a:rPr>
              <a:t>Directs EPA to develop and submit a strategic plan for assessing and managing risks associated with algal toxins in drinking water provided by public water systems</a:t>
            </a:r>
          </a:p>
          <a:p>
            <a:pPr marL="342900" lvl="1" indent="-342900">
              <a:lnSpc>
                <a:spcPct val="110000"/>
              </a:lnSpc>
              <a:spcBef>
                <a:spcPts val="0"/>
              </a:spcBef>
              <a:buFont typeface="Arial" pitchFamily="34" charset="0"/>
              <a:buChar char="•"/>
              <a:defRPr/>
            </a:pPr>
            <a:r>
              <a:rPr lang="en-US" kern="1200" dirty="0">
                <a:latin typeface="Gill Sans MT" panose="020B0502020104020203" pitchFamily="34" charset="0"/>
              </a:rPr>
              <a:t>Includes steps and timelines to </a:t>
            </a:r>
            <a:r>
              <a:rPr lang="en-US" kern="1200" dirty="0" smtClean="0">
                <a:latin typeface="Gill Sans MT" panose="020B0502020104020203" pitchFamily="34" charset="0"/>
              </a:rPr>
              <a:t>assess:</a:t>
            </a:r>
          </a:p>
          <a:p>
            <a:pPr marL="742950" lvl="2" indent="-342900">
              <a:lnSpc>
                <a:spcPct val="110000"/>
              </a:lnSpc>
              <a:spcBef>
                <a:spcPts val="0"/>
              </a:spcBef>
              <a:buFont typeface="Wingdings" panose="05000000000000000000" pitchFamily="2" charset="2"/>
              <a:buChar char="§"/>
              <a:defRPr/>
            </a:pPr>
            <a:r>
              <a:rPr lang="en-US" dirty="0">
                <a:latin typeface="Gill Sans MT" panose="020B0502020104020203" pitchFamily="34" charset="0"/>
              </a:rPr>
              <a:t>Human health effects, list of algal toxins, health advisories, treatment options, analytical and monitoring approaches, causes of HABs, source water protection, and collaboration and outreach.</a:t>
            </a:r>
          </a:p>
          <a:p>
            <a:pPr marL="457200" lvl="1" indent="-457200">
              <a:lnSpc>
                <a:spcPct val="110000"/>
              </a:lnSpc>
              <a:spcBef>
                <a:spcPts val="0"/>
              </a:spcBef>
              <a:buFont typeface="Arial" panose="020B0604020202020204" pitchFamily="34" charset="0"/>
              <a:buChar char="•"/>
              <a:defRPr/>
            </a:pPr>
            <a:r>
              <a:rPr lang="en-US" kern="1200" dirty="0">
                <a:latin typeface="Gill Sans MT" panose="020B0502020104020203" pitchFamily="34" charset="0"/>
              </a:rPr>
              <a:t>Identifies information gaps and publishes information from </a:t>
            </a:r>
            <a:r>
              <a:rPr lang="en-US" kern="1200" dirty="0" smtClean="0">
                <a:latin typeface="Gill Sans MT" panose="020B0502020104020203" pitchFamily="34" charset="0"/>
              </a:rPr>
              <a:t>federal agencies studying algal toxins.</a:t>
            </a:r>
            <a:endParaRPr lang="en-US" sz="1600" dirty="0">
              <a:latin typeface="Gill Sans MT" panose="020B0502020104020203" pitchFamily="34" charset="0"/>
            </a:endParaRPr>
          </a:p>
          <a:p>
            <a:pPr marL="342900" lvl="1" indent="-342900">
              <a:buFont typeface="Arial" pitchFamily="34" charset="0"/>
              <a:buChar char="•"/>
              <a:defRPr/>
            </a:pPr>
            <a:endParaRPr lang="en-US" kern="1200" dirty="0" smtClean="0">
              <a:latin typeface="Gill Sans MT" panose="020B0502020104020203" pitchFamily="34" charset="0"/>
            </a:endParaRPr>
          </a:p>
        </p:txBody>
      </p:sp>
    </p:spTree>
    <p:extLst>
      <p:ext uri="{BB962C8B-B14F-4D97-AF65-F5344CB8AC3E}">
        <p14:creationId xmlns:p14="http://schemas.microsoft.com/office/powerpoint/2010/main" val="8133211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p:txBody>
          <a:bodyPr>
            <a:normAutofit fontScale="85000" lnSpcReduction="10000"/>
          </a:bodyPr>
          <a:lstStyle/>
          <a:p>
            <a:r>
              <a:rPr lang="en-US" dirty="0"/>
              <a:t>Regulations, Guidelines and Recommendations</a:t>
            </a:r>
          </a:p>
          <a:p>
            <a:endParaRPr lang="en-US" dirty="0"/>
          </a:p>
        </p:txBody>
      </p:sp>
      <p:sp>
        <p:nvSpPr>
          <p:cNvPr id="4" name="Slide Number Placeholder 3"/>
          <p:cNvSpPr>
            <a:spLocks noGrp="1"/>
          </p:cNvSpPr>
          <p:nvPr>
            <p:ph type="sldNum" sz="quarter" idx="13"/>
          </p:nvPr>
        </p:nvSpPr>
        <p:spPr/>
        <p:txBody>
          <a:bodyPr/>
          <a:lstStyle/>
          <a:p>
            <a:fld id="{A825CED8-DE45-4409-8558-D05F5B977B87}" type="slidenum">
              <a:rPr lang="en-US" smtClean="0"/>
              <a:t>5</a:t>
            </a:fld>
            <a:endParaRPr lang="en-US" dirty="0"/>
          </a:p>
        </p:txBody>
      </p:sp>
      <p:sp>
        <p:nvSpPr>
          <p:cNvPr id="6" name="Content Placeholder 2"/>
          <p:cNvSpPr>
            <a:spLocks noGrp="1"/>
          </p:cNvSpPr>
          <p:nvPr>
            <p:ph idx="1"/>
          </p:nvPr>
        </p:nvSpPr>
        <p:spPr>
          <a:xfrm>
            <a:off x="483985" y="1801813"/>
            <a:ext cx="8983865" cy="4554541"/>
          </a:xfrm>
        </p:spPr>
        <p:txBody>
          <a:bodyPr/>
          <a:lstStyle/>
          <a:p>
            <a:pPr marL="0" lvl="1" indent="0">
              <a:lnSpc>
                <a:spcPct val="80000"/>
              </a:lnSpc>
              <a:buNone/>
              <a:defRPr/>
            </a:pPr>
            <a:r>
              <a:rPr lang="en-US" sz="3200" b="1" dirty="0">
                <a:hlinkClick r:id="rId2"/>
              </a:rPr>
              <a:t>H.R. 212 Strategic </a:t>
            </a:r>
            <a:r>
              <a:rPr lang="en-US" sz="3200" b="1" dirty="0" smtClean="0">
                <a:hlinkClick r:id="rId2"/>
              </a:rPr>
              <a:t>Plan</a:t>
            </a:r>
            <a:endParaRPr lang="en-US" sz="3200" b="1" dirty="0" smtClean="0"/>
          </a:p>
          <a:p>
            <a:pPr marL="0" lvl="1" indent="0">
              <a:lnSpc>
                <a:spcPct val="80000"/>
              </a:lnSpc>
              <a:buNone/>
              <a:defRPr/>
            </a:pPr>
            <a:endParaRPr lang="en-US" sz="1000" b="1" dirty="0"/>
          </a:p>
          <a:p>
            <a:pPr marL="342900" lvl="1" indent="-342900">
              <a:spcBef>
                <a:spcPts val="0"/>
              </a:spcBef>
              <a:buFont typeface="Arial" pitchFamily="34" charset="0"/>
              <a:buChar char="•"/>
              <a:defRPr/>
            </a:pPr>
            <a:r>
              <a:rPr lang="en-US" kern="1200" dirty="0" smtClean="0">
                <a:latin typeface="Gill Sans MT" panose="020B0502020104020203" pitchFamily="34" charset="0"/>
              </a:rPr>
              <a:t>“Algal Toxin Risk Assessment and Management Strategic Plan for Drinking Water” </a:t>
            </a:r>
          </a:p>
          <a:p>
            <a:pPr marL="342900" lvl="1" indent="-342900">
              <a:spcBef>
                <a:spcPts val="0"/>
              </a:spcBef>
              <a:buFont typeface="Arial" pitchFamily="34" charset="0"/>
              <a:buChar char="•"/>
              <a:defRPr/>
            </a:pPr>
            <a:r>
              <a:rPr lang="en-US" kern="1200" dirty="0" smtClean="0">
                <a:latin typeface="Gill Sans MT" panose="020B0502020104020203" pitchFamily="34" charset="0"/>
              </a:rPr>
              <a:t>Developed with input from: </a:t>
            </a:r>
          </a:p>
          <a:p>
            <a:pPr marL="857250" lvl="1" indent="-457200">
              <a:spcBef>
                <a:spcPts val="0"/>
              </a:spcBef>
              <a:buSzPct val="100000"/>
              <a:buFont typeface="Wingdings" panose="05000000000000000000" pitchFamily="2" charset="2"/>
              <a:buChar char="§"/>
              <a:defRPr/>
            </a:pPr>
            <a:r>
              <a:rPr lang="en-US" dirty="0" smtClean="0">
                <a:latin typeface="Gill Sans MT" panose="020B0502020104020203" pitchFamily="34" charset="0"/>
              </a:rPr>
              <a:t>EPA Regional </a:t>
            </a:r>
            <a:r>
              <a:rPr lang="en-US" dirty="0">
                <a:latin typeface="Gill Sans MT" panose="020B0502020104020203" pitchFamily="34" charset="0"/>
              </a:rPr>
              <a:t>offices, ORD, and OW</a:t>
            </a:r>
          </a:p>
          <a:p>
            <a:pPr marL="857250" lvl="1" indent="-457200">
              <a:spcBef>
                <a:spcPts val="0"/>
              </a:spcBef>
              <a:buSzPct val="100000"/>
              <a:buFont typeface="Wingdings" panose="05000000000000000000" pitchFamily="2" charset="2"/>
              <a:buChar char="§"/>
              <a:defRPr/>
            </a:pPr>
            <a:r>
              <a:rPr lang="en-US" dirty="0" smtClean="0">
                <a:latin typeface="Gill Sans MT" panose="020B0502020104020203" pitchFamily="34" charset="0"/>
              </a:rPr>
              <a:t>Federal </a:t>
            </a:r>
            <a:r>
              <a:rPr lang="en-US" dirty="0">
                <a:latin typeface="Gill Sans MT" panose="020B0502020104020203" pitchFamily="34" charset="0"/>
              </a:rPr>
              <a:t>partners, including the </a:t>
            </a:r>
            <a:r>
              <a:rPr lang="en-US" dirty="0" smtClean="0">
                <a:latin typeface="Gill Sans MT" panose="020B0502020104020203" pitchFamily="34" charset="0"/>
              </a:rPr>
              <a:t>IWG-HABHRCA   </a:t>
            </a:r>
            <a:endParaRPr lang="en-US" dirty="0">
              <a:latin typeface="Gill Sans MT" panose="020B0502020104020203" pitchFamily="34" charset="0"/>
            </a:endParaRPr>
          </a:p>
          <a:p>
            <a:pPr marL="857250" lvl="1" indent="-457200">
              <a:spcBef>
                <a:spcPts val="0"/>
              </a:spcBef>
              <a:buSzPct val="100000"/>
              <a:buFont typeface="Wingdings" panose="05000000000000000000" pitchFamily="2" charset="2"/>
              <a:buChar char="§"/>
              <a:defRPr/>
            </a:pPr>
            <a:r>
              <a:rPr lang="en-US" dirty="0">
                <a:latin typeface="Gill Sans MT" panose="020B0502020104020203" pitchFamily="34" charset="0"/>
              </a:rPr>
              <a:t>Stakeholders through a listening session webinar</a:t>
            </a:r>
          </a:p>
          <a:p>
            <a:pPr marL="342900" lvl="1" indent="-342900">
              <a:spcBef>
                <a:spcPts val="0"/>
              </a:spcBef>
              <a:buFont typeface="Arial" pitchFamily="34" charset="0"/>
              <a:buChar char="•"/>
              <a:defRPr/>
            </a:pPr>
            <a:r>
              <a:rPr lang="en-US" kern="1200" dirty="0" smtClean="0">
                <a:latin typeface="Gill Sans MT" panose="020B0502020104020203" pitchFamily="34" charset="0"/>
              </a:rPr>
              <a:t>Submitted to Congress November </a:t>
            </a:r>
            <a:r>
              <a:rPr lang="en-US" kern="1200" dirty="0">
                <a:latin typeface="Gill Sans MT" panose="020B0502020104020203" pitchFamily="34" charset="0"/>
              </a:rPr>
              <a:t>5, </a:t>
            </a:r>
            <a:r>
              <a:rPr lang="en-US" kern="1200" dirty="0" smtClean="0">
                <a:latin typeface="Gill Sans MT" panose="020B0502020104020203" pitchFamily="34" charset="0"/>
              </a:rPr>
              <a:t>2015</a:t>
            </a:r>
            <a:endParaRPr lang="en-US" kern="1200" dirty="0">
              <a:latin typeface="Gill Sans MT" panose="020B0502020104020203" pitchFamily="34" charset="0"/>
            </a:endParaRPr>
          </a:p>
        </p:txBody>
      </p:sp>
      <p:pic>
        <p:nvPicPr>
          <p:cNvPr id="7" name="Picture 6"/>
          <p:cNvPicPr/>
          <p:nvPr/>
        </p:nvPicPr>
        <p:blipFill rotWithShape="1">
          <a:blip r:embed="rId3"/>
          <a:srcRect l="19551" t="7612" r="19872" b="7251"/>
          <a:stretch/>
        </p:blipFill>
        <p:spPr bwMode="auto">
          <a:xfrm>
            <a:off x="9768380" y="2999770"/>
            <a:ext cx="1819562" cy="2158626"/>
          </a:xfrm>
          <a:prstGeom prst="rect">
            <a:avLst/>
          </a:prstGeom>
          <a:ln>
            <a:noFill/>
          </a:ln>
          <a:effectLst>
            <a:outerShdw blurRad="292100" dist="139700" dir="2700000" algn="tl" rotWithShape="0">
              <a:srgbClr val="333333">
                <a:alpha val="65000"/>
              </a:srgbClr>
            </a:outerShdw>
          </a:effectLst>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39964387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063998" y="536594"/>
            <a:ext cx="7721600" cy="685800"/>
          </a:xfrm>
        </p:spPr>
        <p:txBody>
          <a:bodyPr>
            <a:normAutofit fontScale="85000" lnSpcReduction="10000"/>
          </a:bodyPr>
          <a:lstStyle/>
          <a:p>
            <a:r>
              <a:rPr lang="en-US" dirty="0"/>
              <a:t>Regulations, Guidelines and Recommendations</a:t>
            </a:r>
          </a:p>
          <a:p>
            <a:endParaRPr lang="en-US" dirty="0"/>
          </a:p>
        </p:txBody>
      </p:sp>
      <p:sp>
        <p:nvSpPr>
          <p:cNvPr id="6" name="Text Placeholder 5"/>
          <p:cNvSpPr>
            <a:spLocks noGrp="1"/>
          </p:cNvSpPr>
          <p:nvPr>
            <p:ph type="body" sz="quarter" idx="11"/>
          </p:nvPr>
        </p:nvSpPr>
        <p:spPr>
          <a:xfrm>
            <a:off x="221671" y="1662117"/>
            <a:ext cx="7703127" cy="4876800"/>
          </a:xfrm>
        </p:spPr>
        <p:txBody>
          <a:bodyPr>
            <a:normAutofit/>
          </a:bodyPr>
          <a:lstStyle/>
          <a:p>
            <a:pPr marL="0" indent="0">
              <a:buNone/>
            </a:pPr>
            <a:r>
              <a:rPr lang="en-US" sz="2800" dirty="0"/>
              <a:t>Recreational Ambient Water Quality Criteria (AWQC) for </a:t>
            </a:r>
            <a:r>
              <a:rPr lang="en-US" sz="2800" dirty="0" err="1"/>
              <a:t>cyanotoxins</a:t>
            </a:r>
            <a:r>
              <a:rPr lang="en-US" sz="2800" dirty="0"/>
              <a:t> </a:t>
            </a:r>
          </a:p>
          <a:p>
            <a:pPr marL="457200" lvl="1" indent="-457200">
              <a:buFont typeface="Arial" panose="020B0604020202020204" pitchFamily="34" charset="0"/>
              <a:buChar char="•"/>
            </a:pPr>
            <a:r>
              <a:rPr lang="en-US" sz="2800" b="0" dirty="0"/>
              <a:t>Clean Water Act  §304(a) recommended recreational water quality criteria values protective of human health given a primary contact recreational exposure scenario. </a:t>
            </a:r>
            <a:endParaRPr lang="en-US" sz="2800" b="0" dirty="0" smtClean="0"/>
          </a:p>
          <a:p>
            <a:pPr marL="457200" lvl="1" indent="-457200">
              <a:buFont typeface="Arial" panose="020B0604020202020204" pitchFamily="34" charset="0"/>
              <a:buChar char="•"/>
            </a:pPr>
            <a:r>
              <a:rPr lang="en-US" sz="2800" b="0" dirty="0" smtClean="0"/>
              <a:t>OW is developing AWQC </a:t>
            </a:r>
            <a:r>
              <a:rPr lang="en-US" sz="2800" b="0" dirty="0"/>
              <a:t>recommendations for </a:t>
            </a:r>
            <a:r>
              <a:rPr lang="en-US" sz="2800" b="0" dirty="0" smtClean="0"/>
              <a:t>microcystins </a:t>
            </a:r>
            <a:r>
              <a:rPr lang="en-US" sz="2800" b="0" dirty="0"/>
              <a:t>and cylindrospermopsin. </a:t>
            </a:r>
          </a:p>
          <a:p>
            <a:pPr marL="457200" lvl="1" indent="-457200">
              <a:buFont typeface="Arial" panose="020B0604020202020204" pitchFamily="34" charset="0"/>
              <a:buChar char="•"/>
            </a:pPr>
            <a:r>
              <a:rPr lang="en-US" sz="2800" b="0" dirty="0" smtClean="0"/>
              <a:t>Expected </a:t>
            </a:r>
            <a:r>
              <a:rPr lang="en-US" sz="2800" b="0" dirty="0"/>
              <a:t>Date: </a:t>
            </a:r>
            <a:r>
              <a:rPr lang="en-US" sz="2800" b="0" dirty="0" smtClean="0"/>
              <a:t>Draft Fall 2016</a:t>
            </a:r>
            <a:endParaRPr lang="en-US" sz="2800" b="0" dirty="0"/>
          </a:p>
          <a:p>
            <a:endParaRPr lang="en-US" dirty="0"/>
          </a:p>
        </p:txBody>
      </p:sp>
      <p:sp>
        <p:nvSpPr>
          <p:cNvPr id="4" name="Slide Number Placeholder 3"/>
          <p:cNvSpPr>
            <a:spLocks noGrp="1"/>
          </p:cNvSpPr>
          <p:nvPr>
            <p:ph type="sldNum" sz="quarter" idx="13"/>
          </p:nvPr>
        </p:nvSpPr>
        <p:spPr/>
        <p:txBody>
          <a:bodyPr/>
          <a:lstStyle/>
          <a:p>
            <a:fld id="{A825CED8-DE45-4409-8558-D05F5B977B87}" type="slidenum">
              <a:rPr lang="en-US" smtClean="0"/>
              <a:t>6</a:t>
            </a:fld>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37869" y="1717884"/>
            <a:ext cx="3450750" cy="1803815"/>
          </a:xfrm>
          <a:prstGeom prst="rect">
            <a:avLst/>
          </a:prstGeom>
          <a:ln>
            <a:noFill/>
          </a:ln>
          <a:effectLst>
            <a:outerShdw blurRad="292100" dist="139700" dir="2700000" algn="tl" rotWithShape="0">
              <a:srgbClr val="333333">
                <a:alpha val="65000"/>
              </a:srgbClr>
            </a:outerShdw>
          </a:effectLst>
        </p:spPr>
      </p:pic>
      <p:pic>
        <p:nvPicPr>
          <p:cNvPr id="7" name="Picture 3" descr="C:\Users\owner\Downloads\nitrogen%201.bmp"/>
          <p:cNvPicPr>
            <a:picLocks noChangeAspect="1" noChangeArrowheads="1"/>
          </p:cNvPicPr>
          <p:nvPr/>
        </p:nvPicPr>
        <p:blipFill>
          <a:blip r:embed="rId3" cstate="print"/>
          <a:srcRect/>
          <a:stretch>
            <a:fillRect/>
          </a:stretch>
        </p:blipFill>
        <p:spPr bwMode="auto">
          <a:xfrm>
            <a:off x="8237869" y="3767818"/>
            <a:ext cx="1586264" cy="2283357"/>
          </a:xfrm>
          <a:prstGeom prst="rect">
            <a:avLst/>
          </a:prstGeom>
          <a:noFill/>
          <a:effectLst>
            <a:outerShdw blurRad="292100" dist="139700" dir="2700000" algn="tl" rotWithShape="0">
              <a:prstClr val="black">
                <a:alpha val="65000"/>
              </a:prstClr>
            </a:outerShdw>
          </a:effectLst>
        </p:spPr>
      </p:pic>
      <p:pic>
        <p:nvPicPr>
          <p:cNvPr id="9" name="Picture 2" descr="C:\Users\owner\Downloads\GreenDogCCJillSiegrist.gif"/>
          <p:cNvPicPr>
            <a:picLocks noChangeAspect="1" noChangeArrowheads="1"/>
          </p:cNvPicPr>
          <p:nvPr/>
        </p:nvPicPr>
        <p:blipFill>
          <a:blip r:embed="rId4" cstate="print"/>
          <a:srcRect/>
          <a:stretch>
            <a:fillRect/>
          </a:stretch>
        </p:blipFill>
        <p:spPr bwMode="auto">
          <a:xfrm>
            <a:off x="10137204" y="3767818"/>
            <a:ext cx="1551415" cy="2312888"/>
          </a:xfrm>
          <a:prstGeom prst="rect">
            <a:avLst/>
          </a:prstGeom>
          <a:noFill/>
          <a:effectLst>
            <a:outerShdw blurRad="292100" dist="139700" dir="2700000" algn="tl" rotWithShape="0">
              <a:prstClr val="black">
                <a:alpha val="65000"/>
              </a:prstClr>
            </a:outerShdw>
          </a:effectLst>
        </p:spPr>
      </p:pic>
    </p:spTree>
    <p:extLst>
      <p:ext uri="{BB962C8B-B14F-4D97-AF65-F5344CB8AC3E}">
        <p14:creationId xmlns:p14="http://schemas.microsoft.com/office/powerpoint/2010/main" val="132899157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67200" y="496408"/>
            <a:ext cx="7721600" cy="685800"/>
          </a:xfrm>
        </p:spPr>
        <p:txBody>
          <a:bodyPr/>
          <a:lstStyle/>
          <a:p>
            <a:r>
              <a:rPr lang="en-US" dirty="0" smtClean="0"/>
              <a:t>Assessment of </a:t>
            </a:r>
            <a:r>
              <a:rPr lang="en-US" dirty="0" err="1" smtClean="0"/>
              <a:t>Cyanotoxins</a:t>
            </a:r>
            <a:r>
              <a:rPr lang="en-US" dirty="0" smtClean="0"/>
              <a:t> </a:t>
            </a:r>
            <a:endParaRPr lang="en-US" dirty="0"/>
          </a:p>
        </p:txBody>
      </p:sp>
      <p:sp>
        <p:nvSpPr>
          <p:cNvPr id="4" name="Slide Number Placeholder 3"/>
          <p:cNvSpPr>
            <a:spLocks noGrp="1"/>
          </p:cNvSpPr>
          <p:nvPr>
            <p:ph type="sldNum" sz="quarter" idx="13"/>
          </p:nvPr>
        </p:nvSpPr>
        <p:spPr/>
        <p:txBody>
          <a:bodyPr/>
          <a:lstStyle/>
          <a:p>
            <a:fld id="{A825CED8-DE45-4409-8558-D05F5B977B87}" type="slidenum">
              <a:rPr lang="en-US" smtClean="0"/>
              <a:t>7</a:t>
            </a:fld>
            <a:endParaRPr lang="en-US" dirty="0"/>
          </a:p>
        </p:txBody>
      </p:sp>
      <p:sp>
        <p:nvSpPr>
          <p:cNvPr id="5" name="Content Placeholder 2"/>
          <p:cNvSpPr txBox="1">
            <a:spLocks/>
          </p:cNvSpPr>
          <p:nvPr/>
        </p:nvSpPr>
        <p:spPr>
          <a:xfrm>
            <a:off x="417482" y="1441673"/>
            <a:ext cx="11774518" cy="5201745"/>
          </a:xfrm>
          <a:prstGeom prst="rect">
            <a:avLst/>
          </a:prstGeom>
        </p:spPr>
        <p:txBody>
          <a:bodyPr>
            <a:normAutofit fontScale="25000" lnSpcReduction="20000"/>
          </a:bodyPr>
          <a:lstStyle>
            <a:lvl1pPr marL="342891" indent="-342891" algn="l" defTabSz="914377"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32" indent="-285744" algn="l" defTabSz="914377"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971" indent="-228594" algn="l" defTabSz="914377"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160"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349"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537"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4"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7"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2" indent="0">
              <a:lnSpc>
                <a:spcPct val="110000"/>
              </a:lnSpc>
              <a:spcBef>
                <a:spcPts val="0"/>
              </a:spcBef>
              <a:buNone/>
            </a:pPr>
            <a:r>
              <a:rPr lang="en-US" sz="11200" b="1" dirty="0" smtClean="0">
                <a:latin typeface="Gill Sans MT" panose="020B0502020104020203" pitchFamily="34" charset="0"/>
                <a:hlinkClick r:id="rId3"/>
              </a:rPr>
              <a:t>Unregulated </a:t>
            </a:r>
            <a:r>
              <a:rPr lang="en-US" sz="11200" b="1" dirty="0">
                <a:latin typeface="Gill Sans MT" panose="020B0502020104020203" pitchFamily="34" charset="0"/>
                <a:hlinkClick r:id="rId3"/>
              </a:rPr>
              <a:t>Contaminant Monitoring Rule (UCMR</a:t>
            </a:r>
            <a:r>
              <a:rPr lang="en-US" sz="11200" b="1" dirty="0" smtClean="0">
                <a:latin typeface="Gill Sans MT" panose="020B0502020104020203" pitchFamily="34" charset="0"/>
                <a:hlinkClick r:id="rId3"/>
              </a:rPr>
              <a:t>) 4</a:t>
            </a:r>
            <a:endParaRPr lang="en-US" sz="11200" b="1" dirty="0" smtClean="0">
              <a:latin typeface="Gill Sans MT" panose="020B0502020104020203" pitchFamily="34" charset="0"/>
            </a:endParaRPr>
          </a:p>
          <a:p>
            <a:pPr marL="349250" lvl="2" indent="-349250">
              <a:lnSpc>
                <a:spcPct val="110000"/>
              </a:lnSpc>
              <a:spcBef>
                <a:spcPts val="0"/>
              </a:spcBef>
            </a:pPr>
            <a:r>
              <a:rPr lang="en-US" sz="9600" dirty="0" smtClean="0">
                <a:latin typeface="Gill Sans MT" panose="020B0502020104020203" pitchFamily="34" charset="0"/>
              </a:rPr>
              <a:t>Monitoring </a:t>
            </a:r>
            <a:r>
              <a:rPr lang="en-US" sz="9600" dirty="0">
                <a:latin typeface="Gill Sans MT" panose="020B0502020104020203" pitchFamily="34" charset="0"/>
              </a:rPr>
              <a:t>of </a:t>
            </a:r>
            <a:r>
              <a:rPr lang="en-US" sz="9600" dirty="0" err="1">
                <a:latin typeface="Gill Sans MT" panose="020B0502020104020203" pitchFamily="34" charset="0"/>
              </a:rPr>
              <a:t>cyanotoxins</a:t>
            </a:r>
            <a:r>
              <a:rPr lang="en-US" sz="9600" dirty="0">
                <a:latin typeface="Gill Sans MT" panose="020B0502020104020203" pitchFamily="34" charset="0"/>
              </a:rPr>
              <a:t> in </a:t>
            </a:r>
            <a:r>
              <a:rPr lang="en-US" sz="9600" dirty="0" smtClean="0">
                <a:latin typeface="Gill Sans MT" panose="020B0502020104020203" pitchFamily="34" charset="0"/>
              </a:rPr>
              <a:t>drinking </a:t>
            </a:r>
            <a:r>
              <a:rPr lang="en-US" sz="9600" dirty="0">
                <a:latin typeface="Gill Sans MT" panose="020B0502020104020203" pitchFamily="34" charset="0"/>
              </a:rPr>
              <a:t>water </a:t>
            </a:r>
            <a:r>
              <a:rPr lang="en-US" sz="9600" dirty="0" smtClean="0">
                <a:latin typeface="Gill Sans MT" panose="020B0502020104020203" pitchFamily="34" charset="0"/>
              </a:rPr>
              <a:t>public systems from 2018 to 2020.</a:t>
            </a:r>
          </a:p>
          <a:p>
            <a:pPr marL="0" lvl="2" indent="0">
              <a:lnSpc>
                <a:spcPct val="110000"/>
              </a:lnSpc>
              <a:spcBef>
                <a:spcPts val="0"/>
              </a:spcBef>
              <a:buNone/>
            </a:pPr>
            <a:endParaRPr lang="en-US" sz="3600" b="1" dirty="0">
              <a:latin typeface="Gill Sans MT" panose="020B0502020104020203" pitchFamily="34" charset="0"/>
              <a:hlinkClick r:id="rId4"/>
            </a:endParaRPr>
          </a:p>
          <a:p>
            <a:pPr marL="0" lvl="2" indent="0">
              <a:lnSpc>
                <a:spcPct val="110000"/>
              </a:lnSpc>
              <a:spcBef>
                <a:spcPts val="0"/>
              </a:spcBef>
              <a:buNone/>
            </a:pPr>
            <a:r>
              <a:rPr lang="en-US" sz="11200" b="1" dirty="0" smtClean="0">
                <a:latin typeface="Gill Sans MT" panose="020B0502020104020203" pitchFamily="34" charset="0"/>
                <a:hlinkClick r:id="rId4"/>
              </a:rPr>
              <a:t>National Aquatic Resource Surveys (NARS) </a:t>
            </a:r>
            <a:endParaRPr lang="en-US" sz="11200" dirty="0" smtClean="0">
              <a:latin typeface="Gill Sans MT" panose="020B0502020104020203" pitchFamily="34" charset="0"/>
            </a:endParaRPr>
          </a:p>
          <a:p>
            <a:r>
              <a:rPr lang="en-US" sz="9600" dirty="0" smtClean="0">
                <a:latin typeface="Gill Sans MT" panose="020B0502020104020203" pitchFamily="34" charset="0"/>
              </a:rPr>
              <a:t>Studies of the nation's aquatic resources designed to report on the condition of lakes, rivers/streams, coastal waters and wetlands. </a:t>
            </a:r>
          </a:p>
          <a:p>
            <a:r>
              <a:rPr lang="en-US" sz="9600" dirty="0" smtClean="0">
                <a:latin typeface="Gill Sans MT" panose="020B0502020104020203" pitchFamily="34" charset="0"/>
              </a:rPr>
              <a:t>Survey parameters: Indicators associated with the risk of potential exposure to </a:t>
            </a:r>
            <a:r>
              <a:rPr lang="en-US" sz="9600" dirty="0" err="1" smtClean="0">
                <a:latin typeface="Gill Sans MT" panose="020B0502020104020203" pitchFamily="34" charset="0"/>
              </a:rPr>
              <a:t>cyanotoxins</a:t>
            </a:r>
            <a:r>
              <a:rPr lang="en-US" sz="9600" dirty="0" smtClean="0">
                <a:latin typeface="Gill Sans MT" panose="020B0502020104020203" pitchFamily="34" charset="0"/>
              </a:rPr>
              <a:t>.</a:t>
            </a:r>
          </a:p>
          <a:p>
            <a:pPr lvl="1">
              <a:buFont typeface="Arial" pitchFamily="34" charset="0"/>
              <a:buChar char="•"/>
            </a:pPr>
            <a:r>
              <a:rPr lang="en-US" sz="9600" dirty="0" smtClean="0">
                <a:latin typeface="Gill Sans MT" panose="020B0502020104020203" pitchFamily="34" charset="0"/>
              </a:rPr>
              <a:t>National Lakes Assessment  (2007, 2012)</a:t>
            </a:r>
          </a:p>
          <a:p>
            <a:pPr lvl="2"/>
            <a:r>
              <a:rPr lang="en-US" sz="8000" dirty="0" smtClean="0">
                <a:latin typeface="Gill Sans MT" panose="020B0502020104020203" pitchFamily="34" charset="0"/>
              </a:rPr>
              <a:t>Microcystins, cyanobacteria and chlorophyll-a </a:t>
            </a:r>
          </a:p>
          <a:p>
            <a:pPr lvl="1">
              <a:buFont typeface="Arial" pitchFamily="34" charset="0"/>
              <a:buChar char="•"/>
            </a:pPr>
            <a:r>
              <a:rPr lang="en-US" sz="9600" dirty="0" smtClean="0">
                <a:latin typeface="Gill Sans MT" panose="020B0502020104020203" pitchFamily="34" charset="0"/>
              </a:rPr>
              <a:t>National Wetland Condition Assessment (2011, 2016)</a:t>
            </a:r>
          </a:p>
          <a:p>
            <a:pPr lvl="2"/>
            <a:r>
              <a:rPr lang="en-US" sz="8000" dirty="0" smtClean="0">
                <a:latin typeface="Gill Sans MT" panose="020B0502020104020203" pitchFamily="34" charset="0"/>
              </a:rPr>
              <a:t>Microcystins</a:t>
            </a:r>
          </a:p>
          <a:p>
            <a:pPr lvl="1">
              <a:buFont typeface="Arial" pitchFamily="34" charset="0"/>
              <a:buChar char="•"/>
            </a:pPr>
            <a:r>
              <a:rPr lang="en-US" sz="9600" dirty="0" smtClean="0">
                <a:latin typeface="Gill Sans MT" panose="020B0502020104020203" pitchFamily="34" charset="0"/>
              </a:rPr>
              <a:t>National Rivers and Stream Assessments (2013-2014)</a:t>
            </a:r>
          </a:p>
          <a:p>
            <a:pPr lvl="2"/>
            <a:r>
              <a:rPr lang="en-US" sz="8000" dirty="0" smtClean="0">
                <a:latin typeface="Gill Sans MT" panose="020B0502020104020203" pitchFamily="34" charset="0"/>
              </a:rPr>
              <a:t>Microcystins and chlorophyll-a </a:t>
            </a:r>
          </a:p>
          <a:p>
            <a:pPr lvl="1">
              <a:buFont typeface="Arial" pitchFamily="34" charset="0"/>
              <a:buChar char="•"/>
            </a:pPr>
            <a:r>
              <a:rPr lang="en-US" sz="9600" dirty="0" smtClean="0">
                <a:latin typeface="Gill Sans MT" panose="020B0502020104020203" pitchFamily="34" charset="0"/>
              </a:rPr>
              <a:t>National Coastal Condition Assessment (2015)</a:t>
            </a:r>
          </a:p>
          <a:p>
            <a:pPr lvl="2"/>
            <a:r>
              <a:rPr lang="en-US" sz="8000" dirty="0" smtClean="0">
                <a:latin typeface="Gill Sans MT" panose="020B0502020104020203" pitchFamily="34" charset="0"/>
              </a:rPr>
              <a:t>Microcystins and chlorophyll-a, and additional algal toxins</a:t>
            </a:r>
          </a:p>
          <a:p>
            <a:pPr marL="0" lvl="2" indent="0">
              <a:buNone/>
            </a:pPr>
            <a:endParaRPr lang="en-US" sz="2600" dirty="0" smtClean="0">
              <a:latin typeface="Gill Sans MT" panose="020B0502020104020203" pitchFamily="34" charset="0"/>
            </a:endParaRPr>
          </a:p>
          <a:p>
            <a:endParaRPr lang="en-US" sz="2200" dirty="0">
              <a:latin typeface="Gill Sans MT" panose="020B0502020104020203" pitchFamily="34" charset="0"/>
            </a:endParaRPr>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75365" y="4147373"/>
            <a:ext cx="2541429" cy="169005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518547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211638" y="425287"/>
            <a:ext cx="7721600" cy="685800"/>
          </a:xfrm>
        </p:spPr>
        <p:txBody>
          <a:bodyPr/>
          <a:lstStyle/>
          <a:p>
            <a:r>
              <a:rPr lang="en-US" dirty="0"/>
              <a:t>Outreach and Communications </a:t>
            </a:r>
          </a:p>
          <a:p>
            <a:endParaRPr lang="en-US" dirty="0"/>
          </a:p>
        </p:txBody>
      </p:sp>
      <p:sp>
        <p:nvSpPr>
          <p:cNvPr id="3" name="Text Placeholder 2"/>
          <p:cNvSpPr>
            <a:spLocks noGrp="1"/>
          </p:cNvSpPr>
          <p:nvPr>
            <p:ph type="body" sz="quarter" idx="11"/>
          </p:nvPr>
        </p:nvSpPr>
        <p:spPr>
          <a:xfrm>
            <a:off x="136224" y="1457925"/>
            <a:ext cx="9778177" cy="5212966"/>
          </a:xfrm>
        </p:spPr>
        <p:txBody>
          <a:bodyPr>
            <a:normAutofit fontScale="70000" lnSpcReduction="20000"/>
          </a:bodyPr>
          <a:lstStyle/>
          <a:p>
            <a:pPr marL="349250" lvl="2" indent="-349250">
              <a:lnSpc>
                <a:spcPct val="120000"/>
              </a:lnSpc>
              <a:spcBef>
                <a:spcPts val="0"/>
              </a:spcBef>
              <a:buClr>
                <a:schemeClr val="tx1"/>
              </a:buClr>
            </a:pPr>
            <a:r>
              <a:rPr lang="en-US" sz="3400" dirty="0" smtClean="0">
                <a:solidFill>
                  <a:srgbClr val="000000"/>
                </a:solidFill>
                <a:hlinkClick r:id="rId3"/>
              </a:rPr>
              <a:t>EPA’s Cyanobacteria </a:t>
            </a:r>
            <a:r>
              <a:rPr lang="en-US" sz="3400" dirty="0">
                <a:solidFill>
                  <a:srgbClr val="000000"/>
                </a:solidFill>
                <a:hlinkClick r:id="rId3"/>
              </a:rPr>
              <a:t>Harmful Algal Blooms Webpage </a:t>
            </a:r>
            <a:endParaRPr lang="en-US" sz="3400" dirty="0" smtClean="0">
              <a:solidFill>
                <a:srgbClr val="000000"/>
              </a:solidFill>
            </a:endParaRPr>
          </a:p>
          <a:p>
            <a:pPr marL="0" lvl="2" indent="0">
              <a:lnSpc>
                <a:spcPct val="120000"/>
              </a:lnSpc>
              <a:spcBef>
                <a:spcPts val="0"/>
              </a:spcBef>
              <a:buClr>
                <a:schemeClr val="tx1"/>
              </a:buClr>
              <a:buNone/>
            </a:pPr>
            <a:endParaRPr lang="en-US" sz="1100" dirty="0" smtClean="0"/>
          </a:p>
          <a:p>
            <a:pPr marL="349250" lvl="2" indent="-349250">
              <a:lnSpc>
                <a:spcPct val="120000"/>
              </a:lnSpc>
              <a:spcBef>
                <a:spcPts val="0"/>
              </a:spcBef>
              <a:buClr>
                <a:schemeClr val="tx1"/>
              </a:buClr>
            </a:pPr>
            <a:r>
              <a:rPr lang="en-US" sz="3400" dirty="0" smtClean="0">
                <a:hlinkClick r:id="rId4"/>
              </a:rPr>
              <a:t>Freshwater HABs Newsletter</a:t>
            </a:r>
            <a:endParaRPr lang="en-US" sz="3400" dirty="0" smtClean="0"/>
          </a:p>
          <a:p>
            <a:pPr marL="0" lvl="2" indent="0">
              <a:lnSpc>
                <a:spcPct val="120000"/>
              </a:lnSpc>
              <a:spcBef>
                <a:spcPts val="0"/>
              </a:spcBef>
              <a:buClr>
                <a:schemeClr val="tx1"/>
              </a:buClr>
              <a:buNone/>
            </a:pPr>
            <a:endParaRPr lang="en-US" sz="1100" dirty="0"/>
          </a:p>
          <a:p>
            <a:pPr marL="349250" lvl="2" indent="-349250">
              <a:lnSpc>
                <a:spcPct val="120000"/>
              </a:lnSpc>
              <a:spcBef>
                <a:spcPts val="0"/>
              </a:spcBef>
              <a:buClr>
                <a:schemeClr val="tx1"/>
              </a:buClr>
            </a:pPr>
            <a:r>
              <a:rPr lang="en-US" sz="3400" dirty="0"/>
              <a:t>Fact Sheets</a:t>
            </a:r>
          </a:p>
          <a:p>
            <a:pPr marL="685800" lvl="1" indent="-228600">
              <a:lnSpc>
                <a:spcPct val="120000"/>
              </a:lnSpc>
              <a:spcBef>
                <a:spcPts val="0"/>
              </a:spcBef>
              <a:buFont typeface="Arial" pitchFamily="34" charset="0"/>
              <a:buChar char="•"/>
            </a:pPr>
            <a:r>
              <a:rPr lang="en-US" sz="2900" b="0" dirty="0">
                <a:hlinkClick r:id="rId5"/>
              </a:rPr>
              <a:t>Cyanobacteria and </a:t>
            </a:r>
            <a:r>
              <a:rPr lang="en-US" sz="2900" b="0" dirty="0" err="1">
                <a:hlinkClick r:id="rId5"/>
              </a:rPr>
              <a:t>Cyanotoxins</a:t>
            </a:r>
            <a:r>
              <a:rPr lang="en-US" sz="2900" b="0" dirty="0">
                <a:hlinkClick r:id="rId5"/>
              </a:rPr>
              <a:t>:  Information for Drinking Water Systems</a:t>
            </a:r>
            <a:endParaRPr lang="en-US" sz="2900" b="0" dirty="0"/>
          </a:p>
          <a:p>
            <a:pPr marL="685800" lvl="1" indent="-228600">
              <a:lnSpc>
                <a:spcPct val="120000"/>
              </a:lnSpc>
              <a:spcBef>
                <a:spcPts val="0"/>
              </a:spcBef>
              <a:buFont typeface="Arial" pitchFamily="34" charset="0"/>
              <a:buChar char="•"/>
            </a:pPr>
            <a:r>
              <a:rPr lang="en-US" sz="2900" b="0" dirty="0">
                <a:hlinkClick r:id="rId6"/>
              </a:rPr>
              <a:t>Climate Change and Harmful Algal </a:t>
            </a:r>
            <a:r>
              <a:rPr lang="en-US" sz="2900" b="0" dirty="0" smtClean="0">
                <a:hlinkClick r:id="rId6"/>
              </a:rPr>
              <a:t>Blooms</a:t>
            </a:r>
            <a:endParaRPr lang="en-US" sz="2900" b="0" dirty="0" smtClean="0"/>
          </a:p>
          <a:p>
            <a:pPr marL="457200" lvl="1" indent="0">
              <a:lnSpc>
                <a:spcPct val="120000"/>
              </a:lnSpc>
              <a:spcBef>
                <a:spcPts val="0"/>
              </a:spcBef>
              <a:buNone/>
            </a:pPr>
            <a:endParaRPr lang="en-US" sz="1100" b="0" dirty="0"/>
          </a:p>
          <a:p>
            <a:pPr marL="349250" lvl="2" indent="-349250">
              <a:lnSpc>
                <a:spcPct val="120000"/>
              </a:lnSpc>
              <a:spcBef>
                <a:spcPts val="0"/>
              </a:spcBef>
            </a:pPr>
            <a:r>
              <a:rPr lang="en-US" sz="3400" dirty="0" smtClean="0"/>
              <a:t>Stakeholder </a:t>
            </a:r>
            <a:r>
              <a:rPr lang="en-US" sz="3400" dirty="0"/>
              <a:t>Engagement through webinars and public </a:t>
            </a:r>
            <a:r>
              <a:rPr lang="en-US" sz="3400" dirty="0" smtClean="0"/>
              <a:t>meetings</a:t>
            </a:r>
          </a:p>
          <a:p>
            <a:pPr marL="685800" lvl="3" indent="-230188">
              <a:lnSpc>
                <a:spcPct val="120000"/>
              </a:lnSpc>
              <a:spcBef>
                <a:spcPts val="0"/>
              </a:spcBef>
              <a:buFont typeface="Arial" panose="020B0604020202020204" pitchFamily="34" charset="0"/>
              <a:buChar char="•"/>
            </a:pPr>
            <a:r>
              <a:rPr lang="en-US" sz="2900" b="0" dirty="0" smtClean="0"/>
              <a:t>Recreational </a:t>
            </a:r>
            <a:r>
              <a:rPr lang="en-US" sz="2900" b="0" dirty="0"/>
              <a:t>Ambient Water Quality Criteria for </a:t>
            </a:r>
            <a:r>
              <a:rPr lang="en-US" sz="2900" b="0" dirty="0" err="1" smtClean="0"/>
              <a:t>Cyanotoxins</a:t>
            </a:r>
            <a:endParaRPr lang="en-US" sz="2900" b="0" dirty="0" smtClean="0"/>
          </a:p>
          <a:p>
            <a:pPr marL="685800" lvl="3" indent="-230188">
              <a:lnSpc>
                <a:spcPct val="120000"/>
              </a:lnSpc>
              <a:spcBef>
                <a:spcPts val="0"/>
              </a:spcBef>
              <a:buFont typeface="Arial" panose="020B0604020202020204" pitchFamily="34" charset="0"/>
              <a:buChar char="•"/>
            </a:pPr>
            <a:r>
              <a:rPr lang="en-US" sz="2900" b="0" dirty="0" smtClean="0"/>
              <a:t>Recommendations </a:t>
            </a:r>
            <a:r>
              <a:rPr lang="en-US" sz="2900" b="0" dirty="0"/>
              <a:t>for public water systems to manage </a:t>
            </a:r>
            <a:r>
              <a:rPr lang="en-US" sz="2900" b="0" dirty="0" err="1"/>
              <a:t>cyanotoxins</a:t>
            </a:r>
            <a:r>
              <a:rPr lang="en-US" sz="2900" b="0" dirty="0"/>
              <a:t> in drinking </a:t>
            </a:r>
            <a:r>
              <a:rPr lang="en-US" sz="2900" b="0" dirty="0" smtClean="0"/>
              <a:t>water</a:t>
            </a:r>
          </a:p>
          <a:p>
            <a:pPr marL="685800" lvl="3" indent="-230188">
              <a:lnSpc>
                <a:spcPct val="120000"/>
              </a:lnSpc>
              <a:spcBef>
                <a:spcPts val="0"/>
              </a:spcBef>
              <a:buFont typeface="Arial" panose="020B0604020202020204" pitchFamily="34" charset="0"/>
              <a:buChar char="•"/>
            </a:pPr>
            <a:r>
              <a:rPr lang="en-US" sz="2800" b="0" dirty="0" smtClean="0">
                <a:hlinkClick r:id="rId7"/>
              </a:rPr>
              <a:t>Inland </a:t>
            </a:r>
            <a:r>
              <a:rPr lang="en-US" sz="2800" b="0" dirty="0">
                <a:hlinkClick r:id="rId7"/>
              </a:rPr>
              <a:t>HABs Discussion Group </a:t>
            </a:r>
            <a:endParaRPr lang="en-US" sz="2800" b="0" dirty="0" smtClean="0"/>
          </a:p>
          <a:p>
            <a:pPr marL="455612" lvl="3" indent="0">
              <a:lnSpc>
                <a:spcPct val="120000"/>
              </a:lnSpc>
              <a:spcBef>
                <a:spcPts val="0"/>
              </a:spcBef>
              <a:buNone/>
            </a:pPr>
            <a:endParaRPr lang="en-US" sz="1100" b="0" dirty="0" smtClean="0"/>
          </a:p>
          <a:p>
            <a:pPr marL="349250" lvl="2" indent="-349250">
              <a:lnSpc>
                <a:spcPct val="120000"/>
              </a:lnSpc>
              <a:spcBef>
                <a:spcPts val="0"/>
              </a:spcBef>
            </a:pPr>
            <a:r>
              <a:rPr lang="en-US" sz="3400" dirty="0" smtClean="0"/>
              <a:t>EPA Regional Workshops on HABs </a:t>
            </a:r>
            <a:r>
              <a:rPr lang="en-US" sz="3600" dirty="0" smtClean="0"/>
              <a:t>(2015- 2017)</a:t>
            </a:r>
          </a:p>
          <a:p>
            <a:pPr marL="685800" lvl="3" indent="-285750">
              <a:lnSpc>
                <a:spcPct val="120000"/>
              </a:lnSpc>
              <a:spcBef>
                <a:spcPts val="0"/>
              </a:spcBef>
              <a:buFont typeface="Arial" panose="020B0604020202020204" pitchFamily="34" charset="0"/>
              <a:buChar char="•"/>
            </a:pPr>
            <a:r>
              <a:rPr lang="en-US" sz="2900" b="0" dirty="0" smtClean="0"/>
              <a:t>Provide technical support to States and </a:t>
            </a:r>
            <a:r>
              <a:rPr lang="en-US" sz="2900" b="0" dirty="0"/>
              <a:t>tribal agencies working on HABs-related issues in fresh and coastal </a:t>
            </a:r>
            <a:r>
              <a:rPr lang="en-US" sz="2900" b="0" dirty="0" smtClean="0"/>
              <a:t>waters and provide </a:t>
            </a:r>
            <a:r>
              <a:rPr lang="en-US" sz="2900" b="0" dirty="0"/>
              <a:t>opportunities for collaborations with national and regional </a:t>
            </a:r>
            <a:r>
              <a:rPr lang="en-US" sz="2900" b="0" dirty="0" smtClean="0"/>
              <a:t>partners</a:t>
            </a:r>
            <a:endParaRPr lang="en-US" dirty="0"/>
          </a:p>
        </p:txBody>
      </p:sp>
      <p:sp>
        <p:nvSpPr>
          <p:cNvPr id="4" name="Slide Number Placeholder 3"/>
          <p:cNvSpPr>
            <a:spLocks noGrp="1"/>
          </p:cNvSpPr>
          <p:nvPr>
            <p:ph type="sldNum" sz="quarter" idx="13"/>
          </p:nvPr>
        </p:nvSpPr>
        <p:spPr/>
        <p:txBody>
          <a:bodyPr/>
          <a:lstStyle/>
          <a:p>
            <a:fld id="{A825CED8-DE45-4409-8558-D05F5B977B87}" type="slidenum">
              <a:rPr lang="en-US" smtClean="0"/>
              <a:t>8</a:t>
            </a:fld>
            <a:endParaRPr lang="en-US" dirty="0"/>
          </a:p>
        </p:txBody>
      </p:sp>
      <p:pic>
        <p:nvPicPr>
          <p:cNvPr id="6" name="Picture 5"/>
          <p:cNvPicPr>
            <a:picLocks noChangeAspect="1"/>
          </p:cNvPicPr>
          <p:nvPr/>
        </p:nvPicPr>
        <p:blipFill>
          <a:blip r:embed="rId8"/>
          <a:stretch>
            <a:fillRect/>
          </a:stretch>
        </p:blipFill>
        <p:spPr>
          <a:xfrm>
            <a:off x="10525126" y="4093218"/>
            <a:ext cx="1435100" cy="2020959"/>
          </a:xfrm>
          <a:prstGeom prst="rect">
            <a:avLst/>
          </a:prstGeom>
          <a:ln>
            <a:no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9"/>
          <a:stretch>
            <a:fillRect/>
          </a:stretch>
        </p:blipFill>
        <p:spPr>
          <a:xfrm>
            <a:off x="10117976" y="4432684"/>
            <a:ext cx="1368456" cy="19800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p:cNvPicPr>
            <a:picLocks noChangeAspect="1"/>
          </p:cNvPicPr>
          <p:nvPr/>
        </p:nvPicPr>
        <p:blipFill>
          <a:blip r:embed="rId10"/>
          <a:stretch>
            <a:fillRect/>
          </a:stretch>
        </p:blipFill>
        <p:spPr>
          <a:xfrm>
            <a:off x="10235708" y="1526753"/>
            <a:ext cx="1431785" cy="206939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972819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048760" y="477547"/>
            <a:ext cx="7721600" cy="685800"/>
          </a:xfrm>
        </p:spPr>
        <p:txBody>
          <a:bodyPr/>
          <a:lstStyle/>
          <a:p>
            <a:r>
              <a:rPr lang="en-US" dirty="0"/>
              <a:t>Partnerships and Collaborations </a:t>
            </a:r>
          </a:p>
          <a:p>
            <a:endParaRPr lang="en-US" dirty="0"/>
          </a:p>
        </p:txBody>
      </p:sp>
      <p:sp>
        <p:nvSpPr>
          <p:cNvPr id="3" name="Text Placeholder 2"/>
          <p:cNvSpPr>
            <a:spLocks noGrp="1"/>
          </p:cNvSpPr>
          <p:nvPr>
            <p:ph type="body" sz="quarter" idx="11"/>
          </p:nvPr>
        </p:nvSpPr>
        <p:spPr>
          <a:xfrm>
            <a:off x="203200" y="1508760"/>
            <a:ext cx="11785600" cy="3470280"/>
          </a:xfrm>
        </p:spPr>
        <p:txBody>
          <a:bodyPr>
            <a:noAutofit/>
          </a:bodyPr>
          <a:lstStyle/>
          <a:p>
            <a:pPr>
              <a:spcBef>
                <a:spcPts val="0"/>
              </a:spcBef>
            </a:pPr>
            <a:r>
              <a:rPr lang="en-US" sz="2400" b="0" dirty="0" smtClean="0"/>
              <a:t>IWG-HABHRCA</a:t>
            </a:r>
            <a:endParaRPr lang="en-US" sz="2400" b="0" dirty="0"/>
          </a:p>
          <a:p>
            <a:pPr>
              <a:spcBef>
                <a:spcPts val="0"/>
              </a:spcBef>
            </a:pPr>
            <a:r>
              <a:rPr lang="en-US" sz="2400" b="0" dirty="0"/>
              <a:t>National HABs Committee (NHC</a:t>
            </a:r>
            <a:r>
              <a:rPr lang="en-US" sz="2400" b="0" dirty="0" smtClean="0"/>
              <a:t>)</a:t>
            </a:r>
            <a:endParaRPr lang="en-US" sz="2400" b="0" dirty="0"/>
          </a:p>
          <a:p>
            <a:pPr>
              <a:spcBef>
                <a:spcPts val="0"/>
              </a:spcBef>
            </a:pPr>
            <a:r>
              <a:rPr lang="en-US" sz="2400" b="0" dirty="0" smtClean="0">
                <a:hlinkClick r:id="rId2"/>
              </a:rPr>
              <a:t>Cyanobacteria Assessment Network </a:t>
            </a:r>
            <a:r>
              <a:rPr lang="en-US" sz="2400" b="0" dirty="0" smtClean="0"/>
              <a:t>(</a:t>
            </a:r>
            <a:r>
              <a:rPr lang="en-US" sz="2400" b="0" dirty="0" err="1" smtClean="0"/>
              <a:t>CyAN</a:t>
            </a:r>
            <a:r>
              <a:rPr lang="en-US" sz="2400" b="0" dirty="0" smtClean="0"/>
              <a:t>) Project </a:t>
            </a:r>
          </a:p>
          <a:p>
            <a:pPr>
              <a:spcBef>
                <a:spcPts val="0"/>
              </a:spcBef>
            </a:pPr>
            <a:r>
              <a:rPr lang="en-US" sz="2400" b="0" dirty="0" smtClean="0"/>
              <a:t>Great </a:t>
            </a:r>
            <a:r>
              <a:rPr lang="en-US" sz="2400" b="0" dirty="0"/>
              <a:t>Lakes HABs Collaboratory</a:t>
            </a:r>
          </a:p>
          <a:p>
            <a:pPr>
              <a:spcBef>
                <a:spcPts val="0"/>
              </a:spcBef>
            </a:pPr>
            <a:r>
              <a:rPr lang="en-US" sz="2400" b="0" dirty="0" smtClean="0">
                <a:hlinkClick r:id="rId3"/>
              </a:rPr>
              <a:t>Source </a:t>
            </a:r>
            <a:r>
              <a:rPr lang="en-US" sz="2400" b="0" dirty="0">
                <a:hlinkClick r:id="rId3"/>
              </a:rPr>
              <a:t>Water </a:t>
            </a:r>
            <a:r>
              <a:rPr lang="en-US" sz="2400" b="0" dirty="0" smtClean="0">
                <a:hlinkClick r:id="rId3"/>
              </a:rPr>
              <a:t>Collaborative</a:t>
            </a:r>
            <a:endParaRPr lang="en-US" sz="2400" b="0" dirty="0" smtClean="0"/>
          </a:p>
          <a:p>
            <a:pPr>
              <a:spcBef>
                <a:spcPts val="0"/>
              </a:spcBef>
            </a:pPr>
            <a:r>
              <a:rPr lang="en-US" sz="2400" b="0" dirty="0" smtClean="0"/>
              <a:t>Great </a:t>
            </a:r>
            <a:r>
              <a:rPr lang="en-US" sz="2400" b="0" dirty="0"/>
              <a:t>Lakes Interagency Task </a:t>
            </a:r>
            <a:r>
              <a:rPr lang="en-US" sz="2400" b="0" dirty="0" smtClean="0"/>
              <a:t>Force </a:t>
            </a:r>
            <a:endParaRPr lang="en-US" sz="2400" b="0" dirty="0"/>
          </a:p>
          <a:p>
            <a:pPr>
              <a:spcBef>
                <a:spcPts val="0"/>
              </a:spcBef>
            </a:pPr>
            <a:r>
              <a:rPr lang="en-US" sz="2400" b="0" dirty="0" smtClean="0"/>
              <a:t>Other Partnerships and Collaborations  </a:t>
            </a:r>
            <a:r>
              <a:rPr lang="en-US" sz="2000" b="0" dirty="0" smtClean="0"/>
              <a:t>(e.g.  Association </a:t>
            </a:r>
            <a:r>
              <a:rPr lang="en-US" sz="2000" b="0" dirty="0"/>
              <a:t>of Clean Water Administrators (</a:t>
            </a:r>
            <a:r>
              <a:rPr lang="en-US" sz="2000" b="0" dirty="0" smtClean="0"/>
              <a:t>ACWA), Association </a:t>
            </a:r>
            <a:r>
              <a:rPr lang="en-US" sz="2000" b="0" dirty="0"/>
              <a:t>of State Drinking Water Administrators (ASDWA</a:t>
            </a:r>
            <a:r>
              <a:rPr lang="en-US" sz="2000" b="0" dirty="0" smtClean="0"/>
              <a:t>), Ground </a:t>
            </a:r>
            <a:r>
              <a:rPr lang="en-US" sz="2000" b="0" dirty="0"/>
              <a:t>Water Protection Council (GWPC</a:t>
            </a:r>
            <a:r>
              <a:rPr lang="en-US" sz="2000" b="0" dirty="0" smtClean="0"/>
              <a:t>)) </a:t>
            </a:r>
          </a:p>
          <a:p>
            <a:pPr>
              <a:spcBef>
                <a:spcPts val="0"/>
              </a:spcBef>
            </a:pPr>
            <a:r>
              <a:rPr lang="en-US" sz="2400" b="0" dirty="0" smtClean="0"/>
              <a:t>EPA Regions Partnerships through MOA, Grants and </a:t>
            </a:r>
            <a:r>
              <a:rPr lang="en-US" sz="2400" b="0" dirty="0"/>
              <a:t>Cooperative </a:t>
            </a:r>
            <a:r>
              <a:rPr lang="en-US" sz="2400" b="0" dirty="0" smtClean="0"/>
              <a:t>Agreements </a:t>
            </a:r>
          </a:p>
          <a:p>
            <a:pPr lvl="1">
              <a:spcBef>
                <a:spcPts val="0"/>
              </a:spcBef>
            </a:pPr>
            <a:r>
              <a:rPr lang="en-US" sz="2400" b="0" dirty="0"/>
              <a:t>Region 1 Cyanobacteria Monitoring &amp; Bloom Watch Program</a:t>
            </a:r>
          </a:p>
          <a:p>
            <a:pPr lvl="1">
              <a:spcBef>
                <a:spcPts val="0"/>
              </a:spcBef>
            </a:pPr>
            <a:r>
              <a:rPr lang="en-US" sz="2400" b="0" dirty="0"/>
              <a:t>Harmful Algal Blooms Observing System (HABSOS) Binational Workshops on HABs and Environmental Measurements </a:t>
            </a:r>
            <a:r>
              <a:rPr lang="en-US" sz="2400" b="0" dirty="0" smtClean="0"/>
              <a:t> </a:t>
            </a:r>
            <a:endParaRPr lang="en-US" sz="2400" b="0" dirty="0"/>
          </a:p>
          <a:p>
            <a:pPr marL="0" indent="0">
              <a:spcBef>
                <a:spcPts val="0"/>
              </a:spcBef>
              <a:spcAft>
                <a:spcPts val="0"/>
              </a:spcAft>
              <a:buNone/>
            </a:pPr>
            <a:endParaRPr lang="en-US" sz="2800" b="0" dirty="0"/>
          </a:p>
        </p:txBody>
      </p:sp>
      <p:sp>
        <p:nvSpPr>
          <p:cNvPr id="4" name="Slide Number Placeholder 3"/>
          <p:cNvSpPr>
            <a:spLocks noGrp="1"/>
          </p:cNvSpPr>
          <p:nvPr>
            <p:ph type="sldNum" sz="quarter" idx="13"/>
          </p:nvPr>
        </p:nvSpPr>
        <p:spPr/>
        <p:txBody>
          <a:bodyPr/>
          <a:lstStyle/>
          <a:p>
            <a:fld id="{A825CED8-DE45-4409-8558-D05F5B977B87}" type="slidenum">
              <a:rPr lang="en-US" smtClean="0"/>
              <a:t>9</a:t>
            </a:fld>
            <a:endParaRPr lang="en-US" dirty="0"/>
          </a:p>
        </p:txBody>
      </p:sp>
      <p:pic>
        <p:nvPicPr>
          <p:cNvPr id="4098" name="Picture 2" descr="Cyanobacteria Assessment Network (CyAN), graphic identifier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96287" y="2148840"/>
            <a:ext cx="3179992" cy="14835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6720521"/>
      </p:ext>
    </p:extLst>
  </p:cSld>
  <p:clrMapOvr>
    <a:masterClrMapping/>
  </p:clrMapOvr>
  <p:timing>
    <p:tnLst>
      <p:par>
        <p:cTn id="1" dur="indefinite" restart="never" nodeType="tmRoot"/>
      </p:par>
    </p:tnLst>
  </p:timing>
</p:sld>
</file>

<file path=ppt/theme/theme1.xml><?xml version="1.0" encoding="utf-8"?>
<a:theme xmlns:a="http://schemas.openxmlformats.org/drawingml/2006/main" name="Completely Blan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Kavlock_BOSC_101 _20140616 (3).pptx [Read-Only]" id="{6D68E65D-93F1-4C5A-B4F7-F0C3B6F70540}" vid="{7395D7A8-A12E-4619-8785-AE7F65978B9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EsriMapsInfo xmlns="ESRI.ArcGIS.Mapping.OfficeIntegration.PowerPointInfo">
  <Version>Version1</Version>
  <RequiresSignIn>False</RequiresSignIn>
</EsriMapsInfo>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EsriMapsInfo xmlns="ESRI.ArcGIS.Mapping.OfficeIntegration.PowerPointInfo">
  <Version>Version1</Version>
  <RequiresSignIn>False</RequiresSignIn>
</EsriMapsInfo>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3.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5.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429F6437-582F-4429-B82C-0F4D27F3AAB3}">
  <ds:schemaRefs>
    <ds:schemaRef ds:uri="ESRI.ArcGIS.Mapping.OfficeIntegration.PowerPointInfo"/>
  </ds:schemaRefs>
</ds:datastoreItem>
</file>

<file path=customXml/itemProps10.xml><?xml version="1.0" encoding="utf-8"?>
<ds:datastoreItem xmlns:ds="http://schemas.openxmlformats.org/officeDocument/2006/customXml" ds:itemID="{2CB8443B-05B4-44BA-A6F8-89EF453E486E}">
  <ds:schemaRefs>
    <ds:schemaRef ds:uri="ESRI.ArcGIS.Mapping.OfficeIntegration.PowerPointInfo"/>
  </ds:schemaRefs>
</ds:datastoreItem>
</file>

<file path=customXml/itemProps11.xml><?xml version="1.0" encoding="utf-8"?>
<ds:datastoreItem xmlns:ds="http://schemas.openxmlformats.org/officeDocument/2006/customXml" ds:itemID="{9AC7C9B0-5BA4-420B-A8FF-272731F11C2D}">
  <ds:schemaRefs>
    <ds:schemaRef ds:uri="ESRI.ArcGIS.Mapping.OfficeIntegration.PowerPointInfo"/>
  </ds:schemaRefs>
</ds:datastoreItem>
</file>

<file path=customXml/itemProps12.xml><?xml version="1.0" encoding="utf-8"?>
<ds:datastoreItem xmlns:ds="http://schemas.openxmlformats.org/officeDocument/2006/customXml" ds:itemID="{FF4D62C2-C31C-4D4E-BE2B-4F349AEC6C2B}">
  <ds:schemaRefs>
    <ds:schemaRef ds:uri="ESRI.ArcGIS.Mapping.OfficeIntegration.PowerPointInfo"/>
  </ds:schemaRefs>
</ds:datastoreItem>
</file>

<file path=customXml/itemProps13.xml><?xml version="1.0" encoding="utf-8"?>
<ds:datastoreItem xmlns:ds="http://schemas.openxmlformats.org/officeDocument/2006/customXml" ds:itemID="{62664F80-9C8A-4688-BD0E-9111D985C161}">
  <ds:schemaRefs>
    <ds:schemaRef ds:uri="ESRI.ArcGIS.Mapping.OfficeIntegration.PowerPointInfo"/>
  </ds:schemaRefs>
</ds:datastoreItem>
</file>

<file path=customXml/itemProps14.xml><?xml version="1.0" encoding="utf-8"?>
<ds:datastoreItem xmlns:ds="http://schemas.openxmlformats.org/officeDocument/2006/customXml" ds:itemID="{1B0E9608-3EAA-4193-9319-E330E7C38100}">
  <ds:schemaRefs>
    <ds:schemaRef ds:uri="ESRI.ArcGIS.Mapping.OfficeIntegration.PowerPointInfo"/>
  </ds:schemaRefs>
</ds:datastoreItem>
</file>

<file path=customXml/itemProps15.xml><?xml version="1.0" encoding="utf-8"?>
<ds:datastoreItem xmlns:ds="http://schemas.openxmlformats.org/officeDocument/2006/customXml" ds:itemID="{0667687F-CD52-41B7-A003-D8014825DF19}">
  <ds:schemaRefs>
    <ds:schemaRef ds:uri="ESRI.ArcGIS.Mapping.OfficeIntegration.PowerPointInfo"/>
  </ds:schemaRefs>
</ds:datastoreItem>
</file>

<file path=customXml/itemProps16.xml><?xml version="1.0" encoding="utf-8"?>
<ds:datastoreItem xmlns:ds="http://schemas.openxmlformats.org/officeDocument/2006/customXml" ds:itemID="{5D78B6C1-8B3E-4B78-A82A-871E92D64E43}">
  <ds:schemaRefs>
    <ds:schemaRef ds:uri="ESRI.ArcGIS.Mapping.OfficeIntegration.PowerPointInfo"/>
  </ds:schemaRefs>
</ds:datastoreItem>
</file>

<file path=customXml/itemProps17.xml><?xml version="1.0" encoding="utf-8"?>
<ds:datastoreItem xmlns:ds="http://schemas.openxmlformats.org/officeDocument/2006/customXml" ds:itemID="{189D4A5C-C09E-49C6-9E75-B593B544D8FC}">
  <ds:schemaRefs>
    <ds:schemaRef ds:uri="ESRI.ArcGIS.Mapping.OfficeIntegration.PowerPointInfo"/>
  </ds:schemaRefs>
</ds:datastoreItem>
</file>

<file path=customXml/itemProps18.xml><?xml version="1.0" encoding="utf-8"?>
<ds:datastoreItem xmlns:ds="http://schemas.openxmlformats.org/officeDocument/2006/customXml" ds:itemID="{92AE17AF-0017-403A-B4B5-D4F61A1683B1}">
  <ds:schemaRefs>
    <ds:schemaRef ds:uri="ESRI.ArcGIS.Mapping.OfficeIntegration.PowerPointInfo"/>
  </ds:schemaRefs>
</ds:datastoreItem>
</file>

<file path=customXml/itemProps19.xml><?xml version="1.0" encoding="utf-8"?>
<ds:datastoreItem xmlns:ds="http://schemas.openxmlformats.org/officeDocument/2006/customXml" ds:itemID="{DC7F3041-A37C-4E53-812B-7742BF0807E1}">
  <ds:schemaRefs>
    <ds:schemaRef ds:uri="ESRI.ArcGIS.Mapping.OfficeIntegration.PowerPointInfo"/>
  </ds:schemaRefs>
</ds:datastoreItem>
</file>

<file path=customXml/itemProps2.xml><?xml version="1.0" encoding="utf-8"?>
<ds:datastoreItem xmlns:ds="http://schemas.openxmlformats.org/officeDocument/2006/customXml" ds:itemID="{78FAF00E-75CC-40B4-B6A0-FD826AC487D9}">
  <ds:schemaRefs>
    <ds:schemaRef ds:uri="ESRI.ArcGIS.Mapping.OfficeIntegration.PowerPointInfo"/>
  </ds:schemaRefs>
</ds:datastoreItem>
</file>

<file path=customXml/itemProps20.xml><?xml version="1.0" encoding="utf-8"?>
<ds:datastoreItem xmlns:ds="http://schemas.openxmlformats.org/officeDocument/2006/customXml" ds:itemID="{9A967FC9-DB42-47F8-A773-C577D83C6A21}">
  <ds:schemaRefs>
    <ds:schemaRef ds:uri="ESRI.ArcGIS.Mapping.OfficeIntegration.PowerPointInfo"/>
  </ds:schemaRefs>
</ds:datastoreItem>
</file>

<file path=customXml/itemProps21.xml><?xml version="1.0" encoding="utf-8"?>
<ds:datastoreItem xmlns:ds="http://schemas.openxmlformats.org/officeDocument/2006/customXml" ds:itemID="{BD41C1D8-A90C-4C75-8CB0-0EABE414827B}">
  <ds:schemaRefs>
    <ds:schemaRef ds:uri="ESRI.ArcGIS.Mapping.OfficeIntegration.PowerPointInfo"/>
  </ds:schemaRefs>
</ds:datastoreItem>
</file>

<file path=customXml/itemProps22.xml><?xml version="1.0" encoding="utf-8"?>
<ds:datastoreItem xmlns:ds="http://schemas.openxmlformats.org/officeDocument/2006/customXml" ds:itemID="{0705C366-DD1A-4728-811D-8D979D7DC653}">
  <ds:schemaRefs>
    <ds:schemaRef ds:uri="ESRI.ArcGIS.Mapping.OfficeIntegration.PowerPointInfo"/>
  </ds:schemaRefs>
</ds:datastoreItem>
</file>

<file path=customXml/itemProps3.xml><?xml version="1.0" encoding="utf-8"?>
<ds:datastoreItem xmlns:ds="http://schemas.openxmlformats.org/officeDocument/2006/customXml" ds:itemID="{DC41FFD4-8DB6-467B-8F55-462090F1B3C0}">
  <ds:schemaRefs>
    <ds:schemaRef ds:uri="ESRI.ArcGIS.Mapping.OfficeIntegration.PowerPointInfo"/>
  </ds:schemaRefs>
</ds:datastoreItem>
</file>

<file path=customXml/itemProps4.xml><?xml version="1.0" encoding="utf-8"?>
<ds:datastoreItem xmlns:ds="http://schemas.openxmlformats.org/officeDocument/2006/customXml" ds:itemID="{DD6DB982-DE80-4B65-B7E6-14CB6ABFAF48}">
  <ds:schemaRefs>
    <ds:schemaRef ds:uri="ESRI.ArcGIS.Mapping.OfficeIntegration.PowerPointInfo"/>
  </ds:schemaRefs>
</ds:datastoreItem>
</file>

<file path=customXml/itemProps5.xml><?xml version="1.0" encoding="utf-8"?>
<ds:datastoreItem xmlns:ds="http://schemas.openxmlformats.org/officeDocument/2006/customXml" ds:itemID="{25859F0D-1FFC-4D4A-9D21-77D7AACC3708}">
  <ds:schemaRefs>
    <ds:schemaRef ds:uri="ESRI.ArcGIS.Mapping.OfficeIntegration.PowerPointInfo"/>
  </ds:schemaRefs>
</ds:datastoreItem>
</file>

<file path=customXml/itemProps6.xml><?xml version="1.0" encoding="utf-8"?>
<ds:datastoreItem xmlns:ds="http://schemas.openxmlformats.org/officeDocument/2006/customXml" ds:itemID="{5F5A8B2A-CCA4-4E09-B950-146AB237F79F}">
  <ds:schemaRefs>
    <ds:schemaRef ds:uri="ESRI.ArcGIS.Mapping.OfficeIntegration.PowerPointInfo"/>
  </ds:schemaRefs>
</ds:datastoreItem>
</file>

<file path=customXml/itemProps7.xml><?xml version="1.0" encoding="utf-8"?>
<ds:datastoreItem xmlns:ds="http://schemas.openxmlformats.org/officeDocument/2006/customXml" ds:itemID="{45FB1657-BFE5-4DF8-A632-56B60B576539}">
  <ds:schemaRefs>
    <ds:schemaRef ds:uri="ESRI.ArcGIS.Mapping.OfficeIntegration.PowerPointInfo"/>
  </ds:schemaRefs>
</ds:datastoreItem>
</file>

<file path=customXml/itemProps8.xml><?xml version="1.0" encoding="utf-8"?>
<ds:datastoreItem xmlns:ds="http://schemas.openxmlformats.org/officeDocument/2006/customXml" ds:itemID="{12E3DC7B-0758-448F-9EE7-CC8BF29CCDF1}">
  <ds:schemaRefs>
    <ds:schemaRef ds:uri="ESRI.ArcGIS.Mapping.OfficeIntegration.PowerPointInfo"/>
  </ds:schemaRefs>
</ds:datastoreItem>
</file>

<file path=customXml/itemProps9.xml><?xml version="1.0" encoding="utf-8"?>
<ds:datastoreItem xmlns:ds="http://schemas.openxmlformats.org/officeDocument/2006/customXml" ds:itemID="{AA06CF83-68B2-4242-A195-BD858678DC40}">
  <ds:schemaRefs>
    <ds:schemaRef ds:uri="ESRI.ArcGIS.Mapping.OfficeIntegration.PowerPointInfo"/>
  </ds:schemaRefs>
</ds:datastoreItem>
</file>

<file path=docProps/app.xml><?xml version="1.0" encoding="utf-8"?>
<Properties xmlns="http://schemas.openxmlformats.org/officeDocument/2006/extended-properties" xmlns:vt="http://schemas.openxmlformats.org/officeDocument/2006/docPropsVTypes">
  <Template>EPA IOAA</Template>
  <TotalTime>19177</TotalTime>
  <Words>2559</Words>
  <Application>Microsoft Office PowerPoint</Application>
  <PresentationFormat>Widescreen</PresentationFormat>
  <Paragraphs>322</Paragraphs>
  <Slides>21</Slides>
  <Notes>14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21</vt:i4>
      </vt:variant>
    </vt:vector>
  </HeadingPairs>
  <TitlesOfParts>
    <vt:vector size="31" baseType="lpstr">
      <vt:lpstr>ＭＳ Ｐゴシック</vt:lpstr>
      <vt:lpstr>Adobe Arabic</vt:lpstr>
      <vt:lpstr>Arabic Typesetting</vt:lpstr>
      <vt:lpstr>Arial</vt:lpstr>
      <vt:lpstr>Calibri</vt:lpstr>
      <vt:lpstr>Courier New</vt:lpstr>
      <vt:lpstr>Gill Sans MT</vt:lpstr>
      <vt:lpstr>Symbol</vt:lpstr>
      <vt:lpstr>Wingdings</vt:lpstr>
      <vt:lpstr>Completely Blanc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Bahadori, Tina</dc:creator>
  <cp:lastModifiedBy>Impellitteri, Christopher</cp:lastModifiedBy>
  <cp:revision>835</cp:revision>
  <dcterms:created xsi:type="dcterms:W3CDTF">2014-06-27T21:01:15Z</dcterms:created>
  <dcterms:modified xsi:type="dcterms:W3CDTF">2016-02-09T15:31:42Z</dcterms:modified>
</cp:coreProperties>
</file>