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66" r:id="rId3"/>
    <p:sldId id="257" r:id="rId4"/>
    <p:sldId id="258" r:id="rId5"/>
    <p:sldId id="259" r:id="rId6"/>
    <p:sldId id="260" r:id="rId7"/>
    <p:sldId id="261" r:id="rId8"/>
    <p:sldId id="265" r:id="rId9"/>
  </p:sldIdLst>
  <p:sldSz cx="9144000" cy="6858000" type="screen4x3"/>
  <p:notesSz cx="7010400" cy="92964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1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AD450402-305D-4A99-89D5-B585C0DE22EB}" type="datetimeFigureOut">
              <a:rPr lang="en-US" smtClean="0"/>
              <a:pPr/>
              <a:t>2/8/2016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4B4FBC1-68ED-4A1D-8BF3-70C40696E2D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AB93BD4-97C3-45A4-AEAA-7908DA98B072}" type="datetimeFigureOut">
              <a:rPr lang="en-US" smtClean="0"/>
              <a:pPr/>
              <a:t>2/8/2016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3755EBA-841D-4EF1-A196-C6B34BDF4B6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9% differential</a:t>
            </a:r>
            <a:r>
              <a:rPr lang="en-US" baseline="0" dirty="0" smtClean="0"/>
              <a:t> due to a combination of lab renovations, reduced lab hours at some sites (either M-F or no overnight operations) and instrument repair</a:t>
            </a:r>
          </a:p>
          <a:p>
            <a:r>
              <a:rPr lang="en-US" baseline="0" dirty="0" smtClean="0"/>
              <a:t>“unusual” as in not our calibrated list of target analytes. </a:t>
            </a:r>
          </a:p>
          <a:p>
            <a:r>
              <a:rPr lang="en-US" baseline="0" dirty="0" smtClean="0"/>
              <a:t>-PQL 2ppb (operator calls) actionable as in increased </a:t>
            </a:r>
            <a:r>
              <a:rPr lang="en-US" baseline="0" dirty="0" err="1" smtClean="0"/>
              <a:t>monitroing</a:t>
            </a:r>
            <a:r>
              <a:rPr lang="en-US" baseline="0" dirty="0" smtClean="0"/>
              <a:t> confirmation of sample at GCMS, notification to downstream users</a:t>
            </a:r>
            <a:endParaRPr lang="en-US" dirty="0" smtClean="0"/>
          </a:p>
          <a:p>
            <a:endParaRPr lang="en-US" dirty="0"/>
          </a:p>
        </p:txBody>
      </p:sp>
      <p:sp>
        <p:nvSpPr>
          <p:cNvPr id="4" name="Slide Number Placeholder 3"/>
          <p:cNvSpPr>
            <a:spLocks noGrp="1"/>
          </p:cNvSpPr>
          <p:nvPr>
            <p:ph type="sldNum" sz="quarter" idx="10"/>
          </p:nvPr>
        </p:nvSpPr>
        <p:spPr/>
        <p:txBody>
          <a:bodyPr/>
          <a:lstStyle/>
          <a:p>
            <a:fld id="{03755EBA-841D-4EF1-A196-C6B34BDF4B63}"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DSQII</a:t>
            </a:r>
            <a:r>
              <a:rPr lang="en-US" baseline="0" dirty="0" smtClean="0"/>
              <a:t> on market since 2006.  Vendor support through 2018 pending availability of parts.</a:t>
            </a:r>
            <a:endParaRPr lang="en-US" dirty="0"/>
          </a:p>
        </p:txBody>
      </p:sp>
      <p:sp>
        <p:nvSpPr>
          <p:cNvPr id="4" name="Slide Number Placeholder 3"/>
          <p:cNvSpPr>
            <a:spLocks noGrp="1"/>
          </p:cNvSpPr>
          <p:nvPr>
            <p:ph type="sldNum" sz="quarter" idx="10"/>
          </p:nvPr>
        </p:nvSpPr>
        <p:spPr/>
        <p:txBody>
          <a:bodyPr/>
          <a:lstStyle/>
          <a:p>
            <a:fld id="{03755EBA-841D-4EF1-A196-C6B34BDF4B63}"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GCMS maintenance agreements only</a:t>
            </a:r>
            <a:r>
              <a:rPr lang="en-US" baseline="0" dirty="0" smtClean="0"/>
              <a:t> for GCMS portion of the system.  </a:t>
            </a:r>
            <a:r>
              <a:rPr lang="en-US" baseline="0" dirty="0" err="1" smtClean="0"/>
              <a:t>Skeletonized</a:t>
            </a:r>
            <a:r>
              <a:rPr lang="en-US" baseline="0" dirty="0" smtClean="0"/>
              <a:t> the maintenance agreements to conserve operating costs </a:t>
            </a:r>
          </a:p>
          <a:p>
            <a:r>
              <a:rPr lang="en-US" baseline="0" dirty="0" smtClean="0"/>
              <a:t>Alpha testing to identify and correct compatibility issues and glitches. Next step is to pull data from ODS GCMS site</a:t>
            </a:r>
            <a:endParaRPr lang="en-US" dirty="0"/>
          </a:p>
        </p:txBody>
      </p:sp>
      <p:sp>
        <p:nvSpPr>
          <p:cNvPr id="4" name="Slide Number Placeholder 3"/>
          <p:cNvSpPr>
            <a:spLocks noGrp="1"/>
          </p:cNvSpPr>
          <p:nvPr>
            <p:ph type="sldNum" sz="quarter" idx="10"/>
          </p:nvPr>
        </p:nvSpPr>
        <p:spPr/>
        <p:txBody>
          <a:bodyPr/>
          <a:lstStyle/>
          <a:p>
            <a:fld id="{03755EBA-841D-4EF1-A196-C6B34BDF4B6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755EBA-841D-4EF1-A196-C6B34BDF4B63}"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755EBA-841D-4EF1-A196-C6B34BDF4B63}"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0DF8467A-FA69-47C7-9067-9908364F7FFE}"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76AB721E-CF78-4AC7-98E7-589A4FAE600E}"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E56C43C5-66F0-4DE7-B7D3-C632D507D36E}"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DB4E136B-3095-42A9-A899-FF146A965983}"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2FCB0C64-F65C-47B5-9A4C-83EEB3741BC5}"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E30AF9A4-E7AB-492D-8E23-3282FA47189D}"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8EB99FFE-2ECD-4A98-8953-4D4CDC5F4D31}"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C789F24E-111E-480E-A0FE-93C190420C54}"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3406BC04-F273-49B5-BEF8-D83CB7641B43}"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EFAD688F-91FA-4DDC-9FE6-07936388EB3E}"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3CE21D8A-68DE-49A9-A107-7CE98A2CA604}"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D025271-24F3-4DCB-B59E-A65124CB15B8}"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643042" y="357166"/>
            <a:ext cx="6843706" cy="2500330"/>
          </a:xfrm>
        </p:spPr>
        <p:txBody>
          <a:bodyPr/>
          <a:lstStyle/>
          <a:p>
            <a:r>
              <a:rPr lang="en-US" sz="4000" dirty="0" smtClean="0">
                <a:solidFill>
                  <a:srgbClr val="0070C0"/>
                </a:solidFill>
                <a:latin typeface="Berlin Sans FB" pitchFamily="34" charset="0"/>
              </a:rPr>
              <a:t>Source Water Protection Efforts</a:t>
            </a:r>
            <a:r>
              <a:rPr lang="en-US" dirty="0" smtClean="0">
                <a:solidFill>
                  <a:srgbClr val="0070C0"/>
                </a:solidFill>
                <a:latin typeface="Berlin Sans FB" pitchFamily="34" charset="0"/>
              </a:rPr>
              <a:t/>
            </a:r>
            <a:br>
              <a:rPr lang="en-US" dirty="0" smtClean="0">
                <a:solidFill>
                  <a:srgbClr val="0070C0"/>
                </a:solidFill>
                <a:latin typeface="Berlin Sans FB" pitchFamily="34" charset="0"/>
              </a:rPr>
            </a:br>
            <a:r>
              <a:rPr lang="en-US" sz="3200" dirty="0" smtClean="0">
                <a:solidFill>
                  <a:srgbClr val="0070C0"/>
                </a:solidFill>
                <a:latin typeface="Berlin Sans FB" pitchFamily="34" charset="0"/>
              </a:rPr>
              <a:t>Organics Detection System &amp; Spill Notification</a:t>
            </a:r>
            <a:endParaRPr lang="en-US" sz="3200" dirty="0">
              <a:solidFill>
                <a:srgbClr val="0070C0"/>
              </a:solidFill>
              <a:latin typeface="Berlin Sans FB" pitchFamily="34" charset="0"/>
            </a:endParaRPr>
          </a:p>
        </p:txBody>
      </p:sp>
      <p:sp>
        <p:nvSpPr>
          <p:cNvPr id="2051" name="Rectangle 3"/>
          <p:cNvSpPr>
            <a:spLocks noGrp="1" noChangeArrowheads="1"/>
          </p:cNvSpPr>
          <p:nvPr>
            <p:ph type="subTitle" idx="1"/>
          </p:nvPr>
        </p:nvSpPr>
        <p:spPr>
          <a:xfrm>
            <a:off x="1785918" y="3429000"/>
            <a:ext cx="6215106" cy="2209800"/>
          </a:xfrm>
        </p:spPr>
        <p:txBody>
          <a:bodyPr/>
          <a:lstStyle/>
          <a:p>
            <a:endParaRPr lang="en-US" sz="2800" dirty="0" smtClean="0">
              <a:solidFill>
                <a:srgbClr val="0070C0"/>
              </a:solidFill>
              <a:latin typeface="Berlin Sans FB" pitchFamily="34" charset="0"/>
            </a:endParaRPr>
          </a:p>
          <a:p>
            <a:r>
              <a:rPr lang="en-US" sz="2800" dirty="0" smtClean="0">
                <a:solidFill>
                  <a:srgbClr val="0070C0"/>
                </a:solidFill>
                <a:latin typeface="Berlin Sans FB" pitchFamily="34" charset="0"/>
              </a:rPr>
              <a:t>Technical Committee Meeting,</a:t>
            </a:r>
          </a:p>
          <a:p>
            <a:r>
              <a:rPr lang="en-US" sz="2800" dirty="0" smtClean="0">
                <a:solidFill>
                  <a:srgbClr val="0070C0"/>
                </a:solidFill>
                <a:latin typeface="Berlin Sans FB" pitchFamily="34" charset="0"/>
              </a:rPr>
              <a:t>February 10-11, 2016</a:t>
            </a:r>
          </a:p>
          <a:p>
            <a:r>
              <a:rPr lang="en-US" sz="2800" dirty="0" smtClean="0">
                <a:solidFill>
                  <a:srgbClr val="0070C0"/>
                </a:solidFill>
                <a:latin typeface="Berlin Sans FB" pitchFamily="34" charset="0"/>
              </a:rPr>
              <a:t>Covington, KY </a:t>
            </a:r>
          </a:p>
          <a:p>
            <a:endParaRPr lang="en-US" sz="2800" dirty="0" smtClean="0">
              <a:solidFill>
                <a:srgbClr val="0070C0"/>
              </a:solidFill>
              <a:latin typeface="Berlin Sans FB" pitchFamily="34" charset="0"/>
            </a:endParaRPr>
          </a:p>
          <a:p>
            <a:endParaRPr lang="en-US" sz="2800" dirty="0">
              <a:solidFill>
                <a:srgbClr val="0070C0"/>
              </a:solidFill>
              <a:latin typeface="Berlin Sans FB" pitchFamily="34" charset="0"/>
            </a:endParaRPr>
          </a:p>
          <a:p>
            <a:endParaRPr lang="en-US" sz="2800" dirty="0" smtClean="0">
              <a:solidFill>
                <a:srgbClr val="0070C0"/>
              </a:solidFill>
              <a:latin typeface="Berlin Sans FB" pitchFamily="34" charset="0"/>
            </a:endParaRPr>
          </a:p>
          <a:p>
            <a:endParaRPr lang="en-US" sz="2800" dirty="0">
              <a:solidFill>
                <a:srgbClr val="0070C0"/>
              </a:solidFill>
              <a:latin typeface="Berlin Sans FB"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0"/>
            <a:ext cx="8229600" cy="1142984"/>
          </a:xfrm>
        </p:spPr>
        <p:txBody>
          <a:bodyPr/>
          <a:lstStyle/>
          <a:p>
            <a:r>
              <a:rPr lang="en-US" sz="3200" dirty="0" smtClean="0">
                <a:solidFill>
                  <a:srgbClr val="0070C0"/>
                </a:solidFill>
                <a:latin typeface="Berlin Sans FB" pitchFamily="34" charset="0"/>
              </a:rPr>
              <a:t>2015 Organics Detection System (ODS)</a:t>
            </a:r>
            <a:endParaRPr lang="en-US" sz="3200" dirty="0">
              <a:solidFill>
                <a:srgbClr val="0070C0"/>
              </a:solidFill>
              <a:latin typeface="Berlin Sans FB" pitchFamily="34" charset="0"/>
            </a:endParaRPr>
          </a:p>
        </p:txBody>
      </p:sp>
      <p:sp>
        <p:nvSpPr>
          <p:cNvPr id="3075" name="Rectangle 3"/>
          <p:cNvSpPr>
            <a:spLocks noGrp="1" noChangeArrowheads="1"/>
          </p:cNvSpPr>
          <p:nvPr>
            <p:ph type="body" idx="1"/>
          </p:nvPr>
        </p:nvSpPr>
        <p:spPr>
          <a:xfrm>
            <a:off x="1428728" y="928670"/>
            <a:ext cx="7258072" cy="5643602"/>
          </a:xfrm>
        </p:spPr>
        <p:txBody>
          <a:bodyPr/>
          <a:lstStyle/>
          <a:p>
            <a:r>
              <a:rPr lang="en-US" sz="2600" dirty="0" smtClean="0">
                <a:solidFill>
                  <a:srgbClr val="0070C0"/>
                </a:solidFill>
                <a:latin typeface="Berlin Sans FB" pitchFamily="34" charset="0"/>
              </a:rPr>
              <a:t>15 active ODS sites screening river water for volatile organic compounds (VOC’s) </a:t>
            </a:r>
          </a:p>
          <a:p>
            <a:pPr lvl="1"/>
            <a:r>
              <a:rPr lang="en-US" sz="2400" dirty="0" smtClean="0">
                <a:solidFill>
                  <a:srgbClr val="0070C0"/>
                </a:solidFill>
                <a:latin typeface="Berlin Sans FB" pitchFamily="34" charset="0"/>
              </a:rPr>
              <a:t>30 routine, calibrated contaminants</a:t>
            </a:r>
          </a:p>
          <a:p>
            <a:pPr lvl="1"/>
            <a:r>
              <a:rPr lang="en-US" sz="2400" dirty="0" smtClean="0">
                <a:solidFill>
                  <a:srgbClr val="0070C0"/>
                </a:solidFill>
                <a:latin typeface="Berlin Sans FB" pitchFamily="34" charset="0"/>
              </a:rPr>
              <a:t>Qualitative monitoring via 7 GC/MS units</a:t>
            </a:r>
            <a:endParaRPr lang="en-US" sz="2400" dirty="0" smtClean="0">
              <a:solidFill>
                <a:srgbClr val="0070C0"/>
              </a:solidFill>
              <a:latin typeface="Berlin Sans FB" pitchFamily="34" charset="0"/>
              <a:ea typeface="+mn-ea"/>
            </a:endParaRPr>
          </a:p>
          <a:p>
            <a:pPr marL="342900" lvl="1" indent="-342900">
              <a:buChar char="•"/>
            </a:pPr>
            <a:r>
              <a:rPr lang="en-US" sz="2600" dirty="0">
                <a:solidFill>
                  <a:srgbClr val="0070C0"/>
                </a:solidFill>
                <a:latin typeface="Berlin Sans FB" pitchFamily="34" charset="0"/>
                <a:ea typeface="+mn-ea"/>
              </a:rPr>
              <a:t>Nearly 15,000 river water samples analyzed in 2015 calendar year</a:t>
            </a:r>
          </a:p>
          <a:p>
            <a:pPr lvl="1"/>
            <a:r>
              <a:rPr lang="en-US" sz="2400" dirty="0">
                <a:solidFill>
                  <a:srgbClr val="0070C0"/>
                </a:solidFill>
                <a:latin typeface="Berlin Sans FB" pitchFamily="34" charset="0"/>
              </a:rPr>
              <a:t>91% program efficiency for daily sample analysis, comparable to prior years</a:t>
            </a:r>
          </a:p>
          <a:p>
            <a:pPr lvl="1"/>
            <a:r>
              <a:rPr lang="en-US" sz="2400" dirty="0">
                <a:solidFill>
                  <a:srgbClr val="0070C0"/>
                </a:solidFill>
                <a:latin typeface="Berlin Sans FB" pitchFamily="34" charset="0"/>
              </a:rPr>
              <a:t>2015 ODS monitoring did not find presence of any “unusual” volatile contaminants</a:t>
            </a:r>
          </a:p>
          <a:p>
            <a:pPr lvl="1"/>
            <a:r>
              <a:rPr lang="en-US" sz="2400" dirty="0">
                <a:solidFill>
                  <a:srgbClr val="0070C0"/>
                </a:solidFill>
                <a:latin typeface="Berlin Sans FB" pitchFamily="34" charset="0"/>
              </a:rPr>
              <a:t>2015 ODS monitoring did not find contaminants at/above actionable </a:t>
            </a:r>
            <a:r>
              <a:rPr lang="en-US" sz="2400" dirty="0" smtClean="0">
                <a:solidFill>
                  <a:srgbClr val="0070C0"/>
                </a:solidFill>
                <a:latin typeface="Berlin Sans FB" pitchFamily="34" charset="0"/>
              </a:rPr>
              <a:t>threshold (2 ppb)</a:t>
            </a:r>
            <a:endParaRPr lang="en-US" sz="2400" dirty="0">
              <a:solidFill>
                <a:srgbClr val="0070C0"/>
              </a:solidFill>
              <a:latin typeface="Berlin Sans FB"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0"/>
            <a:ext cx="8229600" cy="642918"/>
          </a:xfrm>
        </p:spPr>
        <p:txBody>
          <a:bodyPr/>
          <a:lstStyle/>
          <a:p>
            <a:r>
              <a:rPr lang="en-US" sz="3200" dirty="0" smtClean="0">
                <a:solidFill>
                  <a:srgbClr val="0070C0"/>
                </a:solidFill>
                <a:latin typeface="Berlin Sans FB" pitchFamily="34" charset="0"/>
              </a:rPr>
              <a:t>2016 Organics Detection System (ODS)</a:t>
            </a:r>
            <a:endParaRPr lang="en-US" sz="3200" dirty="0">
              <a:solidFill>
                <a:srgbClr val="0070C0"/>
              </a:solidFill>
              <a:latin typeface="Berlin Sans FB" pitchFamily="34" charset="0"/>
            </a:endParaRPr>
          </a:p>
        </p:txBody>
      </p:sp>
      <p:sp>
        <p:nvSpPr>
          <p:cNvPr id="3075" name="Rectangle 3"/>
          <p:cNvSpPr>
            <a:spLocks noGrp="1" noChangeArrowheads="1"/>
          </p:cNvSpPr>
          <p:nvPr>
            <p:ph type="body" idx="1"/>
          </p:nvPr>
        </p:nvSpPr>
        <p:spPr>
          <a:xfrm>
            <a:off x="1500166" y="571480"/>
            <a:ext cx="7186634" cy="5554683"/>
          </a:xfrm>
        </p:spPr>
        <p:txBody>
          <a:bodyPr/>
          <a:lstStyle/>
          <a:p>
            <a:r>
              <a:rPr lang="en-US" sz="2400" dirty="0" smtClean="0">
                <a:solidFill>
                  <a:srgbClr val="0070C0"/>
                </a:solidFill>
                <a:latin typeface="Berlin Sans FB" pitchFamily="34" charset="0"/>
              </a:rPr>
              <a:t>Pittsburgh (Allegheny River) ODS site will be re-activated, increasing number of operable sites to 16</a:t>
            </a:r>
          </a:p>
          <a:p>
            <a:r>
              <a:rPr lang="en-US" sz="2400" dirty="0" smtClean="0">
                <a:solidFill>
                  <a:srgbClr val="0070C0"/>
                </a:solidFill>
                <a:latin typeface="Berlin Sans FB" pitchFamily="34" charset="0"/>
              </a:rPr>
              <a:t>Install 2 new computer systems to maintain compatibility with GCMS software upgrades</a:t>
            </a:r>
          </a:p>
          <a:p>
            <a:pPr lvl="1"/>
            <a:r>
              <a:rPr lang="en-US" sz="2000" dirty="0" smtClean="0">
                <a:solidFill>
                  <a:srgbClr val="0070C0"/>
                </a:solidFill>
                <a:latin typeface="Berlin Sans FB" pitchFamily="34" charset="0"/>
              </a:rPr>
              <a:t>Oldest GCMS (DSQII) units are vendor obsolete, efforts being made to maintain system-wide compatibility for communications network</a:t>
            </a:r>
          </a:p>
          <a:p>
            <a:r>
              <a:rPr lang="en-US" sz="2400" dirty="0" smtClean="0">
                <a:solidFill>
                  <a:srgbClr val="0070C0"/>
                </a:solidFill>
                <a:latin typeface="Berlin Sans FB" pitchFamily="34" charset="0"/>
              </a:rPr>
              <a:t>Continue discussions with lower river utility interested in cooperative partnership with ORSANCO and the ODS (Henderson, KY)</a:t>
            </a:r>
          </a:p>
          <a:p>
            <a:r>
              <a:rPr lang="en-US" sz="2400" dirty="0" smtClean="0">
                <a:solidFill>
                  <a:srgbClr val="0070C0"/>
                </a:solidFill>
                <a:latin typeface="Berlin Sans FB" pitchFamily="34" charset="0"/>
              </a:rPr>
              <a:t>Continue annual  ODS site assessments at each location</a:t>
            </a:r>
          </a:p>
          <a:p>
            <a:pPr lvl="1"/>
            <a:r>
              <a:rPr lang="en-US" sz="2000" dirty="0" smtClean="0">
                <a:solidFill>
                  <a:srgbClr val="0070C0"/>
                </a:solidFill>
                <a:latin typeface="Berlin Sans FB" pitchFamily="34" charset="0"/>
              </a:rPr>
              <a:t>Maintain &amp; foster lines of communication with ODS operators </a:t>
            </a:r>
          </a:p>
          <a:p>
            <a:pPr lvl="1"/>
            <a:r>
              <a:rPr lang="en-US" sz="2000" dirty="0" smtClean="0">
                <a:solidFill>
                  <a:srgbClr val="0070C0"/>
                </a:solidFill>
                <a:latin typeface="Berlin Sans FB" pitchFamily="34" charset="0"/>
              </a:rPr>
              <a:t>Inspect instrumentation, optimize analytical parameters and tweak system performance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28596" y="142852"/>
            <a:ext cx="8229600" cy="857256"/>
          </a:xfrm>
        </p:spPr>
        <p:txBody>
          <a:bodyPr/>
          <a:lstStyle/>
          <a:p>
            <a:r>
              <a:rPr lang="en-US" sz="3200" dirty="0" smtClean="0">
                <a:solidFill>
                  <a:srgbClr val="0070C0"/>
                </a:solidFill>
                <a:latin typeface="Berlin Sans FB" pitchFamily="34" charset="0"/>
              </a:rPr>
              <a:t>2016 Organics Detection System (ODS)</a:t>
            </a:r>
            <a:endParaRPr lang="en-US" sz="3200" dirty="0">
              <a:solidFill>
                <a:srgbClr val="0070C0"/>
              </a:solidFill>
              <a:latin typeface="Berlin Sans FB" pitchFamily="34" charset="0"/>
            </a:endParaRPr>
          </a:p>
        </p:txBody>
      </p:sp>
      <p:sp>
        <p:nvSpPr>
          <p:cNvPr id="3075" name="Rectangle 3"/>
          <p:cNvSpPr>
            <a:spLocks noGrp="1" noChangeArrowheads="1"/>
          </p:cNvSpPr>
          <p:nvPr>
            <p:ph type="body" idx="1"/>
          </p:nvPr>
        </p:nvSpPr>
        <p:spPr>
          <a:xfrm>
            <a:off x="1571604" y="928670"/>
            <a:ext cx="7186634" cy="5715040"/>
          </a:xfrm>
        </p:spPr>
        <p:txBody>
          <a:bodyPr/>
          <a:lstStyle/>
          <a:p>
            <a:pPr marL="342900" lvl="1" indent="-342900">
              <a:buChar char="•"/>
            </a:pPr>
            <a:r>
              <a:rPr lang="en-US" sz="2400" dirty="0">
                <a:solidFill>
                  <a:srgbClr val="0070C0"/>
                </a:solidFill>
                <a:latin typeface="Berlin Sans FB" pitchFamily="34" charset="0"/>
                <a:cs typeface="+mn-cs"/>
              </a:rPr>
              <a:t>Maintain efficient field service repair turnaround times</a:t>
            </a:r>
          </a:p>
          <a:p>
            <a:pPr lvl="1"/>
            <a:r>
              <a:rPr lang="en-US" sz="2000" dirty="0" smtClean="0">
                <a:solidFill>
                  <a:srgbClr val="0070C0"/>
                </a:solidFill>
                <a:latin typeface="Berlin Sans FB" pitchFamily="34" charset="0"/>
              </a:rPr>
              <a:t>Increased field service workload </a:t>
            </a:r>
            <a:r>
              <a:rPr lang="en-US" sz="2000" dirty="0">
                <a:solidFill>
                  <a:srgbClr val="0070C0"/>
                </a:solidFill>
                <a:latin typeface="Berlin Sans FB" pitchFamily="34" charset="0"/>
              </a:rPr>
              <a:t>due to in house coverage of all purge and trap, SAM units and Autosamplers, GC FID units, </a:t>
            </a:r>
            <a:r>
              <a:rPr lang="en-US" sz="2000" dirty="0" smtClean="0">
                <a:solidFill>
                  <a:srgbClr val="0070C0"/>
                </a:solidFill>
                <a:latin typeface="Berlin Sans FB" pitchFamily="34" charset="0"/>
              </a:rPr>
              <a:t>process GC units</a:t>
            </a:r>
            <a:r>
              <a:rPr lang="en-US" sz="2000" dirty="0">
                <a:solidFill>
                  <a:srgbClr val="0070C0"/>
                </a:solidFill>
                <a:latin typeface="Berlin Sans FB" pitchFamily="34" charset="0"/>
              </a:rPr>
              <a:t>, computer </a:t>
            </a:r>
            <a:r>
              <a:rPr lang="en-US" sz="2000" dirty="0" smtClean="0">
                <a:solidFill>
                  <a:srgbClr val="0070C0"/>
                </a:solidFill>
                <a:latin typeface="Berlin Sans FB" pitchFamily="34" charset="0"/>
              </a:rPr>
              <a:t>hardware, some software, some website maintenance. </a:t>
            </a:r>
            <a:r>
              <a:rPr lang="en-US" sz="2000" dirty="0">
                <a:solidFill>
                  <a:srgbClr val="0070C0"/>
                </a:solidFill>
                <a:latin typeface="Berlin Sans FB" pitchFamily="34" charset="0"/>
              </a:rPr>
              <a:t> </a:t>
            </a:r>
            <a:r>
              <a:rPr lang="en-US" sz="2000" dirty="0" smtClean="0">
                <a:solidFill>
                  <a:srgbClr val="0070C0"/>
                </a:solidFill>
                <a:latin typeface="Berlin Sans FB" pitchFamily="34" charset="0"/>
              </a:rPr>
              <a:t>(Coverage expired 12/31/15)</a:t>
            </a:r>
            <a:endParaRPr lang="en-US" sz="2000" dirty="0">
              <a:solidFill>
                <a:srgbClr val="0070C0"/>
              </a:solidFill>
              <a:latin typeface="Berlin Sans FB" pitchFamily="34" charset="0"/>
            </a:endParaRPr>
          </a:p>
          <a:p>
            <a:pPr lvl="1"/>
            <a:r>
              <a:rPr lang="en-US" sz="2000" dirty="0" smtClean="0">
                <a:solidFill>
                  <a:srgbClr val="0070C0"/>
                </a:solidFill>
                <a:latin typeface="Berlin Sans FB" pitchFamily="34" charset="0"/>
              </a:rPr>
              <a:t>Maintain appropriate supply inventory</a:t>
            </a:r>
          </a:p>
          <a:p>
            <a:pPr marL="342900" lvl="1" indent="-342900">
              <a:buChar char="•"/>
            </a:pPr>
            <a:r>
              <a:rPr lang="en-US" sz="2400" dirty="0" smtClean="0">
                <a:solidFill>
                  <a:srgbClr val="0070C0"/>
                </a:solidFill>
                <a:latin typeface="Berlin Sans FB" pitchFamily="34" charset="0"/>
              </a:rPr>
              <a:t>Active ODS Website for </a:t>
            </a:r>
            <a:r>
              <a:rPr lang="en-US" sz="2400" dirty="0">
                <a:solidFill>
                  <a:srgbClr val="0070C0"/>
                </a:solidFill>
                <a:latin typeface="Berlin Sans FB" pitchFamily="34" charset="0"/>
              </a:rPr>
              <a:t>Utilities and Public </a:t>
            </a:r>
            <a:endParaRPr lang="en-US" sz="2400" dirty="0" smtClean="0">
              <a:solidFill>
                <a:srgbClr val="0070C0"/>
              </a:solidFill>
              <a:latin typeface="Berlin Sans FB" pitchFamily="34" charset="0"/>
            </a:endParaRPr>
          </a:p>
          <a:p>
            <a:pPr marL="742950" lvl="2" indent="-342900"/>
            <a:r>
              <a:rPr lang="en-US" sz="2000" dirty="0" smtClean="0">
                <a:solidFill>
                  <a:srgbClr val="0070C0"/>
                </a:solidFill>
                <a:latin typeface="Berlin Sans FB" pitchFamily="34" charset="0"/>
              </a:rPr>
              <a:t>Process GC online</a:t>
            </a:r>
          </a:p>
          <a:p>
            <a:pPr marL="742950" lvl="2" indent="-342900"/>
            <a:r>
              <a:rPr lang="en-US" sz="2000" dirty="0" smtClean="0">
                <a:solidFill>
                  <a:srgbClr val="0070C0"/>
                </a:solidFill>
                <a:latin typeface="Berlin Sans FB" pitchFamily="34" charset="0"/>
              </a:rPr>
              <a:t>Driver for GCMS data currently under </a:t>
            </a:r>
            <a:r>
              <a:rPr lang="el-GR" sz="2000" dirty="0" smtClean="0">
                <a:solidFill>
                  <a:srgbClr val="0070C0"/>
                </a:solidFill>
                <a:latin typeface="Times New Roman"/>
                <a:cs typeface="Times New Roman"/>
              </a:rPr>
              <a:t>α</a:t>
            </a:r>
            <a:r>
              <a:rPr lang="en-US" sz="2000" dirty="0" smtClean="0">
                <a:solidFill>
                  <a:srgbClr val="0070C0"/>
                </a:solidFill>
                <a:latin typeface="Times New Roman"/>
                <a:cs typeface="Times New Roman"/>
              </a:rPr>
              <a:t>-</a:t>
            </a:r>
            <a:r>
              <a:rPr lang="en-US" sz="2000" dirty="0" smtClean="0">
                <a:solidFill>
                  <a:srgbClr val="0070C0"/>
                </a:solidFill>
                <a:latin typeface="Berlin Sans FB" pitchFamily="34" charset="0"/>
                <a:cs typeface="Times New Roman"/>
              </a:rPr>
              <a:t>testing</a:t>
            </a:r>
            <a:r>
              <a:rPr lang="en-US" sz="2000" dirty="0" smtClean="0">
                <a:solidFill>
                  <a:srgbClr val="0070C0"/>
                </a:solidFill>
                <a:latin typeface="Berlin Sans FB" pitchFamily="34" charset="0"/>
              </a:rPr>
              <a:t> </a:t>
            </a:r>
            <a:endParaRPr lang="en-US" sz="2000" dirty="0">
              <a:solidFill>
                <a:srgbClr val="0070C0"/>
              </a:solidFill>
              <a:latin typeface="Berlin Sans FB" pitchFamily="34" charset="0"/>
            </a:endParaRPr>
          </a:p>
          <a:p>
            <a:pPr marL="342900" lvl="1" indent="-342900">
              <a:buChar char="•"/>
            </a:pPr>
            <a:r>
              <a:rPr lang="en-US" sz="2400" dirty="0" smtClean="0">
                <a:solidFill>
                  <a:srgbClr val="0070C0"/>
                </a:solidFill>
                <a:latin typeface="Berlin Sans FB" pitchFamily="34" charset="0"/>
              </a:rPr>
              <a:t>STAG </a:t>
            </a:r>
            <a:r>
              <a:rPr lang="en-US" sz="2400" dirty="0">
                <a:solidFill>
                  <a:srgbClr val="0070C0"/>
                </a:solidFill>
                <a:latin typeface="Berlin Sans FB" pitchFamily="34" charset="0"/>
              </a:rPr>
              <a:t>Grant </a:t>
            </a:r>
            <a:r>
              <a:rPr lang="en-US" sz="2400" dirty="0" smtClean="0">
                <a:solidFill>
                  <a:srgbClr val="0070C0"/>
                </a:solidFill>
                <a:latin typeface="Berlin Sans FB" pitchFamily="34" charset="0"/>
              </a:rPr>
              <a:t>closeout</a:t>
            </a:r>
          </a:p>
          <a:p>
            <a:pPr lvl="1"/>
            <a:r>
              <a:rPr lang="en-US" sz="2000" dirty="0" smtClean="0">
                <a:solidFill>
                  <a:srgbClr val="0070C0"/>
                </a:solidFill>
                <a:latin typeface="Berlin Sans FB" pitchFamily="34" charset="0"/>
              </a:rPr>
              <a:t>ODS </a:t>
            </a:r>
            <a:r>
              <a:rPr lang="en-US" sz="2000" dirty="0">
                <a:solidFill>
                  <a:srgbClr val="0070C0"/>
                </a:solidFill>
                <a:latin typeface="Berlin Sans FB" pitchFamily="34" charset="0"/>
              </a:rPr>
              <a:t>renovation </a:t>
            </a:r>
            <a:r>
              <a:rPr lang="en-US" sz="2000" dirty="0" smtClean="0">
                <a:solidFill>
                  <a:srgbClr val="0070C0"/>
                </a:solidFill>
                <a:latin typeface="Berlin Sans FB" pitchFamily="34" charset="0"/>
              </a:rPr>
              <a:t> grant (PRG345) terminates </a:t>
            </a:r>
            <a:r>
              <a:rPr lang="en-US" sz="2000" dirty="0">
                <a:solidFill>
                  <a:srgbClr val="0070C0"/>
                </a:solidFill>
                <a:latin typeface="Berlin Sans FB" pitchFamily="34" charset="0"/>
              </a:rPr>
              <a:t>as of September 30, 2016 </a:t>
            </a:r>
            <a:endParaRPr lang="en-US" sz="2000" dirty="0" smtClean="0">
              <a:solidFill>
                <a:srgbClr val="0070C0"/>
              </a:solidFill>
              <a:latin typeface="Berlin Sans FB" pitchFamily="34" charset="0"/>
            </a:endParaRPr>
          </a:p>
          <a:p>
            <a:pPr lvl="1"/>
            <a:r>
              <a:rPr lang="en-US" sz="2000" dirty="0" smtClean="0">
                <a:solidFill>
                  <a:srgbClr val="0070C0"/>
                </a:solidFill>
                <a:latin typeface="Berlin Sans FB" pitchFamily="34" charset="0"/>
              </a:rPr>
              <a:t>ORSANCO 2</a:t>
            </a:r>
            <a:r>
              <a:rPr lang="en-US" sz="2000" baseline="30000" dirty="0" smtClean="0">
                <a:solidFill>
                  <a:srgbClr val="0070C0"/>
                </a:solidFill>
                <a:latin typeface="Berlin Sans FB" pitchFamily="34" charset="0"/>
              </a:rPr>
              <a:t>nd</a:t>
            </a:r>
            <a:r>
              <a:rPr lang="en-US" sz="2000" dirty="0" smtClean="0">
                <a:solidFill>
                  <a:srgbClr val="0070C0"/>
                </a:solidFill>
                <a:latin typeface="Berlin Sans FB" pitchFamily="34" charset="0"/>
              </a:rPr>
              <a:t> Quarter FY17 all program costs shift back to PRG125 (state funded)</a:t>
            </a:r>
          </a:p>
          <a:p>
            <a:pPr lvl="1">
              <a:buNone/>
            </a:pPr>
            <a:endParaRPr lang="en-US" sz="2000" dirty="0">
              <a:solidFill>
                <a:srgbClr val="0070C0"/>
              </a:solidFill>
              <a:latin typeface="Berlin Sans FB"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85918" y="274638"/>
            <a:ext cx="6900882" cy="796908"/>
          </a:xfrm>
        </p:spPr>
        <p:txBody>
          <a:bodyPr/>
          <a:lstStyle/>
          <a:p>
            <a:r>
              <a:rPr lang="en-US" sz="3200" dirty="0" smtClean="0">
                <a:solidFill>
                  <a:srgbClr val="0070C0"/>
                </a:solidFill>
                <a:latin typeface="Berlin Sans FB" pitchFamily="34" charset="0"/>
              </a:rPr>
              <a:t>Spill Notification and Response Efforts</a:t>
            </a:r>
            <a:endParaRPr lang="en-US" sz="3200" dirty="0">
              <a:solidFill>
                <a:srgbClr val="0070C0"/>
              </a:solidFill>
              <a:latin typeface="Berlin Sans FB" pitchFamily="34" charset="0"/>
            </a:endParaRPr>
          </a:p>
        </p:txBody>
      </p:sp>
      <p:sp>
        <p:nvSpPr>
          <p:cNvPr id="3075" name="Rectangle 3"/>
          <p:cNvSpPr>
            <a:spLocks noGrp="1" noChangeArrowheads="1"/>
          </p:cNvSpPr>
          <p:nvPr>
            <p:ph type="body" idx="1"/>
          </p:nvPr>
        </p:nvSpPr>
        <p:spPr>
          <a:xfrm>
            <a:off x="1643042" y="1357298"/>
            <a:ext cx="7115196" cy="4768865"/>
          </a:xfrm>
        </p:spPr>
        <p:txBody>
          <a:bodyPr/>
          <a:lstStyle/>
          <a:p>
            <a:r>
              <a:rPr lang="en-US" sz="2400" dirty="0" smtClean="0">
                <a:solidFill>
                  <a:srgbClr val="0070C0"/>
                </a:solidFill>
                <a:latin typeface="Berlin Sans FB" pitchFamily="34" charset="0"/>
              </a:rPr>
              <a:t>In 2015 ORSANCO technical staff reviewed 619 spill reports from the National Response Center (NRC)</a:t>
            </a:r>
          </a:p>
          <a:p>
            <a:pPr lvl="1"/>
            <a:r>
              <a:rPr lang="en-US" sz="2000" dirty="0" smtClean="0">
                <a:solidFill>
                  <a:srgbClr val="0070C0"/>
                </a:solidFill>
                <a:latin typeface="Berlin Sans FB" pitchFamily="34" charset="0"/>
              </a:rPr>
              <a:t>Covers 75 counties on the Ohio River and Industrialized Tributaries</a:t>
            </a:r>
          </a:p>
          <a:p>
            <a:r>
              <a:rPr lang="en-US" sz="2400" dirty="0" smtClean="0">
                <a:solidFill>
                  <a:srgbClr val="0070C0"/>
                </a:solidFill>
                <a:latin typeface="Berlin Sans FB" pitchFamily="34" charset="0"/>
              </a:rPr>
              <a:t>Of those 227 ( 36.6%) were potential risks to Ohio River water quality</a:t>
            </a:r>
          </a:p>
          <a:p>
            <a:pPr lvl="1"/>
            <a:r>
              <a:rPr lang="en-US" sz="2000" dirty="0" smtClean="0">
                <a:solidFill>
                  <a:srgbClr val="0070C0"/>
                </a:solidFill>
                <a:latin typeface="Berlin Sans FB" pitchFamily="34" charset="0"/>
              </a:rPr>
              <a:t>1/3 of NRC reports listed “Unknown Oil” as the most frequently recorded spilled substance. </a:t>
            </a:r>
          </a:p>
          <a:p>
            <a:pPr lvl="1"/>
            <a:r>
              <a:rPr lang="en-US" sz="2000" dirty="0" smtClean="0">
                <a:solidFill>
                  <a:srgbClr val="0070C0"/>
                </a:solidFill>
                <a:latin typeface="Berlin Sans FB" pitchFamily="34" charset="0"/>
              </a:rPr>
              <a:t>Diesel was the second most commonly listed material on NRC Spill reports received.    </a:t>
            </a:r>
          </a:p>
          <a:p>
            <a:pPr lvl="1"/>
            <a:r>
              <a:rPr lang="en-US" sz="2000" dirty="0" smtClean="0">
                <a:solidFill>
                  <a:srgbClr val="0070C0"/>
                </a:solidFill>
                <a:latin typeface="Berlin Sans FB" pitchFamily="34" charset="0"/>
              </a:rPr>
              <a:t>Quantities ranged from (min) to (max) in 2015</a:t>
            </a:r>
            <a:endParaRPr lang="en-US" sz="2000" dirty="0">
              <a:solidFill>
                <a:srgbClr val="0070C0"/>
              </a:solidFill>
              <a:latin typeface="Berlin Sans FB"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428728" y="0"/>
            <a:ext cx="7186634" cy="1142984"/>
          </a:xfrm>
        </p:spPr>
        <p:txBody>
          <a:bodyPr/>
          <a:lstStyle/>
          <a:p>
            <a:r>
              <a:rPr lang="en-US" sz="3200" dirty="0" smtClean="0">
                <a:solidFill>
                  <a:srgbClr val="0070C0"/>
                </a:solidFill>
                <a:latin typeface="Berlin Sans FB" pitchFamily="34" charset="0"/>
              </a:rPr>
              <a:t>2016 Spill Notification and Response Efforts</a:t>
            </a:r>
            <a:endParaRPr lang="en-US" sz="3200" dirty="0">
              <a:solidFill>
                <a:srgbClr val="0070C0"/>
              </a:solidFill>
              <a:latin typeface="Berlin Sans FB" pitchFamily="34" charset="0"/>
            </a:endParaRPr>
          </a:p>
        </p:txBody>
      </p:sp>
      <p:sp>
        <p:nvSpPr>
          <p:cNvPr id="3075" name="Rectangle 3"/>
          <p:cNvSpPr>
            <a:spLocks noGrp="1" noChangeArrowheads="1"/>
          </p:cNvSpPr>
          <p:nvPr>
            <p:ph type="body" idx="1"/>
          </p:nvPr>
        </p:nvSpPr>
        <p:spPr>
          <a:xfrm>
            <a:off x="1643042" y="1142984"/>
            <a:ext cx="7043758" cy="4983179"/>
          </a:xfrm>
        </p:spPr>
        <p:txBody>
          <a:bodyPr/>
          <a:lstStyle/>
          <a:p>
            <a:r>
              <a:rPr lang="en-US" sz="2400" dirty="0" smtClean="0">
                <a:solidFill>
                  <a:srgbClr val="0070C0"/>
                </a:solidFill>
                <a:latin typeface="Berlin Sans FB" pitchFamily="34" charset="0"/>
              </a:rPr>
              <a:t>Technical staff will continue 24 hour, weekly rotation of “Spills Duty”, reviewing NRC reports and other relevant sources of information and providing notification to DW utilities and other stakeholders as appropriate</a:t>
            </a:r>
          </a:p>
          <a:p>
            <a:r>
              <a:rPr lang="en-US" sz="2400" dirty="0" smtClean="0">
                <a:solidFill>
                  <a:srgbClr val="0070C0"/>
                </a:solidFill>
                <a:latin typeface="Berlin Sans FB" pitchFamily="34" charset="0"/>
              </a:rPr>
              <a:t>Source Water protection staff will continue to review and summarize spill report data to gain insight into impacts on river quality</a:t>
            </a:r>
          </a:p>
          <a:p>
            <a:r>
              <a:rPr lang="en-US" sz="2400" dirty="0" smtClean="0">
                <a:solidFill>
                  <a:srgbClr val="0070C0"/>
                </a:solidFill>
                <a:latin typeface="Berlin Sans FB" pitchFamily="34" charset="0"/>
              </a:rPr>
              <a:t>Improvements to Spills tracking database and reviewing technology advancements to improve/ program will continue</a:t>
            </a:r>
            <a:endParaRPr lang="en-US" sz="2400" dirty="0">
              <a:solidFill>
                <a:srgbClr val="0070C0"/>
              </a:solidFill>
              <a:latin typeface="Berlin Sans FB"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868346"/>
          </a:xfrm>
        </p:spPr>
        <p:txBody>
          <a:bodyPr/>
          <a:lstStyle/>
          <a:p>
            <a:r>
              <a:rPr lang="en-US" sz="3200" dirty="0" smtClean="0">
                <a:solidFill>
                  <a:srgbClr val="0070C0"/>
                </a:solidFill>
                <a:latin typeface="Berlin Sans FB" pitchFamily="34" charset="0"/>
              </a:rPr>
              <a:t>Other</a:t>
            </a:r>
            <a:endParaRPr lang="en-US" sz="3200" dirty="0">
              <a:solidFill>
                <a:srgbClr val="0070C0"/>
              </a:solidFill>
              <a:latin typeface="Berlin Sans FB" pitchFamily="34" charset="0"/>
            </a:endParaRPr>
          </a:p>
        </p:txBody>
      </p:sp>
      <p:sp>
        <p:nvSpPr>
          <p:cNvPr id="3075" name="Rectangle 3"/>
          <p:cNvSpPr>
            <a:spLocks noGrp="1" noChangeArrowheads="1"/>
          </p:cNvSpPr>
          <p:nvPr>
            <p:ph type="body" idx="1"/>
          </p:nvPr>
        </p:nvSpPr>
        <p:spPr>
          <a:xfrm>
            <a:off x="1857356" y="1071546"/>
            <a:ext cx="7015154" cy="5026029"/>
          </a:xfrm>
        </p:spPr>
        <p:txBody>
          <a:bodyPr/>
          <a:lstStyle/>
          <a:p>
            <a:endParaRPr lang="en-US" sz="2400" dirty="0" smtClean="0">
              <a:solidFill>
                <a:srgbClr val="0070C0"/>
              </a:solidFill>
              <a:latin typeface="Berlin Sans FB" pitchFamily="34" charset="0"/>
            </a:endParaRPr>
          </a:p>
          <a:p>
            <a:r>
              <a:rPr lang="en-US" sz="2400" dirty="0" smtClean="0">
                <a:solidFill>
                  <a:srgbClr val="0070C0"/>
                </a:solidFill>
                <a:latin typeface="Berlin Sans FB" pitchFamily="34" charset="0"/>
              </a:rPr>
              <a:t>Continue providing input to Joint GCWW-NKY Water Source Water Protection Plan </a:t>
            </a:r>
            <a:endParaRPr lang="en-US" sz="2400" dirty="0">
              <a:solidFill>
                <a:srgbClr val="0070C0"/>
              </a:solidFill>
              <a:latin typeface="Berlin Sans FB" pitchFamily="34" charset="0"/>
            </a:endParaRPr>
          </a:p>
          <a:p>
            <a:r>
              <a:rPr lang="en-US" sz="2400" dirty="0" smtClean="0">
                <a:solidFill>
                  <a:srgbClr val="0070C0"/>
                </a:solidFill>
                <a:latin typeface="Berlin Sans FB" pitchFamily="34" charset="0"/>
              </a:rPr>
              <a:t>Validation and “groundtruthing” of RSMS Hydrologic Model using ODS process GC data </a:t>
            </a:r>
          </a:p>
          <a:p>
            <a:pPr>
              <a:buNone/>
            </a:pPr>
            <a:endParaRPr lang="en-US" sz="2400" dirty="0" smtClean="0">
              <a:solidFill>
                <a:srgbClr val="0070C0"/>
              </a:solidFill>
              <a:latin typeface="Berlin Sans FB" pitchFamily="34" charset="0"/>
            </a:endParaRPr>
          </a:p>
          <a:p>
            <a:pPr>
              <a:buNone/>
            </a:pPr>
            <a:r>
              <a:rPr lang="en-US" sz="2400" dirty="0" smtClean="0">
                <a:solidFill>
                  <a:srgbClr val="0070C0"/>
                </a:solidFill>
                <a:latin typeface="Berlin Sans FB" pitchFamily="34"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O:\PROGRAM 345 ODS UPGRADE AND RENOVATION\ODS RENOVATION PHOTOS\EDUCATIONAL VIDEO AND PHOTOS\Downtown 9-27\DSC_5655.JPG"/>
          <p:cNvPicPr>
            <a:picLocks noChangeAspect="1" noChangeArrowheads="1"/>
          </p:cNvPicPr>
          <p:nvPr/>
        </p:nvPicPr>
        <p:blipFill>
          <a:blip r:embed="rId2" cstate="print"/>
          <a:srcRect/>
          <a:stretch>
            <a:fillRect/>
          </a:stretch>
        </p:blipFill>
        <p:spPr bwMode="auto">
          <a:xfrm>
            <a:off x="1763688" y="1268760"/>
            <a:ext cx="6912768" cy="4578588"/>
          </a:xfrm>
          <a:prstGeom prst="rect">
            <a:avLst/>
          </a:prstGeom>
          <a:noFill/>
        </p:spPr>
      </p:pic>
      <p:sp>
        <p:nvSpPr>
          <p:cNvPr id="7" name="Title 6"/>
          <p:cNvSpPr>
            <a:spLocks noGrp="1"/>
          </p:cNvSpPr>
          <p:nvPr>
            <p:ph type="title"/>
          </p:nvPr>
        </p:nvSpPr>
        <p:spPr>
          <a:xfrm>
            <a:off x="457200" y="274638"/>
            <a:ext cx="8229600" cy="850106"/>
          </a:xfrm>
        </p:spPr>
        <p:txBody>
          <a:bodyPr/>
          <a:lstStyle/>
          <a:p>
            <a:r>
              <a:rPr lang="en-US" dirty="0" smtClean="0">
                <a:solidFill>
                  <a:srgbClr val="0070C0"/>
                </a:solidFill>
                <a:latin typeface="Berlin Sans FB" pitchFamily="34" charset="0"/>
              </a:rPr>
              <a:t>        Comments/Questions?  </a:t>
            </a:r>
            <a:endParaRPr lang="en-US" dirty="0"/>
          </a:p>
        </p:txBody>
      </p:sp>
    </p:spTree>
  </p:cSld>
  <p:clrMapOvr>
    <a:masterClrMapping/>
  </p:clrMapOvr>
</p:sld>
</file>

<file path=ppt/theme/theme1.xml><?xml version="1.0" encoding="utf-8"?>
<a:theme xmlns:a="http://schemas.openxmlformats.org/drawingml/2006/main" name="Diseño predeterminado">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2807</TotalTime>
  <Words>629</Words>
  <Application>Microsoft Office PowerPoint</Application>
  <PresentationFormat>On-screen Show (4:3)</PresentationFormat>
  <Paragraphs>62</Paragraphs>
  <Slides>8</Slides>
  <Notes>5</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Diseño predeterminado</vt:lpstr>
      <vt:lpstr>Source Water Protection Efforts Organics Detection System &amp; Spill Notification</vt:lpstr>
      <vt:lpstr>2015 Organics Detection System (ODS)</vt:lpstr>
      <vt:lpstr>2016 Organics Detection System (ODS)</vt:lpstr>
      <vt:lpstr>2016 Organics Detection System (ODS)</vt:lpstr>
      <vt:lpstr>Spill Notification and Response Efforts</vt:lpstr>
      <vt:lpstr>2016 Spill Notification and Response Efforts</vt:lpstr>
      <vt:lpstr>Other</vt:lpstr>
      <vt:lpstr>        Comments/Questions?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lila</cp:lastModifiedBy>
  <cp:revision>277</cp:revision>
  <dcterms:created xsi:type="dcterms:W3CDTF">2010-01-04T18:52:54Z</dcterms:created>
  <dcterms:modified xsi:type="dcterms:W3CDTF">2016-02-08T15:43:28Z</dcterms:modified>
</cp:coreProperties>
</file>