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65" r:id="rId2"/>
    <p:sldId id="259" r:id="rId3"/>
    <p:sldId id="262" r:id="rId4"/>
    <p:sldId id="263" r:id="rId5"/>
    <p:sldId id="271" r:id="rId6"/>
    <p:sldId id="264" r:id="rId7"/>
    <p:sldId id="267" r:id="rId8"/>
    <p:sldId id="260" r:id="rId9"/>
    <p:sldId id="257" r:id="rId10"/>
    <p:sldId id="268" r:id="rId11"/>
    <p:sldId id="272" r:id="rId12"/>
    <p:sldId id="275" r:id="rId13"/>
    <p:sldId id="269" r:id="rId14"/>
    <p:sldId id="274" r:id="rId15"/>
    <p:sldId id="270" r:id="rId16"/>
    <p:sldId id="273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4EE3F-CE7B-4162-A079-10D245A88B4B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D4AE6-92BA-45C8-8BE8-DD5819288D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AF3A2-2247-42BA-92DF-B475EF7030A9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4366B-44CC-4B17-AB67-1516C2AF7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104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19486FC-25BC-427E-ACFC-08425A176BBF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D85D43A-8DDF-4AF8-BF68-0C588D9E3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regy\Greg Phone\2015-08-28\0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0600" y="298154"/>
            <a:ext cx="3880899" cy="5544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600200"/>
            <a:ext cx="4267200" cy="1470025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Harmful Algal Blooms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76200" y="3200400"/>
            <a:ext cx="4343400" cy="16002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/>
              <a:t>Agenda Items</a:t>
            </a:r>
          </a:p>
          <a:p>
            <a:pPr algn="l"/>
            <a:r>
              <a:rPr lang="en-US" sz="2400" b="1" dirty="0" smtClean="0"/>
              <a:t>7a</a:t>
            </a:r>
            <a:r>
              <a:rPr lang="en-US" sz="2400" dirty="0" smtClean="0"/>
              <a:t>:  Revision of HABs Response and Communications Plan</a:t>
            </a:r>
          </a:p>
          <a:p>
            <a:pPr algn="l"/>
            <a:r>
              <a:rPr lang="en-US" sz="2400" b="1" dirty="0" smtClean="0"/>
              <a:t>7b</a:t>
            </a:r>
            <a:r>
              <a:rPr lang="en-US" sz="2400" dirty="0" smtClean="0"/>
              <a:t>:  HABs Stressor Response Data Assessment Strategy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Update to recognize new information </a:t>
            </a:r>
          </a:p>
          <a:p>
            <a:r>
              <a:rPr lang="en-US" dirty="0" smtClean="0"/>
              <a:t>Development of ORSANCO HAB web page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to Previous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Final draft presented at June 2016 Technical Committee meeting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2401" y="3352800"/>
            <a:ext cx="883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Comic Sans MS" pitchFamily="66" charset="0"/>
              </a:rPr>
              <a:t>And there was never a HAB on the Ohio River ever again.</a:t>
            </a:r>
          </a:p>
          <a:p>
            <a:pPr algn="ctr"/>
            <a:r>
              <a:rPr lang="en-US" sz="2200" b="1" dirty="0" smtClean="0">
                <a:latin typeface="Comic Sans MS" pitchFamily="66" charset="0"/>
              </a:rPr>
              <a:t>And they lived happily ever after.</a:t>
            </a:r>
          </a:p>
          <a:p>
            <a:pPr algn="ctr"/>
            <a:r>
              <a:rPr lang="en-US" sz="2200" b="1" dirty="0" smtClean="0">
                <a:latin typeface="Comic Sans MS" pitchFamily="66" charset="0"/>
              </a:rPr>
              <a:t>The End</a:t>
            </a:r>
            <a:endParaRPr lang="en-US" sz="22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7b:  Data Assessment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Goal:  Develop an understanding of the causes of the 2015 HAB event and their implications for the future of HABs on the Ohio River.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of Potential Stressors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Precipitation</a:t>
            </a:r>
          </a:p>
          <a:p>
            <a:r>
              <a:rPr lang="en-US" dirty="0" smtClean="0"/>
              <a:t>Flow</a:t>
            </a:r>
          </a:p>
          <a:p>
            <a:r>
              <a:rPr lang="en-US" dirty="0" smtClean="0"/>
              <a:t>Water clarity</a:t>
            </a:r>
          </a:p>
          <a:p>
            <a:r>
              <a:rPr lang="en-US" dirty="0" smtClean="0"/>
              <a:t>Nutrient concentration, ratios and timing</a:t>
            </a:r>
          </a:p>
          <a:p>
            <a:r>
              <a:rPr lang="en-US" dirty="0" smtClean="0"/>
              <a:t>Temperature</a:t>
            </a:r>
          </a:p>
          <a:p>
            <a:r>
              <a:rPr lang="en-US" dirty="0" smtClean="0"/>
              <a:t>Other water quality factors</a:t>
            </a:r>
          </a:p>
          <a:p>
            <a:pPr lvl="1"/>
            <a:r>
              <a:rPr lang="en-US" dirty="0" smtClean="0"/>
              <a:t>Alkalinity</a:t>
            </a:r>
          </a:p>
          <a:p>
            <a:pPr lvl="1"/>
            <a:r>
              <a:rPr lang="en-US" dirty="0" smtClean="0"/>
              <a:t>Conductivity</a:t>
            </a:r>
          </a:p>
          <a:p>
            <a:pPr lvl="1"/>
            <a:r>
              <a:rPr lang="en-US" dirty="0" smtClean="0"/>
              <a:t>Herbicides</a:t>
            </a:r>
          </a:p>
          <a:p>
            <a:pPr lvl="1"/>
            <a:r>
              <a:rPr lang="en-US" dirty="0" smtClean="0"/>
              <a:t>Zebra mussels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 Available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Internal routine monitoring (Bi-Monthly Program)</a:t>
            </a:r>
          </a:p>
          <a:p>
            <a:r>
              <a:rPr lang="en-US" dirty="0" smtClean="0"/>
              <a:t>Internal event monitoring</a:t>
            </a:r>
          </a:p>
          <a:p>
            <a:r>
              <a:rPr lang="en-US" dirty="0" smtClean="0"/>
              <a:t>Water utility data (requested)</a:t>
            </a:r>
          </a:p>
          <a:p>
            <a:r>
              <a:rPr lang="en-US" dirty="0" smtClean="0"/>
              <a:t>State data (requested)</a:t>
            </a:r>
          </a:p>
          <a:p>
            <a:r>
              <a:rPr lang="en-US" dirty="0" smtClean="0"/>
              <a:t>NWS/USGS gauge data </a:t>
            </a:r>
          </a:p>
          <a:p>
            <a:r>
              <a:rPr lang="en-US" dirty="0" smtClean="0"/>
              <a:t>Historical satellite imagery</a:t>
            </a:r>
          </a:p>
          <a:p>
            <a:endParaRPr lang="en-US" dirty="0" smtClean="0"/>
          </a:p>
          <a:p>
            <a:r>
              <a:rPr lang="en-US" dirty="0" smtClean="0"/>
              <a:t>Provide data to other</a:t>
            </a:r>
          </a:p>
          <a:p>
            <a:pPr>
              <a:buNone/>
            </a:pPr>
            <a:r>
              <a:rPr lang="en-US" dirty="0" smtClean="0"/>
              <a:t>    interested researchers (ORD)</a:t>
            </a:r>
          </a:p>
          <a:p>
            <a:pPr lvl="1"/>
            <a:endParaRPr lang="en-US" dirty="0"/>
          </a:p>
        </p:txBody>
      </p:sp>
      <p:pic>
        <p:nvPicPr>
          <p:cNvPr id="4" name="Picture 3" descr="Ironman Swim Por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4343400"/>
            <a:ext cx="2989730" cy="231024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Was 2015 fundamentally different than other years?</a:t>
            </a:r>
          </a:p>
          <a:p>
            <a:r>
              <a:rPr lang="en-US" dirty="0" smtClean="0"/>
              <a:t>Conditions prior to bloom</a:t>
            </a:r>
          </a:p>
          <a:p>
            <a:r>
              <a:rPr lang="en-US" dirty="0" smtClean="0"/>
              <a:t>Conditions at time of bloom</a:t>
            </a:r>
          </a:p>
          <a:p>
            <a:r>
              <a:rPr lang="en-US" dirty="0" smtClean="0"/>
              <a:t>Comparison to areas which did not have the bloom (both upstream and downstream)</a:t>
            </a:r>
          </a:p>
          <a:p>
            <a:r>
              <a:rPr lang="en-US" dirty="0" smtClean="0"/>
              <a:t>Are there clear causes identifiable</a:t>
            </a:r>
          </a:p>
        </p:txBody>
      </p:sp>
      <p:pic>
        <p:nvPicPr>
          <p:cNvPr id="4" name="Picture 3" descr="August 2015 Percent of Norma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3400" y="4419600"/>
            <a:ext cx="2840025" cy="2194560"/>
          </a:xfrm>
          <a:prstGeom prst="rect">
            <a:avLst/>
          </a:prstGeom>
        </p:spPr>
      </p:pic>
      <p:pic>
        <p:nvPicPr>
          <p:cNvPr id="5" name="Picture 4" descr="May 2015 Percent of Norma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96000" y="4419600"/>
            <a:ext cx="2840019" cy="219456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Recommendations for Future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Identify data gaps</a:t>
            </a:r>
          </a:p>
          <a:p>
            <a:r>
              <a:rPr lang="en-US" dirty="0" smtClean="0"/>
              <a:t>Recommend future sampling to fill the gaps</a:t>
            </a:r>
          </a:p>
          <a:p>
            <a:endParaRPr lang="en-US" dirty="0"/>
          </a:p>
        </p:txBody>
      </p:sp>
      <p:pic>
        <p:nvPicPr>
          <p:cNvPr id="4" name="Picture 3" descr="image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2400" y="4267200"/>
            <a:ext cx="8991600" cy="242386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Draft report distributed to Technical Committee for review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 Work Group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914400" y="2057400"/>
          <a:ext cx="3749676" cy="36896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74838"/>
                <a:gridCol w="1874838"/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New York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Doug Conroe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Illinois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Gregg Good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Indiana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Cyndi</a:t>
                      </a:r>
                      <a:r>
                        <a:rPr lang="en-US" sz="2400" baseline="0" dirty="0" smtClean="0"/>
                        <a:t> Wagner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Kentucky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Mark Martin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Ohio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Mike Baker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Pennsylvania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Ron Lybrook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Richard Spear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Ron Schwartz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West Virginia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John Wirts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quarter" idx="2"/>
          </p:nvPr>
        </p:nvGraphicFramePr>
        <p:xfrm>
          <a:off x="4876800" y="2057400"/>
          <a:ext cx="3749676" cy="33101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74838"/>
                <a:gridCol w="1874838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USEPA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Tom </a:t>
                      </a:r>
                      <a:r>
                        <a:rPr lang="en-US" sz="2400" dirty="0" err="1" smtClean="0"/>
                        <a:t>Poy</a:t>
                      </a:r>
                      <a:endParaRPr lang="en-US" sz="2400" dirty="0" smtClean="0"/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Frank Borsuk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USGS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Angie Crain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Aubrey</a:t>
                      </a:r>
                      <a:r>
                        <a:rPr lang="en-US" sz="2400" baseline="0" dirty="0" smtClean="0"/>
                        <a:t> Bunch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aseline="0" dirty="0" smtClean="0">
                          <a:latin typeface="+mn-lt"/>
                          <a:ea typeface="Calibri"/>
                          <a:cs typeface="Times New Roman"/>
                        </a:rPr>
                        <a:t>Mac Cherry</a:t>
                      </a:r>
                      <a:endParaRPr lang="en-US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USACE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Erich Emery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WUAC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Nicole Estes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Roger Tucker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7a:  Revision of Previous Plan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Draft HAB Response and Communication Plan presented to Technical Committee June 2015</a:t>
            </a:r>
          </a:p>
          <a:p>
            <a:pPr lvl="1"/>
            <a:r>
              <a:rPr lang="en-US" sz="2600" dirty="0" smtClean="0"/>
              <a:t>Goals and Introduction </a:t>
            </a:r>
          </a:p>
          <a:p>
            <a:pPr lvl="1"/>
            <a:r>
              <a:rPr lang="en-US" sz="2600" dirty="0" smtClean="0"/>
              <a:t>Algae/Toxin Standards </a:t>
            </a:r>
          </a:p>
          <a:p>
            <a:pPr lvl="1"/>
            <a:r>
              <a:rPr lang="en-US" sz="2600" dirty="0" smtClean="0"/>
              <a:t>HAB Determination and Monitoring </a:t>
            </a:r>
          </a:p>
          <a:p>
            <a:pPr lvl="1"/>
            <a:r>
              <a:rPr lang="en-US" sz="2600" dirty="0" smtClean="0"/>
              <a:t>Communication/Contacts</a:t>
            </a:r>
          </a:p>
          <a:p>
            <a:pPr lvl="1"/>
            <a:r>
              <a:rPr lang="en-US" sz="2600" dirty="0" smtClean="0"/>
              <a:t>Resources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Original goal was to incorporate comments and re-submit in October 2015</a:t>
            </a:r>
          </a:p>
          <a:p>
            <a:r>
              <a:rPr lang="en-US" dirty="0" smtClean="0"/>
              <a:t>Superseded by HAB event</a:t>
            </a:r>
          </a:p>
          <a:p>
            <a:r>
              <a:rPr lang="en-US" dirty="0" smtClean="0"/>
              <a:t>New plan is to revise in context of larger HAB problems and have a draft for June 2016 Tech meeting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and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Allow the States and local health departments to manage the Ohio River as a source of recreation</a:t>
            </a:r>
          </a:p>
          <a:p>
            <a:pPr lvl="1"/>
            <a:r>
              <a:rPr lang="en-US" dirty="0" smtClean="0"/>
              <a:t>Allow water utilities to use the Ohio River as a source of safe drinking water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 proposed changes to the goal statement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lvl="2"/>
            <a:endParaRPr lang="en-US" dirty="0" smtClean="0"/>
          </a:p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Provides general information regarding HABs and algae on the Ohio River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endParaRPr lang="en-US" dirty="0" smtClean="0"/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en-US" dirty="0" smtClean="0"/>
              <a:t>Introduction will be revised to reflect new understanding of HABs on the Ohio River.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Algae/Toxin Standards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Identifies Standards published by States, USEPA, WHO</a:t>
            </a:r>
          </a:p>
          <a:p>
            <a:pPr lvl="1"/>
            <a:r>
              <a:rPr lang="en-US" dirty="0" smtClean="0"/>
              <a:t>Reference revised State standards</a:t>
            </a:r>
          </a:p>
          <a:p>
            <a:pPr lvl="1"/>
            <a:r>
              <a:rPr lang="en-US" dirty="0" smtClean="0"/>
              <a:t>Contact Recreation standard expected from USEPA in 2016.  This will be referenced when it is proposed.</a:t>
            </a:r>
          </a:p>
          <a:p>
            <a:pPr lvl="1"/>
            <a:r>
              <a:rPr lang="en-US" dirty="0" smtClean="0"/>
              <a:t>We will not “adopt” a standard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81200" y="4724400"/>
            <a:ext cx="532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Ohio EPA Finished Drinking Water Advisories for Algal Toxins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5029200"/>
          <a:ext cx="6096000" cy="1156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Threshold (</a:t>
                      </a:r>
                      <a:r>
                        <a:rPr lang="en-US" sz="1100" b="1" dirty="0" err="1">
                          <a:latin typeface="Calibri"/>
                          <a:ea typeface="Calibri"/>
                          <a:cs typeface="Times New Roman"/>
                        </a:rPr>
                        <a:t>ug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/L)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Microcystin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Anatoxin 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Cylindrospermopsin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Saxitoxin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Drinking Water-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Do Not Drink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0.2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Drinking Water-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Do Not Use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 Determination and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Sampling SOP </a:t>
            </a:r>
          </a:p>
          <a:p>
            <a:r>
              <a:rPr lang="en-US" dirty="0" smtClean="0"/>
              <a:t>Recommended </a:t>
            </a:r>
            <a:r>
              <a:rPr lang="en-US" dirty="0" err="1" smtClean="0"/>
              <a:t>analyte</a:t>
            </a:r>
            <a:r>
              <a:rPr lang="en-US" dirty="0" smtClean="0"/>
              <a:t> list</a:t>
            </a:r>
          </a:p>
          <a:p>
            <a:r>
              <a:rPr lang="en-US" dirty="0" smtClean="0"/>
              <a:t>Sample site selection</a:t>
            </a:r>
          </a:p>
          <a:p>
            <a:pPr lvl="1"/>
            <a:r>
              <a:rPr lang="en-US" dirty="0" smtClean="0"/>
              <a:t>Surface, near surface or intake depth</a:t>
            </a:r>
          </a:p>
          <a:p>
            <a:pPr lvl="1"/>
            <a:r>
              <a:rPr lang="en-US" dirty="0" smtClean="0"/>
              <a:t>Near shore, mid channel or “representative”</a:t>
            </a:r>
          </a:p>
          <a:p>
            <a:pPr lvl="1"/>
            <a:r>
              <a:rPr lang="en-US" dirty="0" smtClean="0"/>
              <a:t>Intake structures, access points, heavy growth areas, periodic</a:t>
            </a:r>
          </a:p>
          <a:p>
            <a:r>
              <a:rPr lang="en-US" dirty="0" smtClean="0"/>
              <a:t>Identification of sampling goals</a:t>
            </a:r>
          </a:p>
          <a:p>
            <a:pPr lvl="1"/>
            <a:r>
              <a:rPr lang="en-US" dirty="0" smtClean="0"/>
              <a:t>Initial identification, define extent, protect designated uses</a:t>
            </a:r>
          </a:p>
          <a:p>
            <a:pPr lvl="2"/>
            <a:endParaRPr lang="en-US" dirty="0"/>
          </a:p>
        </p:txBody>
      </p:sp>
      <p:pic>
        <p:nvPicPr>
          <p:cNvPr id="10" name="Content Placeholder 3" descr="Sample location.pn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933950" y="2676538"/>
            <a:ext cx="3749675" cy="21145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 Determination and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does the bloom end?</a:t>
            </a:r>
          </a:p>
          <a:p>
            <a:pPr lvl="1"/>
            <a:r>
              <a:rPr lang="en-US" dirty="0" smtClean="0"/>
              <a:t>WV-1 set of clean samples from the affected area</a:t>
            </a:r>
          </a:p>
          <a:p>
            <a:pPr lvl="1"/>
            <a:r>
              <a:rPr lang="en-US" dirty="0" smtClean="0"/>
              <a:t>OH-2 weeks of clean samples from affected area</a:t>
            </a:r>
          </a:p>
          <a:p>
            <a:pPr lvl="1"/>
            <a:r>
              <a:rPr lang="en-US" dirty="0" smtClean="0"/>
              <a:t>KY-2 weeks of clean samples from every location that had a hot sample</a:t>
            </a:r>
          </a:p>
          <a:p>
            <a:r>
              <a:rPr lang="en-US" dirty="0" smtClean="0"/>
              <a:t>These decisions will be determined in coordination with the involved agencies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2"/>
          </p:nvPr>
        </p:nvGraphicFramePr>
        <p:xfrm>
          <a:off x="4933950" y="1447800"/>
          <a:ext cx="3749676" cy="4804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838"/>
                <a:gridCol w="1874838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Situation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Calibri"/>
                          <a:cs typeface="Times New Roman"/>
                        </a:rPr>
                        <a:t>Actions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Conditions are suitable for an algae bloom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Communications: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 ORSANCO will inform the Ohio River water utilities of the conditions.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Actions: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 Continue to monitor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Potential algae bloom reported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Communications: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 If a potential algae bloom is reported, ORSANCO will coordinate with the affected States for confirmation samples.  Ohio River water utilities will be informed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Actions: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 If the reporting entity is a water utility ORSANCO will provide sampling materials.  If the reporting party is not a water utility ORSANCO will collect water samples for confirmation of algae concentration.  A toxin test strip will be used as a presence/absence test.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Picture 2" descr="C:\Users\gregy\AppData\Local\Microsoft\Windows\Temporary Internet Files\Content.IE5\GSRLKCCT\768px-Red_X.sv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447800"/>
            <a:ext cx="38100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Needs  </a:t>
            </a:r>
          </a:p>
          <a:p>
            <a:pPr lvl="1"/>
            <a:r>
              <a:rPr lang="en-US" dirty="0" smtClean="0"/>
              <a:t>Coordination of sampling crews</a:t>
            </a:r>
          </a:p>
          <a:p>
            <a:pPr lvl="1"/>
            <a:r>
              <a:rPr lang="en-US" dirty="0" smtClean="0"/>
              <a:t> Identification of laboratories</a:t>
            </a:r>
          </a:p>
          <a:p>
            <a:pPr lvl="1"/>
            <a:r>
              <a:rPr lang="en-US" dirty="0" smtClean="0"/>
              <a:t>Need for advisories</a:t>
            </a:r>
          </a:p>
          <a:p>
            <a:pPr lvl="1"/>
            <a:r>
              <a:rPr lang="en-US" dirty="0" smtClean="0"/>
              <a:t>Press releases</a:t>
            </a:r>
          </a:p>
          <a:p>
            <a:pPr lvl="1"/>
            <a:r>
              <a:rPr lang="en-US" dirty="0" smtClean="0"/>
              <a:t>Data dissemination</a:t>
            </a:r>
          </a:p>
          <a:p>
            <a:r>
              <a:rPr lang="en-US" dirty="0" smtClean="0"/>
              <a:t>Primary contact is identified.  More can be added as required.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Contacts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152400" y="1447800"/>
          <a:ext cx="8839200" cy="524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  <a:gridCol w="22098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Public Information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Emergency Response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Health Department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Illinois</a:t>
                      </a: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Kim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Biggs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Spills List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Gregg Good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Tony </a:t>
                      </a: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Dulka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Dave </a:t>
                      </a: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McMillan </a:t>
                      </a: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Justin Albertson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Indiana</a:t>
                      </a: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Amy Smith </a:t>
                      </a: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Cyndi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Wagner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Jennifer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O’Malley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Kentucky</a:t>
                      </a: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Lanny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Brannock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Peter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Goodman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Peter Goodman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Ohio</a:t>
                      </a: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Heidi </a:t>
                      </a:r>
                      <a:r>
                        <a:rPr lang="en-US" sz="1600" b="1" dirty="0" err="1">
                          <a:latin typeface="Calibri"/>
                          <a:ea typeface="Calibri"/>
                          <a:cs typeface="Times New Roman"/>
                        </a:rPr>
                        <a:t>Greismer</a:t>
                      </a: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Craig Butler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Mike Baker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Gene Phillips  </a:t>
                      </a:r>
                    </a:p>
                  </a:txBody>
                  <a:tcPr marL="64770" marR="6477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Pennsylvania</a:t>
                      </a: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John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Poister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Ron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Schwartz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Ron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Schwartz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West Virginia</a:t>
                      </a: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Kelley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Gillenwater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Scott Mandirola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Walt </a:t>
                      </a: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Ivey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Bill Toomey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Allison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Adler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USEPA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Tim  Henry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USGS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Aubrey</a:t>
                      </a:r>
                      <a:r>
                        <a:rPr lang="en-US" sz="16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Bunch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USACE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Erich Emery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70" marR="6477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3540</TotalTime>
  <Words>802</Words>
  <Application>Microsoft Office PowerPoint</Application>
  <PresentationFormat>On-screen Show (4:3)</PresentationFormat>
  <Paragraphs>194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Harmful Algal Blooms</vt:lpstr>
      <vt:lpstr>HAB Work Group</vt:lpstr>
      <vt:lpstr>7a:  Revision of Previous Plan</vt:lpstr>
      <vt:lpstr>Goals and Introduction</vt:lpstr>
      <vt:lpstr>Algae/Toxin Standards</vt:lpstr>
      <vt:lpstr>HAB Determination and Monitoring</vt:lpstr>
      <vt:lpstr>HAB Determination and Monitoring</vt:lpstr>
      <vt:lpstr>Communications</vt:lpstr>
      <vt:lpstr>Primary Contacts</vt:lpstr>
      <vt:lpstr>References</vt:lpstr>
      <vt:lpstr>Revision to Previous Plan</vt:lpstr>
      <vt:lpstr>7b:  Data Assessment Strategy</vt:lpstr>
      <vt:lpstr>Identification of Potential Stressors</vt:lpstr>
      <vt:lpstr>Collect Available Data</vt:lpstr>
      <vt:lpstr>Data Assessment</vt:lpstr>
      <vt:lpstr>Recommendations for Future Sampling</vt:lpstr>
      <vt:lpstr>Report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GregY</dc:creator>
  <cp:lastModifiedBy>GregY</cp:lastModifiedBy>
  <cp:revision>134</cp:revision>
  <dcterms:created xsi:type="dcterms:W3CDTF">2016-02-03T15:16:44Z</dcterms:created>
  <dcterms:modified xsi:type="dcterms:W3CDTF">2016-02-08T20:58:48Z</dcterms:modified>
</cp:coreProperties>
</file>