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78" r:id="rId2"/>
    <p:sldId id="331" r:id="rId3"/>
    <p:sldId id="332" r:id="rId4"/>
    <p:sldId id="333" r:id="rId5"/>
    <p:sldId id="334" r:id="rId6"/>
    <p:sldId id="335" r:id="rId7"/>
    <p:sldId id="336" r:id="rId8"/>
    <p:sldId id="337" r:id="rId9"/>
    <p:sldId id="338" r:id="rId10"/>
    <p:sldId id="344" r:id="rId11"/>
    <p:sldId id="339" r:id="rId12"/>
    <p:sldId id="340" r:id="rId13"/>
    <p:sldId id="341" r:id="rId14"/>
    <p:sldId id="342" r:id="rId15"/>
    <p:sldId id="310" r:id="rId16"/>
    <p:sldId id="311" r:id="rId17"/>
    <p:sldId id="312" r:id="rId18"/>
    <p:sldId id="313" r:id="rId19"/>
    <p:sldId id="267" r:id="rId20"/>
    <p:sldId id="279" r:id="rId21"/>
    <p:sldId id="280" r:id="rId22"/>
    <p:sldId id="281" r:id="rId23"/>
    <p:sldId id="305" r:id="rId24"/>
    <p:sldId id="326" r:id="rId25"/>
    <p:sldId id="315" r:id="rId26"/>
    <p:sldId id="316" r:id="rId27"/>
    <p:sldId id="317" r:id="rId28"/>
    <p:sldId id="318" r:id="rId29"/>
    <p:sldId id="319" r:id="rId30"/>
    <p:sldId id="320" r:id="rId31"/>
    <p:sldId id="330" r:id="rId32"/>
    <p:sldId id="322" r:id="rId33"/>
    <p:sldId id="324" r:id="rId34"/>
    <p:sldId id="323" r:id="rId35"/>
    <p:sldId id="343" r:id="rId36"/>
    <p:sldId id="314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63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348CA8-AC2E-40A1-8E51-D6F20AC9C266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C49D5-55F7-4A45-B594-EF89CC59EB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143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CE1B5-E06A-4CAD-AD9E-F425BFD26D58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AB7B8-2C8D-4035-BFDF-84CA62FD5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726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CE1B5-E06A-4CAD-AD9E-F425BFD26D58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AB7B8-2C8D-4035-BFDF-84CA62FD5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096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CE1B5-E06A-4CAD-AD9E-F425BFD26D58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AB7B8-2C8D-4035-BFDF-84CA62FD5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292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CE1B5-E06A-4CAD-AD9E-F425BFD26D58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AB7B8-2C8D-4035-BFDF-84CA62FD5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906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CE1B5-E06A-4CAD-AD9E-F425BFD26D58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AB7B8-2C8D-4035-BFDF-84CA62FD5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933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CE1B5-E06A-4CAD-AD9E-F425BFD26D58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AB7B8-2C8D-4035-BFDF-84CA62FD5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430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CE1B5-E06A-4CAD-AD9E-F425BFD26D58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AB7B8-2C8D-4035-BFDF-84CA62FD5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47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CE1B5-E06A-4CAD-AD9E-F425BFD26D58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AB7B8-2C8D-4035-BFDF-84CA62FD5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470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CE1B5-E06A-4CAD-AD9E-F425BFD26D58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AB7B8-2C8D-4035-BFDF-84CA62FD5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355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CE1B5-E06A-4CAD-AD9E-F425BFD26D58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AB7B8-2C8D-4035-BFDF-84CA62FD5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127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CE1B5-E06A-4CAD-AD9E-F425BFD26D58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AB7B8-2C8D-4035-BFDF-84CA62FD5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577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CCE1B5-E06A-4CAD-AD9E-F425BFD26D58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CAB7B8-2C8D-4035-BFDF-84CA62FD5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03992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g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9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image" Target="../media/image16.jpg"/><Relationship Id="rId7" Type="http://schemas.openxmlformats.org/officeDocument/2006/relationships/image" Target="../media/image20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g"/><Relationship Id="rId10" Type="http://schemas.openxmlformats.org/officeDocument/2006/relationships/image" Target="../media/image8.png"/><Relationship Id="rId4" Type="http://schemas.openxmlformats.org/officeDocument/2006/relationships/image" Target="../media/image17.jpg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" t="26343" r="-174" b="29064"/>
          <a:stretch/>
        </p:blipFill>
        <p:spPr>
          <a:xfrm>
            <a:off x="0" y="2819400"/>
            <a:ext cx="9220200" cy="30582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52400"/>
            <a:ext cx="8305800" cy="1470025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rgbClr val="FFFF66"/>
                </a:solidFill>
              </a:rPr>
              <a:t>Beyond Microbeads:</a:t>
            </a:r>
            <a:br>
              <a:rPr lang="en-US" dirty="0" smtClean="0">
                <a:solidFill>
                  <a:srgbClr val="FFFF66"/>
                </a:solidFill>
              </a:rPr>
            </a:br>
            <a:r>
              <a:rPr lang="en-US" sz="4000" dirty="0" smtClean="0">
                <a:solidFill>
                  <a:srgbClr val="FFFF66"/>
                </a:solidFill>
              </a:rPr>
              <a:t>Microplastics in 29 Great Lakes Tributaries</a:t>
            </a:r>
            <a:endParaRPr lang="en-US" sz="4000" dirty="0">
              <a:solidFill>
                <a:srgbClr val="FFFF66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676400"/>
            <a:ext cx="8534400" cy="1143000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en-US" sz="2400" dirty="0" smtClean="0"/>
              <a:t>Quantifying and characterizing the contribution of plastics from streams to lakes</a:t>
            </a:r>
          </a:p>
          <a:p>
            <a:pPr algn="l"/>
            <a:endParaRPr lang="en-US" sz="1500" dirty="0" smtClean="0">
              <a:solidFill>
                <a:schemeClr val="tx1">
                  <a:lumMod val="75000"/>
                </a:schemeClr>
              </a:solidFill>
            </a:endParaRPr>
          </a:p>
          <a:p>
            <a:pPr algn="l"/>
            <a:r>
              <a:rPr lang="en-US" sz="1500" dirty="0" smtClean="0">
                <a:solidFill>
                  <a:schemeClr val="tx1">
                    <a:lumMod val="85000"/>
                  </a:schemeClr>
                </a:solidFill>
              </a:rPr>
              <a:t>Austin Baldwin, Steve Corsi, Pete </a:t>
            </a:r>
            <a:r>
              <a:rPr lang="en-US" sz="1500" dirty="0" err="1" smtClean="0">
                <a:solidFill>
                  <a:schemeClr val="tx1">
                    <a:lumMod val="85000"/>
                  </a:schemeClr>
                </a:solidFill>
              </a:rPr>
              <a:t>Lenaker</a:t>
            </a:r>
            <a:r>
              <a:rPr lang="en-US" sz="1500" dirty="0" smtClean="0">
                <a:solidFill>
                  <a:schemeClr val="tx1">
                    <a:lumMod val="85000"/>
                  </a:schemeClr>
                </a:solidFill>
              </a:rPr>
              <a:t>, Michelle Lutz - </a:t>
            </a:r>
            <a:r>
              <a:rPr lang="en-US" sz="1500" b="1" dirty="0" smtClean="0">
                <a:solidFill>
                  <a:schemeClr val="tx1">
                    <a:lumMod val="85000"/>
                  </a:schemeClr>
                </a:solidFill>
              </a:rPr>
              <a:t>USGS Wisconsin Water Science Center</a:t>
            </a:r>
          </a:p>
          <a:p>
            <a:pPr algn="l"/>
            <a:r>
              <a:rPr lang="en-US" sz="1500" dirty="0" smtClean="0">
                <a:solidFill>
                  <a:schemeClr val="tx1">
                    <a:lumMod val="85000"/>
                  </a:schemeClr>
                </a:solidFill>
              </a:rPr>
              <a:t>Sherri Mason - </a:t>
            </a:r>
            <a:r>
              <a:rPr lang="en-US" sz="1500" b="1" dirty="0" smtClean="0">
                <a:solidFill>
                  <a:schemeClr val="tx1">
                    <a:lumMod val="85000"/>
                  </a:schemeClr>
                </a:solidFill>
              </a:rPr>
              <a:t>State University of New York at Fredonia</a:t>
            </a:r>
            <a:endParaRPr lang="en-US" sz="1500" b="1" dirty="0">
              <a:solidFill>
                <a:schemeClr val="tx1">
                  <a:lumMod val="8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5943600"/>
            <a:ext cx="2005264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3149" y="152400"/>
            <a:ext cx="111233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6553200" y="152400"/>
            <a:ext cx="1219200" cy="533400"/>
            <a:chOff x="228600" y="2438401"/>
            <a:chExt cx="1600200" cy="685799"/>
          </a:xfrm>
        </p:grpSpPr>
        <p:sp>
          <p:nvSpPr>
            <p:cNvPr id="6" name="Rectangle 5"/>
            <p:cNvSpPr/>
            <p:nvPr/>
          </p:nvSpPr>
          <p:spPr>
            <a:xfrm>
              <a:off x="228600" y="2438401"/>
              <a:ext cx="1600200" cy="65063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0" y="2484120"/>
              <a:ext cx="1600200" cy="640080"/>
            </a:xfrm>
            <a:prstGeom prst="rect">
              <a:avLst/>
            </a:prstGeom>
          </p:spPr>
        </p:pic>
      </p:grpSp>
      <p:sp>
        <p:nvSpPr>
          <p:cNvPr id="8" name="TextBox 7"/>
          <p:cNvSpPr txBox="1"/>
          <p:nvPr/>
        </p:nvSpPr>
        <p:spPr>
          <a:xfrm>
            <a:off x="7375285" y="5867400"/>
            <a:ext cx="16925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>
                <a:solidFill>
                  <a:schemeClr val="tx1">
                    <a:lumMod val="85000"/>
                  </a:schemeClr>
                </a:solidFill>
              </a:rPr>
              <a:t>Manitowoc River, WI</a:t>
            </a:r>
            <a:endParaRPr lang="en-US" sz="1400" i="1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52553" y="5905381"/>
            <a:ext cx="2915093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/>
              <a:t>Preliminary Results</a:t>
            </a:r>
          </a:p>
          <a:p>
            <a:pPr algn="ctr"/>
            <a:r>
              <a:rPr lang="en-US" sz="1600" dirty="0" smtClean="0"/>
              <a:t>ORSANCO Commission Meeting</a:t>
            </a:r>
          </a:p>
          <a:p>
            <a:pPr algn="ctr"/>
            <a:r>
              <a:rPr lang="en-US" sz="1400" dirty="0" smtClean="0"/>
              <a:t>February 10, 2016 – Covington, KY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048411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400" dirty="0"/>
              <a:t>Hazards poorly understood:</a:t>
            </a:r>
          </a:p>
          <a:p>
            <a:pPr lvl="1"/>
            <a:r>
              <a:rPr lang="en-US" sz="2000" dirty="0" smtClean="0"/>
              <a:t>Oysters exposed to microplastics: significant reductions in egg cells, slower-moving sperm, and fewer, slower-growing </a:t>
            </a:r>
            <a:r>
              <a:rPr lang="en-US" sz="2000" dirty="0" err="1" smtClean="0"/>
              <a:t>offspring</a:t>
            </a:r>
            <a:r>
              <a:rPr lang="en-US" sz="2000" baseline="30000" dirty="0" err="1" smtClean="0"/>
              <a:t>a</a:t>
            </a:r>
            <a:endParaRPr lang="en-US" sz="2000" baseline="30000" dirty="0" smtClean="0"/>
          </a:p>
          <a:p>
            <a:pPr lvl="1"/>
            <a:endParaRPr lang="en-US" sz="2000" dirty="0" smtClean="0"/>
          </a:p>
          <a:p>
            <a:pPr lvl="1"/>
            <a:r>
              <a:rPr lang="en-US" sz="2000" dirty="0" smtClean="0"/>
              <a:t>obstruction </a:t>
            </a:r>
            <a:r>
              <a:rPr lang="en-US" sz="2000" dirty="0"/>
              <a:t>of digestive system, clogging of feeding appendages, nutritional deprivation, migration into the circulatory system, reduced immune response, and </a:t>
            </a:r>
            <a:r>
              <a:rPr lang="en-US" sz="2000" dirty="0" err="1" smtClean="0"/>
              <a:t>death</a:t>
            </a:r>
            <a:r>
              <a:rPr lang="en-US" sz="2000" baseline="30000" dirty="0" err="1" smtClean="0"/>
              <a:t>b,c,e,I</a:t>
            </a:r>
            <a:endParaRPr lang="en-US" sz="2000" baseline="30000" dirty="0" smtClean="0"/>
          </a:p>
          <a:p>
            <a:pPr lvl="1"/>
            <a:endParaRPr lang="en-US" sz="2000" baseline="30000" dirty="0"/>
          </a:p>
          <a:p>
            <a:pPr lvl="1"/>
            <a:r>
              <a:rPr lang="en-US" sz="2000" dirty="0"/>
              <a:t>some organisms are able to pass some sizes and shapes of </a:t>
            </a:r>
            <a:r>
              <a:rPr lang="en-US" sz="2000" dirty="0" err="1" smtClean="0"/>
              <a:t>microplastics</a:t>
            </a:r>
            <a:r>
              <a:rPr lang="en-US" sz="2400" baseline="30000" dirty="0" err="1" smtClean="0"/>
              <a:t>k</a:t>
            </a:r>
            <a:r>
              <a:rPr lang="en-US" sz="2400" dirty="0" smtClean="0"/>
              <a:t>   </a:t>
            </a:r>
            <a:endParaRPr lang="en-US" sz="2000" dirty="0">
              <a:solidFill>
                <a:schemeClr val="tx1">
                  <a:lumMod val="75000"/>
                </a:schemeClr>
              </a:solidFill>
            </a:endParaRPr>
          </a:p>
          <a:p>
            <a:pPr lvl="1"/>
            <a:endParaRPr lang="en-US" sz="2000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28599" y="6172200"/>
            <a:ext cx="83820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a. </a:t>
            </a:r>
            <a:r>
              <a:rPr lang="en-US" sz="1100" dirty="0" err="1" smtClean="0"/>
              <a:t>Sussarellu</a:t>
            </a:r>
            <a:r>
              <a:rPr lang="en-US" sz="1100" dirty="0" smtClean="0"/>
              <a:t> et al. 2016; b. </a:t>
            </a:r>
            <a:r>
              <a:rPr lang="en-US" sz="1100" dirty="0" err="1" smtClean="0"/>
              <a:t>Teuten</a:t>
            </a:r>
            <a:r>
              <a:rPr lang="en-US" sz="1100" dirty="0" smtClean="0"/>
              <a:t> et al. 2009; c. </a:t>
            </a:r>
            <a:r>
              <a:rPr lang="en-US" sz="1100" dirty="0" err="1" smtClean="0"/>
              <a:t>Tourinho</a:t>
            </a:r>
            <a:r>
              <a:rPr lang="en-US" sz="1100" dirty="0" smtClean="0"/>
              <a:t> et al. 2010; e. </a:t>
            </a:r>
            <a:r>
              <a:rPr lang="en-US" sz="1100" dirty="0" err="1" smtClean="0"/>
              <a:t>Derraik</a:t>
            </a:r>
            <a:r>
              <a:rPr lang="en-US" sz="1100" dirty="0" smtClean="0"/>
              <a:t> 2002; f. S. Mason, personal comm.; g. Farrell and Nelson, 2013; h. </a:t>
            </a:r>
            <a:r>
              <a:rPr lang="en-US" sz="1100" dirty="0" err="1" smtClean="0"/>
              <a:t>Setala</a:t>
            </a:r>
            <a:r>
              <a:rPr lang="en-US" sz="1100" dirty="0" smtClean="0"/>
              <a:t> et al. 2014; </a:t>
            </a:r>
            <a:r>
              <a:rPr lang="en-US" sz="1100" dirty="0" err="1" smtClean="0"/>
              <a:t>i</a:t>
            </a:r>
            <a:r>
              <a:rPr lang="en-US" sz="1100" dirty="0" smtClean="0"/>
              <a:t>. Wright 2013; k. </a:t>
            </a:r>
            <a:r>
              <a:rPr lang="en-US" sz="1100" dirty="0" err="1" smtClean="0"/>
              <a:t>Canniff</a:t>
            </a:r>
            <a:r>
              <a:rPr lang="en-US" sz="1100" dirty="0" smtClean="0"/>
              <a:t> and Hoang 2015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>
                <a:solidFill>
                  <a:srgbClr val="FFFF66"/>
                </a:solidFill>
              </a:rPr>
              <a:t>Ingestion</a:t>
            </a:r>
            <a:endParaRPr lang="en-US" dirty="0">
              <a:solidFill>
                <a:srgbClr val="FFFF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7943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" y="228600"/>
            <a:ext cx="8686800" cy="6477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375" y="2419350"/>
            <a:ext cx="2381250" cy="2381250"/>
          </a:xfrm>
          <a:prstGeom prst="rect">
            <a:avLst/>
          </a:prstGeom>
        </p:spPr>
      </p:pic>
      <p:cxnSp>
        <p:nvCxnSpPr>
          <p:cNvPr id="8" name="Curved Connector 7"/>
          <p:cNvCxnSpPr/>
          <p:nvPr/>
        </p:nvCxnSpPr>
        <p:spPr>
          <a:xfrm rot="10800000" flipV="1">
            <a:off x="2227466" y="3799608"/>
            <a:ext cx="1887334" cy="728458"/>
          </a:xfrm>
          <a:prstGeom prst="curvedConnector3">
            <a:avLst>
              <a:gd name="adj1" fmla="val 50000"/>
            </a:avLst>
          </a:prstGeom>
          <a:ln w="28575">
            <a:solidFill>
              <a:schemeClr val="accent3">
                <a:lumMod val="50000"/>
              </a:schemeClr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urved Connector 12"/>
          <p:cNvCxnSpPr/>
          <p:nvPr/>
        </p:nvCxnSpPr>
        <p:spPr>
          <a:xfrm rot="10800000">
            <a:off x="2661698" y="2210440"/>
            <a:ext cx="1236381" cy="489465"/>
          </a:xfrm>
          <a:prstGeom prst="curvedConnector3">
            <a:avLst>
              <a:gd name="adj1" fmla="val 50000"/>
            </a:avLst>
          </a:prstGeom>
          <a:ln w="28575">
            <a:solidFill>
              <a:schemeClr val="accent3">
                <a:lumMod val="50000"/>
              </a:schemeClr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urved Connector 15"/>
          <p:cNvCxnSpPr/>
          <p:nvPr/>
        </p:nvCxnSpPr>
        <p:spPr>
          <a:xfrm rot="5400000">
            <a:off x="3649711" y="4858824"/>
            <a:ext cx="802368" cy="685923"/>
          </a:xfrm>
          <a:prstGeom prst="curvedConnector3">
            <a:avLst>
              <a:gd name="adj1" fmla="val 50000"/>
            </a:avLst>
          </a:prstGeom>
          <a:ln w="28575">
            <a:solidFill>
              <a:schemeClr val="accent3">
                <a:lumMod val="50000"/>
              </a:schemeClr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Vectors for Contaminants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48567" y="2025773"/>
            <a:ext cx="18099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Flame retardants</a:t>
            </a:r>
            <a:endParaRPr lang="en-US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62000" y="4343400"/>
            <a:ext cx="1465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Alkyl phenols</a:t>
            </a:r>
            <a:endParaRPr lang="en-US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31076" y="5650468"/>
            <a:ext cx="15647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Antimicrobials</a:t>
            </a:r>
          </a:p>
          <a:p>
            <a:pPr algn="ctr"/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(triclosan)</a:t>
            </a:r>
            <a:endParaRPr lang="en-US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cxnSp>
        <p:nvCxnSpPr>
          <p:cNvPr id="22" name="Curved Connector 21"/>
          <p:cNvCxnSpPr/>
          <p:nvPr/>
        </p:nvCxnSpPr>
        <p:spPr>
          <a:xfrm flipV="1">
            <a:off x="4942124" y="2210439"/>
            <a:ext cx="925276" cy="598570"/>
          </a:xfrm>
          <a:prstGeom prst="curvedConnector3">
            <a:avLst>
              <a:gd name="adj1" fmla="val 50000"/>
            </a:avLst>
          </a:prstGeom>
          <a:ln w="28575">
            <a:solidFill>
              <a:schemeClr val="accent3">
                <a:lumMod val="50000"/>
              </a:schemeClr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urved Connector 23"/>
          <p:cNvCxnSpPr/>
          <p:nvPr/>
        </p:nvCxnSpPr>
        <p:spPr>
          <a:xfrm>
            <a:off x="5342294" y="4250603"/>
            <a:ext cx="1058506" cy="734663"/>
          </a:xfrm>
          <a:prstGeom prst="curvedConnector3">
            <a:avLst>
              <a:gd name="adj1" fmla="val 50000"/>
            </a:avLst>
          </a:prstGeom>
          <a:ln w="28575">
            <a:solidFill>
              <a:schemeClr val="accent3">
                <a:lumMod val="50000"/>
              </a:schemeClr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917556" y="1916668"/>
            <a:ext cx="19667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Antioxidants (BPA)</a:t>
            </a:r>
            <a:endParaRPr lang="en-US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436426" y="4812268"/>
            <a:ext cx="1342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Plasticizers</a:t>
            </a:r>
          </a:p>
          <a:p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(phthalates)</a:t>
            </a:r>
            <a:endParaRPr lang="en-US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cxnSp>
        <p:nvCxnSpPr>
          <p:cNvPr id="28" name="Curved Connector 27"/>
          <p:cNvCxnSpPr/>
          <p:nvPr/>
        </p:nvCxnSpPr>
        <p:spPr>
          <a:xfrm>
            <a:off x="5372972" y="3352800"/>
            <a:ext cx="951628" cy="272534"/>
          </a:xfrm>
          <a:prstGeom prst="curvedConnector3">
            <a:avLst>
              <a:gd name="adj1" fmla="val 50000"/>
            </a:avLst>
          </a:prstGeom>
          <a:ln w="28575">
            <a:solidFill>
              <a:schemeClr val="accent3">
                <a:lumMod val="50000"/>
              </a:schemeClr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6400800" y="3440668"/>
            <a:ext cx="10076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chemeClr val="accent3">
                    <a:lumMod val="50000"/>
                  </a:schemeClr>
                </a:solidFill>
              </a:rPr>
              <a:t>Styrenes</a:t>
            </a:r>
            <a:endParaRPr lang="en-US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cxnSp>
        <p:nvCxnSpPr>
          <p:cNvPr id="34" name="Curved Connector 33"/>
          <p:cNvCxnSpPr/>
          <p:nvPr/>
        </p:nvCxnSpPr>
        <p:spPr>
          <a:xfrm flipV="1">
            <a:off x="2114783" y="3200401"/>
            <a:ext cx="1390417" cy="152399"/>
          </a:xfrm>
          <a:prstGeom prst="curvedConnector3">
            <a:avLst>
              <a:gd name="adj1" fmla="val 50000"/>
            </a:avLst>
          </a:prstGeom>
          <a:ln w="28575">
            <a:solidFill>
              <a:srgbClr val="C00000"/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1406260" y="3166753"/>
            <a:ext cx="651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PCBs</a:t>
            </a:r>
            <a:endParaRPr lang="en-US" b="1" dirty="0">
              <a:solidFill>
                <a:srgbClr val="C00000"/>
              </a:solidFill>
            </a:endParaRPr>
          </a:p>
        </p:txBody>
      </p:sp>
      <p:cxnSp>
        <p:nvCxnSpPr>
          <p:cNvPr id="42" name="Curved Connector 41"/>
          <p:cNvCxnSpPr/>
          <p:nvPr/>
        </p:nvCxnSpPr>
        <p:spPr>
          <a:xfrm rot="16200000" flipV="1">
            <a:off x="4932065" y="5048634"/>
            <a:ext cx="693903" cy="414769"/>
          </a:xfrm>
          <a:prstGeom prst="curvedConnector3">
            <a:avLst>
              <a:gd name="adj1" fmla="val 50000"/>
            </a:avLst>
          </a:prstGeom>
          <a:ln w="28575">
            <a:solidFill>
              <a:srgbClr val="C00000"/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5257800" y="5562600"/>
            <a:ext cx="669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PAHs</a:t>
            </a:r>
            <a:endParaRPr lang="en-US" b="1" dirty="0">
              <a:solidFill>
                <a:srgbClr val="C00000"/>
              </a:solidFill>
            </a:endParaRPr>
          </a:p>
        </p:txBody>
      </p:sp>
      <p:cxnSp>
        <p:nvCxnSpPr>
          <p:cNvPr id="45" name="Curved Connector 44"/>
          <p:cNvCxnSpPr/>
          <p:nvPr/>
        </p:nvCxnSpPr>
        <p:spPr>
          <a:xfrm flipV="1">
            <a:off x="2641336" y="4343400"/>
            <a:ext cx="1409559" cy="968438"/>
          </a:xfrm>
          <a:prstGeom prst="curvedConnector3">
            <a:avLst>
              <a:gd name="adj1" fmla="val 50000"/>
            </a:avLst>
          </a:prstGeom>
          <a:ln w="28575">
            <a:solidFill>
              <a:srgbClr val="C00000"/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2003844" y="5181600"/>
            <a:ext cx="5869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DDT</a:t>
            </a:r>
            <a:endParaRPr lang="en-US" b="1" dirty="0">
              <a:solidFill>
                <a:srgbClr val="C00000"/>
              </a:solidFill>
            </a:endParaRPr>
          </a:p>
        </p:txBody>
      </p:sp>
      <p:cxnSp>
        <p:nvCxnSpPr>
          <p:cNvPr id="48" name="Curved Connector 47"/>
          <p:cNvCxnSpPr/>
          <p:nvPr/>
        </p:nvCxnSpPr>
        <p:spPr>
          <a:xfrm rot="10800000" flipV="1">
            <a:off x="5071634" y="2809009"/>
            <a:ext cx="1557766" cy="357744"/>
          </a:xfrm>
          <a:prstGeom prst="curvedConnector3">
            <a:avLst>
              <a:gd name="adj1" fmla="val 50000"/>
            </a:avLst>
          </a:prstGeom>
          <a:ln w="28575">
            <a:solidFill>
              <a:srgbClr val="C00000"/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6629400" y="2590800"/>
            <a:ext cx="839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Metals</a:t>
            </a:r>
            <a:endParaRPr lang="en-US" b="1" dirty="0">
              <a:solidFill>
                <a:srgbClr val="C00000"/>
              </a:solidFill>
            </a:endParaRPr>
          </a:p>
        </p:txBody>
      </p:sp>
      <p:cxnSp>
        <p:nvCxnSpPr>
          <p:cNvPr id="53" name="Curved Connector 52"/>
          <p:cNvCxnSpPr/>
          <p:nvPr/>
        </p:nvCxnSpPr>
        <p:spPr>
          <a:xfrm rot="10800000">
            <a:off x="5762626" y="4093274"/>
            <a:ext cx="1286601" cy="250126"/>
          </a:xfrm>
          <a:prstGeom prst="curvedConnector3">
            <a:avLst>
              <a:gd name="adj1" fmla="val 50000"/>
            </a:avLst>
          </a:prstGeom>
          <a:ln w="28575">
            <a:solidFill>
              <a:srgbClr val="C00000"/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7049227" y="4130097"/>
            <a:ext cx="11790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Pathogens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143000" y="990600"/>
            <a:ext cx="25801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accent3">
                    <a:lumMod val="50000"/>
                  </a:schemeClr>
                </a:solidFill>
              </a:rPr>
              <a:t>Plastic additives</a:t>
            </a:r>
            <a:endParaRPr lang="en-US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191000" y="1000780"/>
            <a:ext cx="38972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Sorption &amp; accumulation</a:t>
            </a:r>
            <a:endParaRPr lang="en-US" sz="2800" b="1" dirty="0">
              <a:solidFill>
                <a:srgbClr val="C00000"/>
              </a:solidFill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7010400" y="6205948"/>
            <a:ext cx="914399" cy="400050"/>
            <a:chOff x="228600" y="2438401"/>
            <a:chExt cx="1600200" cy="685799"/>
          </a:xfrm>
        </p:grpSpPr>
        <p:sp>
          <p:nvSpPr>
            <p:cNvPr id="36" name="Rectangle 35"/>
            <p:cNvSpPr/>
            <p:nvPr/>
          </p:nvSpPr>
          <p:spPr>
            <a:xfrm>
              <a:off x="228600" y="2438401"/>
              <a:ext cx="1600200" cy="65063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0" y="2484120"/>
              <a:ext cx="1600200" cy="640080"/>
            </a:xfrm>
            <a:prstGeom prst="rect">
              <a:avLst/>
            </a:prstGeom>
          </p:spPr>
        </p:pic>
      </p:grpSp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5259" y="6172200"/>
            <a:ext cx="904627" cy="43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8600" y="6274713"/>
            <a:ext cx="459452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</a:rPr>
              <a:t>Barnes et al. 2009; Browne et al. 2007; </a:t>
            </a:r>
            <a:r>
              <a:rPr lang="en-US" sz="1100" dirty="0" err="1" smtClean="0">
                <a:solidFill>
                  <a:schemeClr val="bg1"/>
                </a:solidFill>
              </a:rPr>
              <a:t>Mato</a:t>
            </a:r>
            <a:r>
              <a:rPr lang="en-US" sz="1100" dirty="0" smtClean="0">
                <a:solidFill>
                  <a:schemeClr val="bg1"/>
                </a:solidFill>
              </a:rPr>
              <a:t> et al. 2001;  </a:t>
            </a:r>
            <a:r>
              <a:rPr lang="en-US" sz="1100" dirty="0" err="1" smtClean="0">
                <a:solidFill>
                  <a:schemeClr val="bg1"/>
                </a:solidFill>
              </a:rPr>
              <a:t>Teuten</a:t>
            </a:r>
            <a:r>
              <a:rPr lang="en-US" sz="1100" dirty="0" smtClean="0">
                <a:solidFill>
                  <a:schemeClr val="bg1"/>
                </a:solidFill>
              </a:rPr>
              <a:t> et al. 2009; </a:t>
            </a:r>
          </a:p>
          <a:p>
            <a:r>
              <a:rPr lang="en-US" sz="1100" dirty="0" smtClean="0">
                <a:solidFill>
                  <a:schemeClr val="bg1"/>
                </a:solidFill>
              </a:rPr>
              <a:t>Lavers et al. 2014; Betts 2008; McCormick et al. 2014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606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4" grpId="0"/>
      <p:bldP spid="47" grpId="0"/>
      <p:bldP spid="51" grpId="0"/>
      <p:bldP spid="55" grpId="0"/>
      <p:bldP spid="5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66"/>
                </a:solidFill>
              </a:rPr>
              <a:t>Regulation</a:t>
            </a:r>
            <a:br>
              <a:rPr lang="en-US" dirty="0" smtClean="0">
                <a:solidFill>
                  <a:srgbClr val="FFFF66"/>
                </a:solidFill>
              </a:rPr>
            </a:br>
            <a:r>
              <a:rPr lang="en-US" sz="3600" dirty="0" err="1">
                <a:solidFill>
                  <a:srgbClr val="FFFF66"/>
                </a:solidFill>
              </a:rPr>
              <a:t>Microbead</a:t>
            </a:r>
            <a:r>
              <a:rPr lang="en-US" sz="3600" dirty="0">
                <a:solidFill>
                  <a:srgbClr val="FFFF66"/>
                </a:solidFill>
              </a:rPr>
              <a:t>-Free Waters Act of </a:t>
            </a:r>
            <a:r>
              <a:rPr lang="en-US" sz="3600" dirty="0" smtClean="0">
                <a:solidFill>
                  <a:srgbClr val="FFFF66"/>
                </a:solidFill>
              </a:rPr>
              <a:t>2015</a:t>
            </a:r>
            <a:br>
              <a:rPr lang="en-US" sz="3600" dirty="0" smtClean="0">
                <a:solidFill>
                  <a:srgbClr val="FFFF66"/>
                </a:solidFill>
              </a:rPr>
            </a:br>
            <a:r>
              <a:rPr lang="en-US" sz="2000" dirty="0" smtClean="0">
                <a:solidFill>
                  <a:srgbClr val="FFFF66"/>
                </a:solidFill>
              </a:rPr>
              <a:t>(goes into effect July 2017)</a:t>
            </a:r>
            <a:r>
              <a:rPr lang="en-US" sz="2000" dirty="0">
                <a:solidFill>
                  <a:srgbClr val="FFFF66"/>
                </a:solidFill>
              </a:rPr>
              <a:t/>
            </a:r>
            <a:br>
              <a:rPr lang="en-US" sz="2000" dirty="0">
                <a:solidFill>
                  <a:srgbClr val="FFFF66"/>
                </a:solidFill>
              </a:rPr>
            </a:br>
            <a:endParaRPr lang="en-US" sz="2000" dirty="0">
              <a:solidFill>
                <a:srgbClr val="FFFF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752600"/>
            <a:ext cx="8534400" cy="4800600"/>
          </a:xfrm>
        </p:spPr>
        <p:txBody>
          <a:bodyPr>
            <a:normAutofit lnSpcReduction="10000"/>
          </a:bodyPr>
          <a:lstStyle/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Preempts state bans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Prohibits “rinse-off cosmetics” containing plastic microbeads </a:t>
            </a:r>
          </a:p>
          <a:p>
            <a:pPr lvl="2"/>
            <a:r>
              <a:rPr lang="en-US" dirty="0" smtClean="0"/>
              <a:t>“…any solid plastic particle…used to exfoliate or cleanse the human body”</a:t>
            </a:r>
          </a:p>
          <a:p>
            <a:pPr lvl="3">
              <a:buFont typeface="Arial" panose="020B0604020202020204" pitchFamily="34" charset="0"/>
              <a:buChar char="•"/>
            </a:pPr>
            <a:r>
              <a:rPr lang="en-US" dirty="0" smtClean="0"/>
              <a:t>Includes exfoliating soaps and toothpastes</a:t>
            </a:r>
          </a:p>
          <a:p>
            <a:pPr lvl="3">
              <a:buFont typeface="Arial" panose="020B0604020202020204" pitchFamily="34" charset="0"/>
              <a:buChar char="•"/>
            </a:pPr>
            <a:r>
              <a:rPr lang="en-US" dirty="0" smtClean="0"/>
              <a:t>Excludes use as bulking agent/viscosity control in sunscreen, lotion, makeup, etc.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No “biodegradable” loophole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4908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FF66"/>
                </a:solidFill>
              </a:rPr>
              <a:t>Regulation</a:t>
            </a:r>
            <a:endParaRPr lang="en-US" sz="4000" dirty="0">
              <a:solidFill>
                <a:srgbClr val="FFFF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8534400" cy="5181600"/>
          </a:xfrm>
        </p:spPr>
        <p:txBody>
          <a:bodyPr>
            <a:normAutofit/>
          </a:bodyPr>
          <a:lstStyle/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FF66"/>
                </a:solidFill>
              </a:rPr>
              <a:t>Polystyrene food containers</a:t>
            </a:r>
          </a:p>
          <a:p>
            <a:pPr lvl="2"/>
            <a:r>
              <a:rPr lang="en-US" dirty="0" smtClean="0"/>
              <a:t>Recently banned in NYC, DC, Seattle, San Francisco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FF66"/>
                </a:solidFill>
              </a:rPr>
              <a:t>Plastic bags</a:t>
            </a:r>
          </a:p>
          <a:p>
            <a:pPr lvl="2"/>
            <a:r>
              <a:rPr lang="en-US" dirty="0" smtClean="0"/>
              <a:t>Bans/fees: </a:t>
            </a:r>
          </a:p>
          <a:p>
            <a:pPr lvl="3"/>
            <a:r>
              <a:rPr lang="en-US" dirty="0" smtClean="0"/>
              <a:t>International: Australian states, Bangladesh, China, Cameroon, Haiti, India, Ireland, Italy, Ivory Coast, Mali, Northern Ireland, Philippines, Rwanda, South Africa, Tanzania, Wales,… </a:t>
            </a:r>
          </a:p>
          <a:p>
            <a:pPr lvl="3"/>
            <a:r>
              <a:rPr lang="en-US" dirty="0" smtClean="0"/>
              <a:t>US: Hawaii, California (pending); &gt;100 municipalities</a:t>
            </a:r>
          </a:p>
          <a:p>
            <a:pPr lvl="2"/>
            <a:endParaRPr lang="en-US" dirty="0" smtClean="0"/>
          </a:p>
          <a:p>
            <a:pPr lvl="2"/>
            <a:r>
              <a:rPr lang="en-US" dirty="0" smtClean="0"/>
              <a:t>Effective: </a:t>
            </a:r>
            <a:r>
              <a:rPr lang="en-US" dirty="0"/>
              <a:t>20-fold decrease in plastic bag </a:t>
            </a:r>
            <a:r>
              <a:rPr lang="en-US" dirty="0" smtClean="0"/>
              <a:t>litter since Ireland’s bag tax (2002)</a:t>
            </a:r>
          </a:p>
        </p:txBody>
      </p:sp>
    </p:spTree>
    <p:extLst>
      <p:ext uri="{BB962C8B-B14F-4D97-AF65-F5344CB8AC3E}">
        <p14:creationId xmlns:p14="http://schemas.microsoft.com/office/powerpoint/2010/main" val="1356580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66"/>
                </a:solidFill>
              </a:rPr>
              <a:t>Plastic fibers</a:t>
            </a:r>
          </a:p>
          <a:p>
            <a:pPr lvl="1"/>
            <a:r>
              <a:rPr lang="en-US" dirty="0" smtClean="0"/>
              <a:t>The most abundant and ubiquitous microplastic</a:t>
            </a:r>
          </a:p>
          <a:p>
            <a:pPr lvl="1"/>
            <a:r>
              <a:rPr lang="en-US" dirty="0" smtClean="0"/>
              <a:t>Currently no regulations</a:t>
            </a:r>
          </a:p>
          <a:p>
            <a:pPr lvl="1"/>
            <a:r>
              <a:rPr lang="en-US" dirty="0" smtClean="0"/>
              <a:t>Green chemistry and engineering research</a:t>
            </a:r>
          </a:p>
          <a:p>
            <a:pPr lvl="2"/>
            <a:r>
              <a:rPr lang="en-US" dirty="0" smtClean="0"/>
              <a:t>Textiles which shed fewer fibers</a:t>
            </a:r>
          </a:p>
          <a:p>
            <a:pPr lvl="2"/>
            <a:r>
              <a:rPr lang="en-US" dirty="0" smtClean="0"/>
              <a:t>Washing machines which filter fibers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FF66"/>
                </a:solidFill>
              </a:rPr>
              <a:t>Regulation</a:t>
            </a:r>
            <a:endParaRPr lang="en-US" sz="4000" dirty="0">
              <a:solidFill>
                <a:srgbClr val="FFFF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2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9512"/>
            <a:ext cx="9144000" cy="6307511"/>
          </a:xfrm>
        </p:spPr>
      </p:pic>
      <p:sp>
        <p:nvSpPr>
          <p:cNvPr id="4" name="Rectangle 3"/>
          <p:cNvSpPr/>
          <p:nvPr/>
        </p:nvSpPr>
        <p:spPr>
          <a:xfrm>
            <a:off x="1905000" y="381000"/>
            <a:ext cx="4267200" cy="1828799"/>
          </a:xfrm>
          <a:prstGeom prst="rect">
            <a:avLst/>
          </a:prstGeom>
          <a:solidFill>
            <a:schemeClr val="bg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123206" y="6358348"/>
            <a:ext cx="914399" cy="400050"/>
            <a:chOff x="228600" y="2438401"/>
            <a:chExt cx="1600200" cy="685799"/>
          </a:xfrm>
        </p:grpSpPr>
        <p:sp>
          <p:nvSpPr>
            <p:cNvPr id="8" name="Rectangle 7"/>
            <p:cNvSpPr/>
            <p:nvPr/>
          </p:nvSpPr>
          <p:spPr>
            <a:xfrm>
              <a:off x="228600" y="2438401"/>
              <a:ext cx="1600200" cy="65063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0" y="2484120"/>
              <a:ext cx="1600200" cy="640080"/>
            </a:xfrm>
            <a:prstGeom prst="rect">
              <a:avLst/>
            </a:prstGeom>
          </p:spPr>
        </p:pic>
      </p:grpSp>
      <p:sp>
        <p:nvSpPr>
          <p:cNvPr id="13" name="Rectangle 12"/>
          <p:cNvSpPr/>
          <p:nvPr/>
        </p:nvSpPr>
        <p:spPr>
          <a:xfrm>
            <a:off x="6045198" y="228600"/>
            <a:ext cx="3098802" cy="228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065" y="6324600"/>
            <a:ext cx="904627" cy="43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5198" y="457200"/>
            <a:ext cx="3098802" cy="231058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934200" y="228600"/>
            <a:ext cx="1524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Basin land use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6836" y="457200"/>
            <a:ext cx="414836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66"/>
                </a:solidFill>
              </a:rPr>
              <a:t>GLRI Study 2014</a:t>
            </a:r>
          </a:p>
          <a:p>
            <a:pPr algn="ctr"/>
            <a:r>
              <a:rPr lang="en-US" sz="2400" dirty="0" smtClean="0"/>
              <a:t>29 tributaries </a:t>
            </a:r>
          </a:p>
          <a:p>
            <a:pPr algn="ctr"/>
            <a:r>
              <a:rPr lang="en-US" dirty="0" smtClean="0"/>
              <a:t>~22% of total inflow to the Great Lakes</a:t>
            </a:r>
          </a:p>
          <a:p>
            <a:pPr algn="ctr"/>
            <a:r>
              <a:rPr lang="en-US" dirty="0" smtClean="0"/>
              <a:t>Range of land uses</a:t>
            </a:r>
          </a:p>
          <a:p>
            <a:pPr algn="ctr"/>
            <a:r>
              <a:rPr lang="en-US" dirty="0" smtClean="0"/>
              <a:t>4 samples/site (2 </a:t>
            </a:r>
            <a:r>
              <a:rPr lang="en-US" dirty="0" err="1" smtClean="0"/>
              <a:t>baseflow</a:t>
            </a:r>
            <a:r>
              <a:rPr lang="en-US" dirty="0" smtClean="0"/>
              <a:t>, 2 stormflow)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81800" y="1676400"/>
            <a:ext cx="12475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agricultural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250692" y="1969532"/>
            <a:ext cx="664708" cy="240269"/>
          </a:xfrm>
          <a:prstGeom prst="rect">
            <a:avLst/>
          </a:prstGeom>
          <a:solidFill>
            <a:srgbClr val="C0000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8250692" y="1916668"/>
            <a:ext cx="740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urban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7696588" y="762000"/>
            <a:ext cx="837812" cy="228600"/>
          </a:xfrm>
          <a:prstGeom prst="rect">
            <a:avLst/>
          </a:prstGeom>
          <a:solidFill>
            <a:schemeClr val="accent3">
              <a:lumMod val="7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7681731" y="697468"/>
            <a:ext cx="852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natural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273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66"/>
                </a:solidFill>
              </a:rPr>
              <a:t>Sample collection</a:t>
            </a:r>
            <a:endParaRPr lang="en-US" dirty="0">
              <a:solidFill>
                <a:srgbClr val="FFFF66"/>
              </a:solidFill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1600200"/>
            <a:ext cx="3714750" cy="4953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371600"/>
            <a:ext cx="2152650" cy="28702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4343400"/>
            <a:ext cx="2159813" cy="230891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3657600"/>
            <a:ext cx="2190750" cy="29210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79" b="20302"/>
          <a:stretch/>
        </p:blipFill>
        <p:spPr>
          <a:xfrm rot="5400000">
            <a:off x="4965141" y="1839696"/>
            <a:ext cx="1633378" cy="89566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287" t="-179" r="8228" b="179"/>
          <a:stretch/>
        </p:blipFill>
        <p:spPr>
          <a:xfrm>
            <a:off x="6311808" y="1470837"/>
            <a:ext cx="2584542" cy="19748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13" name="Group 12"/>
          <p:cNvGrpSpPr/>
          <p:nvPr/>
        </p:nvGrpSpPr>
        <p:grpSpPr>
          <a:xfrm>
            <a:off x="7123206" y="186148"/>
            <a:ext cx="914399" cy="400050"/>
            <a:chOff x="228600" y="2438401"/>
            <a:chExt cx="1600200" cy="685799"/>
          </a:xfrm>
        </p:grpSpPr>
        <p:sp>
          <p:nvSpPr>
            <p:cNvPr id="14" name="Rectangle 13"/>
            <p:cNvSpPr/>
            <p:nvPr/>
          </p:nvSpPr>
          <p:spPr>
            <a:xfrm>
              <a:off x="228600" y="2438401"/>
              <a:ext cx="1600200" cy="65063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0" y="2484120"/>
              <a:ext cx="1600200" cy="640080"/>
            </a:xfrm>
            <a:prstGeom prst="rect">
              <a:avLst/>
            </a:prstGeom>
          </p:spPr>
        </p:pic>
      </p:grp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065" y="152400"/>
            <a:ext cx="904627" cy="43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0266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2969" y="274638"/>
            <a:ext cx="4950031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66"/>
                </a:solidFill>
              </a:rPr>
              <a:t>Sample processing</a:t>
            </a:r>
            <a:endParaRPr lang="en-US" dirty="0">
              <a:solidFill>
                <a:srgbClr val="FFFF66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3429000"/>
            <a:ext cx="2400300" cy="32004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03" y="275112"/>
            <a:ext cx="3451266" cy="460168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2514600"/>
            <a:ext cx="3657600" cy="27432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10" name="Group 9"/>
          <p:cNvGrpSpPr/>
          <p:nvPr/>
        </p:nvGrpSpPr>
        <p:grpSpPr>
          <a:xfrm>
            <a:off x="152400" y="6358348"/>
            <a:ext cx="914399" cy="400050"/>
            <a:chOff x="228600" y="2438401"/>
            <a:chExt cx="1600200" cy="685799"/>
          </a:xfrm>
        </p:grpSpPr>
        <p:sp>
          <p:nvSpPr>
            <p:cNvPr id="11" name="Rectangle 10"/>
            <p:cNvSpPr/>
            <p:nvPr/>
          </p:nvSpPr>
          <p:spPr>
            <a:xfrm>
              <a:off x="228600" y="2438401"/>
              <a:ext cx="1600200" cy="65063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0" y="2484120"/>
              <a:ext cx="1600200" cy="640080"/>
            </a:xfrm>
            <a:prstGeom prst="rect">
              <a:avLst/>
            </a:prstGeom>
          </p:spPr>
        </p:pic>
      </p:grp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259" y="6324600"/>
            <a:ext cx="904627" cy="43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135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09"/>
          <a:stretch/>
        </p:blipFill>
        <p:spPr>
          <a:xfrm>
            <a:off x="4743982" y="914400"/>
            <a:ext cx="4019018" cy="500990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812801"/>
            <a:ext cx="4125074" cy="550009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9" name="Group 8"/>
          <p:cNvGrpSpPr/>
          <p:nvPr/>
        </p:nvGrpSpPr>
        <p:grpSpPr>
          <a:xfrm>
            <a:off x="7123206" y="6358348"/>
            <a:ext cx="914399" cy="400050"/>
            <a:chOff x="228600" y="2438401"/>
            <a:chExt cx="1600200" cy="685799"/>
          </a:xfrm>
        </p:grpSpPr>
        <p:sp>
          <p:nvSpPr>
            <p:cNvPr id="10" name="Rectangle 9"/>
            <p:cNvSpPr/>
            <p:nvPr/>
          </p:nvSpPr>
          <p:spPr>
            <a:xfrm>
              <a:off x="228600" y="2438401"/>
              <a:ext cx="1600200" cy="65063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0" y="2484120"/>
              <a:ext cx="1600200" cy="640080"/>
            </a:xfrm>
            <a:prstGeom prst="rect">
              <a:avLst/>
            </a:prstGeom>
          </p:spPr>
        </p:pic>
      </p:grp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065" y="6324600"/>
            <a:ext cx="904627" cy="43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38200" y="285690"/>
            <a:ext cx="72927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FF66"/>
                </a:solidFill>
              </a:rPr>
              <a:t>Samples shipped to Sherri Mason’s lab at SUNY Fredonia for analysis</a:t>
            </a:r>
            <a:endParaRPr lang="en-US" sz="2000" dirty="0">
              <a:solidFill>
                <a:srgbClr val="FFFF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31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FF66"/>
                </a:solidFill>
              </a:rPr>
              <a:t>Analytical Methods</a:t>
            </a:r>
            <a:br>
              <a:rPr lang="en-US" dirty="0" smtClean="0">
                <a:solidFill>
                  <a:srgbClr val="FFFF66"/>
                </a:solidFill>
              </a:rPr>
            </a:br>
            <a:r>
              <a:rPr lang="en-US" sz="2000" dirty="0" smtClean="0">
                <a:solidFill>
                  <a:srgbClr val="FFFF66"/>
                </a:solidFill>
              </a:rPr>
              <a:t>Sherri Mason’s lab at SUNY Fredonia</a:t>
            </a:r>
            <a:endParaRPr lang="en-US" sz="2000" dirty="0">
              <a:solidFill>
                <a:srgbClr val="FFFF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2200" y="1754832"/>
            <a:ext cx="4474029" cy="136936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2600" dirty="0" smtClean="0"/>
              <a:t>Sieved into three size classes: </a:t>
            </a:r>
          </a:p>
          <a:p>
            <a:r>
              <a:rPr lang="en-US" sz="2400" dirty="0" smtClean="0"/>
              <a:t>0.355-0.999mm </a:t>
            </a:r>
          </a:p>
          <a:p>
            <a:r>
              <a:rPr lang="en-US" sz="2400" dirty="0" smtClean="0"/>
              <a:t>1.00-4.749mm</a:t>
            </a:r>
          </a:p>
          <a:p>
            <a:r>
              <a:rPr lang="en-US" sz="2400" dirty="0" smtClean="0"/>
              <a:t>&gt;4.75mm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25" r="79167" b="4372"/>
          <a:stretch/>
        </p:blipFill>
        <p:spPr>
          <a:xfrm>
            <a:off x="304800" y="1555668"/>
            <a:ext cx="1981199" cy="213755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66" t="4041" r="60166" b="8225"/>
          <a:stretch/>
        </p:blipFill>
        <p:spPr>
          <a:xfrm>
            <a:off x="6705600" y="2649643"/>
            <a:ext cx="1987138" cy="234446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99" t="3942" r="41291" b="3909"/>
          <a:stretch/>
        </p:blipFill>
        <p:spPr>
          <a:xfrm>
            <a:off x="517567" y="4114800"/>
            <a:ext cx="1692233" cy="239458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362200" y="5410199"/>
            <a:ext cx="34437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Floatation in salt water to </a:t>
            </a:r>
            <a:endParaRPr lang="en-US" sz="2400" dirty="0" smtClean="0"/>
          </a:p>
          <a:p>
            <a:r>
              <a:rPr lang="en-US" sz="2400" dirty="0" smtClean="0"/>
              <a:t>separate </a:t>
            </a:r>
            <a:r>
              <a:rPr lang="en-US" sz="2400" dirty="0"/>
              <a:t>plastic </a:t>
            </a:r>
            <a:r>
              <a:rPr lang="en-US" sz="2400" dirty="0" smtClean="0"/>
              <a:t>particles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3505200" y="3459540"/>
            <a:ext cx="31696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/>
              <a:t>Digestion of organic </a:t>
            </a:r>
            <a:endParaRPr lang="en-US" sz="2400" dirty="0" smtClean="0"/>
          </a:p>
          <a:p>
            <a:pPr algn="r"/>
            <a:r>
              <a:rPr lang="en-US" sz="2400" dirty="0" smtClean="0"/>
              <a:t>matter </a:t>
            </a:r>
            <a:r>
              <a:rPr lang="en-US" sz="2400" dirty="0"/>
              <a:t>using wet </a:t>
            </a:r>
            <a:endParaRPr lang="en-US" sz="2400" dirty="0" smtClean="0"/>
          </a:p>
          <a:p>
            <a:pPr algn="r"/>
            <a:r>
              <a:rPr lang="en-US" sz="2400" dirty="0" smtClean="0"/>
              <a:t>peroxide </a:t>
            </a:r>
            <a:r>
              <a:rPr lang="en-US" sz="2400" dirty="0"/>
              <a:t>oxidation</a:t>
            </a:r>
          </a:p>
          <a:p>
            <a:pPr algn="r"/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7010400" y="5562600"/>
            <a:ext cx="19836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Photos courtesy of </a:t>
            </a:r>
          </a:p>
          <a:p>
            <a:r>
              <a:rPr lang="en-US" i="1" dirty="0" smtClean="0"/>
              <a:t>Tim </a:t>
            </a:r>
            <a:r>
              <a:rPr lang="en-US" i="1" dirty="0" err="1" smtClean="0"/>
              <a:t>Hoellein</a:t>
            </a:r>
            <a:endParaRPr lang="en-US" i="1" dirty="0"/>
          </a:p>
        </p:txBody>
      </p:sp>
      <p:grpSp>
        <p:nvGrpSpPr>
          <p:cNvPr id="14" name="Group 13"/>
          <p:cNvGrpSpPr/>
          <p:nvPr/>
        </p:nvGrpSpPr>
        <p:grpSpPr>
          <a:xfrm>
            <a:off x="7123206" y="6358348"/>
            <a:ext cx="914399" cy="400050"/>
            <a:chOff x="228600" y="2438401"/>
            <a:chExt cx="1600200" cy="685799"/>
          </a:xfrm>
        </p:grpSpPr>
        <p:sp>
          <p:nvSpPr>
            <p:cNvPr id="15" name="Rectangle 14"/>
            <p:cNvSpPr/>
            <p:nvPr/>
          </p:nvSpPr>
          <p:spPr>
            <a:xfrm>
              <a:off x="228600" y="2438401"/>
              <a:ext cx="1600200" cy="65063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0" y="2484120"/>
              <a:ext cx="1600200" cy="640080"/>
            </a:xfrm>
            <a:prstGeom prst="rect">
              <a:avLst/>
            </a:prstGeom>
          </p:spPr>
        </p:pic>
      </p:grp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065" y="6324600"/>
            <a:ext cx="904627" cy="43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2759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4800" y="152400"/>
            <a:ext cx="28194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FF66"/>
                </a:solidFill>
              </a:rPr>
              <a:t>Great Lakes microplastics study </a:t>
            </a:r>
          </a:p>
          <a:p>
            <a:r>
              <a:rPr lang="en-US" sz="1600" dirty="0" smtClean="0">
                <a:solidFill>
                  <a:schemeClr val="tx1">
                    <a:lumMod val="85000"/>
                  </a:schemeClr>
                </a:solidFill>
              </a:rPr>
              <a:t>(</a:t>
            </a:r>
            <a:r>
              <a:rPr lang="en-US" sz="1600" dirty="0" err="1" smtClean="0">
                <a:solidFill>
                  <a:schemeClr val="tx1">
                    <a:lumMod val="85000"/>
                  </a:schemeClr>
                </a:solidFill>
              </a:rPr>
              <a:t>Eriksen</a:t>
            </a:r>
            <a:r>
              <a:rPr lang="en-US" sz="1600" dirty="0">
                <a:solidFill>
                  <a:schemeClr val="tx1">
                    <a:lumMod val="85000"/>
                  </a:schemeClr>
                </a:solidFill>
              </a:rPr>
              <a:t> </a:t>
            </a:r>
            <a:r>
              <a:rPr lang="en-US" sz="1600" dirty="0" smtClean="0">
                <a:solidFill>
                  <a:schemeClr val="tx1">
                    <a:lumMod val="85000"/>
                  </a:schemeClr>
                </a:solidFill>
              </a:rPr>
              <a:t>et al. 2013, </a:t>
            </a:r>
            <a:r>
              <a:rPr lang="en-US" sz="1600" i="1" dirty="0" smtClean="0">
                <a:solidFill>
                  <a:schemeClr val="tx1">
                    <a:lumMod val="85000"/>
                  </a:schemeClr>
                </a:solidFill>
              </a:rPr>
              <a:t>Marine Pollution Bulletin</a:t>
            </a:r>
            <a:r>
              <a:rPr lang="en-US" sz="1600" dirty="0" smtClean="0">
                <a:solidFill>
                  <a:schemeClr val="tx1">
                    <a:lumMod val="85000"/>
                  </a:schemeClr>
                </a:solidFill>
              </a:rPr>
              <a:t>)</a:t>
            </a:r>
          </a:p>
          <a:p>
            <a:endParaRPr lang="en-US" sz="2400" dirty="0" smtClean="0"/>
          </a:p>
          <a:p>
            <a:pPr marL="342900" indent="-342900">
              <a:buFontTx/>
              <a:buChar char="-"/>
            </a:pPr>
            <a:r>
              <a:rPr lang="en-US" sz="2400" dirty="0" smtClean="0"/>
              <a:t>Among first freshwater studies</a:t>
            </a:r>
          </a:p>
          <a:p>
            <a:pPr marL="342900" indent="-342900">
              <a:buFontTx/>
              <a:buChar char="-"/>
            </a:pPr>
            <a:endParaRPr lang="en-US" sz="2400" dirty="0" smtClean="0"/>
          </a:p>
          <a:p>
            <a:pPr marL="342900" indent="-342900">
              <a:buFontTx/>
              <a:buChar char="-"/>
            </a:pPr>
            <a:r>
              <a:rPr lang="en-US" sz="2400" dirty="0" smtClean="0"/>
              <a:t>Alarming numbers  of plastic microbeads in some samples</a:t>
            </a: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4446" y="457200"/>
            <a:ext cx="5500954" cy="5105400"/>
          </a:xfr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514600"/>
            <a:ext cx="5562599" cy="41708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2400" y="6019800"/>
            <a:ext cx="14350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Sherri Mason</a:t>
            </a: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7123206" y="6358348"/>
            <a:ext cx="914399" cy="400050"/>
            <a:chOff x="228600" y="2438401"/>
            <a:chExt cx="1600200" cy="685799"/>
          </a:xfrm>
        </p:grpSpPr>
        <p:sp>
          <p:nvSpPr>
            <p:cNvPr id="11" name="Rectangle 10"/>
            <p:cNvSpPr/>
            <p:nvPr/>
          </p:nvSpPr>
          <p:spPr>
            <a:xfrm>
              <a:off x="228600" y="2438401"/>
              <a:ext cx="1600200" cy="65063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0" y="2484120"/>
              <a:ext cx="1600200" cy="640080"/>
            </a:xfrm>
            <a:prstGeom prst="rect">
              <a:avLst/>
            </a:prstGeom>
          </p:spPr>
        </p:pic>
      </p:grp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065" y="6324600"/>
            <a:ext cx="904627" cy="43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2287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Oval 4"/>
          <p:cNvSpPr/>
          <p:nvPr/>
        </p:nvSpPr>
        <p:spPr>
          <a:xfrm>
            <a:off x="4267200" y="1600200"/>
            <a:ext cx="1447800" cy="1447800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>
            <a:stCxn id="5" idx="7"/>
          </p:cNvCxnSpPr>
          <p:nvPr/>
        </p:nvCxnSpPr>
        <p:spPr>
          <a:xfrm flipV="1">
            <a:off x="5502975" y="1656546"/>
            <a:ext cx="364425" cy="155679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867400" y="1343561"/>
            <a:ext cx="320716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Bead/pellet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(personal care products,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preproduction pellets)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 rot="21175189">
            <a:off x="2861193" y="2847808"/>
            <a:ext cx="2411375" cy="2881969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>
            <a:stCxn id="11" idx="0"/>
          </p:cNvCxnSpPr>
          <p:nvPr/>
        </p:nvCxnSpPr>
        <p:spPr>
          <a:xfrm flipH="1" flipV="1">
            <a:off x="3028499" y="1905000"/>
            <a:ext cx="860769" cy="953796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172602" y="1396425"/>
            <a:ext cx="19421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Fragments</a:t>
            </a:r>
            <a:endParaRPr lang="en-US" sz="3200" dirty="0">
              <a:solidFill>
                <a:srgbClr val="FFFF00"/>
              </a:solidFill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 flipV="1">
            <a:off x="6172200" y="3550251"/>
            <a:ext cx="1064948" cy="183549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7237148" y="3257864"/>
            <a:ext cx="163653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Foam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(styrofoam)</a:t>
            </a:r>
            <a:endParaRPr lang="en-US" sz="2400" dirty="0">
              <a:solidFill>
                <a:srgbClr val="FFFF00"/>
              </a:solidFill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 flipH="1" flipV="1">
            <a:off x="988656" y="2091304"/>
            <a:ext cx="960186" cy="116656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152400" y="1179493"/>
            <a:ext cx="163358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Line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(nets, rope)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32024" y="95071"/>
            <a:ext cx="61879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/>
              <a:t>Particles </a:t>
            </a:r>
            <a:r>
              <a:rPr lang="en-US" sz="3600" dirty="0" smtClean="0"/>
              <a:t>counted &amp; categorized </a:t>
            </a:r>
          </a:p>
          <a:p>
            <a:pPr algn="ctr"/>
            <a:r>
              <a:rPr lang="en-US" sz="3600" dirty="0" smtClean="0"/>
              <a:t>using </a:t>
            </a:r>
            <a:r>
              <a:rPr lang="en-US" sz="3600" dirty="0"/>
              <a:t>light </a:t>
            </a:r>
            <a:r>
              <a:rPr lang="en-US" sz="3600" dirty="0" smtClean="0"/>
              <a:t>microscope</a:t>
            </a:r>
            <a:endParaRPr lang="en-US" sz="3600" dirty="0"/>
          </a:p>
        </p:txBody>
      </p:sp>
      <p:sp>
        <p:nvSpPr>
          <p:cNvPr id="18" name="TextBox 17"/>
          <p:cNvSpPr txBox="1"/>
          <p:nvPr/>
        </p:nvSpPr>
        <p:spPr>
          <a:xfrm>
            <a:off x="86514" y="6443246"/>
            <a:ext cx="18946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Photo: Sherri Mason</a:t>
            </a:r>
            <a:endParaRPr lang="en-US" sz="1600" dirty="0"/>
          </a:p>
        </p:txBody>
      </p:sp>
      <p:grpSp>
        <p:nvGrpSpPr>
          <p:cNvPr id="19" name="Group 18"/>
          <p:cNvGrpSpPr/>
          <p:nvPr/>
        </p:nvGrpSpPr>
        <p:grpSpPr>
          <a:xfrm>
            <a:off x="7123206" y="6358348"/>
            <a:ext cx="914399" cy="400050"/>
            <a:chOff x="228600" y="2438401"/>
            <a:chExt cx="1600200" cy="685799"/>
          </a:xfrm>
        </p:grpSpPr>
        <p:sp>
          <p:nvSpPr>
            <p:cNvPr id="20" name="Rectangle 19"/>
            <p:cNvSpPr/>
            <p:nvPr/>
          </p:nvSpPr>
          <p:spPr>
            <a:xfrm>
              <a:off x="228600" y="2438401"/>
              <a:ext cx="1600200" cy="65063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0" y="2484120"/>
              <a:ext cx="1600200" cy="640080"/>
            </a:xfrm>
            <a:prstGeom prst="rect">
              <a:avLst/>
            </a:prstGeom>
          </p:spPr>
        </p:pic>
      </p:grp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065" y="6324600"/>
            <a:ext cx="904627" cy="43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044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  <p:bldP spid="11" grpId="0" animBg="1"/>
      <p:bldP spid="13" grpId="0"/>
      <p:bldP spid="26" grpId="0"/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050"/>
            <a:ext cx="9214909" cy="6911182"/>
          </a:xfrm>
        </p:spPr>
      </p:pic>
      <p:cxnSp>
        <p:nvCxnSpPr>
          <p:cNvPr id="6" name="Straight Connector 5"/>
          <p:cNvCxnSpPr/>
          <p:nvPr/>
        </p:nvCxnSpPr>
        <p:spPr>
          <a:xfrm flipV="1">
            <a:off x="6324600" y="1066800"/>
            <a:ext cx="360762" cy="609601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685362" y="457200"/>
            <a:ext cx="225863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Film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(bags, wrappers)</a:t>
            </a:r>
            <a:endParaRPr lang="en-US" sz="2400" dirty="0">
              <a:solidFill>
                <a:srgbClr val="FFFF00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438400" y="3810000"/>
            <a:ext cx="2888598" cy="37215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254037" y="3429000"/>
            <a:ext cx="136152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Fibers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(clothing,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textiles)</a:t>
            </a:r>
            <a:endParaRPr lang="en-US" sz="2400" dirty="0">
              <a:solidFill>
                <a:srgbClr val="FFFF00"/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2438400" y="1219200"/>
            <a:ext cx="2168199" cy="243840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52400" y="6443246"/>
            <a:ext cx="18946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Photo: Sherri Mason</a:t>
            </a:r>
            <a:endParaRPr lang="en-US" sz="1600" dirty="0"/>
          </a:p>
        </p:txBody>
      </p:sp>
      <p:grpSp>
        <p:nvGrpSpPr>
          <p:cNvPr id="16" name="Group 15"/>
          <p:cNvGrpSpPr/>
          <p:nvPr/>
        </p:nvGrpSpPr>
        <p:grpSpPr>
          <a:xfrm>
            <a:off x="7123206" y="6358348"/>
            <a:ext cx="914399" cy="400050"/>
            <a:chOff x="228600" y="2438401"/>
            <a:chExt cx="1600200" cy="685799"/>
          </a:xfrm>
        </p:grpSpPr>
        <p:sp>
          <p:nvSpPr>
            <p:cNvPr id="17" name="Rectangle 16"/>
            <p:cNvSpPr/>
            <p:nvPr/>
          </p:nvSpPr>
          <p:spPr>
            <a:xfrm>
              <a:off x="228600" y="2438401"/>
              <a:ext cx="1600200" cy="65063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0" y="2484120"/>
              <a:ext cx="1600200" cy="640080"/>
            </a:xfrm>
            <a:prstGeom prst="rect">
              <a:avLst/>
            </a:prstGeom>
          </p:spPr>
        </p:pic>
      </p:grp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065" y="6324600"/>
            <a:ext cx="904627" cy="43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7042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77"/>
            <a:ext cx="9144000" cy="6858000"/>
          </a:xfrm>
        </p:spPr>
      </p:pic>
      <p:cxnSp>
        <p:nvCxnSpPr>
          <p:cNvPr id="7" name="Straight Connector 6"/>
          <p:cNvCxnSpPr/>
          <p:nvPr/>
        </p:nvCxnSpPr>
        <p:spPr>
          <a:xfrm>
            <a:off x="4191000" y="457200"/>
            <a:ext cx="713239" cy="52322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881202" y="688033"/>
            <a:ext cx="8915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Film</a:t>
            </a:r>
            <a:endParaRPr lang="en-US" sz="3200" dirty="0">
              <a:solidFill>
                <a:srgbClr val="FFFF00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4114800" y="5105400"/>
            <a:ext cx="1524000" cy="15240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715000" y="4749225"/>
            <a:ext cx="25194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plant material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5800" y="3657600"/>
            <a:ext cx="27216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Tangle of fibers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2400" y="6443246"/>
            <a:ext cx="18946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Photo: Sherri Mason</a:t>
            </a:r>
            <a:endParaRPr lang="en-US" sz="1600" dirty="0"/>
          </a:p>
        </p:txBody>
      </p:sp>
      <p:grpSp>
        <p:nvGrpSpPr>
          <p:cNvPr id="15" name="Group 14"/>
          <p:cNvGrpSpPr/>
          <p:nvPr/>
        </p:nvGrpSpPr>
        <p:grpSpPr>
          <a:xfrm>
            <a:off x="7123206" y="6358348"/>
            <a:ext cx="914399" cy="400050"/>
            <a:chOff x="228600" y="2438401"/>
            <a:chExt cx="1600200" cy="685799"/>
          </a:xfrm>
        </p:grpSpPr>
        <p:sp>
          <p:nvSpPr>
            <p:cNvPr id="17" name="Rectangle 16"/>
            <p:cNvSpPr/>
            <p:nvPr/>
          </p:nvSpPr>
          <p:spPr>
            <a:xfrm>
              <a:off x="228600" y="2438401"/>
              <a:ext cx="1600200" cy="65063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0" y="2484120"/>
              <a:ext cx="1600200" cy="640080"/>
            </a:xfrm>
            <a:prstGeom prst="rect">
              <a:avLst/>
            </a:prstGeom>
          </p:spPr>
        </p:pic>
      </p:grp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065" y="6324600"/>
            <a:ext cx="904627" cy="43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7299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52400"/>
            <a:ext cx="3352799" cy="2819400"/>
          </a:xfrm>
        </p:spPr>
        <p:txBody>
          <a:bodyPr>
            <a:normAutofit/>
          </a:bodyPr>
          <a:lstStyle/>
          <a:p>
            <a:r>
              <a:rPr lang="en-US" sz="5400" b="1" u="sng" dirty="0" smtClean="0">
                <a:solidFill>
                  <a:srgbClr val="FFFF66"/>
                </a:solidFill>
              </a:rPr>
              <a:t>Results</a:t>
            </a:r>
            <a:r>
              <a:rPr lang="en-US" sz="2400" dirty="0" smtClean="0">
                <a:solidFill>
                  <a:srgbClr val="FFFF66"/>
                </a:solidFill>
              </a:rPr>
              <a:t/>
            </a:r>
            <a:br>
              <a:rPr lang="en-US" sz="2400" dirty="0" smtClean="0">
                <a:solidFill>
                  <a:srgbClr val="FFFF66"/>
                </a:solidFill>
              </a:rPr>
            </a:br>
            <a:r>
              <a:rPr lang="en-US" sz="2400" dirty="0" smtClean="0">
                <a:solidFill>
                  <a:srgbClr val="FFFF66"/>
                </a:solidFill>
              </a:rPr>
              <a:t/>
            </a:r>
            <a:br>
              <a:rPr lang="en-US" sz="2400" dirty="0" smtClean="0">
                <a:solidFill>
                  <a:srgbClr val="FFFF66"/>
                </a:solidFill>
              </a:rPr>
            </a:br>
            <a:r>
              <a:rPr lang="en-US" sz="4000" dirty="0" smtClean="0">
                <a:solidFill>
                  <a:srgbClr val="FFFF66"/>
                </a:solidFill>
              </a:rPr>
              <a:t>Particle sizes</a:t>
            </a:r>
            <a:br>
              <a:rPr lang="en-US" sz="4000" dirty="0" smtClean="0">
                <a:solidFill>
                  <a:srgbClr val="FFFF66"/>
                </a:solidFill>
              </a:rPr>
            </a:br>
            <a:r>
              <a:rPr lang="en-US" sz="2400" dirty="0" smtClean="0"/>
              <a:t>(106 samples)</a:t>
            </a:r>
            <a:endParaRPr lang="en-US" sz="24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944808"/>
              </p:ext>
            </p:extLst>
          </p:nvPr>
        </p:nvGraphicFramePr>
        <p:xfrm>
          <a:off x="457200" y="3048000"/>
          <a:ext cx="5181600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7200"/>
                <a:gridCol w="1727200"/>
                <a:gridCol w="1727200"/>
              </a:tblGrid>
              <a:tr h="4470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Size range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Count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Percent of total</a:t>
                      </a:r>
                      <a:endParaRPr lang="en-US" sz="2000" dirty="0"/>
                    </a:p>
                  </a:txBody>
                  <a:tcPr/>
                </a:tc>
              </a:tr>
              <a:tr h="4470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0.355-0.999mm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28,110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72</a:t>
                      </a:r>
                      <a:endParaRPr lang="en-US" sz="2000" dirty="0"/>
                    </a:p>
                  </a:txBody>
                  <a:tcPr/>
                </a:tc>
              </a:tr>
              <a:tr h="447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/>
                        <a:t>1.00-4.749mm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10,016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26</a:t>
                      </a:r>
                    </a:p>
                  </a:txBody>
                  <a:tcPr/>
                </a:tc>
              </a:tr>
              <a:tr h="447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/>
                        <a:t>&gt;4.75mm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860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2</a:t>
                      </a:r>
                      <a:endParaRPr lang="en-US" sz="2000" dirty="0"/>
                    </a:p>
                  </a:txBody>
                  <a:tcPr/>
                </a:tc>
              </a:tr>
              <a:tr h="44704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All sizes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38,986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100</a:t>
                      </a:r>
                      <a:endParaRPr lang="en-US" sz="2000" b="1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0" t="9722" r="33646" b="2500"/>
          <a:stretch/>
        </p:blipFill>
        <p:spPr>
          <a:xfrm>
            <a:off x="6191249" y="381000"/>
            <a:ext cx="2714626" cy="27761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72"/>
          <a:stretch/>
        </p:blipFill>
        <p:spPr>
          <a:xfrm>
            <a:off x="6190809" y="3438525"/>
            <a:ext cx="2724591" cy="309251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12" name="Group 11"/>
          <p:cNvGrpSpPr/>
          <p:nvPr/>
        </p:nvGrpSpPr>
        <p:grpSpPr>
          <a:xfrm>
            <a:off x="152400" y="6358348"/>
            <a:ext cx="914399" cy="400050"/>
            <a:chOff x="228600" y="2438401"/>
            <a:chExt cx="1600200" cy="685799"/>
          </a:xfrm>
        </p:grpSpPr>
        <p:sp>
          <p:nvSpPr>
            <p:cNvPr id="13" name="Rectangle 12"/>
            <p:cNvSpPr/>
            <p:nvPr/>
          </p:nvSpPr>
          <p:spPr>
            <a:xfrm>
              <a:off x="228600" y="2438401"/>
              <a:ext cx="1600200" cy="65063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0" y="2484120"/>
              <a:ext cx="1600200" cy="640080"/>
            </a:xfrm>
            <a:prstGeom prst="rect">
              <a:avLst/>
            </a:prstGeom>
          </p:spPr>
        </p:pic>
      </p:grp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259" y="6324600"/>
            <a:ext cx="904627" cy="43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7686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09600"/>
            <a:ext cx="8991600" cy="59944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8229600" cy="6858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Average concentration by tributary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41744" y="1197199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53%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84023" y="1501999"/>
            <a:ext cx="641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1.4%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41731" y="1824335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34%</a:t>
            </a:r>
            <a:endParaRPr lang="en-US" dirty="0">
              <a:solidFill>
                <a:srgbClr val="C00000"/>
              </a:solidFill>
            </a:endParaRPr>
          </a:p>
        </p:txBody>
      </p:sp>
      <p:cxnSp>
        <p:nvCxnSpPr>
          <p:cNvPr id="10" name="Straight Connector 9"/>
          <p:cNvCxnSpPr>
            <a:stCxn id="7" idx="1"/>
          </p:cNvCxnSpPr>
          <p:nvPr/>
        </p:nvCxnSpPr>
        <p:spPr>
          <a:xfrm flipH="1">
            <a:off x="1860745" y="1686665"/>
            <a:ext cx="323278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endCxn id="3" idx="1"/>
          </p:cNvCxnSpPr>
          <p:nvPr/>
        </p:nvCxnSpPr>
        <p:spPr>
          <a:xfrm flipV="1">
            <a:off x="1784544" y="1381865"/>
            <a:ext cx="457200" cy="108466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endCxn id="8" idx="1"/>
          </p:cNvCxnSpPr>
          <p:nvPr/>
        </p:nvCxnSpPr>
        <p:spPr>
          <a:xfrm>
            <a:off x="1784544" y="1871331"/>
            <a:ext cx="457187" cy="13767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838200" y="2514600"/>
            <a:ext cx="2518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Median: </a:t>
            </a:r>
            <a:r>
              <a:rPr lang="en-US" b="1" dirty="0" smtClean="0">
                <a:solidFill>
                  <a:srgbClr val="C00000"/>
                </a:solidFill>
              </a:rPr>
              <a:t>1.9</a:t>
            </a:r>
            <a:r>
              <a:rPr lang="en-US" dirty="0" smtClean="0">
                <a:solidFill>
                  <a:srgbClr val="C00000"/>
                </a:solidFill>
              </a:rPr>
              <a:t> particles/m</a:t>
            </a:r>
            <a:r>
              <a:rPr lang="en-US" baseline="30000" dirty="0" smtClean="0">
                <a:solidFill>
                  <a:srgbClr val="C00000"/>
                </a:solidFill>
              </a:rPr>
              <a:t>3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Max: </a:t>
            </a:r>
            <a:r>
              <a:rPr lang="en-US" b="1" dirty="0" smtClean="0">
                <a:solidFill>
                  <a:srgbClr val="C00000"/>
                </a:solidFill>
              </a:rPr>
              <a:t>32</a:t>
            </a:r>
            <a:r>
              <a:rPr lang="en-US" dirty="0" smtClean="0">
                <a:solidFill>
                  <a:srgbClr val="C00000"/>
                </a:solidFill>
              </a:rPr>
              <a:t> </a:t>
            </a:r>
            <a:r>
              <a:rPr lang="en-US" dirty="0">
                <a:solidFill>
                  <a:srgbClr val="C00000"/>
                </a:solidFill>
              </a:rPr>
              <a:t>particles/m</a:t>
            </a:r>
            <a:r>
              <a:rPr lang="en-US" baseline="30000" dirty="0"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105400" y="762000"/>
            <a:ext cx="2895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rgbClr val="C00000"/>
                </a:solidFill>
              </a:rPr>
              <a:t>Fragments, foam, &amp;  film </a:t>
            </a:r>
            <a:r>
              <a:rPr lang="en-US" dirty="0" smtClean="0">
                <a:solidFill>
                  <a:srgbClr val="C00000"/>
                </a:solidFill>
              </a:rPr>
              <a:t>are more common in more urban basins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101975" y="1688068"/>
            <a:ext cx="2454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C00000"/>
                </a:solidFill>
              </a:rPr>
              <a:t>Fibers</a:t>
            </a:r>
            <a:r>
              <a:rPr lang="en-US" dirty="0">
                <a:solidFill>
                  <a:srgbClr val="C00000"/>
                </a:solidFill>
              </a:rPr>
              <a:t> are </a:t>
            </a:r>
            <a:r>
              <a:rPr lang="en-US" dirty="0" smtClean="0">
                <a:solidFill>
                  <a:srgbClr val="C00000"/>
                </a:solidFill>
              </a:rPr>
              <a:t>ubiquitous</a:t>
            </a:r>
            <a:endParaRPr lang="en-US" dirty="0">
              <a:solidFill>
                <a:srgbClr val="C00000"/>
              </a:solidFill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7254514" y="6434548"/>
            <a:ext cx="914399" cy="400050"/>
            <a:chOff x="228600" y="2438401"/>
            <a:chExt cx="1600200" cy="685799"/>
          </a:xfrm>
        </p:grpSpPr>
        <p:sp>
          <p:nvSpPr>
            <p:cNvPr id="18" name="Rectangle 17"/>
            <p:cNvSpPr/>
            <p:nvPr/>
          </p:nvSpPr>
          <p:spPr>
            <a:xfrm>
              <a:off x="228600" y="2438401"/>
              <a:ext cx="1600200" cy="65063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0" y="2484120"/>
              <a:ext cx="1600200" cy="640080"/>
            </a:xfrm>
            <a:prstGeom prst="rect">
              <a:avLst/>
            </a:prstGeom>
          </p:spPr>
        </p:pic>
      </p:grp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373" y="6400800"/>
            <a:ext cx="904627" cy="43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8951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12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48" y="832513"/>
            <a:ext cx="8989650" cy="5720687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FFFF66"/>
                </a:solidFill>
              </a:rPr>
              <a:t>Plastic particle concentrations </a:t>
            </a:r>
            <a:r>
              <a:rPr lang="en-US" sz="3200" dirty="0" smtClean="0">
                <a:solidFill>
                  <a:srgbClr val="FFFF66"/>
                </a:solidFill>
              </a:rPr>
              <a:t>vs WWTP effluent</a:t>
            </a:r>
            <a:endParaRPr lang="en-US" sz="3200" dirty="0">
              <a:solidFill>
                <a:srgbClr val="FFFF66"/>
              </a:solidFill>
            </a:endParaRPr>
          </a:p>
        </p:txBody>
      </p:sp>
      <p:sp>
        <p:nvSpPr>
          <p:cNvPr id="3" name="Oval 2"/>
          <p:cNvSpPr/>
          <p:nvPr/>
        </p:nvSpPr>
        <p:spPr>
          <a:xfrm>
            <a:off x="4038600" y="914400"/>
            <a:ext cx="1524000" cy="3810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6934200" y="3276600"/>
            <a:ext cx="1524000" cy="3810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7086600" y="5977348"/>
            <a:ext cx="914399" cy="400050"/>
            <a:chOff x="228600" y="2438401"/>
            <a:chExt cx="1600200" cy="685799"/>
          </a:xfrm>
        </p:grpSpPr>
        <p:sp>
          <p:nvSpPr>
            <p:cNvPr id="11" name="Rectangle 10"/>
            <p:cNvSpPr/>
            <p:nvPr/>
          </p:nvSpPr>
          <p:spPr>
            <a:xfrm>
              <a:off x="228600" y="2438401"/>
              <a:ext cx="1600200" cy="65063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0" y="2484120"/>
              <a:ext cx="1600200" cy="640080"/>
            </a:xfrm>
            <a:prstGeom prst="rect">
              <a:avLst/>
            </a:prstGeom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1459" y="5943600"/>
            <a:ext cx="904627" cy="43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5500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54" y="152400"/>
            <a:ext cx="8826546" cy="6419307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72200" y="3581400"/>
            <a:ext cx="2819400" cy="2133600"/>
          </a:xfrm>
        </p:spPr>
        <p:txBody>
          <a:bodyPr>
            <a:normAutofit fontScale="90000"/>
          </a:bodyPr>
          <a:lstStyle/>
          <a:p>
            <a:r>
              <a:rPr lang="en-US" sz="3200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Concentrations vs </a:t>
            </a:r>
            <a:br>
              <a:rPr lang="en-US" sz="3200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</a:br>
            <a:r>
              <a:rPr lang="en-US" sz="3200" dirty="0" err="1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streamflow</a:t>
            </a:r>
            <a:r>
              <a:rPr lang="en-US" sz="3200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 conditions</a:t>
            </a:r>
            <a:br>
              <a:rPr lang="en-US" sz="3200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</a:br>
            <a:r>
              <a:rPr lang="en-US" sz="2000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(57 </a:t>
            </a:r>
            <a:r>
              <a:rPr lang="en-US" sz="2000" dirty="0" err="1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baseflow</a:t>
            </a:r>
            <a:r>
              <a:rPr lang="en-US" sz="2000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, 49 stormflow)</a:t>
            </a:r>
            <a:endParaRPr lang="en-US" sz="2000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7123206" y="6358348"/>
            <a:ext cx="914399" cy="400050"/>
            <a:chOff x="228600" y="2438401"/>
            <a:chExt cx="1600200" cy="685799"/>
          </a:xfrm>
        </p:grpSpPr>
        <p:sp>
          <p:nvSpPr>
            <p:cNvPr id="11" name="Rectangle 10"/>
            <p:cNvSpPr/>
            <p:nvPr/>
          </p:nvSpPr>
          <p:spPr>
            <a:xfrm>
              <a:off x="228600" y="2438401"/>
              <a:ext cx="1600200" cy="65063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0" y="2484120"/>
              <a:ext cx="1600200" cy="640080"/>
            </a:xfrm>
            <a:prstGeom prst="rect">
              <a:avLst/>
            </a:prstGeom>
          </p:spPr>
        </p:pic>
      </p:grp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065" y="6324600"/>
            <a:ext cx="904627" cy="43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743200" y="6070763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*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43200" y="3024012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*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62600" y="6076890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*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77646" y="5715000"/>
            <a:ext cx="19567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* </a:t>
            </a:r>
            <a:r>
              <a:rPr lang="en-US" sz="1600" dirty="0" smtClean="0">
                <a:solidFill>
                  <a:srgbClr val="FF0000"/>
                </a:solidFill>
              </a:rPr>
              <a:t>Statistically greater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150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6170"/>
            <a:ext cx="9144000" cy="6400801"/>
          </a:xfr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477000" y="3505200"/>
            <a:ext cx="2590800" cy="16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i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Estimated</a:t>
            </a:r>
            <a:r>
              <a:rPr lang="en-US" sz="2800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 </a:t>
            </a:r>
          </a:p>
          <a:p>
            <a:r>
              <a:rPr lang="en-US" sz="2800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daily loads</a:t>
            </a:r>
          </a:p>
          <a:p>
            <a:r>
              <a:rPr lang="en-US" sz="2000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corresponding</a:t>
            </a:r>
          </a:p>
          <a:p>
            <a:r>
              <a:rPr lang="en-US" sz="2000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to individual samples</a:t>
            </a:r>
            <a:endParaRPr lang="en-US" sz="2000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05000" y="2438400"/>
            <a:ext cx="2204451" cy="830997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accent2"/>
                </a:solidFill>
              </a:rPr>
              <a:t>0.2 – 5.2 Billion </a:t>
            </a:r>
          </a:p>
          <a:p>
            <a:pPr algn="ctr"/>
            <a:r>
              <a:rPr lang="en-US" sz="2400" b="1" dirty="0" smtClean="0">
                <a:solidFill>
                  <a:schemeClr val="accent2"/>
                </a:solidFill>
              </a:rPr>
              <a:t>Particles/Day</a:t>
            </a:r>
            <a:endParaRPr lang="en-US" sz="2400" b="1" dirty="0">
              <a:solidFill>
                <a:schemeClr val="accent2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91714" y="6358348"/>
            <a:ext cx="914399" cy="400050"/>
            <a:chOff x="228600" y="2438401"/>
            <a:chExt cx="1600200" cy="685799"/>
          </a:xfrm>
        </p:grpSpPr>
        <p:sp>
          <p:nvSpPr>
            <p:cNvPr id="12" name="Rectangle 11"/>
            <p:cNvSpPr/>
            <p:nvPr/>
          </p:nvSpPr>
          <p:spPr>
            <a:xfrm>
              <a:off x="228600" y="2438401"/>
              <a:ext cx="1600200" cy="65063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0" y="2484120"/>
              <a:ext cx="1600200" cy="640080"/>
            </a:xfrm>
            <a:prstGeom prst="rect">
              <a:avLst/>
            </a:prstGeom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573" y="6324600"/>
            <a:ext cx="904627" cy="43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3422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31799"/>
            <a:ext cx="9067800" cy="6045201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Great Lakes vs Tributaries</a:t>
            </a:r>
            <a:endParaRPr lang="en-US" dirty="0">
              <a:solidFill>
                <a:schemeClr val="bg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23612" y="6418720"/>
            <a:ext cx="24913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from </a:t>
            </a:r>
            <a:r>
              <a:rPr lang="en-US" sz="1600" dirty="0" err="1" smtClean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Eriksen</a:t>
            </a:r>
            <a:r>
              <a:rPr lang="en-US" sz="16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al. 2013</a:t>
            </a:r>
            <a:endParaRPr lang="en-US" sz="1600" dirty="0">
              <a:solidFill>
                <a:schemeClr val="bg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4600" y="594360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*</a:t>
            </a:r>
            <a:endParaRPr lang="en-US" dirty="0">
              <a:solidFill>
                <a:schemeClr val="bg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flipH="1">
            <a:off x="4419600" y="5942219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*</a:t>
            </a:r>
            <a:endParaRPr lang="en-US" dirty="0">
              <a:solidFill>
                <a:schemeClr val="bg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00718" y="5942219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*</a:t>
            </a:r>
            <a:endParaRPr lang="en-US" dirty="0">
              <a:solidFill>
                <a:schemeClr val="bg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81200" y="4495800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1,950</a:t>
            </a:r>
            <a:endParaRPr lang="en-US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0000" y="4311134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3,540</a:t>
            </a:r>
            <a:endParaRPr lang="en-US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49529" y="3821668"/>
            <a:ext cx="827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10,200</a:t>
            </a:r>
            <a:endParaRPr lang="en-US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76200" y="6358348"/>
            <a:ext cx="914399" cy="400050"/>
            <a:chOff x="228600" y="2438401"/>
            <a:chExt cx="1600200" cy="685799"/>
          </a:xfrm>
        </p:grpSpPr>
        <p:sp>
          <p:nvSpPr>
            <p:cNvPr id="19" name="Rectangle 18"/>
            <p:cNvSpPr/>
            <p:nvPr/>
          </p:nvSpPr>
          <p:spPr>
            <a:xfrm>
              <a:off x="228600" y="2438401"/>
              <a:ext cx="1600200" cy="65063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0" y="2484120"/>
              <a:ext cx="1600200" cy="640080"/>
            </a:xfrm>
            <a:prstGeom prst="rect">
              <a:avLst/>
            </a:prstGeom>
          </p:spPr>
        </p:pic>
      </p:grp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059" y="6324600"/>
            <a:ext cx="904627" cy="43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2345950" y="1258668"/>
            <a:ext cx="45247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C00000"/>
                </a:solidFill>
              </a:rPr>
              <a:t>Collected using same methods and mesh size, 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</a:rPr>
              <a:t>and analyzed by the same lab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391400" y="1992868"/>
            <a:ext cx="94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501,000</a:t>
            </a:r>
            <a:endParaRPr lang="en-US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718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76199"/>
            <a:ext cx="5029200" cy="6705601"/>
          </a:xfrm>
        </p:spPr>
      </p:pic>
      <p:sp>
        <p:nvSpPr>
          <p:cNvPr id="6" name="TextBox 5"/>
          <p:cNvSpPr txBox="1"/>
          <p:nvPr/>
        </p:nvSpPr>
        <p:spPr>
          <a:xfrm>
            <a:off x="986217" y="6477000"/>
            <a:ext cx="2061783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(from </a:t>
            </a:r>
            <a:r>
              <a:rPr lang="en-US" sz="1300" dirty="0" err="1" smtClean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Eriksen</a:t>
            </a:r>
            <a:r>
              <a:rPr lang="en-US" sz="13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al. 2013)</a:t>
            </a:r>
            <a:endParaRPr lang="en-US" sz="1300" dirty="0">
              <a:solidFill>
                <a:schemeClr val="bg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itle 1"/>
          <p:cNvSpPr txBox="1">
            <a:spLocks/>
          </p:cNvSpPr>
          <p:nvPr/>
        </p:nvSpPr>
        <p:spPr>
          <a:xfrm>
            <a:off x="4800600" y="884238"/>
            <a:ext cx="4114800" cy="3611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>
                <a:solidFill>
                  <a:schemeClr val="bg1"/>
                </a:solidFill>
              </a:rPr>
              <a:t>Great Lakes vs Tributaries:</a:t>
            </a:r>
            <a:br>
              <a:rPr lang="en-US" sz="3200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>Relative abundance of particle types</a:t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dirty="0" smtClean="0">
                <a:solidFill>
                  <a:schemeClr val="bg1"/>
                </a:solidFill>
              </a:rPr>
              <a:t/>
            </a:r>
            <a:br>
              <a:rPr lang="en-US" sz="3200" dirty="0" smtClean="0">
                <a:solidFill>
                  <a:schemeClr val="bg1"/>
                </a:solidFill>
              </a:rPr>
            </a:br>
            <a:endParaRPr lang="en-US" sz="2000" dirty="0">
              <a:solidFill>
                <a:schemeClr val="bg1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7123206" y="6358348"/>
            <a:ext cx="914399" cy="400050"/>
            <a:chOff x="228600" y="2438401"/>
            <a:chExt cx="1600200" cy="685799"/>
          </a:xfrm>
        </p:grpSpPr>
        <p:sp>
          <p:nvSpPr>
            <p:cNvPr id="19" name="Rectangle 18"/>
            <p:cNvSpPr/>
            <p:nvPr/>
          </p:nvSpPr>
          <p:spPr>
            <a:xfrm>
              <a:off x="228600" y="2438401"/>
              <a:ext cx="1600200" cy="65063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0" y="2484120"/>
              <a:ext cx="1600200" cy="640080"/>
            </a:xfrm>
            <a:prstGeom prst="rect">
              <a:avLst/>
            </a:prstGeom>
          </p:spPr>
        </p:pic>
      </p:grp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065" y="6324600"/>
            <a:ext cx="904627" cy="43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5406855" y="3877270"/>
            <a:ext cx="29495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C00000"/>
                </a:solidFill>
              </a:rPr>
              <a:t>Collected using same 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</a:rPr>
              <a:t>methods and mesh size, 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</a:rPr>
              <a:t>and analyzed by the same lab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472724" y="3962400"/>
            <a:ext cx="1081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Fragment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301986" y="5101303"/>
            <a:ext cx="1117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Fiber/line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734296" y="849868"/>
            <a:ext cx="7041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Foam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1781592" y="1535668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Film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396524" y="2297668"/>
            <a:ext cx="1270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Pellet/bead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624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13037"/>
            <a:ext cx="8229600" cy="39163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 smtClean="0"/>
              <a:t>plastic particles less than 5mm in diameter</a:t>
            </a:r>
          </a:p>
          <a:p>
            <a:pPr marL="0" indent="0" algn="ctr">
              <a:buNone/>
            </a:pPr>
            <a:endParaRPr lang="en-US" sz="3600" dirty="0"/>
          </a:p>
          <a:p>
            <a:pPr marL="0" indent="0" algn="ctr">
              <a:buNone/>
            </a:pPr>
            <a:r>
              <a:rPr lang="en-US" sz="3600" i="1" dirty="0" smtClean="0"/>
              <a:t>More than just microbeads!</a:t>
            </a:r>
            <a:endParaRPr lang="en-US" sz="3600" i="1" dirty="0"/>
          </a:p>
        </p:txBody>
      </p:sp>
      <p:sp>
        <p:nvSpPr>
          <p:cNvPr id="2" name="TextBox 1"/>
          <p:cNvSpPr txBox="1"/>
          <p:nvPr/>
        </p:nvSpPr>
        <p:spPr>
          <a:xfrm>
            <a:off x="3124200" y="1828800"/>
            <a:ext cx="28508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3600" b="1" dirty="0" smtClean="0">
                <a:solidFill>
                  <a:srgbClr val="FFFF66"/>
                </a:solidFill>
              </a:rPr>
              <a:t>Microplastics</a:t>
            </a:r>
            <a:endParaRPr lang="en-US" sz="3600" b="1" dirty="0">
              <a:solidFill>
                <a:srgbClr val="FFFF66"/>
              </a:solidFill>
            </a:endParaRPr>
          </a:p>
          <a:p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123206" y="6358348"/>
            <a:ext cx="914399" cy="400050"/>
            <a:chOff x="228600" y="2438401"/>
            <a:chExt cx="1600200" cy="685799"/>
          </a:xfrm>
        </p:grpSpPr>
        <p:sp>
          <p:nvSpPr>
            <p:cNvPr id="8" name="Rectangle 7"/>
            <p:cNvSpPr/>
            <p:nvPr/>
          </p:nvSpPr>
          <p:spPr>
            <a:xfrm>
              <a:off x="228600" y="2438401"/>
              <a:ext cx="1600200" cy="65063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0" y="2484120"/>
              <a:ext cx="1600200" cy="640080"/>
            </a:xfrm>
            <a:prstGeom prst="rect">
              <a:avLst/>
            </a:prstGeom>
          </p:spPr>
        </p:pic>
      </p:grp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065" y="6324600"/>
            <a:ext cx="904627" cy="43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377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38100"/>
            <a:ext cx="9144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7" name="Content Placeholder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76199"/>
            <a:ext cx="5029200" cy="67056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84986" y="152400"/>
            <a:ext cx="4244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Polymers and densities </a:t>
            </a:r>
            <a:r>
              <a:rPr lang="en-US" sz="1400" dirty="0" smtClean="0">
                <a:solidFill>
                  <a:schemeClr val="bg1"/>
                </a:solidFill>
              </a:rPr>
              <a:t>(from </a:t>
            </a:r>
            <a:r>
              <a:rPr lang="en-US" sz="1400" dirty="0" err="1" smtClean="0">
                <a:solidFill>
                  <a:schemeClr val="bg1"/>
                </a:solidFill>
              </a:rPr>
              <a:t>Driedger</a:t>
            </a:r>
            <a:r>
              <a:rPr lang="en-US" sz="1400" dirty="0" smtClean="0">
                <a:solidFill>
                  <a:schemeClr val="bg1"/>
                </a:solidFill>
              </a:rPr>
              <a:t> et al, ‘15)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24490" y="652046"/>
            <a:ext cx="35861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70C0"/>
                </a:solidFill>
              </a:rPr>
              <a:t>0.01 – 0.04 g/cm</a:t>
            </a:r>
            <a:r>
              <a:rPr lang="en-US" sz="1600" baseline="30000" dirty="0" smtClean="0">
                <a:solidFill>
                  <a:srgbClr val="0070C0"/>
                </a:solidFill>
              </a:rPr>
              <a:t>3</a:t>
            </a:r>
            <a:r>
              <a:rPr lang="en-US" sz="1600" dirty="0" smtClean="0">
                <a:solidFill>
                  <a:srgbClr val="0070C0"/>
                </a:solidFill>
              </a:rPr>
              <a:t>  Expanded polystyrene</a:t>
            </a:r>
            <a:endParaRPr lang="en-US" sz="1600" dirty="0">
              <a:solidFill>
                <a:srgbClr val="0070C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140104" y="1066800"/>
            <a:ext cx="23482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70C0"/>
                </a:solidFill>
              </a:rPr>
              <a:t>0.89 – 0.98 Polyethylene</a:t>
            </a:r>
          </a:p>
          <a:p>
            <a:r>
              <a:rPr lang="en-US" sz="1600" dirty="0" smtClean="0">
                <a:solidFill>
                  <a:srgbClr val="0070C0"/>
                </a:solidFill>
              </a:rPr>
              <a:t>0.85 </a:t>
            </a:r>
            <a:r>
              <a:rPr lang="en-US" sz="1600" dirty="0">
                <a:solidFill>
                  <a:srgbClr val="0070C0"/>
                </a:solidFill>
              </a:rPr>
              <a:t>– </a:t>
            </a:r>
            <a:r>
              <a:rPr lang="en-US" sz="1600" dirty="0" smtClean="0">
                <a:solidFill>
                  <a:srgbClr val="0070C0"/>
                </a:solidFill>
              </a:rPr>
              <a:t>0.92 Polypropylene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063904" y="3588603"/>
            <a:ext cx="21486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accent2"/>
                </a:solidFill>
              </a:rPr>
              <a:t>1.13 – 1.16 Nylon</a:t>
            </a:r>
          </a:p>
          <a:p>
            <a:r>
              <a:rPr lang="en-US" sz="1600" dirty="0" smtClean="0">
                <a:solidFill>
                  <a:schemeClr val="accent2"/>
                </a:solidFill>
              </a:rPr>
              <a:t>1.30    Cellulose acetate</a:t>
            </a:r>
          </a:p>
          <a:p>
            <a:r>
              <a:rPr lang="en-US" sz="1600" dirty="0" smtClean="0">
                <a:solidFill>
                  <a:schemeClr val="accent2"/>
                </a:solidFill>
              </a:rPr>
              <a:t>1.38 – 1.41 Polyester</a:t>
            </a:r>
          </a:p>
        </p:txBody>
      </p:sp>
      <p:sp>
        <p:nvSpPr>
          <p:cNvPr id="5" name="Right Brace 4"/>
          <p:cNvSpPr/>
          <p:nvPr/>
        </p:nvSpPr>
        <p:spPr>
          <a:xfrm>
            <a:off x="4853696" y="1034533"/>
            <a:ext cx="210207" cy="641867"/>
          </a:xfrm>
          <a:prstGeom prst="rightBrac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ight Brace 33"/>
          <p:cNvSpPr/>
          <p:nvPr/>
        </p:nvSpPr>
        <p:spPr>
          <a:xfrm>
            <a:off x="4853697" y="2286000"/>
            <a:ext cx="210208" cy="3733800"/>
          </a:xfrm>
          <a:prstGeom prst="rightBrace">
            <a:avLst/>
          </a:prstGeom>
          <a:ln w="158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111586" y="1777425"/>
            <a:ext cx="23907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accent2"/>
                </a:solidFill>
              </a:rPr>
              <a:t>1.38 – 1.41 Polyester</a:t>
            </a:r>
          </a:p>
          <a:p>
            <a:r>
              <a:rPr lang="en-US" sz="1600" dirty="0">
                <a:solidFill>
                  <a:schemeClr val="accent2"/>
                </a:solidFill>
              </a:rPr>
              <a:t>1.38 – 1.41 PVC</a:t>
            </a:r>
          </a:p>
        </p:txBody>
      </p:sp>
      <p:sp>
        <p:nvSpPr>
          <p:cNvPr id="36" name="Right Brace 35"/>
          <p:cNvSpPr/>
          <p:nvPr/>
        </p:nvSpPr>
        <p:spPr>
          <a:xfrm>
            <a:off x="4853697" y="1720334"/>
            <a:ext cx="210207" cy="502623"/>
          </a:xfrm>
          <a:prstGeom prst="rightBrace">
            <a:avLst/>
          </a:prstGeom>
          <a:ln w="158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7123206" y="6358348"/>
            <a:ext cx="914399" cy="400050"/>
            <a:chOff x="228600" y="2438401"/>
            <a:chExt cx="1600200" cy="685799"/>
          </a:xfrm>
        </p:grpSpPr>
        <p:sp>
          <p:nvSpPr>
            <p:cNvPr id="32" name="Rectangle 31"/>
            <p:cNvSpPr/>
            <p:nvPr/>
          </p:nvSpPr>
          <p:spPr>
            <a:xfrm>
              <a:off x="228600" y="2438401"/>
              <a:ext cx="1600200" cy="65063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0" y="2484120"/>
              <a:ext cx="1600200" cy="640080"/>
            </a:xfrm>
            <a:prstGeom prst="rect">
              <a:avLst/>
            </a:prstGeom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065" y="6324600"/>
            <a:ext cx="904627" cy="43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986217" y="6477000"/>
            <a:ext cx="2061783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(from </a:t>
            </a:r>
            <a:r>
              <a:rPr lang="en-US" sz="1300" dirty="0" err="1" smtClean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Eriksen</a:t>
            </a:r>
            <a:r>
              <a:rPr lang="en-US" sz="13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al. 2013)</a:t>
            </a:r>
            <a:endParaRPr lang="en-US" sz="1300" dirty="0">
              <a:solidFill>
                <a:schemeClr val="bg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734296" y="849868"/>
            <a:ext cx="7041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Foam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1781592" y="1535668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Film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396524" y="2297668"/>
            <a:ext cx="1270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Pellet/bead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472724" y="3962400"/>
            <a:ext cx="1081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Fragment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301986" y="5101303"/>
            <a:ext cx="1117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Fiber/line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3087414" y="1676401"/>
            <a:ext cx="1636986" cy="0"/>
          </a:xfrm>
          <a:prstGeom prst="line">
            <a:avLst/>
          </a:prstGeom>
          <a:ln w="60325" cmpd="tri">
            <a:solidFill>
              <a:schemeClr val="bg1">
                <a:lumMod val="65000"/>
                <a:lumOff val="35000"/>
              </a:schemeClr>
            </a:solidFill>
            <a:prstDash val="sysDot"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620000" y="1353235"/>
            <a:ext cx="10840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Neutral</a:t>
            </a:r>
          </a:p>
          <a:p>
            <a:r>
              <a:rPr lang="en-US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buoyancy</a:t>
            </a:r>
            <a:endParaRPr lang="en-US" dirty="0">
              <a:solidFill>
                <a:schemeClr val="bg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23" name="Straight Connector 22"/>
          <p:cNvCxnSpPr>
            <a:stCxn id="17" idx="1"/>
          </p:cNvCxnSpPr>
          <p:nvPr/>
        </p:nvCxnSpPr>
        <p:spPr>
          <a:xfrm flipH="1">
            <a:off x="4684986" y="821323"/>
            <a:ext cx="339504" cy="0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>
            <a:endCxn id="9" idx="1"/>
          </p:cNvCxnSpPr>
          <p:nvPr/>
        </p:nvCxnSpPr>
        <p:spPr>
          <a:xfrm>
            <a:off x="4724400" y="1676401"/>
            <a:ext cx="2895600" cy="0"/>
          </a:xfrm>
          <a:prstGeom prst="line">
            <a:avLst/>
          </a:prstGeom>
          <a:ln w="60325" cmpd="tri">
            <a:solidFill>
              <a:schemeClr val="bg1">
                <a:lumMod val="65000"/>
                <a:lumOff val="35000"/>
              </a:schemeClr>
            </a:solidFill>
            <a:prstDash val="sysDot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8208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9" grpId="0"/>
      <p:bldP spid="49" grpId="0"/>
      <p:bldP spid="5" grpId="0" animBg="1"/>
      <p:bldP spid="34" grpId="0" animBg="1"/>
      <p:bldP spid="16" grpId="0"/>
      <p:bldP spid="36" grpId="0" animBg="1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38100"/>
            <a:ext cx="9144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1" name="Content Placeholder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76199"/>
            <a:ext cx="5029200" cy="6705601"/>
          </a:xfrm>
        </p:spPr>
      </p:pic>
      <p:sp>
        <p:nvSpPr>
          <p:cNvPr id="3" name="TextBox 2"/>
          <p:cNvSpPr txBox="1"/>
          <p:nvPr/>
        </p:nvSpPr>
        <p:spPr>
          <a:xfrm>
            <a:off x="4684986" y="152400"/>
            <a:ext cx="4244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Polymers and densities </a:t>
            </a:r>
            <a:r>
              <a:rPr lang="en-US" sz="1400" dirty="0" smtClean="0">
                <a:solidFill>
                  <a:schemeClr val="bg1"/>
                </a:solidFill>
              </a:rPr>
              <a:t>(from </a:t>
            </a:r>
            <a:r>
              <a:rPr lang="en-US" sz="1400" dirty="0" err="1" smtClean="0">
                <a:solidFill>
                  <a:schemeClr val="bg1"/>
                </a:solidFill>
              </a:rPr>
              <a:t>Driedger</a:t>
            </a:r>
            <a:r>
              <a:rPr lang="en-US" sz="1400" dirty="0" smtClean="0">
                <a:solidFill>
                  <a:schemeClr val="bg1"/>
                </a:solidFill>
              </a:rPr>
              <a:t> et al, ‘15)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24490" y="652046"/>
            <a:ext cx="35861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70C0"/>
                </a:solidFill>
              </a:rPr>
              <a:t>0.01 – 0.04 g/cm</a:t>
            </a:r>
            <a:r>
              <a:rPr lang="en-US" sz="1600" baseline="30000" dirty="0" smtClean="0">
                <a:solidFill>
                  <a:srgbClr val="0070C0"/>
                </a:solidFill>
              </a:rPr>
              <a:t>3</a:t>
            </a:r>
            <a:r>
              <a:rPr lang="en-US" sz="1600" dirty="0" smtClean="0">
                <a:solidFill>
                  <a:srgbClr val="0070C0"/>
                </a:solidFill>
              </a:rPr>
              <a:t>  Expanded polystyrene</a:t>
            </a:r>
            <a:endParaRPr lang="en-US" sz="1600" dirty="0">
              <a:solidFill>
                <a:srgbClr val="0070C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140104" y="1066800"/>
            <a:ext cx="23482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70C0"/>
                </a:solidFill>
              </a:rPr>
              <a:t>0.89 – 0.98 Polyethylene</a:t>
            </a:r>
          </a:p>
          <a:p>
            <a:r>
              <a:rPr lang="en-US" sz="1600" dirty="0" smtClean="0">
                <a:solidFill>
                  <a:srgbClr val="0070C0"/>
                </a:solidFill>
              </a:rPr>
              <a:t>0.85 </a:t>
            </a:r>
            <a:r>
              <a:rPr lang="en-US" sz="1600" dirty="0">
                <a:solidFill>
                  <a:srgbClr val="0070C0"/>
                </a:solidFill>
              </a:rPr>
              <a:t>– </a:t>
            </a:r>
            <a:r>
              <a:rPr lang="en-US" sz="1600" dirty="0" smtClean="0">
                <a:solidFill>
                  <a:srgbClr val="0070C0"/>
                </a:solidFill>
              </a:rPr>
              <a:t>0.92 Polypropylene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063904" y="3588603"/>
            <a:ext cx="21486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accent2"/>
                </a:solidFill>
              </a:rPr>
              <a:t>1.13 – 1.16 Nylon</a:t>
            </a:r>
          </a:p>
          <a:p>
            <a:r>
              <a:rPr lang="en-US" sz="1600" dirty="0" smtClean="0">
                <a:solidFill>
                  <a:schemeClr val="accent2"/>
                </a:solidFill>
              </a:rPr>
              <a:t>1.30    Cellulose acetate</a:t>
            </a:r>
          </a:p>
          <a:p>
            <a:r>
              <a:rPr lang="en-US" sz="1600" dirty="0" smtClean="0">
                <a:solidFill>
                  <a:schemeClr val="accent2"/>
                </a:solidFill>
              </a:rPr>
              <a:t>1.38 – 1.41 Polyester</a:t>
            </a:r>
          </a:p>
        </p:txBody>
      </p:sp>
      <p:sp>
        <p:nvSpPr>
          <p:cNvPr id="5" name="Right Brace 4"/>
          <p:cNvSpPr/>
          <p:nvPr/>
        </p:nvSpPr>
        <p:spPr>
          <a:xfrm>
            <a:off x="4853696" y="1034533"/>
            <a:ext cx="210207" cy="641867"/>
          </a:xfrm>
          <a:prstGeom prst="rightBrac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ight Brace 33"/>
          <p:cNvSpPr/>
          <p:nvPr/>
        </p:nvSpPr>
        <p:spPr>
          <a:xfrm>
            <a:off x="4853697" y="2286000"/>
            <a:ext cx="210208" cy="3733800"/>
          </a:xfrm>
          <a:prstGeom prst="rightBrace">
            <a:avLst/>
          </a:prstGeom>
          <a:ln w="158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111586" y="1777425"/>
            <a:ext cx="23907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accent2"/>
                </a:solidFill>
              </a:rPr>
              <a:t>1.38 – 1.41 Polyester</a:t>
            </a:r>
          </a:p>
          <a:p>
            <a:r>
              <a:rPr lang="en-US" sz="1600" dirty="0">
                <a:solidFill>
                  <a:schemeClr val="accent2"/>
                </a:solidFill>
              </a:rPr>
              <a:t>1.38 – 1.41 PVC</a:t>
            </a:r>
          </a:p>
        </p:txBody>
      </p:sp>
      <p:sp>
        <p:nvSpPr>
          <p:cNvPr id="36" name="Right Brace 35"/>
          <p:cNvSpPr/>
          <p:nvPr/>
        </p:nvSpPr>
        <p:spPr>
          <a:xfrm>
            <a:off x="4853697" y="1720334"/>
            <a:ext cx="210207" cy="502623"/>
          </a:xfrm>
          <a:prstGeom prst="rightBrace">
            <a:avLst/>
          </a:prstGeom>
          <a:ln w="158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7123206" y="6358348"/>
            <a:ext cx="914399" cy="400050"/>
            <a:chOff x="228600" y="2438401"/>
            <a:chExt cx="1600200" cy="685799"/>
          </a:xfrm>
        </p:grpSpPr>
        <p:sp>
          <p:nvSpPr>
            <p:cNvPr id="32" name="Rectangle 31"/>
            <p:cNvSpPr/>
            <p:nvPr/>
          </p:nvSpPr>
          <p:spPr>
            <a:xfrm>
              <a:off x="228600" y="2438401"/>
              <a:ext cx="1600200" cy="65063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0" y="2484120"/>
              <a:ext cx="1600200" cy="640080"/>
            </a:xfrm>
            <a:prstGeom prst="rect">
              <a:avLst/>
            </a:prstGeom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065" y="6324600"/>
            <a:ext cx="904627" cy="43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986217" y="6477000"/>
            <a:ext cx="2061783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(from </a:t>
            </a:r>
            <a:r>
              <a:rPr lang="en-US" sz="1300" dirty="0" err="1" smtClean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Eriksen</a:t>
            </a:r>
            <a:r>
              <a:rPr lang="en-US" sz="13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al. 2013)</a:t>
            </a:r>
            <a:endParaRPr lang="en-US" sz="1300" dirty="0">
              <a:solidFill>
                <a:schemeClr val="bg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734296" y="849868"/>
            <a:ext cx="7041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Foam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1781592" y="1535668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Film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396524" y="2297668"/>
            <a:ext cx="1270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Pellet/bead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472724" y="3962400"/>
            <a:ext cx="1081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Fragment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301986" y="5101303"/>
            <a:ext cx="1117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Fiber/line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3087414" y="1676401"/>
            <a:ext cx="1636986" cy="0"/>
          </a:xfrm>
          <a:prstGeom prst="line">
            <a:avLst/>
          </a:prstGeom>
          <a:ln w="60325" cmpd="tri">
            <a:solidFill>
              <a:schemeClr val="bg1">
                <a:lumMod val="65000"/>
                <a:lumOff val="35000"/>
              </a:schemeClr>
            </a:solidFill>
            <a:prstDash val="sysDot"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620000" y="1353235"/>
            <a:ext cx="10840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Neutral</a:t>
            </a:r>
          </a:p>
          <a:p>
            <a:r>
              <a:rPr lang="en-US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buoyancy</a:t>
            </a:r>
            <a:endParaRPr lang="en-US" dirty="0">
              <a:solidFill>
                <a:schemeClr val="bg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23" name="Straight Connector 22"/>
          <p:cNvCxnSpPr>
            <a:stCxn id="17" idx="1"/>
          </p:cNvCxnSpPr>
          <p:nvPr/>
        </p:nvCxnSpPr>
        <p:spPr>
          <a:xfrm flipH="1">
            <a:off x="4684986" y="821323"/>
            <a:ext cx="339504" cy="0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>
            <a:endCxn id="9" idx="1"/>
          </p:cNvCxnSpPr>
          <p:nvPr/>
        </p:nvCxnSpPr>
        <p:spPr>
          <a:xfrm>
            <a:off x="4724400" y="1676401"/>
            <a:ext cx="2895600" cy="0"/>
          </a:xfrm>
          <a:prstGeom prst="line">
            <a:avLst/>
          </a:prstGeom>
          <a:ln w="60325" cmpd="tri">
            <a:solidFill>
              <a:schemeClr val="bg1">
                <a:lumMod val="65000"/>
                <a:lumOff val="35000"/>
              </a:schemeClr>
            </a:solidFill>
            <a:prstDash val="sysDot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>
            <a:off x="3161739" y="1860605"/>
            <a:ext cx="1438497" cy="3123259"/>
            <a:chOff x="3161739" y="1860605"/>
            <a:chExt cx="1438497" cy="3123259"/>
          </a:xfrm>
        </p:grpSpPr>
        <p:sp>
          <p:nvSpPr>
            <p:cNvPr id="2" name="Freeform 1"/>
            <p:cNvSpPr/>
            <p:nvPr/>
          </p:nvSpPr>
          <p:spPr>
            <a:xfrm>
              <a:off x="4040588" y="2591462"/>
              <a:ext cx="143123" cy="71562"/>
            </a:xfrm>
            <a:custGeom>
              <a:avLst/>
              <a:gdLst>
                <a:gd name="connsiteX0" fmla="*/ 0 w 143123"/>
                <a:gd name="connsiteY0" fmla="*/ 71562 h 71562"/>
                <a:gd name="connsiteX1" fmla="*/ 63610 w 143123"/>
                <a:gd name="connsiteY1" fmla="*/ 63611 h 71562"/>
                <a:gd name="connsiteX2" fmla="*/ 71561 w 143123"/>
                <a:gd name="connsiteY2" fmla="*/ 7952 h 71562"/>
                <a:gd name="connsiteX3" fmla="*/ 47707 w 143123"/>
                <a:gd name="connsiteY3" fmla="*/ 0 h 71562"/>
                <a:gd name="connsiteX4" fmla="*/ 55659 w 143123"/>
                <a:gd name="connsiteY4" fmla="*/ 39757 h 71562"/>
                <a:gd name="connsiteX5" fmla="*/ 63610 w 143123"/>
                <a:gd name="connsiteY5" fmla="*/ 63611 h 71562"/>
                <a:gd name="connsiteX6" fmla="*/ 87464 w 143123"/>
                <a:gd name="connsiteY6" fmla="*/ 71562 h 71562"/>
                <a:gd name="connsiteX7" fmla="*/ 143123 w 143123"/>
                <a:gd name="connsiteY7" fmla="*/ 47708 h 71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123" h="71562">
                  <a:moveTo>
                    <a:pt x="0" y="71562"/>
                  </a:moveTo>
                  <a:cubicBezTo>
                    <a:pt x="21203" y="68912"/>
                    <a:pt x="43770" y="71547"/>
                    <a:pt x="63610" y="63611"/>
                  </a:cubicBezTo>
                  <a:cubicBezTo>
                    <a:pt x="85251" y="54954"/>
                    <a:pt x="82201" y="21252"/>
                    <a:pt x="71561" y="7952"/>
                  </a:cubicBezTo>
                  <a:cubicBezTo>
                    <a:pt x="66325" y="1407"/>
                    <a:pt x="55658" y="2651"/>
                    <a:pt x="47707" y="0"/>
                  </a:cubicBezTo>
                  <a:cubicBezTo>
                    <a:pt x="50358" y="13252"/>
                    <a:pt x="52381" y="26646"/>
                    <a:pt x="55659" y="39757"/>
                  </a:cubicBezTo>
                  <a:cubicBezTo>
                    <a:pt x="57692" y="47888"/>
                    <a:pt x="57683" y="57684"/>
                    <a:pt x="63610" y="63611"/>
                  </a:cubicBezTo>
                  <a:cubicBezTo>
                    <a:pt x="69537" y="69538"/>
                    <a:pt x="79513" y="68912"/>
                    <a:pt x="87464" y="71562"/>
                  </a:cubicBezTo>
                  <a:cubicBezTo>
                    <a:pt x="141018" y="62637"/>
                    <a:pt x="127962" y="78031"/>
                    <a:pt x="143123" y="47708"/>
                  </a:cubicBezTo>
                </a:path>
              </a:pathLst>
            </a:cu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040588" y="3951798"/>
              <a:ext cx="143123" cy="71562"/>
            </a:xfrm>
            <a:custGeom>
              <a:avLst/>
              <a:gdLst>
                <a:gd name="connsiteX0" fmla="*/ 0 w 143123"/>
                <a:gd name="connsiteY0" fmla="*/ 71562 h 71562"/>
                <a:gd name="connsiteX1" fmla="*/ 63610 w 143123"/>
                <a:gd name="connsiteY1" fmla="*/ 63611 h 71562"/>
                <a:gd name="connsiteX2" fmla="*/ 71561 w 143123"/>
                <a:gd name="connsiteY2" fmla="*/ 7952 h 71562"/>
                <a:gd name="connsiteX3" fmla="*/ 47707 w 143123"/>
                <a:gd name="connsiteY3" fmla="*/ 0 h 71562"/>
                <a:gd name="connsiteX4" fmla="*/ 55659 w 143123"/>
                <a:gd name="connsiteY4" fmla="*/ 39757 h 71562"/>
                <a:gd name="connsiteX5" fmla="*/ 63610 w 143123"/>
                <a:gd name="connsiteY5" fmla="*/ 63611 h 71562"/>
                <a:gd name="connsiteX6" fmla="*/ 87464 w 143123"/>
                <a:gd name="connsiteY6" fmla="*/ 71562 h 71562"/>
                <a:gd name="connsiteX7" fmla="*/ 143123 w 143123"/>
                <a:gd name="connsiteY7" fmla="*/ 47708 h 71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123" h="71562">
                  <a:moveTo>
                    <a:pt x="0" y="71562"/>
                  </a:moveTo>
                  <a:cubicBezTo>
                    <a:pt x="21203" y="68912"/>
                    <a:pt x="43770" y="71547"/>
                    <a:pt x="63610" y="63611"/>
                  </a:cubicBezTo>
                  <a:cubicBezTo>
                    <a:pt x="85251" y="54954"/>
                    <a:pt x="82201" y="21252"/>
                    <a:pt x="71561" y="7952"/>
                  </a:cubicBezTo>
                  <a:cubicBezTo>
                    <a:pt x="66325" y="1407"/>
                    <a:pt x="55658" y="2651"/>
                    <a:pt x="47707" y="0"/>
                  </a:cubicBezTo>
                  <a:cubicBezTo>
                    <a:pt x="50358" y="13252"/>
                    <a:pt x="52381" y="26646"/>
                    <a:pt x="55659" y="39757"/>
                  </a:cubicBezTo>
                  <a:cubicBezTo>
                    <a:pt x="57692" y="47888"/>
                    <a:pt x="57683" y="57684"/>
                    <a:pt x="63610" y="63611"/>
                  </a:cubicBezTo>
                  <a:cubicBezTo>
                    <a:pt x="69537" y="69538"/>
                    <a:pt x="79513" y="68912"/>
                    <a:pt x="87464" y="71562"/>
                  </a:cubicBezTo>
                  <a:cubicBezTo>
                    <a:pt x="141018" y="62637"/>
                    <a:pt x="127962" y="78031"/>
                    <a:pt x="143123" y="47708"/>
                  </a:cubicBezTo>
                </a:path>
              </a:pathLst>
            </a:cu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336774" y="3124200"/>
              <a:ext cx="143123" cy="71562"/>
            </a:xfrm>
            <a:custGeom>
              <a:avLst/>
              <a:gdLst>
                <a:gd name="connsiteX0" fmla="*/ 0 w 143123"/>
                <a:gd name="connsiteY0" fmla="*/ 71562 h 71562"/>
                <a:gd name="connsiteX1" fmla="*/ 63610 w 143123"/>
                <a:gd name="connsiteY1" fmla="*/ 63611 h 71562"/>
                <a:gd name="connsiteX2" fmla="*/ 71561 w 143123"/>
                <a:gd name="connsiteY2" fmla="*/ 7952 h 71562"/>
                <a:gd name="connsiteX3" fmla="*/ 47707 w 143123"/>
                <a:gd name="connsiteY3" fmla="*/ 0 h 71562"/>
                <a:gd name="connsiteX4" fmla="*/ 55659 w 143123"/>
                <a:gd name="connsiteY4" fmla="*/ 39757 h 71562"/>
                <a:gd name="connsiteX5" fmla="*/ 63610 w 143123"/>
                <a:gd name="connsiteY5" fmla="*/ 63611 h 71562"/>
                <a:gd name="connsiteX6" fmla="*/ 87464 w 143123"/>
                <a:gd name="connsiteY6" fmla="*/ 71562 h 71562"/>
                <a:gd name="connsiteX7" fmla="*/ 143123 w 143123"/>
                <a:gd name="connsiteY7" fmla="*/ 47708 h 71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123" h="71562">
                  <a:moveTo>
                    <a:pt x="0" y="71562"/>
                  </a:moveTo>
                  <a:cubicBezTo>
                    <a:pt x="21203" y="68912"/>
                    <a:pt x="43770" y="71547"/>
                    <a:pt x="63610" y="63611"/>
                  </a:cubicBezTo>
                  <a:cubicBezTo>
                    <a:pt x="85251" y="54954"/>
                    <a:pt x="82201" y="21252"/>
                    <a:pt x="71561" y="7952"/>
                  </a:cubicBezTo>
                  <a:cubicBezTo>
                    <a:pt x="66325" y="1407"/>
                    <a:pt x="55658" y="2651"/>
                    <a:pt x="47707" y="0"/>
                  </a:cubicBezTo>
                  <a:cubicBezTo>
                    <a:pt x="50358" y="13252"/>
                    <a:pt x="52381" y="26646"/>
                    <a:pt x="55659" y="39757"/>
                  </a:cubicBezTo>
                  <a:cubicBezTo>
                    <a:pt x="57692" y="47888"/>
                    <a:pt x="57683" y="57684"/>
                    <a:pt x="63610" y="63611"/>
                  </a:cubicBezTo>
                  <a:cubicBezTo>
                    <a:pt x="69537" y="69538"/>
                    <a:pt x="79513" y="68912"/>
                    <a:pt x="87464" y="71562"/>
                  </a:cubicBezTo>
                  <a:cubicBezTo>
                    <a:pt x="141018" y="62637"/>
                    <a:pt x="127962" y="78031"/>
                    <a:pt x="143123" y="4770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429000" y="3384604"/>
              <a:ext cx="143123" cy="71562"/>
            </a:xfrm>
            <a:custGeom>
              <a:avLst/>
              <a:gdLst>
                <a:gd name="connsiteX0" fmla="*/ 0 w 143123"/>
                <a:gd name="connsiteY0" fmla="*/ 71562 h 71562"/>
                <a:gd name="connsiteX1" fmla="*/ 63610 w 143123"/>
                <a:gd name="connsiteY1" fmla="*/ 63611 h 71562"/>
                <a:gd name="connsiteX2" fmla="*/ 71561 w 143123"/>
                <a:gd name="connsiteY2" fmla="*/ 7952 h 71562"/>
                <a:gd name="connsiteX3" fmla="*/ 47707 w 143123"/>
                <a:gd name="connsiteY3" fmla="*/ 0 h 71562"/>
                <a:gd name="connsiteX4" fmla="*/ 55659 w 143123"/>
                <a:gd name="connsiteY4" fmla="*/ 39757 h 71562"/>
                <a:gd name="connsiteX5" fmla="*/ 63610 w 143123"/>
                <a:gd name="connsiteY5" fmla="*/ 63611 h 71562"/>
                <a:gd name="connsiteX6" fmla="*/ 87464 w 143123"/>
                <a:gd name="connsiteY6" fmla="*/ 71562 h 71562"/>
                <a:gd name="connsiteX7" fmla="*/ 143123 w 143123"/>
                <a:gd name="connsiteY7" fmla="*/ 47708 h 71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123" h="71562">
                  <a:moveTo>
                    <a:pt x="0" y="71562"/>
                  </a:moveTo>
                  <a:cubicBezTo>
                    <a:pt x="21203" y="68912"/>
                    <a:pt x="43770" y="71547"/>
                    <a:pt x="63610" y="63611"/>
                  </a:cubicBezTo>
                  <a:cubicBezTo>
                    <a:pt x="85251" y="54954"/>
                    <a:pt x="82201" y="21252"/>
                    <a:pt x="71561" y="7952"/>
                  </a:cubicBezTo>
                  <a:cubicBezTo>
                    <a:pt x="66325" y="1407"/>
                    <a:pt x="55658" y="2651"/>
                    <a:pt x="47707" y="0"/>
                  </a:cubicBezTo>
                  <a:cubicBezTo>
                    <a:pt x="50358" y="13252"/>
                    <a:pt x="52381" y="26646"/>
                    <a:pt x="55659" y="39757"/>
                  </a:cubicBezTo>
                  <a:cubicBezTo>
                    <a:pt x="57692" y="47888"/>
                    <a:pt x="57683" y="57684"/>
                    <a:pt x="63610" y="63611"/>
                  </a:cubicBezTo>
                  <a:cubicBezTo>
                    <a:pt x="69537" y="69538"/>
                    <a:pt x="79513" y="68912"/>
                    <a:pt x="87464" y="71562"/>
                  </a:cubicBezTo>
                  <a:cubicBezTo>
                    <a:pt x="141018" y="62637"/>
                    <a:pt x="127962" y="78031"/>
                    <a:pt x="143123" y="47708"/>
                  </a:cubicBezTo>
                </a:path>
              </a:pathLst>
            </a:custGeom>
            <a:noFill/>
            <a:ln w="952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429000" y="3916017"/>
              <a:ext cx="143123" cy="71562"/>
            </a:xfrm>
            <a:custGeom>
              <a:avLst/>
              <a:gdLst>
                <a:gd name="connsiteX0" fmla="*/ 0 w 143123"/>
                <a:gd name="connsiteY0" fmla="*/ 71562 h 71562"/>
                <a:gd name="connsiteX1" fmla="*/ 63610 w 143123"/>
                <a:gd name="connsiteY1" fmla="*/ 63611 h 71562"/>
                <a:gd name="connsiteX2" fmla="*/ 71561 w 143123"/>
                <a:gd name="connsiteY2" fmla="*/ 7952 h 71562"/>
                <a:gd name="connsiteX3" fmla="*/ 47707 w 143123"/>
                <a:gd name="connsiteY3" fmla="*/ 0 h 71562"/>
                <a:gd name="connsiteX4" fmla="*/ 55659 w 143123"/>
                <a:gd name="connsiteY4" fmla="*/ 39757 h 71562"/>
                <a:gd name="connsiteX5" fmla="*/ 63610 w 143123"/>
                <a:gd name="connsiteY5" fmla="*/ 63611 h 71562"/>
                <a:gd name="connsiteX6" fmla="*/ 87464 w 143123"/>
                <a:gd name="connsiteY6" fmla="*/ 71562 h 71562"/>
                <a:gd name="connsiteX7" fmla="*/ 143123 w 143123"/>
                <a:gd name="connsiteY7" fmla="*/ 47708 h 71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123" h="71562">
                  <a:moveTo>
                    <a:pt x="0" y="71562"/>
                  </a:moveTo>
                  <a:cubicBezTo>
                    <a:pt x="21203" y="68912"/>
                    <a:pt x="43770" y="71547"/>
                    <a:pt x="63610" y="63611"/>
                  </a:cubicBezTo>
                  <a:cubicBezTo>
                    <a:pt x="85251" y="54954"/>
                    <a:pt x="82201" y="21252"/>
                    <a:pt x="71561" y="7952"/>
                  </a:cubicBezTo>
                  <a:cubicBezTo>
                    <a:pt x="66325" y="1407"/>
                    <a:pt x="55658" y="2651"/>
                    <a:pt x="47707" y="0"/>
                  </a:cubicBezTo>
                  <a:cubicBezTo>
                    <a:pt x="50358" y="13252"/>
                    <a:pt x="52381" y="26646"/>
                    <a:pt x="55659" y="39757"/>
                  </a:cubicBezTo>
                  <a:cubicBezTo>
                    <a:pt x="57692" y="47888"/>
                    <a:pt x="57683" y="57684"/>
                    <a:pt x="63610" y="63611"/>
                  </a:cubicBezTo>
                  <a:cubicBezTo>
                    <a:pt x="69537" y="69538"/>
                    <a:pt x="79513" y="68912"/>
                    <a:pt x="87464" y="71562"/>
                  </a:cubicBezTo>
                  <a:cubicBezTo>
                    <a:pt x="141018" y="62637"/>
                    <a:pt x="127962" y="78031"/>
                    <a:pt x="143123" y="47708"/>
                  </a:cubicBezTo>
                </a:path>
              </a:pathLst>
            </a:cu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360628" y="4572000"/>
              <a:ext cx="143123" cy="71562"/>
            </a:xfrm>
            <a:custGeom>
              <a:avLst/>
              <a:gdLst>
                <a:gd name="connsiteX0" fmla="*/ 0 w 143123"/>
                <a:gd name="connsiteY0" fmla="*/ 71562 h 71562"/>
                <a:gd name="connsiteX1" fmla="*/ 63610 w 143123"/>
                <a:gd name="connsiteY1" fmla="*/ 63611 h 71562"/>
                <a:gd name="connsiteX2" fmla="*/ 71561 w 143123"/>
                <a:gd name="connsiteY2" fmla="*/ 7952 h 71562"/>
                <a:gd name="connsiteX3" fmla="*/ 47707 w 143123"/>
                <a:gd name="connsiteY3" fmla="*/ 0 h 71562"/>
                <a:gd name="connsiteX4" fmla="*/ 55659 w 143123"/>
                <a:gd name="connsiteY4" fmla="*/ 39757 h 71562"/>
                <a:gd name="connsiteX5" fmla="*/ 63610 w 143123"/>
                <a:gd name="connsiteY5" fmla="*/ 63611 h 71562"/>
                <a:gd name="connsiteX6" fmla="*/ 87464 w 143123"/>
                <a:gd name="connsiteY6" fmla="*/ 71562 h 71562"/>
                <a:gd name="connsiteX7" fmla="*/ 143123 w 143123"/>
                <a:gd name="connsiteY7" fmla="*/ 47708 h 71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123" h="71562">
                  <a:moveTo>
                    <a:pt x="0" y="71562"/>
                  </a:moveTo>
                  <a:cubicBezTo>
                    <a:pt x="21203" y="68912"/>
                    <a:pt x="43770" y="71547"/>
                    <a:pt x="63610" y="63611"/>
                  </a:cubicBezTo>
                  <a:cubicBezTo>
                    <a:pt x="85251" y="54954"/>
                    <a:pt x="82201" y="21252"/>
                    <a:pt x="71561" y="7952"/>
                  </a:cubicBezTo>
                  <a:cubicBezTo>
                    <a:pt x="66325" y="1407"/>
                    <a:pt x="55658" y="2651"/>
                    <a:pt x="47707" y="0"/>
                  </a:cubicBezTo>
                  <a:cubicBezTo>
                    <a:pt x="50358" y="13252"/>
                    <a:pt x="52381" y="26646"/>
                    <a:pt x="55659" y="39757"/>
                  </a:cubicBezTo>
                  <a:cubicBezTo>
                    <a:pt x="57692" y="47888"/>
                    <a:pt x="57683" y="57684"/>
                    <a:pt x="63610" y="63611"/>
                  </a:cubicBezTo>
                  <a:cubicBezTo>
                    <a:pt x="69537" y="69538"/>
                    <a:pt x="79513" y="68912"/>
                    <a:pt x="87464" y="71562"/>
                  </a:cubicBezTo>
                  <a:cubicBezTo>
                    <a:pt x="141018" y="62637"/>
                    <a:pt x="127962" y="78031"/>
                    <a:pt x="143123" y="47708"/>
                  </a:cubicBezTo>
                </a:path>
              </a:pathLst>
            </a:cu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 rot="18959074">
              <a:off x="3670413" y="4116922"/>
              <a:ext cx="139697" cy="89416"/>
            </a:xfrm>
            <a:custGeom>
              <a:avLst/>
              <a:gdLst>
                <a:gd name="connsiteX0" fmla="*/ 0 w 143123"/>
                <a:gd name="connsiteY0" fmla="*/ 71562 h 71562"/>
                <a:gd name="connsiteX1" fmla="*/ 63610 w 143123"/>
                <a:gd name="connsiteY1" fmla="*/ 63611 h 71562"/>
                <a:gd name="connsiteX2" fmla="*/ 71561 w 143123"/>
                <a:gd name="connsiteY2" fmla="*/ 7952 h 71562"/>
                <a:gd name="connsiteX3" fmla="*/ 47707 w 143123"/>
                <a:gd name="connsiteY3" fmla="*/ 0 h 71562"/>
                <a:gd name="connsiteX4" fmla="*/ 55659 w 143123"/>
                <a:gd name="connsiteY4" fmla="*/ 39757 h 71562"/>
                <a:gd name="connsiteX5" fmla="*/ 63610 w 143123"/>
                <a:gd name="connsiteY5" fmla="*/ 63611 h 71562"/>
                <a:gd name="connsiteX6" fmla="*/ 87464 w 143123"/>
                <a:gd name="connsiteY6" fmla="*/ 71562 h 71562"/>
                <a:gd name="connsiteX7" fmla="*/ 143123 w 143123"/>
                <a:gd name="connsiteY7" fmla="*/ 47708 h 71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123" h="71562">
                  <a:moveTo>
                    <a:pt x="0" y="71562"/>
                  </a:moveTo>
                  <a:cubicBezTo>
                    <a:pt x="21203" y="68912"/>
                    <a:pt x="43770" y="71547"/>
                    <a:pt x="63610" y="63611"/>
                  </a:cubicBezTo>
                  <a:cubicBezTo>
                    <a:pt x="85251" y="54954"/>
                    <a:pt x="82201" y="21252"/>
                    <a:pt x="71561" y="7952"/>
                  </a:cubicBezTo>
                  <a:cubicBezTo>
                    <a:pt x="66325" y="1407"/>
                    <a:pt x="55658" y="2651"/>
                    <a:pt x="47707" y="0"/>
                  </a:cubicBezTo>
                  <a:cubicBezTo>
                    <a:pt x="50358" y="13252"/>
                    <a:pt x="52381" y="26646"/>
                    <a:pt x="55659" y="39757"/>
                  </a:cubicBezTo>
                  <a:cubicBezTo>
                    <a:pt x="57692" y="47888"/>
                    <a:pt x="57683" y="57684"/>
                    <a:pt x="63610" y="63611"/>
                  </a:cubicBezTo>
                  <a:cubicBezTo>
                    <a:pt x="69537" y="69538"/>
                    <a:pt x="79513" y="68912"/>
                    <a:pt x="87464" y="71562"/>
                  </a:cubicBezTo>
                  <a:cubicBezTo>
                    <a:pt x="141018" y="62637"/>
                    <a:pt x="127962" y="78031"/>
                    <a:pt x="143123" y="47708"/>
                  </a:cubicBezTo>
                </a:path>
              </a:pathLst>
            </a:cu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 rot="18959074">
              <a:off x="3972267" y="3508046"/>
              <a:ext cx="139697" cy="89416"/>
            </a:xfrm>
            <a:custGeom>
              <a:avLst/>
              <a:gdLst>
                <a:gd name="connsiteX0" fmla="*/ 0 w 143123"/>
                <a:gd name="connsiteY0" fmla="*/ 71562 h 71562"/>
                <a:gd name="connsiteX1" fmla="*/ 63610 w 143123"/>
                <a:gd name="connsiteY1" fmla="*/ 63611 h 71562"/>
                <a:gd name="connsiteX2" fmla="*/ 71561 w 143123"/>
                <a:gd name="connsiteY2" fmla="*/ 7952 h 71562"/>
                <a:gd name="connsiteX3" fmla="*/ 47707 w 143123"/>
                <a:gd name="connsiteY3" fmla="*/ 0 h 71562"/>
                <a:gd name="connsiteX4" fmla="*/ 55659 w 143123"/>
                <a:gd name="connsiteY4" fmla="*/ 39757 h 71562"/>
                <a:gd name="connsiteX5" fmla="*/ 63610 w 143123"/>
                <a:gd name="connsiteY5" fmla="*/ 63611 h 71562"/>
                <a:gd name="connsiteX6" fmla="*/ 87464 w 143123"/>
                <a:gd name="connsiteY6" fmla="*/ 71562 h 71562"/>
                <a:gd name="connsiteX7" fmla="*/ 143123 w 143123"/>
                <a:gd name="connsiteY7" fmla="*/ 47708 h 71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123" h="71562">
                  <a:moveTo>
                    <a:pt x="0" y="71562"/>
                  </a:moveTo>
                  <a:cubicBezTo>
                    <a:pt x="21203" y="68912"/>
                    <a:pt x="43770" y="71547"/>
                    <a:pt x="63610" y="63611"/>
                  </a:cubicBezTo>
                  <a:cubicBezTo>
                    <a:pt x="85251" y="54954"/>
                    <a:pt x="82201" y="21252"/>
                    <a:pt x="71561" y="7952"/>
                  </a:cubicBezTo>
                  <a:cubicBezTo>
                    <a:pt x="66325" y="1407"/>
                    <a:pt x="55658" y="2651"/>
                    <a:pt x="47707" y="0"/>
                  </a:cubicBezTo>
                  <a:cubicBezTo>
                    <a:pt x="50358" y="13252"/>
                    <a:pt x="52381" y="26646"/>
                    <a:pt x="55659" y="39757"/>
                  </a:cubicBezTo>
                  <a:cubicBezTo>
                    <a:pt x="57692" y="47888"/>
                    <a:pt x="57683" y="57684"/>
                    <a:pt x="63610" y="63611"/>
                  </a:cubicBezTo>
                  <a:cubicBezTo>
                    <a:pt x="69537" y="69538"/>
                    <a:pt x="79513" y="68912"/>
                    <a:pt x="87464" y="71562"/>
                  </a:cubicBezTo>
                  <a:cubicBezTo>
                    <a:pt x="141018" y="62637"/>
                    <a:pt x="127962" y="78031"/>
                    <a:pt x="143123" y="47708"/>
                  </a:cubicBezTo>
                </a:path>
              </a:pathLst>
            </a:custGeom>
            <a:noFill/>
            <a:ln w="9525">
              <a:solidFill>
                <a:schemeClr val="bg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 rot="18959074">
              <a:off x="3317908" y="3624581"/>
              <a:ext cx="139697" cy="89416"/>
            </a:xfrm>
            <a:custGeom>
              <a:avLst/>
              <a:gdLst>
                <a:gd name="connsiteX0" fmla="*/ 0 w 143123"/>
                <a:gd name="connsiteY0" fmla="*/ 71562 h 71562"/>
                <a:gd name="connsiteX1" fmla="*/ 63610 w 143123"/>
                <a:gd name="connsiteY1" fmla="*/ 63611 h 71562"/>
                <a:gd name="connsiteX2" fmla="*/ 71561 w 143123"/>
                <a:gd name="connsiteY2" fmla="*/ 7952 h 71562"/>
                <a:gd name="connsiteX3" fmla="*/ 47707 w 143123"/>
                <a:gd name="connsiteY3" fmla="*/ 0 h 71562"/>
                <a:gd name="connsiteX4" fmla="*/ 55659 w 143123"/>
                <a:gd name="connsiteY4" fmla="*/ 39757 h 71562"/>
                <a:gd name="connsiteX5" fmla="*/ 63610 w 143123"/>
                <a:gd name="connsiteY5" fmla="*/ 63611 h 71562"/>
                <a:gd name="connsiteX6" fmla="*/ 87464 w 143123"/>
                <a:gd name="connsiteY6" fmla="*/ 71562 h 71562"/>
                <a:gd name="connsiteX7" fmla="*/ 143123 w 143123"/>
                <a:gd name="connsiteY7" fmla="*/ 47708 h 71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123" h="71562">
                  <a:moveTo>
                    <a:pt x="0" y="71562"/>
                  </a:moveTo>
                  <a:cubicBezTo>
                    <a:pt x="21203" y="68912"/>
                    <a:pt x="43770" y="71547"/>
                    <a:pt x="63610" y="63611"/>
                  </a:cubicBezTo>
                  <a:cubicBezTo>
                    <a:pt x="85251" y="54954"/>
                    <a:pt x="82201" y="21252"/>
                    <a:pt x="71561" y="7952"/>
                  </a:cubicBezTo>
                  <a:cubicBezTo>
                    <a:pt x="66325" y="1407"/>
                    <a:pt x="55658" y="2651"/>
                    <a:pt x="47707" y="0"/>
                  </a:cubicBezTo>
                  <a:cubicBezTo>
                    <a:pt x="50358" y="13252"/>
                    <a:pt x="52381" y="26646"/>
                    <a:pt x="55659" y="39757"/>
                  </a:cubicBezTo>
                  <a:cubicBezTo>
                    <a:pt x="57692" y="47888"/>
                    <a:pt x="57683" y="57684"/>
                    <a:pt x="63610" y="63611"/>
                  </a:cubicBezTo>
                  <a:cubicBezTo>
                    <a:pt x="69537" y="69538"/>
                    <a:pt x="79513" y="68912"/>
                    <a:pt x="87464" y="71562"/>
                  </a:cubicBezTo>
                  <a:cubicBezTo>
                    <a:pt x="141018" y="62637"/>
                    <a:pt x="127962" y="78031"/>
                    <a:pt x="143123" y="47708"/>
                  </a:cubicBezTo>
                </a:path>
              </a:pathLst>
            </a:cu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 rot="18959074">
              <a:off x="3808604" y="2702978"/>
              <a:ext cx="139697" cy="89416"/>
            </a:xfrm>
            <a:custGeom>
              <a:avLst/>
              <a:gdLst>
                <a:gd name="connsiteX0" fmla="*/ 0 w 143123"/>
                <a:gd name="connsiteY0" fmla="*/ 71562 h 71562"/>
                <a:gd name="connsiteX1" fmla="*/ 63610 w 143123"/>
                <a:gd name="connsiteY1" fmla="*/ 63611 h 71562"/>
                <a:gd name="connsiteX2" fmla="*/ 71561 w 143123"/>
                <a:gd name="connsiteY2" fmla="*/ 7952 h 71562"/>
                <a:gd name="connsiteX3" fmla="*/ 47707 w 143123"/>
                <a:gd name="connsiteY3" fmla="*/ 0 h 71562"/>
                <a:gd name="connsiteX4" fmla="*/ 55659 w 143123"/>
                <a:gd name="connsiteY4" fmla="*/ 39757 h 71562"/>
                <a:gd name="connsiteX5" fmla="*/ 63610 w 143123"/>
                <a:gd name="connsiteY5" fmla="*/ 63611 h 71562"/>
                <a:gd name="connsiteX6" fmla="*/ 87464 w 143123"/>
                <a:gd name="connsiteY6" fmla="*/ 71562 h 71562"/>
                <a:gd name="connsiteX7" fmla="*/ 143123 w 143123"/>
                <a:gd name="connsiteY7" fmla="*/ 47708 h 71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123" h="71562">
                  <a:moveTo>
                    <a:pt x="0" y="71562"/>
                  </a:moveTo>
                  <a:cubicBezTo>
                    <a:pt x="21203" y="68912"/>
                    <a:pt x="43770" y="71547"/>
                    <a:pt x="63610" y="63611"/>
                  </a:cubicBezTo>
                  <a:cubicBezTo>
                    <a:pt x="85251" y="54954"/>
                    <a:pt x="82201" y="21252"/>
                    <a:pt x="71561" y="7952"/>
                  </a:cubicBezTo>
                  <a:cubicBezTo>
                    <a:pt x="66325" y="1407"/>
                    <a:pt x="55658" y="2651"/>
                    <a:pt x="47707" y="0"/>
                  </a:cubicBezTo>
                  <a:cubicBezTo>
                    <a:pt x="50358" y="13252"/>
                    <a:pt x="52381" y="26646"/>
                    <a:pt x="55659" y="39757"/>
                  </a:cubicBezTo>
                  <a:cubicBezTo>
                    <a:pt x="57692" y="47888"/>
                    <a:pt x="57683" y="57684"/>
                    <a:pt x="63610" y="63611"/>
                  </a:cubicBezTo>
                  <a:cubicBezTo>
                    <a:pt x="69537" y="69538"/>
                    <a:pt x="79513" y="68912"/>
                    <a:pt x="87464" y="71562"/>
                  </a:cubicBezTo>
                  <a:cubicBezTo>
                    <a:pt x="141018" y="62637"/>
                    <a:pt x="127962" y="78031"/>
                    <a:pt x="143123" y="47708"/>
                  </a:cubicBezTo>
                </a:path>
              </a:pathLst>
            </a:cu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 rot="20944262">
              <a:off x="3617843" y="3074310"/>
              <a:ext cx="270345" cy="138017"/>
            </a:xfrm>
            <a:custGeom>
              <a:avLst/>
              <a:gdLst>
                <a:gd name="connsiteX0" fmla="*/ 270345 w 270345"/>
                <a:gd name="connsiteY0" fmla="*/ 82358 h 138017"/>
                <a:gd name="connsiteX1" fmla="*/ 151075 w 270345"/>
                <a:gd name="connsiteY1" fmla="*/ 114163 h 138017"/>
                <a:gd name="connsiteX2" fmla="*/ 159027 w 270345"/>
                <a:gd name="connsiteY2" fmla="*/ 138017 h 138017"/>
                <a:gd name="connsiteX3" fmla="*/ 182880 w 270345"/>
                <a:gd name="connsiteY3" fmla="*/ 130066 h 138017"/>
                <a:gd name="connsiteX4" fmla="*/ 182880 w 270345"/>
                <a:gd name="connsiteY4" fmla="*/ 66455 h 138017"/>
                <a:gd name="connsiteX5" fmla="*/ 159027 w 270345"/>
                <a:gd name="connsiteY5" fmla="*/ 50553 h 138017"/>
                <a:gd name="connsiteX6" fmla="*/ 31806 w 270345"/>
                <a:gd name="connsiteY6" fmla="*/ 82358 h 138017"/>
                <a:gd name="connsiteX7" fmla="*/ 39757 w 270345"/>
                <a:gd name="connsiteY7" fmla="*/ 106212 h 138017"/>
                <a:gd name="connsiteX8" fmla="*/ 79514 w 270345"/>
                <a:gd name="connsiteY8" fmla="*/ 98260 h 138017"/>
                <a:gd name="connsiteX9" fmla="*/ 95416 w 270345"/>
                <a:gd name="connsiteY9" fmla="*/ 50553 h 138017"/>
                <a:gd name="connsiteX10" fmla="*/ 87465 w 270345"/>
                <a:gd name="connsiteY10" fmla="*/ 26699 h 138017"/>
                <a:gd name="connsiteX11" fmla="*/ 0 w 270345"/>
                <a:gd name="connsiteY11" fmla="*/ 2845 h 138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0345" h="138017">
                  <a:moveTo>
                    <a:pt x="270345" y="82358"/>
                  </a:moveTo>
                  <a:cubicBezTo>
                    <a:pt x="238178" y="84656"/>
                    <a:pt x="151075" y="56426"/>
                    <a:pt x="151075" y="114163"/>
                  </a:cubicBezTo>
                  <a:cubicBezTo>
                    <a:pt x="151075" y="122545"/>
                    <a:pt x="156376" y="130066"/>
                    <a:pt x="159027" y="138017"/>
                  </a:cubicBezTo>
                  <a:cubicBezTo>
                    <a:pt x="166978" y="135367"/>
                    <a:pt x="176954" y="135992"/>
                    <a:pt x="182880" y="130066"/>
                  </a:cubicBezTo>
                  <a:cubicBezTo>
                    <a:pt x="196964" y="115982"/>
                    <a:pt x="189479" y="78004"/>
                    <a:pt x="182880" y="66455"/>
                  </a:cubicBezTo>
                  <a:cubicBezTo>
                    <a:pt x="178139" y="58158"/>
                    <a:pt x="166978" y="55854"/>
                    <a:pt x="159027" y="50553"/>
                  </a:cubicBezTo>
                  <a:cubicBezTo>
                    <a:pt x="129091" y="52549"/>
                    <a:pt x="31806" y="22074"/>
                    <a:pt x="31806" y="82358"/>
                  </a:cubicBezTo>
                  <a:cubicBezTo>
                    <a:pt x="31806" y="90739"/>
                    <a:pt x="37107" y="98261"/>
                    <a:pt x="39757" y="106212"/>
                  </a:cubicBezTo>
                  <a:cubicBezTo>
                    <a:pt x="53009" y="103561"/>
                    <a:pt x="69958" y="107816"/>
                    <a:pt x="79514" y="98260"/>
                  </a:cubicBezTo>
                  <a:cubicBezTo>
                    <a:pt x="91367" y="86407"/>
                    <a:pt x="95416" y="50553"/>
                    <a:pt x="95416" y="50553"/>
                  </a:cubicBezTo>
                  <a:cubicBezTo>
                    <a:pt x="92766" y="42602"/>
                    <a:pt x="92114" y="33673"/>
                    <a:pt x="87465" y="26699"/>
                  </a:cubicBezTo>
                  <a:cubicBezTo>
                    <a:pt x="61567" y="-12148"/>
                    <a:pt x="50438" y="2845"/>
                    <a:pt x="0" y="2845"/>
                  </a:cubicBezTo>
                </a:path>
              </a:pathLst>
            </a:cu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329891" y="3765975"/>
              <a:ext cx="270345" cy="138017"/>
            </a:xfrm>
            <a:custGeom>
              <a:avLst/>
              <a:gdLst>
                <a:gd name="connsiteX0" fmla="*/ 270345 w 270345"/>
                <a:gd name="connsiteY0" fmla="*/ 82358 h 138017"/>
                <a:gd name="connsiteX1" fmla="*/ 151075 w 270345"/>
                <a:gd name="connsiteY1" fmla="*/ 114163 h 138017"/>
                <a:gd name="connsiteX2" fmla="*/ 159027 w 270345"/>
                <a:gd name="connsiteY2" fmla="*/ 138017 h 138017"/>
                <a:gd name="connsiteX3" fmla="*/ 182880 w 270345"/>
                <a:gd name="connsiteY3" fmla="*/ 130066 h 138017"/>
                <a:gd name="connsiteX4" fmla="*/ 182880 w 270345"/>
                <a:gd name="connsiteY4" fmla="*/ 66455 h 138017"/>
                <a:gd name="connsiteX5" fmla="*/ 159027 w 270345"/>
                <a:gd name="connsiteY5" fmla="*/ 50553 h 138017"/>
                <a:gd name="connsiteX6" fmla="*/ 31806 w 270345"/>
                <a:gd name="connsiteY6" fmla="*/ 82358 h 138017"/>
                <a:gd name="connsiteX7" fmla="*/ 39757 w 270345"/>
                <a:gd name="connsiteY7" fmla="*/ 106212 h 138017"/>
                <a:gd name="connsiteX8" fmla="*/ 79514 w 270345"/>
                <a:gd name="connsiteY8" fmla="*/ 98260 h 138017"/>
                <a:gd name="connsiteX9" fmla="*/ 95416 w 270345"/>
                <a:gd name="connsiteY9" fmla="*/ 50553 h 138017"/>
                <a:gd name="connsiteX10" fmla="*/ 87465 w 270345"/>
                <a:gd name="connsiteY10" fmla="*/ 26699 h 138017"/>
                <a:gd name="connsiteX11" fmla="*/ 0 w 270345"/>
                <a:gd name="connsiteY11" fmla="*/ 2845 h 138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0345" h="138017">
                  <a:moveTo>
                    <a:pt x="270345" y="82358"/>
                  </a:moveTo>
                  <a:cubicBezTo>
                    <a:pt x="238178" y="84656"/>
                    <a:pt x="151075" y="56426"/>
                    <a:pt x="151075" y="114163"/>
                  </a:cubicBezTo>
                  <a:cubicBezTo>
                    <a:pt x="151075" y="122545"/>
                    <a:pt x="156376" y="130066"/>
                    <a:pt x="159027" y="138017"/>
                  </a:cubicBezTo>
                  <a:cubicBezTo>
                    <a:pt x="166978" y="135367"/>
                    <a:pt x="176954" y="135992"/>
                    <a:pt x="182880" y="130066"/>
                  </a:cubicBezTo>
                  <a:cubicBezTo>
                    <a:pt x="196964" y="115982"/>
                    <a:pt x="189479" y="78004"/>
                    <a:pt x="182880" y="66455"/>
                  </a:cubicBezTo>
                  <a:cubicBezTo>
                    <a:pt x="178139" y="58158"/>
                    <a:pt x="166978" y="55854"/>
                    <a:pt x="159027" y="50553"/>
                  </a:cubicBezTo>
                  <a:cubicBezTo>
                    <a:pt x="129091" y="52549"/>
                    <a:pt x="31806" y="22074"/>
                    <a:pt x="31806" y="82358"/>
                  </a:cubicBezTo>
                  <a:cubicBezTo>
                    <a:pt x="31806" y="90739"/>
                    <a:pt x="37107" y="98261"/>
                    <a:pt x="39757" y="106212"/>
                  </a:cubicBezTo>
                  <a:cubicBezTo>
                    <a:pt x="53009" y="103561"/>
                    <a:pt x="69958" y="107816"/>
                    <a:pt x="79514" y="98260"/>
                  </a:cubicBezTo>
                  <a:cubicBezTo>
                    <a:pt x="91367" y="86407"/>
                    <a:pt x="95416" y="50553"/>
                    <a:pt x="95416" y="50553"/>
                  </a:cubicBezTo>
                  <a:cubicBezTo>
                    <a:pt x="92766" y="42602"/>
                    <a:pt x="92114" y="33673"/>
                    <a:pt x="87465" y="26699"/>
                  </a:cubicBezTo>
                  <a:cubicBezTo>
                    <a:pt x="61567" y="-12148"/>
                    <a:pt x="50438" y="2845"/>
                    <a:pt x="0" y="2845"/>
                  </a:cubicBezTo>
                </a:path>
              </a:pathLst>
            </a:custGeom>
            <a:noFill/>
            <a:ln w="9525">
              <a:solidFill>
                <a:schemeClr val="bg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 rot="17350626">
              <a:off x="3347498" y="4465691"/>
              <a:ext cx="270345" cy="138017"/>
            </a:xfrm>
            <a:custGeom>
              <a:avLst/>
              <a:gdLst>
                <a:gd name="connsiteX0" fmla="*/ 270345 w 270345"/>
                <a:gd name="connsiteY0" fmla="*/ 82358 h 138017"/>
                <a:gd name="connsiteX1" fmla="*/ 151075 w 270345"/>
                <a:gd name="connsiteY1" fmla="*/ 114163 h 138017"/>
                <a:gd name="connsiteX2" fmla="*/ 159027 w 270345"/>
                <a:gd name="connsiteY2" fmla="*/ 138017 h 138017"/>
                <a:gd name="connsiteX3" fmla="*/ 182880 w 270345"/>
                <a:gd name="connsiteY3" fmla="*/ 130066 h 138017"/>
                <a:gd name="connsiteX4" fmla="*/ 182880 w 270345"/>
                <a:gd name="connsiteY4" fmla="*/ 66455 h 138017"/>
                <a:gd name="connsiteX5" fmla="*/ 159027 w 270345"/>
                <a:gd name="connsiteY5" fmla="*/ 50553 h 138017"/>
                <a:gd name="connsiteX6" fmla="*/ 31806 w 270345"/>
                <a:gd name="connsiteY6" fmla="*/ 82358 h 138017"/>
                <a:gd name="connsiteX7" fmla="*/ 39757 w 270345"/>
                <a:gd name="connsiteY7" fmla="*/ 106212 h 138017"/>
                <a:gd name="connsiteX8" fmla="*/ 79514 w 270345"/>
                <a:gd name="connsiteY8" fmla="*/ 98260 h 138017"/>
                <a:gd name="connsiteX9" fmla="*/ 95416 w 270345"/>
                <a:gd name="connsiteY9" fmla="*/ 50553 h 138017"/>
                <a:gd name="connsiteX10" fmla="*/ 87465 w 270345"/>
                <a:gd name="connsiteY10" fmla="*/ 26699 h 138017"/>
                <a:gd name="connsiteX11" fmla="*/ 0 w 270345"/>
                <a:gd name="connsiteY11" fmla="*/ 2845 h 138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0345" h="138017">
                  <a:moveTo>
                    <a:pt x="270345" y="82358"/>
                  </a:moveTo>
                  <a:cubicBezTo>
                    <a:pt x="238178" y="84656"/>
                    <a:pt x="151075" y="56426"/>
                    <a:pt x="151075" y="114163"/>
                  </a:cubicBezTo>
                  <a:cubicBezTo>
                    <a:pt x="151075" y="122545"/>
                    <a:pt x="156376" y="130066"/>
                    <a:pt x="159027" y="138017"/>
                  </a:cubicBezTo>
                  <a:cubicBezTo>
                    <a:pt x="166978" y="135367"/>
                    <a:pt x="176954" y="135992"/>
                    <a:pt x="182880" y="130066"/>
                  </a:cubicBezTo>
                  <a:cubicBezTo>
                    <a:pt x="196964" y="115982"/>
                    <a:pt x="189479" y="78004"/>
                    <a:pt x="182880" y="66455"/>
                  </a:cubicBezTo>
                  <a:cubicBezTo>
                    <a:pt x="178139" y="58158"/>
                    <a:pt x="166978" y="55854"/>
                    <a:pt x="159027" y="50553"/>
                  </a:cubicBezTo>
                  <a:cubicBezTo>
                    <a:pt x="129091" y="52549"/>
                    <a:pt x="31806" y="22074"/>
                    <a:pt x="31806" y="82358"/>
                  </a:cubicBezTo>
                  <a:cubicBezTo>
                    <a:pt x="31806" y="90739"/>
                    <a:pt x="37107" y="98261"/>
                    <a:pt x="39757" y="106212"/>
                  </a:cubicBezTo>
                  <a:cubicBezTo>
                    <a:pt x="53009" y="103561"/>
                    <a:pt x="69958" y="107816"/>
                    <a:pt x="79514" y="98260"/>
                  </a:cubicBezTo>
                  <a:cubicBezTo>
                    <a:pt x="91367" y="86407"/>
                    <a:pt x="95416" y="50553"/>
                    <a:pt x="95416" y="50553"/>
                  </a:cubicBezTo>
                  <a:cubicBezTo>
                    <a:pt x="92766" y="42602"/>
                    <a:pt x="92114" y="33673"/>
                    <a:pt x="87465" y="26699"/>
                  </a:cubicBezTo>
                  <a:cubicBezTo>
                    <a:pt x="61567" y="-12148"/>
                    <a:pt x="50438" y="2845"/>
                    <a:pt x="0" y="2845"/>
                  </a:cubicBezTo>
                </a:path>
              </a:pathLst>
            </a:custGeom>
            <a:noFill/>
            <a:ln w="9525">
              <a:solidFill>
                <a:schemeClr val="bg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 rot="13345163">
              <a:off x="3905416" y="4845847"/>
              <a:ext cx="270345" cy="138017"/>
            </a:xfrm>
            <a:custGeom>
              <a:avLst/>
              <a:gdLst>
                <a:gd name="connsiteX0" fmla="*/ 270345 w 270345"/>
                <a:gd name="connsiteY0" fmla="*/ 82358 h 138017"/>
                <a:gd name="connsiteX1" fmla="*/ 151075 w 270345"/>
                <a:gd name="connsiteY1" fmla="*/ 114163 h 138017"/>
                <a:gd name="connsiteX2" fmla="*/ 159027 w 270345"/>
                <a:gd name="connsiteY2" fmla="*/ 138017 h 138017"/>
                <a:gd name="connsiteX3" fmla="*/ 182880 w 270345"/>
                <a:gd name="connsiteY3" fmla="*/ 130066 h 138017"/>
                <a:gd name="connsiteX4" fmla="*/ 182880 w 270345"/>
                <a:gd name="connsiteY4" fmla="*/ 66455 h 138017"/>
                <a:gd name="connsiteX5" fmla="*/ 159027 w 270345"/>
                <a:gd name="connsiteY5" fmla="*/ 50553 h 138017"/>
                <a:gd name="connsiteX6" fmla="*/ 31806 w 270345"/>
                <a:gd name="connsiteY6" fmla="*/ 82358 h 138017"/>
                <a:gd name="connsiteX7" fmla="*/ 39757 w 270345"/>
                <a:gd name="connsiteY7" fmla="*/ 106212 h 138017"/>
                <a:gd name="connsiteX8" fmla="*/ 79514 w 270345"/>
                <a:gd name="connsiteY8" fmla="*/ 98260 h 138017"/>
                <a:gd name="connsiteX9" fmla="*/ 95416 w 270345"/>
                <a:gd name="connsiteY9" fmla="*/ 50553 h 138017"/>
                <a:gd name="connsiteX10" fmla="*/ 87465 w 270345"/>
                <a:gd name="connsiteY10" fmla="*/ 26699 h 138017"/>
                <a:gd name="connsiteX11" fmla="*/ 0 w 270345"/>
                <a:gd name="connsiteY11" fmla="*/ 2845 h 138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0345" h="138017">
                  <a:moveTo>
                    <a:pt x="270345" y="82358"/>
                  </a:moveTo>
                  <a:cubicBezTo>
                    <a:pt x="238178" y="84656"/>
                    <a:pt x="151075" y="56426"/>
                    <a:pt x="151075" y="114163"/>
                  </a:cubicBezTo>
                  <a:cubicBezTo>
                    <a:pt x="151075" y="122545"/>
                    <a:pt x="156376" y="130066"/>
                    <a:pt x="159027" y="138017"/>
                  </a:cubicBezTo>
                  <a:cubicBezTo>
                    <a:pt x="166978" y="135367"/>
                    <a:pt x="176954" y="135992"/>
                    <a:pt x="182880" y="130066"/>
                  </a:cubicBezTo>
                  <a:cubicBezTo>
                    <a:pt x="196964" y="115982"/>
                    <a:pt x="189479" y="78004"/>
                    <a:pt x="182880" y="66455"/>
                  </a:cubicBezTo>
                  <a:cubicBezTo>
                    <a:pt x="178139" y="58158"/>
                    <a:pt x="166978" y="55854"/>
                    <a:pt x="159027" y="50553"/>
                  </a:cubicBezTo>
                  <a:cubicBezTo>
                    <a:pt x="129091" y="52549"/>
                    <a:pt x="31806" y="22074"/>
                    <a:pt x="31806" y="82358"/>
                  </a:cubicBezTo>
                  <a:cubicBezTo>
                    <a:pt x="31806" y="90739"/>
                    <a:pt x="37107" y="98261"/>
                    <a:pt x="39757" y="106212"/>
                  </a:cubicBezTo>
                  <a:cubicBezTo>
                    <a:pt x="53009" y="103561"/>
                    <a:pt x="69958" y="107816"/>
                    <a:pt x="79514" y="98260"/>
                  </a:cubicBezTo>
                  <a:cubicBezTo>
                    <a:pt x="91367" y="86407"/>
                    <a:pt x="95416" y="50553"/>
                    <a:pt x="95416" y="50553"/>
                  </a:cubicBezTo>
                  <a:cubicBezTo>
                    <a:pt x="92766" y="42602"/>
                    <a:pt x="92114" y="33673"/>
                    <a:pt x="87465" y="26699"/>
                  </a:cubicBezTo>
                  <a:cubicBezTo>
                    <a:pt x="61567" y="-12148"/>
                    <a:pt x="50438" y="2845"/>
                    <a:pt x="0" y="2845"/>
                  </a:cubicBezTo>
                </a:path>
              </a:pathLst>
            </a:cu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7231819">
              <a:off x="3273642" y="2790765"/>
              <a:ext cx="339075" cy="75216"/>
            </a:xfrm>
            <a:custGeom>
              <a:avLst/>
              <a:gdLst>
                <a:gd name="connsiteX0" fmla="*/ 270345 w 270345"/>
                <a:gd name="connsiteY0" fmla="*/ 82358 h 138017"/>
                <a:gd name="connsiteX1" fmla="*/ 151075 w 270345"/>
                <a:gd name="connsiteY1" fmla="*/ 114163 h 138017"/>
                <a:gd name="connsiteX2" fmla="*/ 159027 w 270345"/>
                <a:gd name="connsiteY2" fmla="*/ 138017 h 138017"/>
                <a:gd name="connsiteX3" fmla="*/ 182880 w 270345"/>
                <a:gd name="connsiteY3" fmla="*/ 130066 h 138017"/>
                <a:gd name="connsiteX4" fmla="*/ 182880 w 270345"/>
                <a:gd name="connsiteY4" fmla="*/ 66455 h 138017"/>
                <a:gd name="connsiteX5" fmla="*/ 159027 w 270345"/>
                <a:gd name="connsiteY5" fmla="*/ 50553 h 138017"/>
                <a:gd name="connsiteX6" fmla="*/ 31806 w 270345"/>
                <a:gd name="connsiteY6" fmla="*/ 82358 h 138017"/>
                <a:gd name="connsiteX7" fmla="*/ 39757 w 270345"/>
                <a:gd name="connsiteY7" fmla="*/ 106212 h 138017"/>
                <a:gd name="connsiteX8" fmla="*/ 79514 w 270345"/>
                <a:gd name="connsiteY8" fmla="*/ 98260 h 138017"/>
                <a:gd name="connsiteX9" fmla="*/ 95416 w 270345"/>
                <a:gd name="connsiteY9" fmla="*/ 50553 h 138017"/>
                <a:gd name="connsiteX10" fmla="*/ 87465 w 270345"/>
                <a:gd name="connsiteY10" fmla="*/ 26699 h 138017"/>
                <a:gd name="connsiteX11" fmla="*/ 0 w 270345"/>
                <a:gd name="connsiteY11" fmla="*/ 2845 h 138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0345" h="138017">
                  <a:moveTo>
                    <a:pt x="270345" y="82358"/>
                  </a:moveTo>
                  <a:cubicBezTo>
                    <a:pt x="238178" y="84656"/>
                    <a:pt x="151075" y="56426"/>
                    <a:pt x="151075" y="114163"/>
                  </a:cubicBezTo>
                  <a:cubicBezTo>
                    <a:pt x="151075" y="122545"/>
                    <a:pt x="156376" y="130066"/>
                    <a:pt x="159027" y="138017"/>
                  </a:cubicBezTo>
                  <a:cubicBezTo>
                    <a:pt x="166978" y="135367"/>
                    <a:pt x="176954" y="135992"/>
                    <a:pt x="182880" y="130066"/>
                  </a:cubicBezTo>
                  <a:cubicBezTo>
                    <a:pt x="196964" y="115982"/>
                    <a:pt x="189479" y="78004"/>
                    <a:pt x="182880" y="66455"/>
                  </a:cubicBezTo>
                  <a:cubicBezTo>
                    <a:pt x="178139" y="58158"/>
                    <a:pt x="166978" y="55854"/>
                    <a:pt x="159027" y="50553"/>
                  </a:cubicBezTo>
                  <a:cubicBezTo>
                    <a:pt x="129091" y="52549"/>
                    <a:pt x="31806" y="22074"/>
                    <a:pt x="31806" y="82358"/>
                  </a:cubicBezTo>
                  <a:cubicBezTo>
                    <a:pt x="31806" y="90739"/>
                    <a:pt x="37107" y="98261"/>
                    <a:pt x="39757" y="106212"/>
                  </a:cubicBezTo>
                  <a:cubicBezTo>
                    <a:pt x="53009" y="103561"/>
                    <a:pt x="69958" y="107816"/>
                    <a:pt x="79514" y="98260"/>
                  </a:cubicBezTo>
                  <a:cubicBezTo>
                    <a:pt x="91367" y="86407"/>
                    <a:pt x="95416" y="50553"/>
                    <a:pt x="95416" y="50553"/>
                  </a:cubicBezTo>
                  <a:cubicBezTo>
                    <a:pt x="92766" y="42602"/>
                    <a:pt x="92114" y="33673"/>
                    <a:pt x="87465" y="26699"/>
                  </a:cubicBezTo>
                  <a:cubicBezTo>
                    <a:pt x="61567" y="-12148"/>
                    <a:pt x="50438" y="2845"/>
                    <a:pt x="0" y="2845"/>
                  </a:cubicBezTo>
                </a:path>
              </a:pathLst>
            </a:cu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305059" y="2743200"/>
              <a:ext cx="84061" cy="85173"/>
            </a:xfrm>
            <a:custGeom>
              <a:avLst/>
              <a:gdLst>
                <a:gd name="connsiteX0" fmla="*/ 1144 w 168121"/>
                <a:gd name="connsiteY0" fmla="*/ 103367 h 135172"/>
                <a:gd name="connsiteX1" fmla="*/ 32949 w 168121"/>
                <a:gd name="connsiteY1" fmla="*/ 7951 h 135172"/>
                <a:gd name="connsiteX2" fmla="*/ 56803 w 168121"/>
                <a:gd name="connsiteY2" fmla="*/ 23854 h 135172"/>
                <a:gd name="connsiteX3" fmla="*/ 88608 w 168121"/>
                <a:gd name="connsiteY3" fmla="*/ 135172 h 135172"/>
                <a:gd name="connsiteX4" fmla="*/ 112462 w 168121"/>
                <a:gd name="connsiteY4" fmla="*/ 127221 h 135172"/>
                <a:gd name="connsiteX5" fmla="*/ 128364 w 168121"/>
                <a:gd name="connsiteY5" fmla="*/ 63610 h 135172"/>
                <a:gd name="connsiteX6" fmla="*/ 104511 w 168121"/>
                <a:gd name="connsiteY6" fmla="*/ 55659 h 135172"/>
                <a:gd name="connsiteX7" fmla="*/ 104511 w 168121"/>
                <a:gd name="connsiteY7" fmla="*/ 7951 h 135172"/>
                <a:gd name="connsiteX8" fmla="*/ 128364 w 168121"/>
                <a:gd name="connsiteY8" fmla="*/ 0 h 135172"/>
                <a:gd name="connsiteX9" fmla="*/ 152218 w 168121"/>
                <a:gd name="connsiteY9" fmla="*/ 7951 h 135172"/>
                <a:gd name="connsiteX10" fmla="*/ 168121 w 168121"/>
                <a:gd name="connsiteY10" fmla="*/ 55659 h 135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8121" h="135172">
                  <a:moveTo>
                    <a:pt x="1144" y="103367"/>
                  </a:moveTo>
                  <a:cubicBezTo>
                    <a:pt x="1495" y="99855"/>
                    <a:pt x="-10000" y="7951"/>
                    <a:pt x="32949" y="7951"/>
                  </a:cubicBezTo>
                  <a:cubicBezTo>
                    <a:pt x="42505" y="7951"/>
                    <a:pt x="48852" y="18553"/>
                    <a:pt x="56803" y="23854"/>
                  </a:cubicBezTo>
                  <a:cubicBezTo>
                    <a:pt x="59409" y="57739"/>
                    <a:pt x="33422" y="135172"/>
                    <a:pt x="88608" y="135172"/>
                  </a:cubicBezTo>
                  <a:cubicBezTo>
                    <a:pt x="96989" y="135172"/>
                    <a:pt x="104511" y="129871"/>
                    <a:pt x="112462" y="127221"/>
                  </a:cubicBezTo>
                  <a:cubicBezTo>
                    <a:pt x="116753" y="114348"/>
                    <a:pt x="131562" y="73205"/>
                    <a:pt x="128364" y="63610"/>
                  </a:cubicBezTo>
                  <a:cubicBezTo>
                    <a:pt x="125714" y="55659"/>
                    <a:pt x="112462" y="58309"/>
                    <a:pt x="104511" y="55659"/>
                  </a:cubicBezTo>
                  <a:cubicBezTo>
                    <a:pt x="99209" y="39755"/>
                    <a:pt x="88607" y="23855"/>
                    <a:pt x="104511" y="7951"/>
                  </a:cubicBezTo>
                  <a:cubicBezTo>
                    <a:pt x="110437" y="2025"/>
                    <a:pt x="120413" y="2650"/>
                    <a:pt x="128364" y="0"/>
                  </a:cubicBezTo>
                  <a:cubicBezTo>
                    <a:pt x="136315" y="2650"/>
                    <a:pt x="147346" y="1131"/>
                    <a:pt x="152218" y="7951"/>
                  </a:cubicBezTo>
                  <a:cubicBezTo>
                    <a:pt x="161961" y="21591"/>
                    <a:pt x="168121" y="55659"/>
                    <a:pt x="168121" y="55659"/>
                  </a:cubicBezTo>
                </a:path>
              </a:pathLst>
            </a:cu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258390" y="3467581"/>
              <a:ext cx="84061" cy="85173"/>
            </a:xfrm>
            <a:custGeom>
              <a:avLst/>
              <a:gdLst>
                <a:gd name="connsiteX0" fmla="*/ 1144 w 168121"/>
                <a:gd name="connsiteY0" fmla="*/ 103367 h 135172"/>
                <a:gd name="connsiteX1" fmla="*/ 32949 w 168121"/>
                <a:gd name="connsiteY1" fmla="*/ 7951 h 135172"/>
                <a:gd name="connsiteX2" fmla="*/ 56803 w 168121"/>
                <a:gd name="connsiteY2" fmla="*/ 23854 h 135172"/>
                <a:gd name="connsiteX3" fmla="*/ 88608 w 168121"/>
                <a:gd name="connsiteY3" fmla="*/ 135172 h 135172"/>
                <a:gd name="connsiteX4" fmla="*/ 112462 w 168121"/>
                <a:gd name="connsiteY4" fmla="*/ 127221 h 135172"/>
                <a:gd name="connsiteX5" fmla="*/ 128364 w 168121"/>
                <a:gd name="connsiteY5" fmla="*/ 63610 h 135172"/>
                <a:gd name="connsiteX6" fmla="*/ 104511 w 168121"/>
                <a:gd name="connsiteY6" fmla="*/ 55659 h 135172"/>
                <a:gd name="connsiteX7" fmla="*/ 104511 w 168121"/>
                <a:gd name="connsiteY7" fmla="*/ 7951 h 135172"/>
                <a:gd name="connsiteX8" fmla="*/ 128364 w 168121"/>
                <a:gd name="connsiteY8" fmla="*/ 0 h 135172"/>
                <a:gd name="connsiteX9" fmla="*/ 152218 w 168121"/>
                <a:gd name="connsiteY9" fmla="*/ 7951 h 135172"/>
                <a:gd name="connsiteX10" fmla="*/ 168121 w 168121"/>
                <a:gd name="connsiteY10" fmla="*/ 55659 h 135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8121" h="135172">
                  <a:moveTo>
                    <a:pt x="1144" y="103367"/>
                  </a:moveTo>
                  <a:cubicBezTo>
                    <a:pt x="1495" y="99855"/>
                    <a:pt x="-10000" y="7951"/>
                    <a:pt x="32949" y="7951"/>
                  </a:cubicBezTo>
                  <a:cubicBezTo>
                    <a:pt x="42505" y="7951"/>
                    <a:pt x="48852" y="18553"/>
                    <a:pt x="56803" y="23854"/>
                  </a:cubicBezTo>
                  <a:cubicBezTo>
                    <a:pt x="59409" y="57739"/>
                    <a:pt x="33422" y="135172"/>
                    <a:pt x="88608" y="135172"/>
                  </a:cubicBezTo>
                  <a:cubicBezTo>
                    <a:pt x="96989" y="135172"/>
                    <a:pt x="104511" y="129871"/>
                    <a:pt x="112462" y="127221"/>
                  </a:cubicBezTo>
                  <a:cubicBezTo>
                    <a:pt x="116753" y="114348"/>
                    <a:pt x="131562" y="73205"/>
                    <a:pt x="128364" y="63610"/>
                  </a:cubicBezTo>
                  <a:cubicBezTo>
                    <a:pt x="125714" y="55659"/>
                    <a:pt x="112462" y="58309"/>
                    <a:pt x="104511" y="55659"/>
                  </a:cubicBezTo>
                  <a:cubicBezTo>
                    <a:pt x="99209" y="39755"/>
                    <a:pt x="88607" y="23855"/>
                    <a:pt x="104511" y="7951"/>
                  </a:cubicBezTo>
                  <a:cubicBezTo>
                    <a:pt x="110437" y="2025"/>
                    <a:pt x="120413" y="2650"/>
                    <a:pt x="128364" y="0"/>
                  </a:cubicBezTo>
                  <a:cubicBezTo>
                    <a:pt x="136315" y="2650"/>
                    <a:pt x="147346" y="1131"/>
                    <a:pt x="152218" y="7951"/>
                  </a:cubicBezTo>
                  <a:cubicBezTo>
                    <a:pt x="161961" y="21591"/>
                    <a:pt x="168121" y="55659"/>
                    <a:pt x="168121" y="55659"/>
                  </a:cubicBezTo>
                </a:path>
              </a:pathLst>
            </a:cu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917719" y="4419600"/>
              <a:ext cx="84061" cy="85173"/>
            </a:xfrm>
            <a:custGeom>
              <a:avLst/>
              <a:gdLst>
                <a:gd name="connsiteX0" fmla="*/ 1144 w 168121"/>
                <a:gd name="connsiteY0" fmla="*/ 103367 h 135172"/>
                <a:gd name="connsiteX1" fmla="*/ 32949 w 168121"/>
                <a:gd name="connsiteY1" fmla="*/ 7951 h 135172"/>
                <a:gd name="connsiteX2" fmla="*/ 56803 w 168121"/>
                <a:gd name="connsiteY2" fmla="*/ 23854 h 135172"/>
                <a:gd name="connsiteX3" fmla="*/ 88608 w 168121"/>
                <a:gd name="connsiteY3" fmla="*/ 135172 h 135172"/>
                <a:gd name="connsiteX4" fmla="*/ 112462 w 168121"/>
                <a:gd name="connsiteY4" fmla="*/ 127221 h 135172"/>
                <a:gd name="connsiteX5" fmla="*/ 128364 w 168121"/>
                <a:gd name="connsiteY5" fmla="*/ 63610 h 135172"/>
                <a:gd name="connsiteX6" fmla="*/ 104511 w 168121"/>
                <a:gd name="connsiteY6" fmla="*/ 55659 h 135172"/>
                <a:gd name="connsiteX7" fmla="*/ 104511 w 168121"/>
                <a:gd name="connsiteY7" fmla="*/ 7951 h 135172"/>
                <a:gd name="connsiteX8" fmla="*/ 128364 w 168121"/>
                <a:gd name="connsiteY8" fmla="*/ 0 h 135172"/>
                <a:gd name="connsiteX9" fmla="*/ 152218 w 168121"/>
                <a:gd name="connsiteY9" fmla="*/ 7951 h 135172"/>
                <a:gd name="connsiteX10" fmla="*/ 168121 w 168121"/>
                <a:gd name="connsiteY10" fmla="*/ 55659 h 135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8121" h="135172">
                  <a:moveTo>
                    <a:pt x="1144" y="103367"/>
                  </a:moveTo>
                  <a:cubicBezTo>
                    <a:pt x="1495" y="99855"/>
                    <a:pt x="-10000" y="7951"/>
                    <a:pt x="32949" y="7951"/>
                  </a:cubicBezTo>
                  <a:cubicBezTo>
                    <a:pt x="42505" y="7951"/>
                    <a:pt x="48852" y="18553"/>
                    <a:pt x="56803" y="23854"/>
                  </a:cubicBezTo>
                  <a:cubicBezTo>
                    <a:pt x="59409" y="57739"/>
                    <a:pt x="33422" y="135172"/>
                    <a:pt x="88608" y="135172"/>
                  </a:cubicBezTo>
                  <a:cubicBezTo>
                    <a:pt x="96989" y="135172"/>
                    <a:pt x="104511" y="129871"/>
                    <a:pt x="112462" y="127221"/>
                  </a:cubicBezTo>
                  <a:cubicBezTo>
                    <a:pt x="116753" y="114348"/>
                    <a:pt x="131562" y="73205"/>
                    <a:pt x="128364" y="63610"/>
                  </a:cubicBezTo>
                  <a:cubicBezTo>
                    <a:pt x="125714" y="55659"/>
                    <a:pt x="112462" y="58309"/>
                    <a:pt x="104511" y="55659"/>
                  </a:cubicBezTo>
                  <a:cubicBezTo>
                    <a:pt x="99209" y="39755"/>
                    <a:pt x="88607" y="23855"/>
                    <a:pt x="104511" y="7951"/>
                  </a:cubicBezTo>
                  <a:cubicBezTo>
                    <a:pt x="110437" y="2025"/>
                    <a:pt x="120413" y="2650"/>
                    <a:pt x="128364" y="0"/>
                  </a:cubicBezTo>
                  <a:cubicBezTo>
                    <a:pt x="136315" y="2650"/>
                    <a:pt x="147346" y="1131"/>
                    <a:pt x="152218" y="7951"/>
                  </a:cubicBezTo>
                  <a:cubicBezTo>
                    <a:pt x="161961" y="21591"/>
                    <a:pt x="168121" y="55659"/>
                    <a:pt x="168121" y="55659"/>
                  </a:cubicBezTo>
                </a:path>
              </a:pathLst>
            </a:custGeom>
            <a:noFill/>
            <a:ln w="952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686886">
              <a:off x="3720444" y="3585804"/>
              <a:ext cx="171209" cy="192582"/>
            </a:xfrm>
            <a:custGeom>
              <a:avLst/>
              <a:gdLst>
                <a:gd name="connsiteX0" fmla="*/ 1144 w 168121"/>
                <a:gd name="connsiteY0" fmla="*/ 103367 h 135172"/>
                <a:gd name="connsiteX1" fmla="*/ 32949 w 168121"/>
                <a:gd name="connsiteY1" fmla="*/ 7951 h 135172"/>
                <a:gd name="connsiteX2" fmla="*/ 56803 w 168121"/>
                <a:gd name="connsiteY2" fmla="*/ 23854 h 135172"/>
                <a:gd name="connsiteX3" fmla="*/ 88608 w 168121"/>
                <a:gd name="connsiteY3" fmla="*/ 135172 h 135172"/>
                <a:gd name="connsiteX4" fmla="*/ 112462 w 168121"/>
                <a:gd name="connsiteY4" fmla="*/ 127221 h 135172"/>
                <a:gd name="connsiteX5" fmla="*/ 128364 w 168121"/>
                <a:gd name="connsiteY5" fmla="*/ 63610 h 135172"/>
                <a:gd name="connsiteX6" fmla="*/ 104511 w 168121"/>
                <a:gd name="connsiteY6" fmla="*/ 55659 h 135172"/>
                <a:gd name="connsiteX7" fmla="*/ 104511 w 168121"/>
                <a:gd name="connsiteY7" fmla="*/ 7951 h 135172"/>
                <a:gd name="connsiteX8" fmla="*/ 128364 w 168121"/>
                <a:gd name="connsiteY8" fmla="*/ 0 h 135172"/>
                <a:gd name="connsiteX9" fmla="*/ 152218 w 168121"/>
                <a:gd name="connsiteY9" fmla="*/ 7951 h 135172"/>
                <a:gd name="connsiteX10" fmla="*/ 168121 w 168121"/>
                <a:gd name="connsiteY10" fmla="*/ 55659 h 135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8121" h="135172">
                  <a:moveTo>
                    <a:pt x="1144" y="103367"/>
                  </a:moveTo>
                  <a:cubicBezTo>
                    <a:pt x="1495" y="99855"/>
                    <a:pt x="-10000" y="7951"/>
                    <a:pt x="32949" y="7951"/>
                  </a:cubicBezTo>
                  <a:cubicBezTo>
                    <a:pt x="42505" y="7951"/>
                    <a:pt x="48852" y="18553"/>
                    <a:pt x="56803" y="23854"/>
                  </a:cubicBezTo>
                  <a:cubicBezTo>
                    <a:pt x="59409" y="57739"/>
                    <a:pt x="33422" y="135172"/>
                    <a:pt x="88608" y="135172"/>
                  </a:cubicBezTo>
                  <a:cubicBezTo>
                    <a:pt x="96989" y="135172"/>
                    <a:pt x="104511" y="129871"/>
                    <a:pt x="112462" y="127221"/>
                  </a:cubicBezTo>
                  <a:cubicBezTo>
                    <a:pt x="116753" y="114348"/>
                    <a:pt x="131562" y="73205"/>
                    <a:pt x="128364" y="63610"/>
                  </a:cubicBezTo>
                  <a:cubicBezTo>
                    <a:pt x="125714" y="55659"/>
                    <a:pt x="112462" y="58309"/>
                    <a:pt x="104511" y="55659"/>
                  </a:cubicBezTo>
                  <a:cubicBezTo>
                    <a:pt x="99209" y="39755"/>
                    <a:pt x="88607" y="23855"/>
                    <a:pt x="104511" y="7951"/>
                  </a:cubicBezTo>
                  <a:cubicBezTo>
                    <a:pt x="110437" y="2025"/>
                    <a:pt x="120413" y="2650"/>
                    <a:pt x="128364" y="0"/>
                  </a:cubicBezTo>
                  <a:cubicBezTo>
                    <a:pt x="136315" y="2650"/>
                    <a:pt x="147346" y="1131"/>
                    <a:pt x="152218" y="7951"/>
                  </a:cubicBezTo>
                  <a:cubicBezTo>
                    <a:pt x="161961" y="21591"/>
                    <a:pt x="168121" y="55659"/>
                    <a:pt x="168121" y="5565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 rot="18686886">
              <a:off x="3148274" y="2421367"/>
              <a:ext cx="266761" cy="84382"/>
            </a:xfrm>
            <a:custGeom>
              <a:avLst/>
              <a:gdLst>
                <a:gd name="connsiteX0" fmla="*/ 1144 w 168121"/>
                <a:gd name="connsiteY0" fmla="*/ 103367 h 135172"/>
                <a:gd name="connsiteX1" fmla="*/ 32949 w 168121"/>
                <a:gd name="connsiteY1" fmla="*/ 7951 h 135172"/>
                <a:gd name="connsiteX2" fmla="*/ 56803 w 168121"/>
                <a:gd name="connsiteY2" fmla="*/ 23854 h 135172"/>
                <a:gd name="connsiteX3" fmla="*/ 88608 w 168121"/>
                <a:gd name="connsiteY3" fmla="*/ 135172 h 135172"/>
                <a:gd name="connsiteX4" fmla="*/ 112462 w 168121"/>
                <a:gd name="connsiteY4" fmla="*/ 127221 h 135172"/>
                <a:gd name="connsiteX5" fmla="*/ 128364 w 168121"/>
                <a:gd name="connsiteY5" fmla="*/ 63610 h 135172"/>
                <a:gd name="connsiteX6" fmla="*/ 104511 w 168121"/>
                <a:gd name="connsiteY6" fmla="*/ 55659 h 135172"/>
                <a:gd name="connsiteX7" fmla="*/ 104511 w 168121"/>
                <a:gd name="connsiteY7" fmla="*/ 7951 h 135172"/>
                <a:gd name="connsiteX8" fmla="*/ 128364 w 168121"/>
                <a:gd name="connsiteY8" fmla="*/ 0 h 135172"/>
                <a:gd name="connsiteX9" fmla="*/ 152218 w 168121"/>
                <a:gd name="connsiteY9" fmla="*/ 7951 h 135172"/>
                <a:gd name="connsiteX10" fmla="*/ 168121 w 168121"/>
                <a:gd name="connsiteY10" fmla="*/ 55659 h 135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8121" h="135172">
                  <a:moveTo>
                    <a:pt x="1144" y="103367"/>
                  </a:moveTo>
                  <a:cubicBezTo>
                    <a:pt x="1495" y="99855"/>
                    <a:pt x="-10000" y="7951"/>
                    <a:pt x="32949" y="7951"/>
                  </a:cubicBezTo>
                  <a:cubicBezTo>
                    <a:pt x="42505" y="7951"/>
                    <a:pt x="48852" y="18553"/>
                    <a:pt x="56803" y="23854"/>
                  </a:cubicBezTo>
                  <a:cubicBezTo>
                    <a:pt x="59409" y="57739"/>
                    <a:pt x="33422" y="135172"/>
                    <a:pt x="88608" y="135172"/>
                  </a:cubicBezTo>
                  <a:cubicBezTo>
                    <a:pt x="96989" y="135172"/>
                    <a:pt x="104511" y="129871"/>
                    <a:pt x="112462" y="127221"/>
                  </a:cubicBezTo>
                  <a:cubicBezTo>
                    <a:pt x="116753" y="114348"/>
                    <a:pt x="131562" y="73205"/>
                    <a:pt x="128364" y="63610"/>
                  </a:cubicBezTo>
                  <a:cubicBezTo>
                    <a:pt x="125714" y="55659"/>
                    <a:pt x="112462" y="58309"/>
                    <a:pt x="104511" y="55659"/>
                  </a:cubicBezTo>
                  <a:cubicBezTo>
                    <a:pt x="99209" y="39755"/>
                    <a:pt x="88607" y="23855"/>
                    <a:pt x="104511" y="7951"/>
                  </a:cubicBezTo>
                  <a:cubicBezTo>
                    <a:pt x="110437" y="2025"/>
                    <a:pt x="120413" y="2650"/>
                    <a:pt x="128364" y="0"/>
                  </a:cubicBezTo>
                  <a:cubicBezTo>
                    <a:pt x="136315" y="2650"/>
                    <a:pt x="147346" y="1131"/>
                    <a:pt x="152218" y="7951"/>
                  </a:cubicBezTo>
                  <a:cubicBezTo>
                    <a:pt x="161961" y="21591"/>
                    <a:pt x="168121" y="55659"/>
                    <a:pt x="168121" y="55659"/>
                  </a:cubicBezTo>
                </a:path>
              </a:pathLst>
            </a:custGeom>
            <a:noFill/>
            <a:ln w="9525">
              <a:solidFill>
                <a:schemeClr val="bg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Parallelogram 10"/>
            <p:cNvSpPr/>
            <p:nvPr/>
          </p:nvSpPr>
          <p:spPr>
            <a:xfrm>
              <a:off x="4112149" y="1999566"/>
              <a:ext cx="71562" cy="70246"/>
            </a:xfrm>
            <a:prstGeom prst="parallelogram">
              <a:avLst/>
            </a:prstGeom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586038" y="2051437"/>
              <a:ext cx="111319" cy="79513"/>
            </a:xfrm>
            <a:custGeom>
              <a:avLst/>
              <a:gdLst>
                <a:gd name="connsiteX0" fmla="*/ 55659 w 111319"/>
                <a:gd name="connsiteY0" fmla="*/ 0 h 79513"/>
                <a:gd name="connsiteX1" fmla="*/ 111319 w 111319"/>
                <a:gd name="connsiteY1" fmla="*/ 7951 h 79513"/>
                <a:gd name="connsiteX2" fmla="*/ 111319 w 111319"/>
                <a:gd name="connsiteY2" fmla="*/ 79513 h 79513"/>
                <a:gd name="connsiteX3" fmla="*/ 71562 w 111319"/>
                <a:gd name="connsiteY3" fmla="*/ 47707 h 79513"/>
                <a:gd name="connsiteX4" fmla="*/ 0 w 111319"/>
                <a:gd name="connsiteY4" fmla="*/ 79513 h 79513"/>
                <a:gd name="connsiteX5" fmla="*/ 7952 w 111319"/>
                <a:gd name="connsiteY5" fmla="*/ 23853 h 79513"/>
                <a:gd name="connsiteX6" fmla="*/ 55659 w 111319"/>
                <a:gd name="connsiteY6" fmla="*/ 0 h 79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319" h="79513">
                  <a:moveTo>
                    <a:pt x="55659" y="0"/>
                  </a:moveTo>
                  <a:lnTo>
                    <a:pt x="111319" y="7951"/>
                  </a:lnTo>
                  <a:lnTo>
                    <a:pt x="111319" y="79513"/>
                  </a:lnTo>
                  <a:lnTo>
                    <a:pt x="71562" y="47707"/>
                  </a:lnTo>
                  <a:lnTo>
                    <a:pt x="0" y="79513"/>
                  </a:lnTo>
                  <a:lnTo>
                    <a:pt x="7952" y="23853"/>
                  </a:lnTo>
                  <a:lnTo>
                    <a:pt x="55659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420925" y="1860605"/>
              <a:ext cx="151075" cy="174929"/>
            </a:xfrm>
            <a:custGeom>
              <a:avLst/>
              <a:gdLst>
                <a:gd name="connsiteX0" fmla="*/ 95416 w 151075"/>
                <a:gd name="connsiteY0" fmla="*/ 15903 h 174929"/>
                <a:gd name="connsiteX1" fmla="*/ 0 w 151075"/>
                <a:gd name="connsiteY1" fmla="*/ 127221 h 174929"/>
                <a:gd name="connsiteX2" fmla="*/ 7952 w 151075"/>
                <a:gd name="connsiteY2" fmla="*/ 174929 h 174929"/>
                <a:gd name="connsiteX3" fmla="*/ 151075 w 151075"/>
                <a:gd name="connsiteY3" fmla="*/ 0 h 174929"/>
                <a:gd name="connsiteX4" fmla="*/ 95416 w 151075"/>
                <a:gd name="connsiteY4" fmla="*/ 15903 h 174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075" h="174929">
                  <a:moveTo>
                    <a:pt x="95416" y="15903"/>
                  </a:moveTo>
                  <a:lnTo>
                    <a:pt x="0" y="127221"/>
                  </a:lnTo>
                  <a:lnTo>
                    <a:pt x="7952" y="174929"/>
                  </a:lnTo>
                  <a:lnTo>
                    <a:pt x="151075" y="0"/>
                  </a:lnTo>
                  <a:lnTo>
                    <a:pt x="95416" y="15903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ight Triangle 13"/>
            <p:cNvSpPr/>
            <p:nvPr/>
          </p:nvSpPr>
          <p:spPr>
            <a:xfrm>
              <a:off x="3161739" y="1860605"/>
              <a:ext cx="162922" cy="45719"/>
            </a:xfrm>
            <a:prstGeom prst="rtTriangle">
              <a:avLst/>
            </a:prstGeom>
            <a:solidFill>
              <a:schemeClr val="tx1">
                <a:lumMod val="65000"/>
              </a:schemeClr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00871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5656" y="1524000"/>
            <a:ext cx="4906344" cy="3549753"/>
          </a:xfrm>
          <a:prstGeom prst="rect">
            <a:avLst/>
          </a:prstGeom>
          <a:effectLst/>
        </p:spPr>
      </p:pic>
      <p:sp>
        <p:nvSpPr>
          <p:cNvPr id="5" name="TextBox 4"/>
          <p:cNvSpPr txBox="1"/>
          <p:nvPr/>
        </p:nvSpPr>
        <p:spPr>
          <a:xfrm>
            <a:off x="3353395" y="1053299"/>
            <a:ext cx="18901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1600" dirty="0" smtClean="0"/>
              <a:t>Woodall et al. 2014 </a:t>
            </a:r>
            <a:endParaRPr lang="en-US" sz="1200" dirty="0"/>
          </a:p>
          <a:p>
            <a:endParaRPr lang="en-US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3352800" y="5181600"/>
            <a:ext cx="5486400" cy="1047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15000"/>
              </a:lnSpc>
              <a:buFont typeface="Arial"/>
              <a:buChar char="•"/>
            </a:pPr>
            <a:r>
              <a:rPr lang="en-US" dirty="0" smtClean="0">
                <a:ea typeface="Calibri"/>
                <a:cs typeface="Times New Roman"/>
              </a:rPr>
              <a:t>Concentrations in sediment 4x greater than at ocean surface</a:t>
            </a:r>
            <a:endParaRPr lang="en-US" baseline="300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Arial"/>
              <a:buChar char="•"/>
            </a:pPr>
            <a:r>
              <a:rPr lang="en-US" dirty="0" smtClean="0">
                <a:ea typeface="Calibri"/>
                <a:cs typeface="Times New Roman"/>
              </a:rPr>
              <a:t>Average </a:t>
            </a:r>
            <a:r>
              <a:rPr lang="en-US" dirty="0">
                <a:ea typeface="Calibri"/>
                <a:cs typeface="Times New Roman"/>
              </a:rPr>
              <a:t>of 13 fibers/50ml </a:t>
            </a:r>
            <a:r>
              <a:rPr lang="en-US" dirty="0" smtClean="0">
                <a:ea typeface="Calibri"/>
                <a:cs typeface="Times New Roman"/>
              </a:rPr>
              <a:t>sediment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54788"/>
          </a:xfrm>
        </p:spPr>
        <p:txBody>
          <a:bodyPr/>
          <a:lstStyle/>
          <a:p>
            <a:r>
              <a:rPr lang="en-US" dirty="0" smtClean="0">
                <a:solidFill>
                  <a:srgbClr val="FFFF66"/>
                </a:solidFill>
              </a:rPr>
              <a:t>Fibers in deep sea sediment</a:t>
            </a:r>
            <a:endParaRPr lang="en-US" dirty="0">
              <a:solidFill>
                <a:srgbClr val="FFFF66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207188"/>
            <a:ext cx="2775450" cy="5444444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7123206" y="6358348"/>
            <a:ext cx="914399" cy="400050"/>
            <a:chOff x="228600" y="2438401"/>
            <a:chExt cx="1600200" cy="685799"/>
          </a:xfrm>
        </p:grpSpPr>
        <p:sp>
          <p:nvSpPr>
            <p:cNvPr id="14" name="Rectangle 13"/>
            <p:cNvSpPr/>
            <p:nvPr/>
          </p:nvSpPr>
          <p:spPr>
            <a:xfrm>
              <a:off x="228600" y="2438401"/>
              <a:ext cx="1600200" cy="65063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0" y="2484120"/>
              <a:ext cx="1600200" cy="640080"/>
            </a:xfrm>
            <a:prstGeom prst="rect">
              <a:avLst/>
            </a:prstGeom>
          </p:spPr>
        </p:pic>
      </p:grp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065" y="6324600"/>
            <a:ext cx="904627" cy="43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764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66"/>
                </a:solidFill>
              </a:rPr>
              <a:t>Summary</a:t>
            </a:r>
            <a:endParaRPr lang="en-US" dirty="0">
              <a:solidFill>
                <a:srgbClr val="FFFF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257800"/>
          </a:xfrm>
        </p:spPr>
        <p:txBody>
          <a:bodyPr>
            <a:noAutofit/>
          </a:bodyPr>
          <a:lstStyle/>
          <a:p>
            <a:r>
              <a:rPr lang="en-US" sz="1800" dirty="0" smtClean="0"/>
              <a:t>Microplastics present in every tributary sample to date (up to 32 particles/m</a:t>
            </a:r>
            <a:r>
              <a:rPr lang="en-US" sz="1800" baseline="30000" dirty="0" smtClean="0"/>
              <a:t>3</a:t>
            </a:r>
            <a:r>
              <a:rPr lang="en-US" sz="1800" dirty="0" smtClean="0"/>
              <a:t>)</a:t>
            </a:r>
            <a:endParaRPr lang="en-US" sz="1200" dirty="0" smtClean="0"/>
          </a:p>
          <a:p>
            <a:endParaRPr lang="en-US" sz="1200" dirty="0" smtClean="0"/>
          </a:p>
          <a:p>
            <a:r>
              <a:rPr lang="en-US" sz="1800" u="sng" dirty="0" smtClean="0"/>
              <a:t>Land use</a:t>
            </a:r>
            <a:r>
              <a:rPr lang="en-US" sz="1800" dirty="0" smtClean="0"/>
              <a:t>: litter-related particles (fragments, foams, films) more common in more urban watersheds; fibers seem unrelated to land use</a:t>
            </a:r>
            <a:endParaRPr lang="en-US" sz="1200" dirty="0" smtClean="0"/>
          </a:p>
          <a:p>
            <a:endParaRPr lang="en-US" sz="1200" dirty="0" smtClean="0"/>
          </a:p>
          <a:p>
            <a:r>
              <a:rPr lang="en-US" sz="1800" u="sng" dirty="0" err="1" smtClean="0"/>
              <a:t>Streamflow</a:t>
            </a:r>
            <a:r>
              <a:rPr lang="en-US" sz="1800" u="sng" dirty="0" smtClean="0"/>
              <a:t> conditions</a:t>
            </a:r>
            <a:r>
              <a:rPr lang="en-US" sz="1800" dirty="0" smtClean="0"/>
              <a:t>: </a:t>
            </a:r>
            <a:r>
              <a:rPr lang="en-US" sz="1800" dirty="0"/>
              <a:t>litter-related particles (fragments, foams, films) more common in </a:t>
            </a:r>
            <a:r>
              <a:rPr lang="en-US" sz="1800" dirty="0" smtClean="0"/>
              <a:t>stormflow conditions; fibers seem unrelated to flow conditions</a:t>
            </a:r>
            <a:endParaRPr lang="en-US" sz="1200" dirty="0" smtClean="0"/>
          </a:p>
          <a:p>
            <a:endParaRPr lang="en-US" sz="1200" dirty="0"/>
          </a:p>
          <a:p>
            <a:r>
              <a:rPr lang="en-US" sz="1800" u="sng" dirty="0" smtClean="0"/>
              <a:t>Effluent contribution</a:t>
            </a:r>
            <a:r>
              <a:rPr lang="en-US" sz="1800" dirty="0" smtClean="0"/>
              <a:t>: no relationship observed, possibly due to large watershed sizes or quality of WWTP data</a:t>
            </a:r>
            <a:endParaRPr lang="en-US" sz="1200" dirty="0" smtClean="0"/>
          </a:p>
          <a:p>
            <a:endParaRPr lang="en-US" sz="1200" dirty="0" smtClean="0"/>
          </a:p>
          <a:p>
            <a:r>
              <a:rPr lang="en-US" sz="1800" dirty="0"/>
              <a:t>Tributary concentrations 10-1000 times greater than in Great Lakes</a:t>
            </a:r>
            <a:endParaRPr lang="en-US" sz="1200" dirty="0"/>
          </a:p>
          <a:p>
            <a:endParaRPr lang="en-US" sz="1200" dirty="0" smtClean="0"/>
          </a:p>
          <a:p>
            <a:r>
              <a:rPr lang="en-US" sz="1800" dirty="0" smtClean="0"/>
              <a:t>Fibers dominate over other particle types in tributaries (53% of all sampled particles)</a:t>
            </a:r>
          </a:p>
          <a:p>
            <a:pPr lvl="1"/>
            <a:r>
              <a:rPr lang="en-US" sz="1500" dirty="0" smtClean="0"/>
              <a:t>May be settling out in lakes</a:t>
            </a:r>
          </a:p>
          <a:p>
            <a:pPr lvl="1"/>
            <a:r>
              <a:rPr lang="en-US" sz="1500" dirty="0" smtClean="0"/>
              <a:t>Sources beyond WWTP effluent?  (Atmospheric deposition?  Overland sludge application?)</a:t>
            </a:r>
            <a:endParaRPr lang="en-US" sz="1200" dirty="0" smtClean="0"/>
          </a:p>
          <a:p>
            <a:endParaRPr lang="en-US" sz="1200" dirty="0" smtClean="0"/>
          </a:p>
          <a:p>
            <a:r>
              <a:rPr lang="en-US" sz="1800" dirty="0" smtClean="0"/>
              <a:t>Beads/pellets rare (&lt;2% </a:t>
            </a:r>
            <a:r>
              <a:rPr lang="en-US" sz="1800" dirty="0"/>
              <a:t>of </a:t>
            </a:r>
            <a:r>
              <a:rPr lang="en-US" sz="1800" dirty="0" smtClean="0"/>
              <a:t>sampled particles) </a:t>
            </a:r>
            <a:endParaRPr lang="en-US" sz="1800" dirty="0"/>
          </a:p>
        </p:txBody>
      </p:sp>
      <p:grpSp>
        <p:nvGrpSpPr>
          <p:cNvPr id="7" name="Group 6"/>
          <p:cNvGrpSpPr/>
          <p:nvPr/>
        </p:nvGrpSpPr>
        <p:grpSpPr>
          <a:xfrm>
            <a:off x="7123206" y="6358348"/>
            <a:ext cx="914399" cy="400050"/>
            <a:chOff x="228600" y="2438401"/>
            <a:chExt cx="1600200" cy="685799"/>
          </a:xfrm>
        </p:grpSpPr>
        <p:sp>
          <p:nvSpPr>
            <p:cNvPr id="8" name="Rectangle 7"/>
            <p:cNvSpPr/>
            <p:nvPr/>
          </p:nvSpPr>
          <p:spPr>
            <a:xfrm>
              <a:off x="228600" y="2438401"/>
              <a:ext cx="1600200" cy="65063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0" y="2484120"/>
              <a:ext cx="1600200" cy="640080"/>
            </a:xfrm>
            <a:prstGeom prst="rect">
              <a:avLst/>
            </a:prstGeom>
          </p:spPr>
        </p:pic>
      </p:grp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065" y="6324600"/>
            <a:ext cx="904627" cy="43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5619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4800600" cy="11430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FFFF66"/>
                </a:solidFill>
              </a:rPr>
              <a:t>Acknowledgments</a:t>
            </a:r>
            <a:endParaRPr lang="en-US" dirty="0">
              <a:solidFill>
                <a:srgbClr val="FFFF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4648200" cy="16002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000" b="1" u="sng" dirty="0" smtClean="0"/>
              <a:t>WI</a:t>
            </a:r>
            <a:r>
              <a:rPr lang="en-US" sz="2000" dirty="0" smtClean="0"/>
              <a:t>: Paul </a:t>
            </a:r>
            <a:r>
              <a:rPr lang="en-US" sz="2000" dirty="0" err="1" smtClean="0"/>
              <a:t>Reneau</a:t>
            </a:r>
            <a:r>
              <a:rPr lang="en-US" sz="2000" dirty="0" smtClean="0"/>
              <a:t>, </a:t>
            </a:r>
            <a:r>
              <a:rPr lang="en-US" sz="2000" dirty="0" err="1" smtClean="0"/>
              <a:t>Nic</a:t>
            </a:r>
            <a:r>
              <a:rPr lang="en-US" sz="2000" dirty="0" smtClean="0"/>
              <a:t> </a:t>
            </a:r>
            <a:r>
              <a:rPr lang="en-US" sz="2000" dirty="0" err="1" smtClean="0"/>
              <a:t>Buer</a:t>
            </a:r>
            <a:r>
              <a:rPr lang="en-US" sz="2000" dirty="0" smtClean="0"/>
              <a:t>, Ben </a:t>
            </a:r>
            <a:r>
              <a:rPr lang="en-US" sz="2000" dirty="0" err="1" smtClean="0"/>
              <a:t>Siebers</a:t>
            </a:r>
            <a:r>
              <a:rPr lang="en-US" sz="2000" dirty="0" smtClean="0"/>
              <a:t>, Troy Rutter, Becky </a:t>
            </a:r>
            <a:r>
              <a:rPr lang="en-US" sz="2000" dirty="0" err="1" smtClean="0"/>
              <a:t>Carvin</a:t>
            </a:r>
            <a:r>
              <a:rPr lang="en-US" sz="2000" dirty="0" smtClean="0"/>
              <a:t>, Ben </a:t>
            </a:r>
            <a:r>
              <a:rPr lang="en-US" sz="2000" dirty="0" err="1" smtClean="0"/>
              <a:t>Torrison</a:t>
            </a:r>
            <a:r>
              <a:rPr lang="en-US" sz="2000" dirty="0" smtClean="0"/>
              <a:t>,  Joe Schuler, Molly </a:t>
            </a:r>
            <a:r>
              <a:rPr lang="en-US" sz="2000" dirty="0" err="1" smtClean="0"/>
              <a:t>Breitmun</a:t>
            </a:r>
            <a:r>
              <a:rPr lang="en-US" sz="2000" dirty="0" smtClean="0"/>
              <a:t>, Kyle </a:t>
            </a:r>
            <a:r>
              <a:rPr lang="en-US" sz="2000" dirty="0" err="1" smtClean="0"/>
              <a:t>Raimer</a:t>
            </a: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b="1" u="sng" dirty="0"/>
              <a:t>MI</a:t>
            </a:r>
            <a:r>
              <a:rPr lang="en-US" sz="2000" dirty="0"/>
              <a:t>: Joe </a:t>
            </a:r>
            <a:r>
              <a:rPr lang="en-US" sz="2000" dirty="0" err="1"/>
              <a:t>Duris</a:t>
            </a:r>
            <a:r>
              <a:rPr lang="en-US" sz="2000" dirty="0"/>
              <a:t>, Cyndi </a:t>
            </a:r>
            <a:r>
              <a:rPr lang="en-US" sz="2000" dirty="0" err="1"/>
              <a:t>Rachol</a:t>
            </a:r>
            <a:r>
              <a:rPr lang="en-US" sz="2000" dirty="0"/>
              <a:t>, Rick </a:t>
            </a:r>
            <a:r>
              <a:rPr lang="en-US" sz="2000" dirty="0" err="1"/>
              <a:t>Jodoin</a:t>
            </a:r>
            <a:r>
              <a:rPr lang="en-US" sz="2000" dirty="0"/>
              <a:t>, Julia </a:t>
            </a:r>
            <a:r>
              <a:rPr lang="en-US" sz="2000" dirty="0" err="1"/>
              <a:t>Giesen</a:t>
            </a:r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3452474"/>
            <a:ext cx="4572252" cy="317692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105400" y="1478101"/>
            <a:ext cx="373380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/>
              <a:t>IN</a:t>
            </a:r>
            <a:r>
              <a:rPr lang="en-US" sz="2000" dirty="0"/>
              <a:t>: Cheryl </a:t>
            </a:r>
            <a:r>
              <a:rPr lang="en-US" sz="2000" dirty="0" err="1" smtClean="0"/>
              <a:t>Silcox</a:t>
            </a:r>
            <a:r>
              <a:rPr lang="en-US" sz="2000" dirty="0" smtClean="0"/>
              <a:t>, Ed </a:t>
            </a:r>
            <a:r>
              <a:rPr lang="en-US" sz="2000" dirty="0" err="1" smtClean="0"/>
              <a:t>Dobrowolski</a:t>
            </a:r>
            <a:r>
              <a:rPr lang="en-US" sz="2000" dirty="0" smtClean="0"/>
              <a:t>, Eric </a:t>
            </a:r>
            <a:r>
              <a:rPr lang="en-US" sz="2000" dirty="0" err="1" smtClean="0"/>
              <a:t>Looper</a:t>
            </a:r>
            <a:r>
              <a:rPr lang="en-US" sz="2000" dirty="0" smtClean="0"/>
              <a:t>, Andy Gorman, Howard Mills</a:t>
            </a:r>
          </a:p>
          <a:p>
            <a:endParaRPr lang="en-US" sz="2000" dirty="0"/>
          </a:p>
          <a:p>
            <a:r>
              <a:rPr lang="en-US" sz="2000" b="1" u="sng" dirty="0"/>
              <a:t>OH</a:t>
            </a:r>
            <a:r>
              <a:rPr lang="en-US" sz="2000" dirty="0"/>
              <a:t>: Stephanie Kula, </a:t>
            </a:r>
            <a:r>
              <a:rPr lang="en-US" sz="2000" dirty="0" smtClean="0"/>
              <a:t>Stephanie </a:t>
            </a:r>
            <a:r>
              <a:rPr lang="en-US" sz="2000" dirty="0" err="1" smtClean="0"/>
              <a:t>Janosy</a:t>
            </a:r>
            <a:r>
              <a:rPr lang="en-US" sz="2000" dirty="0" smtClean="0"/>
              <a:t>, Chad </a:t>
            </a:r>
            <a:r>
              <a:rPr lang="en-US" sz="2000" dirty="0" err="1" smtClean="0"/>
              <a:t>Toussant</a:t>
            </a:r>
            <a:r>
              <a:rPr lang="en-US" sz="2000" dirty="0" smtClean="0"/>
              <a:t>, Brian </a:t>
            </a:r>
            <a:r>
              <a:rPr lang="en-US" sz="2000" dirty="0" err="1" smtClean="0"/>
              <a:t>Mailot</a:t>
            </a:r>
            <a:endParaRPr lang="en-US" sz="2000" dirty="0" smtClean="0"/>
          </a:p>
          <a:p>
            <a:endParaRPr lang="en-US" sz="2000" dirty="0"/>
          </a:p>
          <a:p>
            <a:r>
              <a:rPr lang="en-US" sz="2000" b="1" u="sng" dirty="0"/>
              <a:t>NY</a:t>
            </a:r>
            <a:r>
              <a:rPr lang="en-US" sz="2000" dirty="0"/>
              <a:t>: Brett </a:t>
            </a:r>
            <a:r>
              <a:rPr lang="en-US" sz="2000" dirty="0" err="1" smtClean="0"/>
              <a:t>Hayhurst</a:t>
            </a:r>
            <a:r>
              <a:rPr lang="en-US" sz="2000" dirty="0" smtClean="0"/>
              <a:t>, Ben Fisher</a:t>
            </a:r>
          </a:p>
          <a:p>
            <a:endParaRPr lang="en-US" sz="2000" dirty="0"/>
          </a:p>
          <a:p>
            <a:r>
              <a:rPr lang="en-US" sz="2000" b="1" u="sng" dirty="0"/>
              <a:t>MN</a:t>
            </a:r>
            <a:r>
              <a:rPr lang="en-US" sz="2000" dirty="0"/>
              <a:t>: Josh Larson, Russ </a:t>
            </a:r>
            <a:r>
              <a:rPr lang="en-US" sz="2000" dirty="0" err="1"/>
              <a:t>Buesing</a:t>
            </a:r>
            <a:r>
              <a:rPr lang="en-US" sz="2000" dirty="0"/>
              <a:t>, Jeff Copa</a:t>
            </a:r>
          </a:p>
          <a:p>
            <a:endParaRPr lang="en-US" sz="2000" dirty="0" smtClean="0"/>
          </a:p>
          <a:p>
            <a:r>
              <a:rPr lang="en-US" sz="2000" b="1" u="sng" dirty="0" smtClean="0"/>
              <a:t>SUNY</a:t>
            </a:r>
            <a:r>
              <a:rPr lang="en-US" sz="2000" dirty="0" smtClean="0"/>
              <a:t>: Rachel Ricotta, </a:t>
            </a:r>
            <a:r>
              <a:rPr lang="en-US" sz="2000" dirty="0" err="1" smtClean="0"/>
              <a:t>Joylyn</a:t>
            </a:r>
            <a:r>
              <a:rPr lang="en-US" sz="2000" dirty="0" smtClean="0"/>
              <a:t> </a:t>
            </a:r>
            <a:r>
              <a:rPr lang="en-US" sz="2000" dirty="0" err="1" smtClean="0"/>
              <a:t>Kovachev</a:t>
            </a:r>
            <a:r>
              <a:rPr lang="en-US" sz="2000" dirty="0" smtClean="0"/>
              <a:t>, Katie Donnelly, Evan Miller</a:t>
            </a:r>
            <a:endParaRPr lang="en-US" sz="2000" dirty="0"/>
          </a:p>
          <a:p>
            <a:endParaRPr lang="en-US" sz="2000" dirty="0"/>
          </a:p>
        </p:txBody>
      </p:sp>
      <p:grpSp>
        <p:nvGrpSpPr>
          <p:cNvPr id="10" name="Group 9"/>
          <p:cNvGrpSpPr/>
          <p:nvPr/>
        </p:nvGrpSpPr>
        <p:grpSpPr>
          <a:xfrm>
            <a:off x="7123206" y="6358348"/>
            <a:ext cx="914399" cy="400050"/>
            <a:chOff x="228600" y="2438401"/>
            <a:chExt cx="1600200" cy="685799"/>
          </a:xfrm>
        </p:grpSpPr>
        <p:sp>
          <p:nvSpPr>
            <p:cNvPr id="11" name="Rectangle 10"/>
            <p:cNvSpPr/>
            <p:nvPr/>
          </p:nvSpPr>
          <p:spPr>
            <a:xfrm>
              <a:off x="228600" y="2438401"/>
              <a:ext cx="1600200" cy="65063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0" y="2484120"/>
              <a:ext cx="1600200" cy="640080"/>
            </a:xfrm>
            <a:prstGeom prst="rect">
              <a:avLst/>
            </a:prstGeom>
          </p:spPr>
        </p:pic>
      </p:grp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065" y="6324600"/>
            <a:ext cx="904627" cy="43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52400"/>
            <a:ext cx="300789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Callout 3"/>
          <p:cNvSpPr/>
          <p:nvPr/>
        </p:nvSpPr>
        <p:spPr>
          <a:xfrm>
            <a:off x="1066800" y="3194386"/>
            <a:ext cx="2362200" cy="990600"/>
          </a:xfrm>
          <a:prstGeom prst="wedgeEllipseCallout">
            <a:avLst>
              <a:gd name="adj1" fmla="val -57396"/>
              <a:gd name="adj2" fmla="val 16346"/>
            </a:avLst>
          </a:prstGeom>
          <a:solidFill>
            <a:schemeClr val="tx1">
              <a:lumMod val="95000"/>
            </a:schemeClr>
          </a:solidFill>
          <a:ln w="12700">
            <a:solidFill>
              <a:schemeClr val="bg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420695" y="3276600"/>
            <a:ext cx="162730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Questions?</a:t>
            </a:r>
          </a:p>
          <a:p>
            <a:pPr algn="ctr"/>
            <a:r>
              <a:rPr 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Austin Baldwin</a:t>
            </a:r>
          </a:p>
          <a:p>
            <a:pPr algn="ctr"/>
            <a:r>
              <a:rPr 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akbaldwi@usgs.gov</a:t>
            </a:r>
            <a:endParaRPr lang="en-US" sz="1400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077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42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61" y="937802"/>
            <a:ext cx="8943939" cy="5691598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Plastic particle concentrations vs </a:t>
            </a:r>
            <a:r>
              <a:rPr lang="en-US" sz="3200" b="1" dirty="0" smtClean="0"/>
              <a:t>urban land use</a:t>
            </a:r>
            <a:endParaRPr lang="en-US" sz="3200" b="1" dirty="0"/>
          </a:p>
        </p:txBody>
      </p:sp>
      <p:grpSp>
        <p:nvGrpSpPr>
          <p:cNvPr id="7" name="Group 6"/>
          <p:cNvGrpSpPr/>
          <p:nvPr/>
        </p:nvGrpSpPr>
        <p:grpSpPr>
          <a:xfrm>
            <a:off x="7123206" y="6129748"/>
            <a:ext cx="914399" cy="400050"/>
            <a:chOff x="228600" y="2438401"/>
            <a:chExt cx="1600200" cy="685799"/>
          </a:xfrm>
        </p:grpSpPr>
        <p:sp>
          <p:nvSpPr>
            <p:cNvPr id="8" name="Rectangle 7"/>
            <p:cNvSpPr/>
            <p:nvPr/>
          </p:nvSpPr>
          <p:spPr>
            <a:xfrm>
              <a:off x="228600" y="2438401"/>
              <a:ext cx="1600200" cy="65063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0" y="2484120"/>
              <a:ext cx="1600200" cy="640080"/>
            </a:xfrm>
            <a:prstGeom prst="rect">
              <a:avLst/>
            </a:prstGeom>
          </p:spPr>
        </p:pic>
      </p:grp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065" y="6096000"/>
            <a:ext cx="904627" cy="43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970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1066800"/>
            <a:ext cx="2971800" cy="259141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FFFF66"/>
                </a:solidFill>
              </a:rPr>
              <a:t>Sources to the environment</a:t>
            </a:r>
            <a:endParaRPr lang="en-US" dirty="0">
              <a:solidFill>
                <a:srgbClr val="FFFF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599" y="1219200"/>
            <a:ext cx="5715001" cy="5334001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en-US" sz="2800" b="1" dirty="0" smtClean="0"/>
              <a:t>Cosmetics and personal care products</a:t>
            </a:r>
            <a:endParaRPr lang="en-US" sz="1050" b="1" dirty="0" smtClean="0"/>
          </a:p>
          <a:p>
            <a:pPr lvl="0"/>
            <a:endParaRPr lang="en-US" sz="1050" dirty="0"/>
          </a:p>
          <a:p>
            <a:pPr marL="0" lvl="1" indent="0">
              <a:buNone/>
            </a:pPr>
            <a:r>
              <a:rPr lang="en-US" sz="2400" u="sng" dirty="0" smtClean="0">
                <a:solidFill>
                  <a:schemeClr val="tx1">
                    <a:lumMod val="95000"/>
                  </a:schemeClr>
                </a:solidFill>
              </a:rPr>
              <a:t>Exfoliation</a:t>
            </a:r>
            <a:r>
              <a:rPr lang="en-US" sz="2400" dirty="0" smtClean="0">
                <a:solidFill>
                  <a:schemeClr val="tx1">
                    <a:lumMod val="95000"/>
                  </a:schemeClr>
                </a:solidFill>
              </a:rPr>
              <a:t> </a:t>
            </a:r>
            <a:endParaRPr lang="en-US" sz="2400" dirty="0">
              <a:solidFill>
                <a:schemeClr val="tx1">
                  <a:lumMod val="95000"/>
                </a:schemeClr>
              </a:solidFill>
            </a:endParaRPr>
          </a:p>
          <a:p>
            <a:r>
              <a:rPr lang="en-US" sz="2400" dirty="0" smtClean="0"/>
              <a:t>Soaps, scrubs, </a:t>
            </a:r>
            <a:r>
              <a:rPr lang="en-US" sz="2400" dirty="0" err="1" smtClean="0"/>
              <a:t>toothpastes</a:t>
            </a:r>
            <a:r>
              <a:rPr lang="en-US" sz="2400" baseline="30000" dirty="0" err="1" smtClean="0">
                <a:solidFill>
                  <a:schemeClr val="tx1">
                    <a:lumMod val="95000"/>
                  </a:schemeClr>
                </a:solidFill>
              </a:rPr>
              <a:t>a</a:t>
            </a:r>
            <a:r>
              <a:rPr lang="en-US" sz="2400" baseline="30000" dirty="0" smtClean="0">
                <a:solidFill>
                  <a:schemeClr val="tx1">
                    <a:lumMod val="95000"/>
                  </a:schemeClr>
                </a:solidFill>
              </a:rPr>
              <a:t>-d</a:t>
            </a:r>
          </a:p>
          <a:p>
            <a:r>
              <a:rPr lang="en-US" sz="2400" dirty="0">
                <a:solidFill>
                  <a:schemeClr val="tx1">
                    <a:lumMod val="95000"/>
                  </a:schemeClr>
                </a:solidFill>
              </a:rPr>
              <a:t>Several hundred thousand per </a:t>
            </a:r>
            <a:r>
              <a:rPr lang="en-US" sz="2400" dirty="0" err="1">
                <a:solidFill>
                  <a:schemeClr val="tx1">
                    <a:lumMod val="95000"/>
                  </a:schemeClr>
                </a:solidFill>
              </a:rPr>
              <a:t>tube</a:t>
            </a:r>
            <a:r>
              <a:rPr lang="en-US" sz="2400" baseline="30000" dirty="0" err="1">
                <a:solidFill>
                  <a:schemeClr val="tx1">
                    <a:lumMod val="85000"/>
                  </a:schemeClr>
                </a:solidFill>
              </a:rPr>
              <a:t>e</a:t>
            </a:r>
            <a:endParaRPr lang="en-US" sz="2400" u="sng" dirty="0" smtClean="0">
              <a:solidFill>
                <a:schemeClr val="tx1">
                  <a:lumMod val="95000"/>
                </a:schemeClr>
              </a:solidFill>
            </a:endParaRPr>
          </a:p>
          <a:p>
            <a:pPr marL="0" lvl="1" indent="0">
              <a:buNone/>
            </a:pPr>
            <a:endParaRPr lang="en-US" sz="2400" u="sng" dirty="0" smtClean="0">
              <a:solidFill>
                <a:schemeClr val="tx1">
                  <a:lumMod val="95000"/>
                </a:schemeClr>
              </a:solidFill>
            </a:endParaRPr>
          </a:p>
          <a:p>
            <a:pPr marL="0" lvl="1" indent="0">
              <a:buNone/>
            </a:pPr>
            <a:r>
              <a:rPr lang="en-US" sz="2400" u="sng" dirty="0" smtClean="0">
                <a:solidFill>
                  <a:schemeClr val="tx1">
                    <a:lumMod val="95000"/>
                  </a:schemeClr>
                </a:solidFill>
              </a:rPr>
              <a:t>Film formation, viscosity control</a:t>
            </a:r>
            <a:endParaRPr lang="en-US" sz="2400" dirty="0" smtClean="0">
              <a:solidFill>
                <a:schemeClr val="tx1">
                  <a:lumMod val="95000"/>
                </a:schemeClr>
              </a:solidFill>
            </a:endParaRPr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Deodorants</a:t>
            </a:r>
            <a:r>
              <a:rPr lang="en-US" sz="2400" dirty="0"/>
              <a:t>, sunscreen, lipstick, </a:t>
            </a:r>
            <a:endParaRPr lang="en-US" sz="2400" dirty="0" smtClean="0"/>
          </a:p>
          <a:p>
            <a:pPr marL="400050" lvl="2" indent="0">
              <a:buNone/>
            </a:pPr>
            <a:r>
              <a:rPr lang="en-US" dirty="0" smtClean="0"/>
              <a:t> eye shadow, shaving cream,…</a:t>
            </a:r>
            <a:r>
              <a:rPr lang="en-US" baseline="30000" dirty="0" smtClean="0">
                <a:solidFill>
                  <a:schemeClr val="tx1">
                    <a:lumMod val="85000"/>
                  </a:schemeClr>
                </a:solidFill>
              </a:rPr>
              <a:t>d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1 - 50 µm in diameter</a:t>
            </a:r>
          </a:p>
          <a:p>
            <a:pPr marL="0" lvl="1" indent="0">
              <a:buNone/>
            </a:pPr>
            <a:endParaRPr lang="en-US" sz="2400" dirty="0" smtClean="0">
              <a:solidFill>
                <a:schemeClr val="tx1">
                  <a:lumMod val="95000"/>
                </a:schemeClr>
              </a:solidFill>
            </a:endParaRPr>
          </a:p>
          <a:p>
            <a:pPr marL="57150" indent="0">
              <a:buNone/>
            </a:pPr>
            <a:r>
              <a:rPr lang="en-US" sz="2400" dirty="0" smtClean="0">
                <a:solidFill>
                  <a:schemeClr val="tx1">
                    <a:lumMod val="95000"/>
                  </a:schemeClr>
                </a:solidFill>
              </a:rPr>
              <a:t>-  Pass through WWTPs, into </a:t>
            </a:r>
            <a:r>
              <a:rPr lang="en-US" sz="2400" dirty="0" err="1" smtClean="0">
                <a:solidFill>
                  <a:schemeClr val="tx1">
                    <a:lumMod val="95000"/>
                  </a:schemeClr>
                </a:solidFill>
              </a:rPr>
              <a:t>streams</a:t>
            </a:r>
            <a:r>
              <a:rPr lang="en-US" sz="2400" baseline="30000" dirty="0" err="1">
                <a:solidFill>
                  <a:schemeClr val="tx1">
                    <a:lumMod val="95000"/>
                  </a:schemeClr>
                </a:solidFill>
              </a:rPr>
              <a:t>f</a:t>
            </a:r>
            <a:endParaRPr lang="en-US" sz="2400" dirty="0" smtClean="0">
              <a:solidFill>
                <a:schemeClr val="tx1">
                  <a:lumMod val="95000"/>
                </a:schemeClr>
              </a:solidFill>
            </a:endParaRPr>
          </a:p>
          <a:p>
            <a:pPr marL="57150" indent="0">
              <a:buNone/>
            </a:pPr>
            <a:endParaRPr lang="en-US" sz="24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736" y="4924564"/>
            <a:ext cx="2417664" cy="162863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967705" y="3402704"/>
            <a:ext cx="9476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5gyres.org</a:t>
            </a:r>
            <a:endParaRPr lang="en-US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5334000" y="5410200"/>
            <a:ext cx="109356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newscientist.com</a:t>
            </a:r>
            <a:endParaRPr lang="en-US" sz="1000" dirty="0"/>
          </a:p>
        </p:txBody>
      </p:sp>
      <p:sp>
        <p:nvSpPr>
          <p:cNvPr id="6" name="TextBox 5"/>
          <p:cNvSpPr txBox="1"/>
          <p:nvPr/>
        </p:nvSpPr>
        <p:spPr>
          <a:xfrm>
            <a:off x="152400" y="6553200"/>
            <a:ext cx="740619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tx1">
                    <a:lumMod val="95000"/>
                  </a:schemeClr>
                </a:solidFill>
              </a:rPr>
              <a:t>a. Gregory 1996; b. Barnes et al. 2009; c. </a:t>
            </a:r>
            <a:r>
              <a:rPr lang="en-US" sz="1100" dirty="0" err="1" smtClean="0">
                <a:solidFill>
                  <a:schemeClr val="tx1">
                    <a:lumMod val="95000"/>
                  </a:schemeClr>
                </a:solidFill>
              </a:rPr>
              <a:t>Fendall</a:t>
            </a:r>
            <a:r>
              <a:rPr lang="en-US" sz="1100" dirty="0" smtClean="0">
                <a:solidFill>
                  <a:schemeClr val="tx1">
                    <a:lumMod val="95000"/>
                  </a:schemeClr>
                </a:solidFill>
              </a:rPr>
              <a:t> and Sewell 2009; d. UNEP 2015; e. 5-Gyres Institute; f. McCormick et al. 2014</a:t>
            </a:r>
            <a:endParaRPr lang="en-US" sz="1100" dirty="0">
              <a:solidFill>
                <a:schemeClr val="tx1">
                  <a:lumMod val="95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3733800"/>
            <a:ext cx="1143000" cy="106956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6636" y="3657600"/>
            <a:ext cx="2362200" cy="1803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011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9" t="13662" r="23962"/>
          <a:stretch/>
        </p:blipFill>
        <p:spPr>
          <a:xfrm>
            <a:off x="3733167" y="1676399"/>
            <a:ext cx="5258433" cy="5029201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FFFF66"/>
                </a:solidFill>
              </a:rPr>
              <a:t>Sources to the environment</a:t>
            </a:r>
            <a:endParaRPr lang="en-US" dirty="0">
              <a:solidFill>
                <a:srgbClr val="FFFF66"/>
              </a:solidFill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52400" y="1451850"/>
            <a:ext cx="3504567" cy="5101350"/>
          </a:xfrm>
        </p:spPr>
        <p:txBody>
          <a:bodyPr>
            <a:normAutofit/>
          </a:bodyPr>
          <a:lstStyle/>
          <a:p>
            <a:pPr marL="57150" indent="0">
              <a:buNone/>
            </a:pPr>
            <a:r>
              <a:rPr lang="en-US" sz="2800" b="1" dirty="0" smtClean="0"/>
              <a:t>Fibers </a:t>
            </a:r>
            <a:r>
              <a:rPr lang="en-US" sz="2800" b="1" dirty="0"/>
              <a:t>from </a:t>
            </a:r>
            <a:r>
              <a:rPr lang="en-US" sz="2800" b="1" dirty="0" smtClean="0"/>
              <a:t>synthetic</a:t>
            </a:r>
          </a:p>
          <a:p>
            <a:pPr marL="57150" indent="0">
              <a:buNone/>
            </a:pPr>
            <a:r>
              <a:rPr lang="en-US" sz="2800" b="1" dirty="0" smtClean="0"/>
              <a:t>clothing, textiles   </a:t>
            </a:r>
          </a:p>
          <a:p>
            <a:pPr lvl="1"/>
            <a:endParaRPr lang="en-US" sz="1050" dirty="0" smtClean="0"/>
          </a:p>
          <a:p>
            <a:pPr lvl="1"/>
            <a:r>
              <a:rPr lang="en-US" sz="2400" dirty="0" smtClean="0"/>
              <a:t>Up to 1,900/ garment/washing</a:t>
            </a:r>
            <a:r>
              <a:rPr lang="en-US" sz="2400" baseline="30000" dirty="0" smtClean="0"/>
              <a:t> </a:t>
            </a:r>
            <a:r>
              <a:rPr lang="en-US" sz="2400" baseline="30000" dirty="0" smtClean="0">
                <a:solidFill>
                  <a:schemeClr val="tx1">
                    <a:lumMod val="75000"/>
                  </a:schemeClr>
                </a:solidFill>
              </a:rPr>
              <a:t>a</a:t>
            </a:r>
          </a:p>
          <a:p>
            <a:pPr lvl="1"/>
            <a:endParaRPr lang="en-US" sz="1050" dirty="0" smtClean="0"/>
          </a:p>
          <a:p>
            <a:pPr lvl="1"/>
            <a:r>
              <a:rPr lang="en-US" sz="2400" dirty="0" smtClean="0"/>
              <a:t>Some pass through WWTPs, most </a:t>
            </a:r>
            <a:r>
              <a:rPr lang="en-US" sz="2400" dirty="0" err="1" smtClean="0"/>
              <a:t>captured</a:t>
            </a:r>
            <a:r>
              <a:rPr lang="en-US" sz="2400" baseline="30000" dirty="0" err="1" smtClean="0">
                <a:solidFill>
                  <a:schemeClr val="tx1">
                    <a:lumMod val="95000"/>
                  </a:schemeClr>
                </a:solidFill>
              </a:rPr>
              <a:t>b</a:t>
            </a:r>
            <a:r>
              <a:rPr lang="en-US" sz="2400" baseline="30000" dirty="0" smtClean="0">
                <a:solidFill>
                  <a:schemeClr val="tx1">
                    <a:lumMod val="95000"/>
                  </a:schemeClr>
                </a:solidFill>
              </a:rPr>
              <a:t>-d</a:t>
            </a:r>
          </a:p>
          <a:p>
            <a:pPr lvl="0"/>
            <a:endParaRPr lang="en-US" sz="24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"/>
          <a:stretch/>
        </p:blipFill>
        <p:spPr>
          <a:xfrm>
            <a:off x="7133965" y="1455359"/>
            <a:ext cx="1681162" cy="216151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7804968" y="3533001"/>
            <a:ext cx="11104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patagonia.com</a:t>
            </a:r>
            <a:endParaRPr lang="en-US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7173114" y="6443246"/>
            <a:ext cx="18946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Photo: Sherri Mason</a:t>
            </a:r>
            <a:endParaRPr lang="en-US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152400" y="5867400"/>
            <a:ext cx="36454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a. Browne et al. 2011; b. Habib et al. 1998; c. </a:t>
            </a:r>
            <a:r>
              <a:rPr lang="en-US" sz="1100" dirty="0" err="1" smtClean="0"/>
              <a:t>Zubris</a:t>
            </a:r>
            <a:r>
              <a:rPr lang="en-US" sz="1100" dirty="0" smtClean="0"/>
              <a:t> and Richards 2005; d. </a:t>
            </a:r>
            <a:r>
              <a:rPr lang="en-US" sz="1100" dirty="0" err="1" smtClean="0"/>
              <a:t>Gasperi</a:t>
            </a:r>
            <a:r>
              <a:rPr lang="en-US" sz="1100" dirty="0" smtClean="0"/>
              <a:t> et al. 2015  </a:t>
            </a:r>
            <a:endParaRPr lang="en-US" sz="1100" dirty="0"/>
          </a:p>
        </p:txBody>
      </p:sp>
      <p:grpSp>
        <p:nvGrpSpPr>
          <p:cNvPr id="12" name="Group 11"/>
          <p:cNvGrpSpPr/>
          <p:nvPr/>
        </p:nvGrpSpPr>
        <p:grpSpPr>
          <a:xfrm>
            <a:off x="152400" y="6358348"/>
            <a:ext cx="914399" cy="400050"/>
            <a:chOff x="228600" y="2438401"/>
            <a:chExt cx="1600200" cy="685799"/>
          </a:xfrm>
        </p:grpSpPr>
        <p:sp>
          <p:nvSpPr>
            <p:cNvPr id="13" name="Rectangle 12"/>
            <p:cNvSpPr/>
            <p:nvPr/>
          </p:nvSpPr>
          <p:spPr>
            <a:xfrm>
              <a:off x="228600" y="2438401"/>
              <a:ext cx="1600200" cy="65063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0" y="2484120"/>
              <a:ext cx="1600200" cy="640080"/>
            </a:xfrm>
            <a:prstGeom prst="rect">
              <a:avLst/>
            </a:prstGeom>
          </p:spPr>
        </p:pic>
      </p:grp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259" y="6324600"/>
            <a:ext cx="904627" cy="43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997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1713461"/>
          </a:xfrm>
        </p:spPr>
        <p:txBody>
          <a:bodyPr>
            <a:normAutofit/>
          </a:bodyPr>
          <a:lstStyle/>
          <a:p>
            <a:pPr lvl="0"/>
            <a:r>
              <a:rPr lang="en-US" sz="2800" b="1" dirty="0" smtClean="0"/>
              <a:t>Mechanical and photodegradation </a:t>
            </a:r>
            <a:r>
              <a:rPr lang="en-US" sz="2800" b="1" dirty="0"/>
              <a:t>of </a:t>
            </a:r>
            <a:r>
              <a:rPr lang="en-US" sz="2800" b="1" dirty="0" smtClean="0"/>
              <a:t>litter (“secondary” microplastics)</a:t>
            </a:r>
            <a:r>
              <a:rPr lang="en-US" sz="2400" dirty="0" smtClean="0"/>
              <a:t> </a:t>
            </a:r>
          </a:p>
          <a:p>
            <a:pPr marL="0" lvl="0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  bags</a:t>
            </a:r>
            <a:r>
              <a:rPr lang="en-US" sz="2400" dirty="0"/>
              <a:t>, bottles, </a:t>
            </a:r>
            <a:r>
              <a:rPr lang="en-US" sz="2400" dirty="0" smtClean="0"/>
              <a:t>nets, styrofoam</a:t>
            </a:r>
            <a:r>
              <a:rPr lang="en-US" sz="2400" dirty="0"/>
              <a:t>, wrappers, cigarette </a:t>
            </a:r>
            <a:r>
              <a:rPr lang="en-US" sz="2400" dirty="0" smtClean="0"/>
              <a:t>butts, </a:t>
            </a:r>
            <a:r>
              <a:rPr lang="en-US" sz="2400" dirty="0" err="1" smtClean="0"/>
              <a:t>etc</a:t>
            </a:r>
            <a:r>
              <a:rPr lang="en-US" sz="2400" baseline="30000" dirty="0" err="1" smtClean="0"/>
              <a:t>a,b</a:t>
            </a:r>
            <a:endParaRPr lang="en-US" sz="2400" baseline="300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FFFF66"/>
                </a:solidFill>
              </a:rPr>
              <a:t>Sources to the environment</a:t>
            </a:r>
            <a:endParaRPr lang="en-US" dirty="0">
              <a:solidFill>
                <a:srgbClr val="FFFF66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98" y="4100627"/>
            <a:ext cx="2330302" cy="233030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5039993"/>
            <a:ext cx="2955135" cy="15073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4242" y="3581400"/>
            <a:ext cx="2149364" cy="255057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92"/>
          <a:stretch/>
        </p:blipFill>
        <p:spPr>
          <a:xfrm>
            <a:off x="3963222" y="3657886"/>
            <a:ext cx="1805997" cy="14694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2667000"/>
            <a:ext cx="1905000" cy="143362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1101" y="4130909"/>
            <a:ext cx="914400" cy="914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2667000"/>
            <a:ext cx="2193135" cy="14694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52400" y="6553200"/>
            <a:ext cx="25010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a. Browne et al. 2007; b. Cole et al. 2011</a:t>
            </a:r>
            <a:endParaRPr lang="en-US" sz="1100" dirty="0"/>
          </a:p>
        </p:txBody>
      </p:sp>
      <p:grpSp>
        <p:nvGrpSpPr>
          <p:cNvPr id="15" name="Group 14"/>
          <p:cNvGrpSpPr/>
          <p:nvPr/>
        </p:nvGrpSpPr>
        <p:grpSpPr>
          <a:xfrm>
            <a:off x="7123206" y="6358348"/>
            <a:ext cx="914399" cy="400050"/>
            <a:chOff x="228600" y="2438401"/>
            <a:chExt cx="1600200" cy="685799"/>
          </a:xfrm>
        </p:grpSpPr>
        <p:sp>
          <p:nvSpPr>
            <p:cNvPr id="16" name="Rectangle 15"/>
            <p:cNvSpPr/>
            <p:nvPr/>
          </p:nvSpPr>
          <p:spPr>
            <a:xfrm>
              <a:off x="228600" y="2438401"/>
              <a:ext cx="1600200" cy="65063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0" y="2484120"/>
              <a:ext cx="1600200" cy="640080"/>
            </a:xfrm>
            <a:prstGeom prst="rect">
              <a:avLst/>
            </a:prstGeom>
          </p:spPr>
        </p:pic>
      </p:grp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065" y="6324600"/>
            <a:ext cx="904627" cy="43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5681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4038600" cy="5039833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US" sz="2600" dirty="0"/>
              <a:t>Preproduction pellets and </a:t>
            </a:r>
            <a:r>
              <a:rPr lang="en-US" sz="2600" dirty="0" err="1" smtClean="0"/>
              <a:t>powders</a:t>
            </a:r>
            <a:r>
              <a:rPr lang="en-US" sz="2400" baseline="30000" dirty="0" err="1" smtClean="0"/>
              <a:t>a</a:t>
            </a:r>
            <a:endParaRPr lang="en-US" sz="2400" baseline="30000" dirty="0">
              <a:solidFill>
                <a:schemeClr val="tx1">
                  <a:lumMod val="75000"/>
                </a:schemeClr>
              </a:solidFill>
            </a:endParaRPr>
          </a:p>
          <a:p>
            <a:pPr lvl="0"/>
            <a:endParaRPr lang="en-US" sz="2400" dirty="0"/>
          </a:p>
          <a:p>
            <a:pPr lvl="0"/>
            <a:r>
              <a:rPr lang="en-US" sz="2600" dirty="0" smtClean="0"/>
              <a:t>Pellets </a:t>
            </a:r>
            <a:r>
              <a:rPr lang="en-US" sz="2600" dirty="0"/>
              <a:t>for </a:t>
            </a:r>
            <a:r>
              <a:rPr lang="en-US" sz="2600" dirty="0" smtClean="0"/>
              <a:t>bead blasting (boat hulls, engine parts)</a:t>
            </a:r>
            <a:r>
              <a:rPr lang="en-US" sz="2400" baseline="30000" dirty="0" smtClean="0"/>
              <a:t>b</a:t>
            </a:r>
          </a:p>
          <a:p>
            <a:pPr lvl="0"/>
            <a:endParaRPr lang="en-US" sz="2400" dirty="0" smtClean="0"/>
          </a:p>
          <a:p>
            <a:pPr lvl="0"/>
            <a:r>
              <a:rPr lang="en-US" sz="2600" dirty="0" smtClean="0"/>
              <a:t>Overland </a:t>
            </a:r>
            <a:r>
              <a:rPr lang="en-US" sz="2600" dirty="0"/>
              <a:t>sludge </a:t>
            </a:r>
            <a:r>
              <a:rPr lang="en-US" sz="2600" dirty="0" err="1" smtClean="0"/>
              <a:t>application</a:t>
            </a:r>
            <a:r>
              <a:rPr lang="en-US" sz="2400" baseline="30000" dirty="0" err="1" smtClean="0"/>
              <a:t>c</a:t>
            </a:r>
            <a:endParaRPr lang="en-US" sz="2400" baseline="30000" dirty="0" smtClean="0"/>
          </a:p>
          <a:p>
            <a:pPr lvl="0"/>
            <a:endParaRPr lang="en-US" sz="2400" dirty="0" smtClean="0"/>
          </a:p>
          <a:p>
            <a:pPr lvl="0"/>
            <a:r>
              <a:rPr lang="en-US" sz="2600" dirty="0" smtClean="0"/>
              <a:t>Medical uses (drug delivery)</a:t>
            </a:r>
            <a:r>
              <a:rPr lang="en-US" sz="2400" baseline="30000" dirty="0" smtClean="0"/>
              <a:t>d</a:t>
            </a:r>
          </a:p>
          <a:p>
            <a:pPr lvl="0"/>
            <a:endParaRPr lang="en-US" sz="2400" dirty="0" smtClean="0"/>
          </a:p>
          <a:p>
            <a:pPr lvl="0"/>
            <a:r>
              <a:rPr lang="en-US" sz="2600" dirty="0" smtClean="0"/>
              <a:t>Pheromone flakes</a:t>
            </a:r>
          </a:p>
          <a:p>
            <a:pPr lvl="1"/>
            <a:r>
              <a:rPr lang="en-US" sz="2000" dirty="0" smtClean="0"/>
              <a:t>3-layered PVC laminate, 2/ft</a:t>
            </a:r>
            <a:r>
              <a:rPr lang="en-US" sz="2000" baseline="30000" dirty="0" smtClean="0"/>
              <a:t>2  e</a:t>
            </a:r>
          </a:p>
          <a:p>
            <a:pPr lvl="0"/>
            <a:endParaRPr lang="en-US" sz="2400" dirty="0"/>
          </a:p>
          <a:p>
            <a:pPr lvl="0"/>
            <a:r>
              <a:rPr lang="en-US" sz="2600" dirty="0" smtClean="0"/>
              <a:t>Atmospheric deposition</a:t>
            </a:r>
          </a:p>
          <a:p>
            <a:pPr lvl="1"/>
            <a:r>
              <a:rPr lang="en-US" sz="2000" dirty="0" smtClean="0"/>
              <a:t>29-280 particles/m</a:t>
            </a:r>
            <a:r>
              <a:rPr lang="en-US" sz="2000" baseline="30000" dirty="0" smtClean="0"/>
              <a:t>2</a:t>
            </a:r>
            <a:r>
              <a:rPr lang="en-US" sz="2000" dirty="0" smtClean="0"/>
              <a:t>/day </a:t>
            </a:r>
            <a:r>
              <a:rPr lang="en-US" sz="2000" baseline="30000" dirty="0" smtClean="0"/>
              <a:t>f</a:t>
            </a:r>
          </a:p>
          <a:p>
            <a:pPr marL="0" lvl="0" indent="0">
              <a:buNone/>
            </a:pPr>
            <a:r>
              <a:rPr lang="en-US" sz="24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400" dirty="0" smtClean="0">
                <a:solidFill>
                  <a:schemeClr val="tx1">
                    <a:lumMod val="75000"/>
                  </a:schemeClr>
                </a:solidFill>
              </a:rPr>
              <a:t>    </a:t>
            </a: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FFFF66"/>
                </a:solidFill>
              </a:rPr>
              <a:t>Sources to the environment</a:t>
            </a:r>
            <a:endParaRPr lang="en-US" dirty="0">
              <a:solidFill>
                <a:srgbClr val="FFFF66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05" r="12077" b="18309"/>
          <a:stretch/>
        </p:blipFill>
        <p:spPr>
          <a:xfrm>
            <a:off x="4648200" y="4495800"/>
            <a:ext cx="1977656" cy="171571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3076" y="3047226"/>
            <a:ext cx="2946124" cy="19057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1480109"/>
            <a:ext cx="2590800" cy="17202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6615135" y="2971800"/>
            <a:ext cx="10810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sermopel.com</a:t>
            </a:r>
            <a:endParaRPr lang="en-US" sz="1200" dirty="0"/>
          </a:p>
        </p:txBody>
      </p:sp>
      <p:sp>
        <p:nvSpPr>
          <p:cNvPr id="12" name="TextBox 11"/>
          <p:cNvSpPr txBox="1"/>
          <p:nvPr/>
        </p:nvSpPr>
        <p:spPr>
          <a:xfrm>
            <a:off x="7398472" y="4752201"/>
            <a:ext cx="15931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charlotteobserver.com</a:t>
            </a:r>
            <a:endParaRPr lang="en-US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5182298" y="6136690"/>
            <a:ext cx="15233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extension.iastate.edu</a:t>
            </a:r>
            <a:endParaRPr lang="en-US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6350913"/>
            <a:ext cx="522450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a. </a:t>
            </a:r>
            <a:r>
              <a:rPr lang="en-US" sz="1100" dirty="0" err="1" smtClean="0"/>
              <a:t>Mato</a:t>
            </a:r>
            <a:r>
              <a:rPr lang="en-US" sz="1100" dirty="0" smtClean="0"/>
              <a:t> et al. 2001; b. Gregory 1996; c. </a:t>
            </a:r>
            <a:r>
              <a:rPr lang="en-US" sz="1100" dirty="0" err="1" smtClean="0"/>
              <a:t>Zubris</a:t>
            </a:r>
            <a:r>
              <a:rPr lang="en-US" sz="1100" dirty="0" smtClean="0"/>
              <a:t> and Richards 2005; d. Browne et al. 2007;</a:t>
            </a:r>
          </a:p>
          <a:p>
            <a:r>
              <a:rPr lang="en-US" sz="1100" dirty="0" smtClean="0"/>
              <a:t>e.  MN Poll. Control Agency 2014; f. </a:t>
            </a:r>
            <a:r>
              <a:rPr lang="en-US" sz="1100" dirty="0" err="1" smtClean="0"/>
              <a:t>Gasperi</a:t>
            </a:r>
            <a:r>
              <a:rPr lang="en-US" sz="1100" dirty="0" smtClean="0"/>
              <a:t> et al. 2015</a:t>
            </a:r>
            <a:endParaRPr lang="en-US" sz="1100" dirty="0"/>
          </a:p>
        </p:txBody>
      </p:sp>
      <p:grpSp>
        <p:nvGrpSpPr>
          <p:cNvPr id="17" name="Group 16"/>
          <p:cNvGrpSpPr/>
          <p:nvPr/>
        </p:nvGrpSpPr>
        <p:grpSpPr>
          <a:xfrm>
            <a:off x="7123206" y="6358348"/>
            <a:ext cx="914399" cy="400050"/>
            <a:chOff x="228600" y="2438401"/>
            <a:chExt cx="1600200" cy="685799"/>
          </a:xfrm>
        </p:grpSpPr>
        <p:sp>
          <p:nvSpPr>
            <p:cNvPr id="18" name="Rectangle 17"/>
            <p:cNvSpPr/>
            <p:nvPr/>
          </p:nvSpPr>
          <p:spPr>
            <a:xfrm>
              <a:off x="228600" y="2438401"/>
              <a:ext cx="1600200" cy="65063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0" y="2484120"/>
              <a:ext cx="1600200" cy="640080"/>
            </a:xfrm>
            <a:prstGeom prst="rect">
              <a:avLst/>
            </a:prstGeom>
          </p:spPr>
        </p:pic>
      </p:grp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065" y="6324600"/>
            <a:ext cx="904627" cy="43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652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46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66"/>
                </a:solidFill>
              </a:rPr>
              <a:t>Why should we care?</a:t>
            </a:r>
            <a:endParaRPr lang="en-US" dirty="0">
              <a:solidFill>
                <a:srgbClr val="FFFF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34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66"/>
                </a:solidFill>
              </a:rPr>
              <a:t>Ingestion</a:t>
            </a:r>
            <a:endParaRPr lang="en-US" dirty="0">
              <a:solidFill>
                <a:srgbClr val="FFFF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648200"/>
          </a:xfrm>
        </p:spPr>
        <p:txBody>
          <a:bodyPr>
            <a:normAutofit/>
          </a:bodyPr>
          <a:lstStyle/>
          <a:p>
            <a:pPr lvl="0"/>
            <a:r>
              <a:rPr lang="en-US" sz="2400" dirty="0"/>
              <a:t>Observed in </a:t>
            </a:r>
            <a:r>
              <a:rPr lang="en-US" sz="2400" dirty="0" smtClean="0"/>
              <a:t>&gt;100 species (marine </a:t>
            </a:r>
            <a:r>
              <a:rPr lang="en-US" sz="2400" dirty="0"/>
              <a:t>mammals, birds, fish, turtles, and </a:t>
            </a:r>
            <a:r>
              <a:rPr lang="en-US" sz="2400" dirty="0" err="1" smtClean="0"/>
              <a:t>invertebrates</a:t>
            </a:r>
            <a:r>
              <a:rPr lang="en-US" sz="2000" baseline="30000" dirty="0" err="1" smtClean="0">
                <a:solidFill>
                  <a:schemeClr val="tx1">
                    <a:lumMod val="75000"/>
                  </a:schemeClr>
                </a:solidFill>
              </a:rPr>
              <a:t>a</a:t>
            </a:r>
            <a:r>
              <a:rPr lang="en-US" sz="2000" baseline="30000" dirty="0" smtClean="0">
                <a:solidFill>
                  <a:schemeClr val="tx1">
                    <a:lumMod val="75000"/>
                  </a:schemeClr>
                </a:solidFill>
              </a:rPr>
              <a:t>-e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)</a:t>
            </a:r>
            <a:endParaRPr lang="en-US" sz="2000" dirty="0">
              <a:solidFill>
                <a:schemeClr val="tx1">
                  <a:lumMod val="75000"/>
                </a:schemeClr>
              </a:solidFill>
            </a:endParaRPr>
          </a:p>
          <a:p>
            <a:pPr lvl="0"/>
            <a:endParaRPr lang="en-US" sz="2400" dirty="0" smtClean="0"/>
          </a:p>
          <a:p>
            <a:pPr lvl="1"/>
            <a:r>
              <a:rPr lang="en-US" sz="2000" dirty="0" smtClean="0"/>
              <a:t>Plastics </a:t>
            </a:r>
            <a:r>
              <a:rPr lang="en-US" sz="2000" dirty="0"/>
              <a:t>found in 82% of Lake Superior </a:t>
            </a:r>
            <a:r>
              <a:rPr lang="en-US" sz="2000" dirty="0" smtClean="0"/>
              <a:t>Lake Herring </a:t>
            </a:r>
            <a:r>
              <a:rPr lang="en-US" sz="2000" dirty="0"/>
              <a:t>in </a:t>
            </a:r>
            <a:r>
              <a:rPr lang="en-US" sz="2000" dirty="0" smtClean="0"/>
              <a:t>2013</a:t>
            </a:r>
            <a:r>
              <a:rPr lang="en-US" sz="2000" baseline="30000" dirty="0" smtClean="0">
                <a:solidFill>
                  <a:schemeClr val="tx1">
                    <a:lumMod val="85000"/>
                  </a:schemeClr>
                </a:solidFill>
              </a:rPr>
              <a:t>f</a:t>
            </a:r>
            <a:endParaRPr lang="en-US" sz="1600" baseline="30000" dirty="0">
              <a:solidFill>
                <a:schemeClr val="tx1">
                  <a:lumMod val="85000"/>
                </a:schemeClr>
              </a:solidFill>
            </a:endParaRPr>
          </a:p>
          <a:p>
            <a:pPr lvl="0"/>
            <a:endParaRPr lang="en-US" sz="2400" dirty="0" smtClean="0"/>
          </a:p>
          <a:p>
            <a:pPr lvl="1"/>
            <a:r>
              <a:rPr lang="en-US" sz="2000" dirty="0" smtClean="0"/>
              <a:t>Mussels in Nova Scotia: 126-178 microplastics/</a:t>
            </a:r>
            <a:r>
              <a:rPr lang="en-US" sz="2000" dirty="0" err="1" smtClean="0"/>
              <a:t>organism</a:t>
            </a:r>
            <a:r>
              <a:rPr lang="en-US" sz="2000" baseline="30000" dirty="0" err="1" smtClean="0">
                <a:solidFill>
                  <a:schemeClr val="tx1">
                    <a:lumMod val="75000"/>
                  </a:schemeClr>
                </a:solidFill>
              </a:rPr>
              <a:t>j</a:t>
            </a:r>
            <a:endParaRPr lang="en-US" sz="2000" dirty="0" smtClean="0"/>
          </a:p>
          <a:p>
            <a:pPr lvl="0"/>
            <a:endParaRPr lang="en-US" sz="2400" dirty="0" smtClean="0"/>
          </a:p>
          <a:p>
            <a:pPr lvl="0"/>
            <a:r>
              <a:rPr lang="en-US" sz="2400" dirty="0" smtClean="0"/>
              <a:t>Bioaccumulation and trophic </a:t>
            </a:r>
            <a:r>
              <a:rPr lang="en-US" sz="2400" dirty="0"/>
              <a:t>transfer up food </a:t>
            </a:r>
            <a:r>
              <a:rPr lang="en-US" sz="2400" dirty="0" err="1" smtClean="0"/>
              <a:t>chain</a:t>
            </a:r>
            <a:r>
              <a:rPr lang="en-US" sz="2400" baseline="30000" dirty="0" err="1" smtClean="0"/>
              <a:t>g,h</a:t>
            </a:r>
            <a:endParaRPr lang="en-US" sz="2000" baseline="30000" dirty="0">
              <a:solidFill>
                <a:schemeClr val="tx1">
                  <a:lumMod val="75000"/>
                </a:schemeClr>
              </a:solidFill>
            </a:endParaRPr>
          </a:p>
          <a:p>
            <a:pPr lvl="0"/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</p:txBody>
      </p:sp>
      <p:grpSp>
        <p:nvGrpSpPr>
          <p:cNvPr id="7" name="Group 6"/>
          <p:cNvGrpSpPr/>
          <p:nvPr/>
        </p:nvGrpSpPr>
        <p:grpSpPr>
          <a:xfrm>
            <a:off x="7123206" y="6358348"/>
            <a:ext cx="914399" cy="400050"/>
            <a:chOff x="228600" y="2438401"/>
            <a:chExt cx="1600200" cy="685799"/>
          </a:xfrm>
        </p:grpSpPr>
        <p:sp>
          <p:nvSpPr>
            <p:cNvPr id="8" name="Rectangle 7"/>
            <p:cNvSpPr/>
            <p:nvPr/>
          </p:nvSpPr>
          <p:spPr>
            <a:xfrm>
              <a:off x="228600" y="2438401"/>
              <a:ext cx="1600200" cy="65063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0" y="2484120"/>
              <a:ext cx="1600200" cy="640080"/>
            </a:xfrm>
            <a:prstGeom prst="rect">
              <a:avLst/>
            </a:prstGeom>
          </p:spPr>
        </p:pic>
      </p:grp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065" y="6324600"/>
            <a:ext cx="904627" cy="43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28601" y="6172200"/>
            <a:ext cx="67818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a. Thompson </a:t>
            </a:r>
            <a:r>
              <a:rPr lang="en-US" sz="1100" dirty="0" smtClean="0"/>
              <a:t>et al. 2004; b. </a:t>
            </a:r>
            <a:r>
              <a:rPr lang="en-US" sz="1100" dirty="0" err="1" smtClean="0"/>
              <a:t>Teuten</a:t>
            </a:r>
            <a:r>
              <a:rPr lang="en-US" sz="1100" dirty="0" smtClean="0"/>
              <a:t> et al. 2009; c. </a:t>
            </a:r>
            <a:r>
              <a:rPr lang="en-US" sz="1100" dirty="0" err="1" smtClean="0"/>
              <a:t>Tourinho</a:t>
            </a:r>
            <a:r>
              <a:rPr lang="en-US" sz="1100" dirty="0" smtClean="0"/>
              <a:t> et al. 2010; d. Lavers et al. 2014; e. </a:t>
            </a:r>
            <a:r>
              <a:rPr lang="en-US" sz="1100" dirty="0" err="1" smtClean="0"/>
              <a:t>Derraik</a:t>
            </a:r>
            <a:r>
              <a:rPr lang="en-US" sz="1100" dirty="0" smtClean="0"/>
              <a:t> 2002; </a:t>
            </a:r>
          </a:p>
          <a:p>
            <a:r>
              <a:rPr lang="en-US" sz="1100" dirty="0" smtClean="0"/>
              <a:t>f. S. Mason, personal comm.; g. Farrell and Nelson, 2013; h. </a:t>
            </a:r>
            <a:r>
              <a:rPr lang="en-US" sz="1100" dirty="0" err="1" smtClean="0"/>
              <a:t>Setala</a:t>
            </a:r>
            <a:r>
              <a:rPr lang="en-US" sz="1100" dirty="0" smtClean="0"/>
              <a:t> et al. 2014; </a:t>
            </a:r>
            <a:r>
              <a:rPr lang="en-US" sz="1100" dirty="0" err="1" smtClean="0"/>
              <a:t>i</a:t>
            </a:r>
            <a:r>
              <a:rPr lang="en-US" sz="1100" dirty="0" smtClean="0"/>
              <a:t>. Wright 2013; </a:t>
            </a:r>
          </a:p>
          <a:p>
            <a:r>
              <a:rPr lang="en-US" sz="1100" dirty="0" smtClean="0"/>
              <a:t>j. </a:t>
            </a:r>
            <a:r>
              <a:rPr lang="en-US" sz="1100" dirty="0" err="1" smtClean="0"/>
              <a:t>Mathalon</a:t>
            </a:r>
            <a:r>
              <a:rPr lang="en-US" sz="1100" dirty="0" smtClean="0"/>
              <a:t> and Hill 2014 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283988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14650</TotalTime>
  <Words>1533</Words>
  <Application>Microsoft Office PowerPoint</Application>
  <PresentationFormat>On-screen Show (4:3)</PresentationFormat>
  <Paragraphs>307</Paragraphs>
  <Slides>36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Office Theme</vt:lpstr>
      <vt:lpstr>Beyond Microbeads: Microplastics in 29 Great Lakes Tributaries</vt:lpstr>
      <vt:lpstr>PowerPoint Presentation</vt:lpstr>
      <vt:lpstr>PowerPoint Presentation</vt:lpstr>
      <vt:lpstr>Sources to the environment</vt:lpstr>
      <vt:lpstr>Sources to the environment</vt:lpstr>
      <vt:lpstr>Sources to the environment</vt:lpstr>
      <vt:lpstr>Sources to the environment</vt:lpstr>
      <vt:lpstr>Why should we care?</vt:lpstr>
      <vt:lpstr>Ingestion</vt:lpstr>
      <vt:lpstr>PowerPoint Presentation</vt:lpstr>
      <vt:lpstr>Vectors for Contaminants</vt:lpstr>
      <vt:lpstr>Regulation Microbead-Free Waters Act of 2015 (goes into effect July 2017) </vt:lpstr>
      <vt:lpstr>Regulation</vt:lpstr>
      <vt:lpstr>Regulation</vt:lpstr>
      <vt:lpstr>PowerPoint Presentation</vt:lpstr>
      <vt:lpstr>Sample collection</vt:lpstr>
      <vt:lpstr>Sample processing</vt:lpstr>
      <vt:lpstr>PowerPoint Presentation</vt:lpstr>
      <vt:lpstr>Analytical Methods Sherri Mason’s lab at SUNY Fredonia</vt:lpstr>
      <vt:lpstr>PowerPoint Presentation</vt:lpstr>
      <vt:lpstr>PowerPoint Presentation</vt:lpstr>
      <vt:lpstr>PowerPoint Presentation</vt:lpstr>
      <vt:lpstr>Results  Particle sizes (106 samples)</vt:lpstr>
      <vt:lpstr>Average concentration by tributary</vt:lpstr>
      <vt:lpstr>Plastic particle concentrations vs WWTP effluent</vt:lpstr>
      <vt:lpstr>Concentrations vs  streamflow conditions (57 baseflow, 49 stormflow)</vt:lpstr>
      <vt:lpstr>PowerPoint Presentation</vt:lpstr>
      <vt:lpstr>Great Lakes vs Tributaries</vt:lpstr>
      <vt:lpstr>PowerPoint Presentation</vt:lpstr>
      <vt:lpstr>PowerPoint Presentation</vt:lpstr>
      <vt:lpstr>PowerPoint Presentation</vt:lpstr>
      <vt:lpstr>Fibers in deep sea sediment</vt:lpstr>
      <vt:lpstr>Summary</vt:lpstr>
      <vt:lpstr>Acknowledgments</vt:lpstr>
      <vt:lpstr>PowerPoint Presentation</vt:lpstr>
      <vt:lpstr>Plastic particle concentrations vs urban land use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Microplastics…</dc:title>
  <dc:creator>Baldwin, Austin K.</dc:creator>
  <cp:lastModifiedBy>Baldwin, Austin K.</cp:lastModifiedBy>
  <cp:revision>294</cp:revision>
  <dcterms:created xsi:type="dcterms:W3CDTF">2015-01-06T17:15:55Z</dcterms:created>
  <dcterms:modified xsi:type="dcterms:W3CDTF">2016-02-08T19:54:30Z</dcterms:modified>
</cp:coreProperties>
</file>