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0"/>
  </p:notesMasterIdLst>
  <p:sldIdLst>
    <p:sldId id="256" r:id="rId2"/>
    <p:sldId id="263" r:id="rId3"/>
    <p:sldId id="257" r:id="rId4"/>
    <p:sldId id="264" r:id="rId5"/>
    <p:sldId id="259" r:id="rId6"/>
    <p:sldId id="261" r:id="rId7"/>
    <p:sldId id="260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50" y="2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E0505C-82A2-44A0-92B0-F7A06A292A10}" type="datetimeFigureOut">
              <a:rPr lang="en-US" smtClean="0"/>
              <a:t>2/8/2016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85AD06-6F5E-470F-ADCA-5221DF250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591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</a:t>
            </a:r>
            <a:r>
              <a:rPr lang="en-US" baseline="0" dirty="0" smtClean="0"/>
              <a:t> monitored: Cache, Salt, </a:t>
            </a:r>
            <a:r>
              <a:rPr lang="en-US" baseline="0" dirty="0" err="1" smtClean="0"/>
              <a:t>Tradewater</a:t>
            </a:r>
            <a:r>
              <a:rPr lang="en-US" baseline="0" dirty="0" smtClean="0"/>
              <a:t>, Anderson, Blue, Eagle </a:t>
            </a:r>
            <a:r>
              <a:rPr lang="en-US" baseline="0" dirty="0" err="1" smtClean="0"/>
              <a:t>Ck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Kiniconnick</a:t>
            </a:r>
            <a:r>
              <a:rPr lang="en-US" baseline="0" dirty="0" smtClean="0"/>
              <a:t>, Mud, </a:t>
            </a:r>
            <a:r>
              <a:rPr lang="en-US" baseline="0" dirty="0" err="1" smtClean="0"/>
              <a:t>Guyandotte</a:t>
            </a:r>
            <a:r>
              <a:rPr lang="en-US" baseline="0" dirty="0" smtClean="0"/>
              <a:t>, Hocking, Little Muskingum, Little Kanawha, Wheeling </a:t>
            </a:r>
            <a:r>
              <a:rPr lang="en-US" baseline="0" dirty="0" err="1" smtClean="0"/>
              <a:t>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5AD06-6F5E-470F-ADCA-5221DF250F1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586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pPr/>
              <a:t>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0" y="3969505"/>
            <a:ext cx="9144000" cy="23939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Hg </a:t>
            </a:r>
            <a:r>
              <a:rPr lang="en-US" dirty="0" err="1" smtClean="0"/>
              <a:t>Trib</a:t>
            </a:r>
            <a:r>
              <a:rPr lang="en-US" dirty="0" smtClean="0"/>
              <a:t> Monitoring</a:t>
            </a:r>
            <a:br>
              <a:rPr lang="en-US" dirty="0" smtClean="0"/>
            </a:br>
            <a:r>
              <a:rPr lang="en-US" sz="3100" dirty="0" smtClean="0"/>
              <a:t>Agenda  Item 8b</a:t>
            </a:r>
            <a:br>
              <a:rPr lang="en-US" sz="3100" dirty="0" smtClean="0"/>
            </a:br>
            <a:r>
              <a:rPr lang="en-US" sz="3100" dirty="0" smtClean="0"/>
              <a:t>ORSANCO Technical  Committee  Meeting  210,</a:t>
            </a:r>
            <a:br>
              <a:rPr lang="en-US" sz="3100" dirty="0" smtClean="0"/>
            </a:br>
            <a:r>
              <a:rPr lang="en-US" sz="3100" dirty="0" smtClean="0"/>
              <a:t>February 9-10, 2016</a:t>
            </a:r>
            <a:endParaRPr lang="en-US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6999" y="3199852"/>
            <a:ext cx="9144000" cy="754025"/>
          </a:xfrm>
        </p:spPr>
        <p:txBody>
          <a:bodyPr/>
          <a:lstStyle/>
          <a:p>
            <a:r>
              <a:rPr lang="en-US" dirty="0" smtClean="0"/>
              <a:t>Methyl Mercury and </a:t>
            </a:r>
            <a:r>
              <a:rPr lang="en-US" dirty="0"/>
              <a:t>T</a:t>
            </a:r>
            <a:r>
              <a:rPr lang="en-US" dirty="0" smtClean="0"/>
              <a:t>otal Mercury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842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433739"/>
            <a:ext cx="10233800" cy="204657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Estimate annual mass load of mercury and methyl mercury from each Tributary</a:t>
            </a:r>
          </a:p>
          <a:p>
            <a:pPr lvl="1"/>
            <a:r>
              <a:rPr lang="en-US" dirty="0" smtClean="0"/>
              <a:t>Use daily flow data to model loads</a:t>
            </a:r>
          </a:p>
          <a:p>
            <a:r>
              <a:rPr lang="en-US" dirty="0" smtClean="0"/>
              <a:t>Characterize the methylation efficiency of each basin (% methyl mercury )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988" y="3200400"/>
            <a:ext cx="6326155" cy="355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84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15 Major Ohio River Tributaries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825625"/>
            <a:ext cx="4021167" cy="4351338"/>
          </a:xfrm>
        </p:spPr>
        <p:txBody>
          <a:bodyPr>
            <a:normAutofit fontScale="85000" lnSpcReduction="10000"/>
          </a:bodyPr>
          <a:lstStyle/>
          <a:p>
            <a:r>
              <a:rPr lang="en-US" sz="5400" dirty="0" smtClean="0"/>
              <a:t>15 Watersheds </a:t>
            </a:r>
            <a:r>
              <a:rPr lang="en-US" sz="5400" dirty="0" smtClean="0"/>
              <a:t>&gt;1,000 mi</a:t>
            </a:r>
            <a:r>
              <a:rPr lang="en-US" sz="5400" baseline="30000" dirty="0" smtClean="0"/>
              <a:t>2</a:t>
            </a:r>
          </a:p>
          <a:p>
            <a:r>
              <a:rPr lang="en-US" sz="5400" dirty="0"/>
              <a:t>Capturing 84% of the 203,000 mi</a:t>
            </a:r>
            <a:r>
              <a:rPr lang="en-US" sz="5400" baseline="30000" dirty="0"/>
              <a:t>2</a:t>
            </a:r>
            <a:r>
              <a:rPr lang="en-US" sz="5400" dirty="0"/>
              <a:t> Ohio River Basin</a:t>
            </a:r>
          </a:p>
          <a:p>
            <a:endParaRPr lang="en-US" baseline="30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754" y="1690688"/>
            <a:ext cx="6232117" cy="4815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433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344999"/>
            <a:ext cx="10233800" cy="150859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12 samples (monthly for one year) on each tributary</a:t>
            </a:r>
          </a:p>
          <a:p>
            <a:r>
              <a:rPr lang="en-US" dirty="0" smtClean="0"/>
              <a:t>Collection Method:</a:t>
            </a:r>
          </a:p>
          <a:p>
            <a:pPr lvl="1"/>
            <a:r>
              <a:rPr lang="en-US" dirty="0"/>
              <a:t>Single Vertical at the Centroid of Flow (VCF method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Ultra-clean </a:t>
            </a:r>
            <a:r>
              <a:rPr lang="en-US" dirty="0" smtClean="0"/>
              <a:t>Method 1669 (USEPA) </a:t>
            </a:r>
            <a:r>
              <a:rPr lang="en-US" dirty="0" smtClean="0"/>
              <a:t>Protocols</a:t>
            </a:r>
            <a:endParaRPr lang="en-US" dirty="0" smtClean="0"/>
          </a:p>
          <a:p>
            <a:pPr lvl="1"/>
            <a:r>
              <a:rPr lang="en-US" dirty="0" smtClean="0"/>
              <a:t>Boat or bridge-based samples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7144" y="3217126"/>
            <a:ext cx="4557132" cy="34178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47" y="3217125"/>
            <a:ext cx="4557133" cy="341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38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9852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Sample Locations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9100" y="1142165"/>
            <a:ext cx="10233800" cy="945567"/>
          </a:xfrm>
        </p:spPr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ample locations chosen for maximum drainage capture and proximity to USGS stream gauges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815" y="2188812"/>
            <a:ext cx="8621487" cy="4344940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124569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</a:t>
            </a:r>
            <a:r>
              <a:rPr lang="en-US" dirty="0" smtClean="0"/>
              <a:t>Locations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7887" y="1474237"/>
            <a:ext cx="6796225" cy="5092154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7" name="Oval 6"/>
          <p:cNvSpPr/>
          <p:nvPr/>
        </p:nvSpPr>
        <p:spPr>
          <a:xfrm>
            <a:off x="6858000" y="2845837"/>
            <a:ext cx="877078" cy="597159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28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Quality Assurance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0000" y="1306286"/>
            <a:ext cx="6689722" cy="5411755"/>
          </a:xfrm>
        </p:spPr>
        <p:txBody>
          <a:bodyPr>
            <a:normAutofit fontScale="70000" lnSpcReduction="20000"/>
          </a:bodyPr>
          <a:lstStyle/>
          <a:p>
            <a:r>
              <a:rPr lang="en-US" sz="3500" dirty="0" smtClean="0"/>
              <a:t>Concern that lower </a:t>
            </a:r>
            <a:r>
              <a:rPr lang="en-US" sz="3500" dirty="0"/>
              <a:t>reaches of </a:t>
            </a:r>
            <a:r>
              <a:rPr lang="en-US" sz="3500" dirty="0" smtClean="0"/>
              <a:t>tributaries are possibly </a:t>
            </a:r>
            <a:r>
              <a:rPr lang="en-US" sz="3500" dirty="0"/>
              <a:t>impacted by Ohio River high water </a:t>
            </a:r>
            <a:r>
              <a:rPr lang="en-US" sz="3500" dirty="0" smtClean="0"/>
              <a:t>events</a:t>
            </a:r>
          </a:p>
          <a:p>
            <a:pPr lvl="1"/>
            <a:r>
              <a:rPr lang="en-US" sz="3000" dirty="0" smtClean="0"/>
              <a:t>Backwatering </a:t>
            </a:r>
          </a:p>
          <a:p>
            <a:pPr lvl="2"/>
            <a:r>
              <a:rPr lang="en-US" sz="2600" dirty="0" smtClean="0"/>
              <a:t>slow flows</a:t>
            </a:r>
          </a:p>
          <a:p>
            <a:pPr lvl="2"/>
            <a:r>
              <a:rPr lang="en-US" sz="2600" dirty="0" smtClean="0"/>
              <a:t>reduce solids</a:t>
            </a:r>
          </a:p>
          <a:p>
            <a:pPr lvl="2"/>
            <a:r>
              <a:rPr lang="en-US" sz="2600" dirty="0" smtClean="0"/>
              <a:t>Mixing water</a:t>
            </a:r>
          </a:p>
          <a:p>
            <a:r>
              <a:rPr lang="en-US" sz="3500" dirty="0" smtClean="0"/>
              <a:t>Survey boat and necessary equipment unable to access higher reaches of the Beaver, Big Sandy, and Licking Rivers</a:t>
            </a:r>
          </a:p>
          <a:p>
            <a:r>
              <a:rPr lang="en-US" sz="3500" dirty="0" smtClean="0"/>
              <a:t>Example: Beaver River mile 2, downstream of first dam</a:t>
            </a:r>
          </a:p>
          <a:p>
            <a:pPr lvl="1"/>
            <a:r>
              <a:rPr lang="en-US" sz="3000" dirty="0" smtClean="0"/>
              <a:t>Unable to launch above dam</a:t>
            </a:r>
          </a:p>
          <a:p>
            <a:pPr lvl="1"/>
            <a:r>
              <a:rPr lang="en-US" sz="3000" dirty="0" smtClean="0"/>
              <a:t>Procedure:</a:t>
            </a:r>
          </a:p>
          <a:p>
            <a:pPr lvl="2"/>
            <a:r>
              <a:rPr lang="en-US" sz="2600" dirty="0" smtClean="0"/>
              <a:t>Test </a:t>
            </a:r>
            <a:r>
              <a:rPr lang="en-US" sz="2600" dirty="0" err="1" smtClean="0"/>
              <a:t>SpCond</a:t>
            </a:r>
            <a:r>
              <a:rPr lang="en-US" sz="2600" dirty="0" smtClean="0"/>
              <a:t> above </a:t>
            </a:r>
            <a:r>
              <a:rPr lang="en-US" sz="2600" dirty="0" smtClean="0"/>
              <a:t>the Beaver Falls Dam</a:t>
            </a:r>
          </a:p>
          <a:p>
            <a:pPr lvl="2"/>
            <a:r>
              <a:rPr lang="en-US" sz="2600" dirty="0" smtClean="0"/>
              <a:t>Test </a:t>
            </a:r>
            <a:r>
              <a:rPr lang="en-US" sz="2600" dirty="0" err="1" smtClean="0"/>
              <a:t>SpCond</a:t>
            </a:r>
            <a:r>
              <a:rPr lang="en-US" sz="2600" dirty="0" smtClean="0"/>
              <a:t> at </a:t>
            </a:r>
            <a:r>
              <a:rPr lang="en-US" sz="2600" dirty="0" smtClean="0"/>
              <a:t>sample site to demonstrate no Ohio River influence at surface, middle, and bottom depths.</a:t>
            </a:r>
          </a:p>
          <a:p>
            <a:pPr lvl="1"/>
            <a:r>
              <a:rPr lang="en-US" sz="3000" dirty="0" smtClean="0"/>
              <a:t>Collect sample upstream of Dam (from </a:t>
            </a:r>
            <a:r>
              <a:rPr lang="en-US" sz="3000" dirty="0" smtClean="0"/>
              <a:t>bridge) </a:t>
            </a:r>
            <a:r>
              <a:rPr lang="en-US" sz="3000" dirty="0" smtClean="0"/>
              <a:t>if influence found</a:t>
            </a:r>
          </a:p>
          <a:p>
            <a:pPr lvl="2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704" y="0"/>
            <a:ext cx="42932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8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Schedule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9987"/>
            <a:ext cx="5046624" cy="2623712"/>
          </a:xfrm>
        </p:spPr>
        <p:txBody>
          <a:bodyPr/>
          <a:lstStyle/>
          <a:p>
            <a:r>
              <a:rPr lang="en-US" dirty="0" smtClean="0"/>
              <a:t>Currently conducting 4</a:t>
            </a:r>
            <a:r>
              <a:rPr lang="en-US" baseline="30000" dirty="0" smtClean="0"/>
              <a:t>th</a:t>
            </a:r>
            <a:r>
              <a:rPr lang="en-US" dirty="0" smtClean="0"/>
              <a:t> events in February 2016</a:t>
            </a:r>
          </a:p>
          <a:p>
            <a:r>
              <a:rPr lang="en-US" dirty="0" smtClean="0"/>
              <a:t>Final (Event 12) samples will be collected October 2016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3424"/>
            <a:ext cx="5768898" cy="32450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620" y="2196790"/>
            <a:ext cx="5962185" cy="4471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831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814</TotalTime>
  <Words>268</Words>
  <Application>Microsoft Office PowerPoint</Application>
  <PresentationFormat>Widescreen</PresentationFormat>
  <Paragraphs>36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Corbel</vt:lpstr>
      <vt:lpstr>Depth</vt:lpstr>
      <vt:lpstr>Hg Trib Monitoring Agenda  Item 8b ORSANCO Technical  Committee  Meeting  210, February 9-10, 2016</vt:lpstr>
      <vt:lpstr>Project Goals</vt:lpstr>
      <vt:lpstr>15 Major Ohio River Tributaries</vt:lpstr>
      <vt:lpstr>Methods</vt:lpstr>
      <vt:lpstr>Sample Locations</vt:lpstr>
      <vt:lpstr>Sample Locations</vt:lpstr>
      <vt:lpstr>Quality Assurance</vt:lpstr>
      <vt:lpstr>Project Schedule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Hg Trib Monitoring</dc:title>
  <dc:creator>Eben Hobbins</dc:creator>
  <cp:lastModifiedBy>Eben Hobbins</cp:lastModifiedBy>
  <cp:revision>31</cp:revision>
  <dcterms:created xsi:type="dcterms:W3CDTF">2016-02-01T15:34:03Z</dcterms:created>
  <dcterms:modified xsi:type="dcterms:W3CDTF">2016-02-08T20:27:54Z</dcterms:modified>
</cp:coreProperties>
</file>