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2"/>
  </p:notesMasterIdLst>
  <p:handoutMasterIdLst>
    <p:handoutMasterId r:id="rId33"/>
  </p:handoutMasterIdLst>
  <p:sldIdLst>
    <p:sldId id="300" r:id="rId2"/>
    <p:sldId id="344" r:id="rId3"/>
    <p:sldId id="331" r:id="rId4"/>
    <p:sldId id="345" r:id="rId5"/>
    <p:sldId id="348" r:id="rId6"/>
    <p:sldId id="339" r:id="rId7"/>
    <p:sldId id="341" r:id="rId8"/>
    <p:sldId id="342" r:id="rId9"/>
    <p:sldId id="333" r:id="rId10"/>
    <p:sldId id="306" r:id="rId11"/>
    <p:sldId id="303" r:id="rId12"/>
    <p:sldId id="302" r:id="rId13"/>
    <p:sldId id="310" r:id="rId14"/>
    <p:sldId id="334" r:id="rId15"/>
    <p:sldId id="346" r:id="rId16"/>
    <p:sldId id="328" r:id="rId17"/>
    <p:sldId id="320" r:id="rId18"/>
    <p:sldId id="330" r:id="rId19"/>
    <p:sldId id="351" r:id="rId20"/>
    <p:sldId id="317" r:id="rId21"/>
    <p:sldId id="350" r:id="rId22"/>
    <p:sldId id="313" r:id="rId23"/>
    <p:sldId id="307" r:id="rId24"/>
    <p:sldId id="329" r:id="rId25"/>
    <p:sldId id="349" r:id="rId26"/>
    <p:sldId id="347" r:id="rId27"/>
    <p:sldId id="355" r:id="rId28"/>
    <p:sldId id="352" r:id="rId29"/>
    <p:sldId id="353" r:id="rId30"/>
    <p:sldId id="301" r:id="rId31"/>
  </p:sldIdLst>
  <p:sldSz cx="9144000" cy="6858000" type="screen4x3"/>
  <p:notesSz cx="6950075" cy="9236075"/>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4000" kern="1200">
        <a:solidFill>
          <a:schemeClr val="tx1"/>
        </a:solidFill>
        <a:latin typeface="Arial" charset="0"/>
        <a:ea typeface="+mn-ea"/>
        <a:cs typeface="+mn-cs"/>
      </a:defRPr>
    </a:lvl1pPr>
    <a:lvl2pPr marL="457200" algn="l" rtl="0" fontAlgn="base">
      <a:spcBef>
        <a:spcPct val="0"/>
      </a:spcBef>
      <a:spcAft>
        <a:spcPct val="0"/>
      </a:spcAft>
      <a:defRPr sz="4000" kern="1200">
        <a:solidFill>
          <a:schemeClr val="tx1"/>
        </a:solidFill>
        <a:latin typeface="Arial" charset="0"/>
        <a:ea typeface="+mn-ea"/>
        <a:cs typeface="+mn-cs"/>
      </a:defRPr>
    </a:lvl2pPr>
    <a:lvl3pPr marL="914400" algn="l" rtl="0" fontAlgn="base">
      <a:spcBef>
        <a:spcPct val="0"/>
      </a:spcBef>
      <a:spcAft>
        <a:spcPct val="0"/>
      </a:spcAft>
      <a:defRPr sz="4000" kern="1200">
        <a:solidFill>
          <a:schemeClr val="tx1"/>
        </a:solidFill>
        <a:latin typeface="Arial" charset="0"/>
        <a:ea typeface="+mn-ea"/>
        <a:cs typeface="+mn-cs"/>
      </a:defRPr>
    </a:lvl3pPr>
    <a:lvl4pPr marL="1371600" algn="l" rtl="0" fontAlgn="base">
      <a:spcBef>
        <a:spcPct val="0"/>
      </a:spcBef>
      <a:spcAft>
        <a:spcPct val="0"/>
      </a:spcAft>
      <a:defRPr sz="4000" kern="1200">
        <a:solidFill>
          <a:schemeClr val="tx1"/>
        </a:solidFill>
        <a:latin typeface="Arial" charset="0"/>
        <a:ea typeface="+mn-ea"/>
        <a:cs typeface="+mn-cs"/>
      </a:defRPr>
    </a:lvl4pPr>
    <a:lvl5pPr marL="1828800" algn="l" rtl="0" fontAlgn="base">
      <a:spcBef>
        <a:spcPct val="0"/>
      </a:spcBef>
      <a:spcAft>
        <a:spcPct val="0"/>
      </a:spcAft>
      <a:defRPr sz="4000" kern="1200">
        <a:solidFill>
          <a:schemeClr val="tx1"/>
        </a:solidFill>
        <a:latin typeface="Arial" charset="0"/>
        <a:ea typeface="+mn-ea"/>
        <a:cs typeface="+mn-cs"/>
      </a:defRPr>
    </a:lvl5pPr>
    <a:lvl6pPr marL="2286000" algn="l" defTabSz="914400" rtl="0" eaLnBrk="1" latinLnBrk="0" hangingPunct="1">
      <a:defRPr sz="4000" kern="1200">
        <a:solidFill>
          <a:schemeClr val="tx1"/>
        </a:solidFill>
        <a:latin typeface="Arial" charset="0"/>
        <a:ea typeface="+mn-ea"/>
        <a:cs typeface="+mn-cs"/>
      </a:defRPr>
    </a:lvl6pPr>
    <a:lvl7pPr marL="2743200" algn="l" defTabSz="914400" rtl="0" eaLnBrk="1" latinLnBrk="0" hangingPunct="1">
      <a:defRPr sz="4000" kern="1200">
        <a:solidFill>
          <a:schemeClr val="tx1"/>
        </a:solidFill>
        <a:latin typeface="Arial" charset="0"/>
        <a:ea typeface="+mn-ea"/>
        <a:cs typeface="+mn-cs"/>
      </a:defRPr>
    </a:lvl7pPr>
    <a:lvl8pPr marL="3200400" algn="l" defTabSz="914400" rtl="0" eaLnBrk="1" latinLnBrk="0" hangingPunct="1">
      <a:defRPr sz="4000" kern="1200">
        <a:solidFill>
          <a:schemeClr val="tx1"/>
        </a:solidFill>
        <a:latin typeface="Arial" charset="0"/>
        <a:ea typeface="+mn-ea"/>
        <a:cs typeface="+mn-cs"/>
      </a:defRPr>
    </a:lvl8pPr>
    <a:lvl9pPr marL="3657600" algn="l" defTabSz="914400" rtl="0" eaLnBrk="1" latinLnBrk="0" hangingPunct="1">
      <a:defRPr sz="4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99CCFF"/>
    <a:srgbClr val="FFCC99"/>
    <a:srgbClr val="CCECFF"/>
    <a:srgbClr val="FFFF66"/>
    <a:srgbClr val="D11F3D"/>
    <a:srgbClr val="0061A3"/>
    <a:srgbClr val="201258"/>
    <a:srgbClr val="641B56"/>
    <a:srgbClr val="180F9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321" autoAdjust="0"/>
    <p:restoredTop sz="87950" autoAdjust="0"/>
  </p:normalViewPr>
  <p:slideViewPr>
    <p:cSldViewPr>
      <p:cViewPr>
        <p:scale>
          <a:sx n="80" d="100"/>
          <a:sy n="80" d="100"/>
        </p:scale>
        <p:origin x="-2520" y="-1284"/>
      </p:cViewPr>
      <p:guideLst>
        <p:guide orient="horz" pos="4032"/>
        <p:guide orient="horz" pos="768"/>
        <p:guide pos="288"/>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636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25513" y="4387850"/>
            <a:ext cx="5099050" cy="4156075"/>
          </a:xfrm>
          <a:prstGeom prst="rect">
            <a:avLst/>
          </a:prstGeom>
          <a:noFill/>
          <a:ln w="12700">
            <a:noFill/>
            <a:miter lim="800000"/>
            <a:headEnd/>
            <a:tailEnd/>
          </a:ln>
          <a:effectLst/>
        </p:spPr>
        <p:txBody>
          <a:bodyPr vert="horz" wrap="square" lIns="91746" tIns="45068" rIns="91746" bIns="4506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39" name="Rectangle 3"/>
          <p:cNvSpPr>
            <a:spLocks noGrp="1" noRot="1" noChangeAspect="1" noChangeArrowheads="1" noTextEdit="1"/>
          </p:cNvSpPr>
          <p:nvPr>
            <p:ph type="sldImg" idx="2"/>
          </p:nvPr>
        </p:nvSpPr>
        <p:spPr bwMode="auto">
          <a:xfrm>
            <a:off x="1166813" y="692150"/>
            <a:ext cx="4618037" cy="3463925"/>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96132981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7"/>
          <p:cNvSpPr>
            <a:spLocks noChangeArrowheads="1"/>
          </p:cNvSpPr>
          <p:nvPr/>
        </p:nvSpPr>
        <p:spPr bwMode="auto">
          <a:xfrm>
            <a:off x="404813" y="6083300"/>
            <a:ext cx="2016125" cy="393700"/>
          </a:xfrm>
          <a:prstGeom prst="rect">
            <a:avLst/>
          </a:prstGeom>
          <a:noFill/>
          <a:ln w="12700">
            <a:noFill/>
            <a:miter lim="800000"/>
            <a:headEnd/>
            <a:tailEnd/>
          </a:ln>
          <a:effectLst/>
        </p:spPr>
        <p:txBody>
          <a:bodyPr wrap="none" lIns="88900" tIns="44450" rIns="88900" bIns="44450">
            <a:spAutoFit/>
          </a:bodyPr>
          <a:lstStyle/>
          <a:p>
            <a:pPr defTabSz="885825" eaLnBrk="0" hangingPunct="0">
              <a:defRPr/>
            </a:pPr>
            <a:r>
              <a:rPr lang="en-US" sz="1000" b="1">
                <a:solidFill>
                  <a:schemeClr val="bg1"/>
                </a:solidFill>
              </a:rPr>
              <a:t>U.S. Department of the Interior</a:t>
            </a:r>
          </a:p>
          <a:p>
            <a:pPr defTabSz="885825" eaLnBrk="0" hangingPunct="0">
              <a:defRPr/>
            </a:pPr>
            <a:r>
              <a:rPr lang="en-US" sz="1000" b="1">
                <a:solidFill>
                  <a:schemeClr val="bg1"/>
                </a:solidFill>
              </a:rPr>
              <a:t>U.S. Geological Survey</a:t>
            </a:r>
          </a:p>
        </p:txBody>
      </p:sp>
      <p:pic>
        <p:nvPicPr>
          <p:cNvPr id="5" name="Picture 9" descr="D:\Vugraph Info\Vugraph Templates\Templates-NEW-NMP and Bureau\ident_4_onscreen_png.png"/>
          <p:cNvPicPr>
            <a:picLocks noChangeAspect="1" noChangeArrowheads="1"/>
          </p:cNvPicPr>
          <p:nvPr/>
        </p:nvPicPr>
        <p:blipFill>
          <a:blip r:embed="rId2">
            <a:lum bright="100000"/>
          </a:blip>
          <a:srcRect/>
          <a:stretch>
            <a:fillRect/>
          </a:stretch>
        </p:blipFill>
        <p:spPr bwMode="black">
          <a:xfrm>
            <a:off x="457200" y="461963"/>
            <a:ext cx="2057400" cy="757237"/>
          </a:xfrm>
          <a:prstGeom prst="rect">
            <a:avLst/>
          </a:prstGeom>
          <a:noFill/>
          <a:ln w="9525">
            <a:noFill/>
            <a:miter lim="800000"/>
            <a:headEnd/>
            <a:tailEnd/>
          </a:ln>
        </p:spPr>
      </p:pic>
      <p:sp>
        <p:nvSpPr>
          <p:cNvPr id="104450" name="Rectangle 2"/>
          <p:cNvSpPr>
            <a:spLocks noGrp="1" noChangeArrowheads="1"/>
          </p:cNvSpPr>
          <p:nvPr>
            <p:ph type="ctrTitle"/>
          </p:nvPr>
        </p:nvSpPr>
        <p:spPr>
          <a:xfrm>
            <a:off x="381000" y="2286000"/>
            <a:ext cx="8305800" cy="1143000"/>
          </a:xfrm>
        </p:spPr>
        <p:txBody>
          <a:bodyPr/>
          <a:lstStyle>
            <a:lvl1pPr>
              <a:defRPr sz="4400"/>
            </a:lvl1pPr>
          </a:lstStyle>
          <a:p>
            <a:r>
              <a:rPr lang="en-US"/>
              <a:t>Click to edit Master title style</a:t>
            </a:r>
          </a:p>
        </p:txBody>
      </p:sp>
      <p:sp>
        <p:nvSpPr>
          <p:cNvPr id="104451" name="Rectangle 3"/>
          <p:cNvSpPr>
            <a:spLocks noGrp="1" noChangeArrowheads="1"/>
          </p:cNvSpPr>
          <p:nvPr>
            <p:ph type="subTitle" idx="1"/>
          </p:nvPr>
        </p:nvSpPr>
        <p:spPr>
          <a:xfrm>
            <a:off x="381000" y="3886200"/>
            <a:ext cx="8305800" cy="1752600"/>
          </a:xfrm>
        </p:spPr>
        <p:txBody>
          <a:bodyPr/>
          <a:lstStyle>
            <a:lvl1pPr marL="0" indent="0">
              <a:buFont typeface="Wingdings" pitchFamily="2" charset="2"/>
              <a:buNone/>
              <a:defRPr/>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10350" y="152400"/>
            <a:ext cx="2076450"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81000" y="152400"/>
            <a:ext cx="607695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371600"/>
            <a:ext cx="40767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371600"/>
            <a:ext cx="40767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F57"/>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152400"/>
            <a:ext cx="8305800" cy="1143000"/>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r>
              <a:rPr lang="en-US" smtClean="0"/>
              <a:t>Click to edit Master </a:t>
            </a:r>
          </a:p>
        </p:txBody>
      </p:sp>
      <p:sp>
        <p:nvSpPr>
          <p:cNvPr id="1027" name="Rectangle 3"/>
          <p:cNvSpPr>
            <a:spLocks noGrp="1" noChangeArrowheads="1"/>
          </p:cNvSpPr>
          <p:nvPr>
            <p:ph type="body" idx="1"/>
          </p:nvPr>
        </p:nvSpPr>
        <p:spPr bwMode="auto">
          <a:xfrm>
            <a:off x="381000" y="1371600"/>
            <a:ext cx="8305800" cy="4495800"/>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First level</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11" descr="D:\Vugraph Info\Vugraph Templates\Templates-NEW-NMP and Bureau\ident-small_4_onscreen_png.png"/>
          <p:cNvPicPr>
            <a:picLocks noChangeAspect="1" noChangeArrowheads="1"/>
          </p:cNvPicPr>
          <p:nvPr/>
        </p:nvPicPr>
        <p:blipFill>
          <a:blip r:embed="rId13">
            <a:lum bright="100000"/>
          </a:blip>
          <a:srcRect/>
          <a:stretch>
            <a:fillRect/>
          </a:stretch>
        </p:blipFill>
        <p:spPr bwMode="black">
          <a:xfrm>
            <a:off x="457200" y="6094413"/>
            <a:ext cx="1143000" cy="4206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0" fontAlgn="base" hangingPunct="0">
        <a:spcBef>
          <a:spcPct val="0"/>
        </a:spcBef>
        <a:spcAft>
          <a:spcPct val="0"/>
        </a:spcAft>
        <a:defRPr sz="3600" b="1">
          <a:solidFill>
            <a:srgbClr val="FFFF99"/>
          </a:solidFill>
          <a:latin typeface="+mj-lt"/>
          <a:ea typeface="+mj-ea"/>
          <a:cs typeface="+mj-cs"/>
        </a:defRPr>
      </a:lvl1pPr>
      <a:lvl2pPr algn="l" rtl="0" eaLnBrk="0" fontAlgn="base" hangingPunct="0">
        <a:spcBef>
          <a:spcPct val="0"/>
        </a:spcBef>
        <a:spcAft>
          <a:spcPct val="0"/>
        </a:spcAft>
        <a:defRPr sz="3600" b="1">
          <a:solidFill>
            <a:srgbClr val="FFFF99"/>
          </a:solidFill>
          <a:latin typeface="Arial" charset="0"/>
        </a:defRPr>
      </a:lvl2pPr>
      <a:lvl3pPr algn="l" rtl="0" eaLnBrk="0" fontAlgn="base" hangingPunct="0">
        <a:spcBef>
          <a:spcPct val="0"/>
        </a:spcBef>
        <a:spcAft>
          <a:spcPct val="0"/>
        </a:spcAft>
        <a:defRPr sz="3600" b="1">
          <a:solidFill>
            <a:srgbClr val="FFFF99"/>
          </a:solidFill>
          <a:latin typeface="Arial" charset="0"/>
        </a:defRPr>
      </a:lvl3pPr>
      <a:lvl4pPr algn="l" rtl="0" eaLnBrk="0" fontAlgn="base" hangingPunct="0">
        <a:spcBef>
          <a:spcPct val="0"/>
        </a:spcBef>
        <a:spcAft>
          <a:spcPct val="0"/>
        </a:spcAft>
        <a:defRPr sz="3600" b="1">
          <a:solidFill>
            <a:srgbClr val="FFFF99"/>
          </a:solidFill>
          <a:latin typeface="Arial" charset="0"/>
        </a:defRPr>
      </a:lvl4pPr>
      <a:lvl5pPr algn="l" rtl="0" eaLnBrk="0" fontAlgn="base" hangingPunct="0">
        <a:spcBef>
          <a:spcPct val="0"/>
        </a:spcBef>
        <a:spcAft>
          <a:spcPct val="0"/>
        </a:spcAft>
        <a:defRPr sz="3600" b="1">
          <a:solidFill>
            <a:srgbClr val="FFFF99"/>
          </a:solidFill>
          <a:latin typeface="Arial" charset="0"/>
        </a:defRPr>
      </a:lvl5pPr>
      <a:lvl6pPr marL="457200" algn="l" rtl="0" eaLnBrk="0" fontAlgn="base" hangingPunct="0">
        <a:spcBef>
          <a:spcPct val="0"/>
        </a:spcBef>
        <a:spcAft>
          <a:spcPct val="0"/>
        </a:spcAft>
        <a:defRPr sz="3600" b="1">
          <a:solidFill>
            <a:srgbClr val="FFFF99"/>
          </a:solidFill>
          <a:latin typeface="Arial" charset="0"/>
        </a:defRPr>
      </a:lvl6pPr>
      <a:lvl7pPr marL="914400" algn="l" rtl="0" eaLnBrk="0" fontAlgn="base" hangingPunct="0">
        <a:spcBef>
          <a:spcPct val="0"/>
        </a:spcBef>
        <a:spcAft>
          <a:spcPct val="0"/>
        </a:spcAft>
        <a:defRPr sz="3600" b="1">
          <a:solidFill>
            <a:srgbClr val="FFFF99"/>
          </a:solidFill>
          <a:latin typeface="Arial" charset="0"/>
        </a:defRPr>
      </a:lvl7pPr>
      <a:lvl8pPr marL="1371600" algn="l" rtl="0" eaLnBrk="0" fontAlgn="base" hangingPunct="0">
        <a:spcBef>
          <a:spcPct val="0"/>
        </a:spcBef>
        <a:spcAft>
          <a:spcPct val="0"/>
        </a:spcAft>
        <a:defRPr sz="3600" b="1">
          <a:solidFill>
            <a:srgbClr val="FFFF99"/>
          </a:solidFill>
          <a:latin typeface="Arial" charset="0"/>
        </a:defRPr>
      </a:lvl8pPr>
      <a:lvl9pPr marL="1828800" algn="l" rtl="0" eaLnBrk="0" fontAlgn="base" hangingPunct="0">
        <a:spcBef>
          <a:spcPct val="0"/>
        </a:spcBef>
        <a:spcAft>
          <a:spcPct val="0"/>
        </a:spcAft>
        <a:defRPr sz="3600" b="1">
          <a:solidFill>
            <a:srgbClr val="FFFF99"/>
          </a:solidFill>
          <a:latin typeface="Arial" charset="0"/>
        </a:defRPr>
      </a:lvl9pPr>
    </p:titleStyle>
    <p:body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wmf"/><Relationship Id="rId1" Type="http://schemas.openxmlformats.org/officeDocument/2006/relationships/slideLayout" Target="../slideLayouts/slideLayout2.xml"/><Relationship Id="rId4" Type="http://schemas.openxmlformats.org/officeDocument/2006/relationships/image" Target="../media/image21.wmf"/></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381000" y="1447800"/>
            <a:ext cx="8305800" cy="1143000"/>
          </a:xfrm>
        </p:spPr>
        <p:txBody>
          <a:bodyPr/>
          <a:lstStyle/>
          <a:p>
            <a:pPr algn="ctr"/>
            <a:r>
              <a:rPr lang="en-US" sz="3600" dirty="0" smtClean="0"/>
              <a:t>The Air and Water Connection </a:t>
            </a:r>
            <a:br>
              <a:rPr lang="en-US" sz="3600" dirty="0" smtClean="0"/>
            </a:br>
            <a:r>
              <a:rPr lang="en-US" sz="3600" dirty="0" smtClean="0"/>
              <a:t>of Mercury in Watersheds</a:t>
            </a:r>
            <a:r>
              <a:rPr lang="en-US" sz="3600" dirty="0"/>
              <a:t/>
            </a:r>
            <a:br>
              <a:rPr lang="en-US" sz="3600" dirty="0"/>
            </a:br>
            <a:r>
              <a:rPr lang="en-US" sz="2400" dirty="0" smtClean="0"/>
              <a:t>Presentation </a:t>
            </a:r>
            <a:r>
              <a:rPr lang="en-US" sz="2400" dirty="0"/>
              <a:t>for ORSANCO Technical Committee</a:t>
            </a:r>
            <a:endParaRPr lang="en-US" sz="3600" dirty="0" smtClean="0"/>
          </a:p>
        </p:txBody>
      </p:sp>
      <p:pic>
        <p:nvPicPr>
          <p:cNvPr id="3075" name="Picture 2" descr="C:\Documents and Settings\mrrisch\My Documents\MercuryDep\Report2004-05\FinalFigures\Cover_Photo.jpg"/>
          <p:cNvPicPr>
            <a:picLocks noChangeAspect="1" noChangeArrowheads="1"/>
          </p:cNvPicPr>
          <p:nvPr/>
        </p:nvPicPr>
        <p:blipFill>
          <a:blip r:embed="rId2"/>
          <a:srcRect b="5000"/>
          <a:stretch>
            <a:fillRect/>
          </a:stretch>
        </p:blipFill>
        <p:spPr bwMode="auto">
          <a:xfrm>
            <a:off x="228600" y="3124200"/>
            <a:ext cx="2590800" cy="1844675"/>
          </a:xfrm>
          <a:prstGeom prst="rect">
            <a:avLst/>
          </a:prstGeom>
          <a:noFill/>
          <a:ln w="38100">
            <a:solidFill>
              <a:srgbClr val="99CCFF"/>
            </a:solidFill>
            <a:miter lim="800000"/>
            <a:headEnd/>
            <a:tailEnd/>
          </a:ln>
        </p:spPr>
      </p:pic>
      <p:pic>
        <p:nvPicPr>
          <p:cNvPr id="3076" name="Picture 4" descr="C:\Documents and Settings\mrrisch\My Documents\MercuryDep\IWSCMercuryWebPage\MercuryJuly2007\streamview.jpg"/>
          <p:cNvPicPr>
            <a:picLocks noChangeAspect="1" noChangeArrowheads="1"/>
          </p:cNvPicPr>
          <p:nvPr/>
        </p:nvPicPr>
        <p:blipFill>
          <a:blip r:embed="rId3"/>
          <a:srcRect b="3288"/>
          <a:stretch>
            <a:fillRect/>
          </a:stretch>
        </p:blipFill>
        <p:spPr bwMode="auto">
          <a:xfrm>
            <a:off x="6167444" y="3089693"/>
            <a:ext cx="2786055" cy="1787108"/>
          </a:xfrm>
          <a:prstGeom prst="rect">
            <a:avLst/>
          </a:prstGeom>
          <a:noFill/>
          <a:ln w="38100">
            <a:solidFill>
              <a:srgbClr val="FFC000"/>
            </a:solidFill>
            <a:miter lim="800000"/>
            <a:headEnd/>
            <a:tailEnd/>
          </a:ln>
        </p:spPr>
      </p:pic>
      <p:sp>
        <p:nvSpPr>
          <p:cNvPr id="9" name="TextBox 8"/>
          <p:cNvSpPr txBox="1"/>
          <p:nvPr/>
        </p:nvSpPr>
        <p:spPr>
          <a:xfrm>
            <a:off x="381000" y="5410200"/>
            <a:ext cx="2667000" cy="646331"/>
          </a:xfrm>
          <a:prstGeom prst="rect">
            <a:avLst/>
          </a:prstGeom>
          <a:noFill/>
        </p:spPr>
        <p:txBody>
          <a:bodyPr wrap="square" rtlCol="0">
            <a:spAutoFit/>
          </a:bodyPr>
          <a:lstStyle/>
          <a:p>
            <a:r>
              <a:rPr lang="en-US" sz="1800" b="1" dirty="0" smtClean="0">
                <a:solidFill>
                  <a:schemeClr val="bg1"/>
                </a:solidFill>
              </a:rPr>
              <a:t>Martin Risch </a:t>
            </a:r>
            <a:br>
              <a:rPr lang="en-US" sz="1800" b="1" dirty="0" smtClean="0">
                <a:solidFill>
                  <a:schemeClr val="bg1"/>
                </a:solidFill>
              </a:rPr>
            </a:br>
            <a:r>
              <a:rPr lang="en-US" sz="1800" b="1" dirty="0" smtClean="0">
                <a:solidFill>
                  <a:schemeClr val="bg1"/>
                </a:solidFill>
              </a:rPr>
              <a:t>Research Hydrologist</a:t>
            </a:r>
            <a:endParaRPr lang="en-US" sz="1800" b="1" dirty="0">
              <a:solidFill>
                <a:schemeClr val="bg1"/>
              </a:solidFill>
            </a:endParaRPr>
          </a:p>
        </p:txBody>
      </p:sp>
      <p:pic>
        <p:nvPicPr>
          <p:cNvPr id="8" name="Picture 7" descr="p159305-Cincinnati-The_Beautiful_Ohio_River.jpg"/>
          <p:cNvPicPr>
            <a:picLocks noChangeAspect="1"/>
          </p:cNvPicPr>
          <p:nvPr/>
        </p:nvPicPr>
        <p:blipFill>
          <a:blip r:embed="rId4"/>
          <a:stretch>
            <a:fillRect/>
          </a:stretch>
        </p:blipFill>
        <p:spPr>
          <a:xfrm>
            <a:off x="2975028" y="3657600"/>
            <a:ext cx="3044772" cy="2036272"/>
          </a:xfrm>
          <a:prstGeom prst="rect">
            <a:avLst/>
          </a:prstGeom>
          <a:ln w="38100">
            <a:solidFill>
              <a:srgbClr val="FFC000"/>
            </a:solidFill>
          </a:ln>
        </p:spPr>
      </p:pic>
      <p:sp>
        <p:nvSpPr>
          <p:cNvPr id="10" name="TextBox 9"/>
          <p:cNvSpPr txBox="1"/>
          <p:nvPr/>
        </p:nvSpPr>
        <p:spPr>
          <a:xfrm>
            <a:off x="6477000" y="5562599"/>
            <a:ext cx="2209800" cy="369332"/>
          </a:xfrm>
          <a:prstGeom prst="rect">
            <a:avLst/>
          </a:prstGeom>
          <a:noFill/>
        </p:spPr>
        <p:txBody>
          <a:bodyPr wrap="square" rtlCol="0">
            <a:spAutoFit/>
          </a:bodyPr>
          <a:lstStyle/>
          <a:p>
            <a:r>
              <a:rPr lang="en-US" sz="1800" b="1" dirty="0" smtClean="0">
                <a:solidFill>
                  <a:srgbClr val="FFFF99"/>
                </a:solidFill>
              </a:rPr>
              <a:t>February 9, 2016</a:t>
            </a:r>
            <a:endParaRPr lang="en-US" sz="1800" b="1" dirty="0">
              <a:solidFill>
                <a:srgbClr val="FFFF99"/>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609600" y="533400"/>
            <a:ext cx="8305800" cy="1143000"/>
          </a:xfrm>
        </p:spPr>
        <p:txBody>
          <a:bodyPr/>
          <a:lstStyle/>
          <a:p>
            <a:r>
              <a:rPr lang="en-US" sz="2800" dirty="0" smtClean="0"/>
              <a:t>The Air- Water- Fish Mercury Connection– </a:t>
            </a:r>
            <a:br>
              <a:rPr lang="en-US" sz="2800" dirty="0" smtClean="0"/>
            </a:br>
            <a:r>
              <a:rPr lang="en-US" sz="2800" dirty="0" smtClean="0"/>
              <a:t>a case study from Indiana Watersheds</a:t>
            </a:r>
          </a:p>
        </p:txBody>
      </p:sp>
      <p:sp>
        <p:nvSpPr>
          <p:cNvPr id="6147" name="Content Placeholder 2"/>
          <p:cNvSpPr>
            <a:spLocks noGrp="1"/>
          </p:cNvSpPr>
          <p:nvPr>
            <p:ph idx="1"/>
          </p:nvPr>
        </p:nvSpPr>
        <p:spPr>
          <a:xfrm>
            <a:off x="533400" y="1676400"/>
            <a:ext cx="8229600" cy="4495800"/>
          </a:xfrm>
        </p:spPr>
        <p:txBody>
          <a:bodyPr/>
          <a:lstStyle/>
          <a:p>
            <a:pPr>
              <a:spcAft>
                <a:spcPts val="1200"/>
              </a:spcAft>
              <a:buFont typeface="Arial" panose="020B0604020202020204" pitchFamily="34" charset="0"/>
              <a:buChar char="•"/>
            </a:pPr>
            <a:r>
              <a:rPr lang="en-US" sz="2400" dirty="0" smtClean="0"/>
              <a:t>Interpretation of available baseline data from 5-6 </a:t>
            </a:r>
            <a:r>
              <a:rPr lang="en-US" sz="2400" dirty="0" err="1" smtClean="0"/>
              <a:t>yrs</a:t>
            </a:r>
            <a:r>
              <a:rPr lang="en-US" sz="2400" dirty="0" smtClean="0"/>
              <a:t> of Hg monitoring, using streamflow, </a:t>
            </a:r>
            <a:r>
              <a:rPr lang="en-US" sz="2400" dirty="0"/>
              <a:t>precipitation, </a:t>
            </a:r>
            <a:r>
              <a:rPr lang="en-US" sz="2400" dirty="0" smtClean="0"/>
              <a:t/>
            </a:r>
            <a:br>
              <a:rPr lang="en-US" sz="2400" dirty="0" smtClean="0"/>
            </a:br>
            <a:r>
              <a:rPr lang="en-US" sz="2400" dirty="0" smtClean="0"/>
              <a:t>Hg </a:t>
            </a:r>
            <a:r>
              <a:rPr lang="en-US" sz="2400" dirty="0"/>
              <a:t>sources, </a:t>
            </a:r>
            <a:r>
              <a:rPr lang="en-US" sz="2400" dirty="0" smtClean="0"/>
              <a:t>and land cover</a:t>
            </a:r>
          </a:p>
          <a:p>
            <a:pPr>
              <a:buFont typeface="Arial" panose="020B0604020202020204" pitchFamily="34" charset="0"/>
              <a:buChar char="•"/>
            </a:pPr>
            <a:r>
              <a:rPr lang="en-US" sz="2400" dirty="0" smtClean="0"/>
              <a:t>Fish Hg        Water Hg        Air Hg</a:t>
            </a:r>
          </a:p>
          <a:p>
            <a:pPr>
              <a:lnSpc>
                <a:spcPct val="200000"/>
              </a:lnSpc>
              <a:buNone/>
            </a:pPr>
            <a:r>
              <a:rPr lang="en-US" sz="2400" dirty="0" smtClean="0"/>
              <a:t>                                Wastewater     Emissions </a:t>
            </a:r>
          </a:p>
          <a:p>
            <a:pPr>
              <a:buFont typeface="Arial" panose="020B0604020202020204" pitchFamily="34" charset="0"/>
              <a:buChar char="•"/>
            </a:pPr>
            <a:r>
              <a:rPr lang="en-US" sz="2400" dirty="0" smtClean="0"/>
              <a:t>26 watersheds: spatial and statistical analysis</a:t>
            </a:r>
            <a:br>
              <a:rPr lang="en-US" sz="2400" dirty="0" smtClean="0"/>
            </a:br>
            <a:r>
              <a:rPr lang="en-US" sz="2400" dirty="0" smtClean="0"/>
              <a:t>- Hg &amp; MeHg concentrations in water; stream Hg    </a:t>
            </a:r>
            <a:br>
              <a:rPr lang="en-US" sz="2400" dirty="0" smtClean="0"/>
            </a:br>
            <a:r>
              <a:rPr lang="en-US" sz="2400" dirty="0" smtClean="0"/>
              <a:t>   loads; atmospheric Hg loads; Hg in fish</a:t>
            </a:r>
            <a:br>
              <a:rPr lang="en-US" sz="2400" dirty="0" smtClean="0"/>
            </a:br>
            <a:r>
              <a:rPr lang="en-US" sz="2400" dirty="0" smtClean="0"/>
              <a:t>- correlations with Hg sources &amp; land cover</a:t>
            </a:r>
            <a:endParaRPr lang="en-US" dirty="0" smtClean="0"/>
          </a:p>
        </p:txBody>
      </p:sp>
      <p:sp>
        <p:nvSpPr>
          <p:cNvPr id="4" name="Right Arrow 3"/>
          <p:cNvSpPr/>
          <p:nvPr/>
        </p:nvSpPr>
        <p:spPr bwMode="auto">
          <a:xfrm rot="10800000">
            <a:off x="2209800" y="3200399"/>
            <a:ext cx="381000" cy="228600"/>
          </a:xfrm>
          <a:prstGeom prs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5" name="Right Arrow 4"/>
          <p:cNvSpPr/>
          <p:nvPr/>
        </p:nvSpPr>
        <p:spPr bwMode="auto">
          <a:xfrm rot="10800000">
            <a:off x="4191000" y="3200399"/>
            <a:ext cx="381000" cy="228600"/>
          </a:xfrm>
          <a:prstGeom prs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6" name="Bent Arrow 5"/>
          <p:cNvSpPr/>
          <p:nvPr/>
        </p:nvSpPr>
        <p:spPr bwMode="auto">
          <a:xfrm rot="16200000">
            <a:off x="2781300" y="3467100"/>
            <a:ext cx="457200" cy="381000"/>
          </a:xfrm>
          <a:prstGeom prst="ben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5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charset="0"/>
            </a:endParaRPr>
          </a:p>
        </p:txBody>
      </p:sp>
      <p:sp>
        <p:nvSpPr>
          <p:cNvPr id="7" name="Bent Arrow 6"/>
          <p:cNvSpPr/>
          <p:nvPr/>
        </p:nvSpPr>
        <p:spPr bwMode="auto">
          <a:xfrm rot="16200000">
            <a:off x="4953000" y="3505200"/>
            <a:ext cx="457200" cy="304800"/>
          </a:xfrm>
          <a:prstGeom prst="ben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50000"/>
              </a:lnSpc>
              <a:spcBef>
                <a:spcPct val="0"/>
              </a:spcBef>
              <a:spcAft>
                <a:spcPct val="0"/>
              </a:spcAft>
              <a:buClrTx/>
              <a:buSzTx/>
              <a:buFontTx/>
              <a:buNone/>
              <a:tabLst/>
            </a:pPr>
            <a:endParaRPr kumimoji="0" lang="en-US" sz="4000" b="0" i="0" u="none" strike="noStrike" cap="none" normalizeH="0" baseline="0" dirty="0" smtClean="0">
              <a:ln>
                <a:noFill/>
              </a:ln>
              <a:solidFill>
                <a:schemeClr val="tx1"/>
              </a:solidFill>
              <a:effectLst/>
              <a:latin typeface="Arial" charset="0"/>
            </a:endParaRPr>
          </a:p>
        </p:txBody>
      </p:sp>
      <p:sp>
        <p:nvSpPr>
          <p:cNvPr id="16" name="TextBox 15"/>
          <p:cNvSpPr txBox="1"/>
          <p:nvPr/>
        </p:nvSpPr>
        <p:spPr>
          <a:xfrm>
            <a:off x="6477000" y="2738735"/>
            <a:ext cx="1981200" cy="461665"/>
          </a:xfrm>
          <a:prstGeom prst="rect">
            <a:avLst/>
          </a:prstGeom>
          <a:noFill/>
          <a:ln w="12700">
            <a:solidFill>
              <a:srgbClr val="99CCFF"/>
            </a:solidFill>
          </a:ln>
        </p:spPr>
        <p:txBody>
          <a:bodyPr wrap="square" rtlCol="0">
            <a:spAutoFit/>
          </a:bodyPr>
          <a:lstStyle/>
          <a:p>
            <a:pPr algn="ctr"/>
            <a:r>
              <a:rPr lang="en-US" sz="2400" dirty="0" smtClean="0">
                <a:solidFill>
                  <a:srgbClr val="FFC000"/>
                </a:solidFill>
              </a:rPr>
              <a:t>Land Cover</a:t>
            </a:r>
            <a:endParaRPr lang="en-US" sz="2400" dirty="0">
              <a:solidFill>
                <a:srgbClr val="FFC000"/>
              </a:solidFill>
            </a:endParaRPr>
          </a:p>
        </p:txBody>
      </p:sp>
      <p:sp>
        <p:nvSpPr>
          <p:cNvPr id="10" name="Right Arrow 9"/>
          <p:cNvSpPr/>
          <p:nvPr/>
        </p:nvSpPr>
        <p:spPr bwMode="auto">
          <a:xfrm rot="20314443">
            <a:off x="5813815" y="3125445"/>
            <a:ext cx="464037" cy="211602"/>
          </a:xfrm>
          <a:prstGeom prst="rightArrow">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cxnSp>
        <p:nvCxnSpPr>
          <p:cNvPr id="3" name="Straight Arrow Connector 2"/>
          <p:cNvCxnSpPr/>
          <p:nvPr/>
        </p:nvCxnSpPr>
        <p:spPr bwMode="auto">
          <a:xfrm>
            <a:off x="3200400" y="2895600"/>
            <a:ext cx="0" cy="244641"/>
          </a:xfrm>
          <a:prstGeom prst="straightConnector1">
            <a:avLst/>
          </a:prstGeom>
          <a:solidFill>
            <a:schemeClr val="accent1"/>
          </a:solidFill>
          <a:ln w="38100" cap="flat" cmpd="sng" algn="ctr">
            <a:solidFill>
              <a:srgbClr val="FFC000"/>
            </a:solidFill>
            <a:prstDash val="solid"/>
            <a:round/>
            <a:headEnd type="none" w="med" len="med"/>
            <a:tailEnd type="triangle" w="med" len="med"/>
          </a:ln>
          <a:effectLst/>
        </p:spPr>
      </p:cxnSp>
      <p:cxnSp>
        <p:nvCxnSpPr>
          <p:cNvPr id="13" name="Straight Connector 12"/>
          <p:cNvCxnSpPr/>
          <p:nvPr/>
        </p:nvCxnSpPr>
        <p:spPr bwMode="auto">
          <a:xfrm>
            <a:off x="3200400" y="2895600"/>
            <a:ext cx="3276600" cy="0"/>
          </a:xfrm>
          <a:prstGeom prst="line">
            <a:avLst/>
          </a:prstGeom>
          <a:solidFill>
            <a:schemeClr val="accent1"/>
          </a:solidFill>
          <a:ln w="38100" cap="flat" cmpd="sng" algn="ctr">
            <a:solidFill>
              <a:srgbClr val="FFC000"/>
            </a:solidFill>
            <a:prstDash val="solid"/>
            <a:round/>
            <a:headEnd type="none" w="med" len="med"/>
            <a:tailEnd type="none" w="med" len="med"/>
          </a:ln>
          <a:effectLst/>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4" name="Picture 12" descr="C:\Documents and Settings\mrrisch\My Documents\MercurySW\Reports\HgSW_UlbergRisch_SIR\FinalFigures\AIfigures\fig4_bridgesampling.JPG"/>
          <p:cNvPicPr>
            <a:picLocks noChangeAspect="1" noChangeArrowheads="1"/>
          </p:cNvPicPr>
          <p:nvPr/>
        </p:nvPicPr>
        <p:blipFill>
          <a:blip r:embed="rId2" cstate="print"/>
          <a:srcRect/>
          <a:stretch>
            <a:fillRect/>
          </a:stretch>
        </p:blipFill>
        <p:spPr bwMode="auto">
          <a:xfrm>
            <a:off x="304800" y="3124200"/>
            <a:ext cx="2671439" cy="2346960"/>
          </a:xfrm>
          <a:prstGeom prst="rect">
            <a:avLst/>
          </a:prstGeom>
          <a:noFill/>
          <a:ln w="38100">
            <a:solidFill>
              <a:srgbClr val="99CCFF"/>
            </a:solidFill>
          </a:ln>
        </p:spPr>
      </p:pic>
      <p:sp>
        <p:nvSpPr>
          <p:cNvPr id="32" name="TextBox 31"/>
          <p:cNvSpPr txBox="1"/>
          <p:nvPr/>
        </p:nvSpPr>
        <p:spPr>
          <a:xfrm>
            <a:off x="304800" y="1219200"/>
            <a:ext cx="4114800" cy="1754326"/>
          </a:xfrm>
          <a:prstGeom prst="rect">
            <a:avLst/>
          </a:prstGeom>
          <a:noFill/>
          <a:ln w="12700">
            <a:solidFill>
              <a:srgbClr val="CCECFF"/>
            </a:solidFill>
          </a:ln>
        </p:spPr>
        <p:txBody>
          <a:bodyPr wrap="square" rtlCol="0">
            <a:spAutoFit/>
          </a:bodyPr>
          <a:lstStyle/>
          <a:p>
            <a:r>
              <a:rPr lang="en-US" sz="1800" dirty="0" smtClean="0">
                <a:solidFill>
                  <a:schemeClr val="bg1"/>
                </a:solidFill>
              </a:rPr>
              <a:t>STREAMS </a:t>
            </a:r>
            <a:br>
              <a:rPr lang="en-US" sz="1800" dirty="0" smtClean="0">
                <a:solidFill>
                  <a:schemeClr val="bg1"/>
                </a:solidFill>
              </a:rPr>
            </a:br>
            <a:r>
              <a:rPr lang="en-US" sz="1800" dirty="0" smtClean="0">
                <a:solidFill>
                  <a:schemeClr val="bg1"/>
                </a:solidFill>
              </a:rPr>
              <a:t>Seasonal sampling 4 times /</a:t>
            </a:r>
            <a:r>
              <a:rPr lang="en-US" sz="1800" dirty="0" err="1" smtClean="0">
                <a:solidFill>
                  <a:schemeClr val="bg1"/>
                </a:solidFill>
              </a:rPr>
              <a:t>yr</a:t>
            </a:r>
            <a:r>
              <a:rPr lang="en-US" sz="1800" dirty="0" smtClean="0">
                <a:solidFill>
                  <a:schemeClr val="bg1"/>
                </a:solidFill>
              </a:rPr>
              <a:t> </a:t>
            </a:r>
            <a:br>
              <a:rPr lang="en-US" sz="1800" dirty="0" smtClean="0">
                <a:solidFill>
                  <a:schemeClr val="bg1"/>
                </a:solidFill>
              </a:rPr>
            </a:br>
            <a:r>
              <a:rPr lang="en-US" sz="1800" dirty="0" smtClean="0">
                <a:solidFill>
                  <a:schemeClr val="bg1"/>
                </a:solidFill>
              </a:rPr>
              <a:t>    at 26 stream gages/bridges, 5 years </a:t>
            </a:r>
            <a:br>
              <a:rPr lang="en-US" sz="1800" dirty="0" smtClean="0">
                <a:solidFill>
                  <a:schemeClr val="bg1"/>
                </a:solidFill>
              </a:rPr>
            </a:br>
            <a:r>
              <a:rPr lang="en-US" sz="1800" dirty="0" smtClean="0">
                <a:solidFill>
                  <a:srgbClr val="FFCC99"/>
                </a:solidFill>
              </a:rPr>
              <a:t>Integrated </a:t>
            </a:r>
            <a:r>
              <a:rPr lang="en-US" sz="1800" dirty="0">
                <a:solidFill>
                  <a:srgbClr val="FFCC99"/>
                </a:solidFill>
              </a:rPr>
              <a:t>stream-width </a:t>
            </a:r>
            <a:r>
              <a:rPr lang="en-US" sz="1800" dirty="0" smtClean="0">
                <a:solidFill>
                  <a:srgbClr val="FFCC99"/>
                </a:solidFill>
              </a:rPr>
              <a:t>&amp;  </a:t>
            </a:r>
            <a:br>
              <a:rPr lang="en-US" sz="1800" dirty="0" smtClean="0">
                <a:solidFill>
                  <a:srgbClr val="FFCC99"/>
                </a:solidFill>
              </a:rPr>
            </a:br>
            <a:r>
              <a:rPr lang="en-US" sz="1800" dirty="0" smtClean="0">
                <a:solidFill>
                  <a:srgbClr val="FFCC99"/>
                </a:solidFill>
              </a:rPr>
              <a:t>    stream-depth isokinetic method; </a:t>
            </a:r>
            <a:br>
              <a:rPr lang="en-US" sz="1800" dirty="0" smtClean="0">
                <a:solidFill>
                  <a:srgbClr val="FFCC99"/>
                </a:solidFill>
              </a:rPr>
            </a:br>
            <a:r>
              <a:rPr lang="en-US" sz="1800" dirty="0" smtClean="0">
                <a:solidFill>
                  <a:srgbClr val="FFCC99"/>
                </a:solidFill>
              </a:rPr>
              <a:t>    trace-metals protocols </a:t>
            </a:r>
            <a:endParaRPr lang="en-US" sz="1800" dirty="0"/>
          </a:p>
        </p:txBody>
      </p:sp>
      <p:sp>
        <p:nvSpPr>
          <p:cNvPr id="26" name="Title 1"/>
          <p:cNvSpPr>
            <a:spLocks noGrp="1"/>
          </p:cNvSpPr>
          <p:nvPr>
            <p:ph type="title"/>
          </p:nvPr>
        </p:nvSpPr>
        <p:spPr>
          <a:xfrm>
            <a:off x="381000" y="152400"/>
            <a:ext cx="8305800" cy="1143000"/>
          </a:xfrm>
        </p:spPr>
        <p:txBody>
          <a:bodyPr/>
          <a:lstStyle/>
          <a:p>
            <a:r>
              <a:rPr lang="en-US" sz="2800" dirty="0" smtClean="0"/>
              <a:t>Mercury Monitoring</a:t>
            </a:r>
            <a:endParaRPr lang="en-US" sz="2800" dirty="0"/>
          </a:p>
        </p:txBody>
      </p:sp>
      <p:pic>
        <p:nvPicPr>
          <p:cNvPr id="16" name="Picture 6" descr="C:\Documents and Settings\mrrisch\My Documents\MercuryDep\IWSCMercuryWebPage\MercuryDecember2008\precipitation_sampler.jpg"/>
          <p:cNvPicPr>
            <a:picLocks noChangeAspect="1" noChangeArrowheads="1"/>
          </p:cNvPicPr>
          <p:nvPr/>
        </p:nvPicPr>
        <p:blipFill>
          <a:blip r:embed="rId3"/>
          <a:srcRect/>
          <a:stretch>
            <a:fillRect/>
          </a:stretch>
        </p:blipFill>
        <p:spPr bwMode="auto">
          <a:xfrm>
            <a:off x="4724400" y="1255295"/>
            <a:ext cx="2449513" cy="2513013"/>
          </a:xfrm>
          <a:prstGeom prst="rect">
            <a:avLst/>
          </a:prstGeom>
          <a:noFill/>
          <a:ln w="38100">
            <a:solidFill>
              <a:srgbClr val="FFFF00"/>
            </a:solidFill>
            <a:miter lim="800000"/>
            <a:headEnd/>
            <a:tailEnd/>
          </a:ln>
        </p:spPr>
      </p:pic>
      <p:sp>
        <p:nvSpPr>
          <p:cNvPr id="17" name="Text Box 8"/>
          <p:cNvSpPr txBox="1">
            <a:spLocks noChangeArrowheads="1"/>
          </p:cNvSpPr>
          <p:nvPr/>
        </p:nvSpPr>
        <p:spPr bwMode="auto">
          <a:xfrm>
            <a:off x="4495800" y="3935753"/>
            <a:ext cx="4343400" cy="1754326"/>
          </a:xfrm>
          <a:prstGeom prst="rect">
            <a:avLst/>
          </a:prstGeom>
          <a:noFill/>
          <a:ln w="12700">
            <a:solidFill>
              <a:schemeClr val="accent1">
                <a:lumMod val="40000"/>
                <a:lumOff val="60000"/>
              </a:schemeClr>
            </a:solidFill>
            <a:miter lim="800000"/>
            <a:headEnd/>
            <a:tailEnd/>
          </a:ln>
        </p:spPr>
        <p:txBody>
          <a:bodyPr wrap="square">
            <a:spAutoFit/>
          </a:bodyPr>
          <a:lstStyle/>
          <a:p>
            <a:pPr>
              <a:spcBef>
                <a:spcPts val="0"/>
              </a:spcBef>
              <a:defRPr/>
            </a:pPr>
            <a:r>
              <a:rPr lang="en-US" sz="1800" dirty="0" smtClean="0">
                <a:solidFill>
                  <a:schemeClr val="bg1"/>
                </a:solidFill>
              </a:rPr>
              <a:t>PRECIPITATION </a:t>
            </a:r>
          </a:p>
          <a:p>
            <a:pPr>
              <a:spcBef>
                <a:spcPts val="0"/>
              </a:spcBef>
              <a:defRPr/>
            </a:pPr>
            <a:r>
              <a:rPr lang="en-US" sz="1800" dirty="0" smtClean="0">
                <a:solidFill>
                  <a:schemeClr val="bg1"/>
                </a:solidFill>
              </a:rPr>
              <a:t>Weekly samples at 5 MDN sites, 6 years</a:t>
            </a:r>
            <a:br>
              <a:rPr lang="en-US" sz="1800" dirty="0" smtClean="0">
                <a:solidFill>
                  <a:schemeClr val="bg1"/>
                </a:solidFill>
              </a:rPr>
            </a:br>
            <a:r>
              <a:rPr lang="en-US" sz="1800" dirty="0" smtClean="0">
                <a:solidFill>
                  <a:schemeClr val="bg1"/>
                </a:solidFill>
              </a:rPr>
              <a:t>Automated collector &amp; </a:t>
            </a:r>
            <a:r>
              <a:rPr lang="en-US" sz="1800" dirty="0" err="1" smtClean="0">
                <a:solidFill>
                  <a:schemeClr val="bg1"/>
                </a:solidFill>
              </a:rPr>
              <a:t>raingage</a:t>
            </a:r>
            <a:r>
              <a:rPr lang="en-US" sz="1800" dirty="0" smtClean="0">
                <a:solidFill>
                  <a:schemeClr val="bg1"/>
                </a:solidFill>
              </a:rPr>
              <a:t> </a:t>
            </a:r>
          </a:p>
          <a:p>
            <a:pPr>
              <a:spcBef>
                <a:spcPts val="0"/>
              </a:spcBef>
              <a:defRPr/>
            </a:pPr>
            <a:r>
              <a:rPr lang="en-US" sz="1800" dirty="0" smtClean="0">
                <a:solidFill>
                  <a:schemeClr val="bg1"/>
                </a:solidFill>
              </a:rPr>
              <a:t>Low-level Hg supplies, central laboratory</a:t>
            </a:r>
            <a:endParaRPr lang="en-US" sz="1800" dirty="0">
              <a:solidFill>
                <a:schemeClr val="bg1"/>
              </a:solidFill>
            </a:endParaRPr>
          </a:p>
          <a:p>
            <a:pPr>
              <a:spcBef>
                <a:spcPts val="0"/>
              </a:spcBef>
              <a:defRPr/>
            </a:pPr>
            <a:r>
              <a:rPr lang="en-US" sz="1800" dirty="0" smtClean="0">
                <a:solidFill>
                  <a:srgbClr val="FFC000"/>
                </a:solidFill>
              </a:rPr>
              <a:t>Hg concentration X precipitation </a:t>
            </a:r>
            <a:br>
              <a:rPr lang="en-US" sz="1800" dirty="0" smtClean="0">
                <a:solidFill>
                  <a:srgbClr val="FFC000"/>
                </a:solidFill>
              </a:rPr>
            </a:br>
            <a:r>
              <a:rPr lang="en-US" sz="1800" dirty="0" smtClean="0">
                <a:solidFill>
                  <a:srgbClr val="FFC000"/>
                </a:solidFill>
              </a:rPr>
              <a:t>        = Hg </a:t>
            </a:r>
            <a:r>
              <a:rPr lang="en-US" sz="1800" dirty="0">
                <a:solidFill>
                  <a:srgbClr val="FFC000"/>
                </a:solidFill>
              </a:rPr>
              <a:t>wet </a:t>
            </a:r>
            <a:r>
              <a:rPr lang="en-US" sz="1800" dirty="0" smtClean="0">
                <a:solidFill>
                  <a:srgbClr val="FFC000"/>
                </a:solidFill>
              </a:rPr>
              <a:t>deposition</a:t>
            </a:r>
            <a:endParaRPr lang="en-US" sz="1800" dirty="0">
              <a:solidFill>
                <a:srgbClr val="FFC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mrrisch\My Documents\MercurySW\Reports\HgWatersheds_MRR\Draft\Fig2Sites_Watersheds.jpg"/>
          <p:cNvPicPr>
            <a:picLocks noChangeAspect="1" noChangeArrowheads="1"/>
          </p:cNvPicPr>
          <p:nvPr/>
        </p:nvPicPr>
        <p:blipFill>
          <a:blip r:embed="rId2"/>
          <a:srcRect l="1429" t="1978" r="1429"/>
          <a:stretch>
            <a:fillRect/>
          </a:stretch>
        </p:blipFill>
        <p:spPr bwMode="auto">
          <a:xfrm>
            <a:off x="3084966" y="76200"/>
            <a:ext cx="4611234" cy="6722392"/>
          </a:xfrm>
          <a:prstGeom prst="rect">
            <a:avLst/>
          </a:prstGeom>
          <a:noFill/>
        </p:spPr>
      </p:pic>
      <p:sp>
        <p:nvSpPr>
          <p:cNvPr id="6" name="TextBox 5"/>
          <p:cNvSpPr txBox="1"/>
          <p:nvPr/>
        </p:nvSpPr>
        <p:spPr>
          <a:xfrm>
            <a:off x="228600" y="533400"/>
            <a:ext cx="2895600" cy="5324535"/>
          </a:xfrm>
          <a:prstGeom prst="rect">
            <a:avLst/>
          </a:prstGeom>
          <a:noFill/>
        </p:spPr>
        <p:txBody>
          <a:bodyPr wrap="square" rtlCol="0">
            <a:spAutoFit/>
          </a:bodyPr>
          <a:lstStyle/>
          <a:p>
            <a:r>
              <a:rPr lang="en-US" sz="2000" u="sng" dirty="0" smtClean="0">
                <a:solidFill>
                  <a:schemeClr val="bg1"/>
                </a:solidFill>
              </a:rPr>
              <a:t>26 Watersheds</a:t>
            </a:r>
            <a:r>
              <a:rPr lang="en-US" sz="2000" dirty="0" smtClean="0">
                <a:solidFill>
                  <a:schemeClr val="bg1"/>
                </a:solidFill>
              </a:rPr>
              <a:t>:</a:t>
            </a:r>
          </a:p>
          <a:p>
            <a:pPr>
              <a:buFont typeface="Arial" pitchFamily="34" charset="0"/>
              <a:buChar char="•"/>
            </a:pPr>
            <a:r>
              <a:rPr lang="en-US" sz="2000" dirty="0" smtClean="0">
                <a:solidFill>
                  <a:schemeClr val="bg1"/>
                </a:solidFill>
              </a:rPr>
              <a:t> 152 to 74,293 km</a:t>
            </a:r>
            <a:r>
              <a:rPr lang="en-US" sz="2000" baseline="30000" dirty="0" smtClean="0">
                <a:solidFill>
                  <a:schemeClr val="bg1"/>
                </a:solidFill>
              </a:rPr>
              <a:t>2</a:t>
            </a:r>
          </a:p>
          <a:p>
            <a:pPr>
              <a:buFont typeface="Arial" pitchFamily="34" charset="0"/>
              <a:buChar char="•"/>
            </a:pPr>
            <a:r>
              <a:rPr lang="en-US" sz="2000" dirty="0" smtClean="0">
                <a:solidFill>
                  <a:schemeClr val="bg1"/>
                </a:solidFill>
              </a:rPr>
              <a:t> </a:t>
            </a:r>
            <a:r>
              <a:rPr lang="en-US" sz="2000" dirty="0">
                <a:solidFill>
                  <a:schemeClr val="bg1"/>
                </a:solidFill>
              </a:rPr>
              <a:t>D</a:t>
            </a:r>
            <a:r>
              <a:rPr lang="en-US" sz="2000" dirty="0" smtClean="0">
                <a:solidFill>
                  <a:schemeClr val="bg1"/>
                </a:solidFill>
              </a:rPr>
              <a:t>rain 80% of Indiana</a:t>
            </a:r>
          </a:p>
          <a:p>
            <a:pPr>
              <a:buFont typeface="Arial" pitchFamily="34" charset="0"/>
              <a:buChar char="•"/>
            </a:pPr>
            <a:r>
              <a:rPr lang="en-US" sz="2000" dirty="0" smtClean="0">
                <a:solidFill>
                  <a:schemeClr val="bg1"/>
                </a:solidFill>
              </a:rPr>
              <a:t> 22% area outside IN </a:t>
            </a:r>
          </a:p>
          <a:p>
            <a:pPr>
              <a:buFont typeface="Arial" pitchFamily="34" charset="0"/>
              <a:buChar char="•"/>
            </a:pPr>
            <a:r>
              <a:rPr lang="en-US" sz="2000" dirty="0" smtClean="0">
                <a:solidFill>
                  <a:schemeClr val="bg1"/>
                </a:solidFill>
              </a:rPr>
              <a:t> 5 major river systems</a:t>
            </a:r>
          </a:p>
          <a:p>
            <a:pPr>
              <a:buFont typeface="Arial" pitchFamily="34" charset="0"/>
              <a:buChar char="•"/>
            </a:pPr>
            <a:r>
              <a:rPr lang="en-US" sz="2000" dirty="0" smtClean="0">
                <a:solidFill>
                  <a:schemeClr val="bg1"/>
                </a:solidFill>
              </a:rPr>
              <a:t> 6 sites downstream</a:t>
            </a:r>
            <a:br>
              <a:rPr lang="en-US" sz="2000" dirty="0" smtClean="0">
                <a:solidFill>
                  <a:schemeClr val="bg1"/>
                </a:solidFill>
              </a:rPr>
            </a:br>
            <a:r>
              <a:rPr lang="en-US" sz="2000" dirty="0" smtClean="0">
                <a:solidFill>
                  <a:schemeClr val="bg1"/>
                </a:solidFill>
              </a:rPr>
              <a:t>  from dams and lakes</a:t>
            </a:r>
          </a:p>
          <a:p>
            <a:endParaRPr lang="en-US" sz="2000" dirty="0" smtClean="0">
              <a:solidFill>
                <a:schemeClr val="bg1"/>
              </a:solidFill>
            </a:endParaRPr>
          </a:p>
          <a:p>
            <a:r>
              <a:rPr lang="en-US" sz="2000" u="sng" dirty="0" smtClean="0">
                <a:solidFill>
                  <a:schemeClr val="bg1"/>
                </a:solidFill>
              </a:rPr>
              <a:t>Monitoring data</a:t>
            </a:r>
            <a:r>
              <a:rPr lang="en-US" sz="2000" dirty="0" smtClean="0">
                <a:solidFill>
                  <a:schemeClr val="bg1"/>
                </a:solidFill>
              </a:rPr>
              <a:t>:</a:t>
            </a:r>
          </a:p>
          <a:p>
            <a:pPr>
              <a:buFont typeface="Arial" pitchFamily="34" charset="0"/>
              <a:buChar char="•"/>
            </a:pPr>
            <a:r>
              <a:rPr lang="en-US" sz="2000" dirty="0" smtClean="0">
                <a:solidFill>
                  <a:schemeClr val="bg1"/>
                </a:solidFill>
              </a:rPr>
              <a:t> 411 stream samples</a:t>
            </a:r>
          </a:p>
          <a:p>
            <a:pPr>
              <a:buFont typeface="Arial" pitchFamily="34" charset="0"/>
              <a:buChar char="•"/>
            </a:pPr>
            <a:r>
              <a:rPr lang="en-US" sz="2000" dirty="0" smtClean="0">
                <a:solidFill>
                  <a:schemeClr val="bg1"/>
                </a:solidFill>
              </a:rPr>
              <a:t> 2,162 </a:t>
            </a:r>
            <a:r>
              <a:rPr lang="en-US" sz="2000" dirty="0">
                <a:solidFill>
                  <a:schemeClr val="bg1"/>
                </a:solidFill>
              </a:rPr>
              <a:t>wet-deposition</a:t>
            </a:r>
            <a:br>
              <a:rPr lang="en-US" sz="2000" dirty="0">
                <a:solidFill>
                  <a:schemeClr val="bg1"/>
                </a:solidFill>
              </a:rPr>
            </a:br>
            <a:r>
              <a:rPr lang="en-US" sz="2000" dirty="0">
                <a:solidFill>
                  <a:schemeClr val="bg1"/>
                </a:solidFill>
              </a:rPr>
              <a:t>   samples from 9 </a:t>
            </a:r>
            <a:br>
              <a:rPr lang="en-US" sz="2000" dirty="0">
                <a:solidFill>
                  <a:schemeClr val="bg1"/>
                </a:solidFill>
              </a:rPr>
            </a:br>
            <a:r>
              <a:rPr lang="en-US" sz="2000" dirty="0">
                <a:solidFill>
                  <a:schemeClr val="bg1"/>
                </a:solidFill>
              </a:rPr>
              <a:t>   NADP MDN sites</a:t>
            </a:r>
            <a:endParaRPr lang="en-US" sz="2000" dirty="0" smtClean="0">
              <a:solidFill>
                <a:schemeClr val="bg1"/>
              </a:solidFill>
            </a:endParaRPr>
          </a:p>
          <a:p>
            <a:pPr>
              <a:buFont typeface="Arial" pitchFamily="34" charset="0"/>
              <a:buChar char="•"/>
            </a:pPr>
            <a:r>
              <a:rPr lang="en-US" sz="2000" dirty="0" smtClean="0">
                <a:solidFill>
                  <a:schemeClr val="bg1"/>
                </a:solidFill>
              </a:rPr>
              <a:t> 1,731 fish samples--</a:t>
            </a:r>
          </a:p>
          <a:p>
            <a:r>
              <a:rPr lang="en-US" sz="2000" dirty="0" smtClean="0">
                <a:solidFill>
                  <a:schemeClr val="bg1"/>
                </a:solidFill>
              </a:rPr>
              <a:t>   358 rivers, 59 lakes;</a:t>
            </a:r>
          </a:p>
          <a:p>
            <a:r>
              <a:rPr lang="en-US" sz="2000" dirty="0" smtClean="0">
                <a:solidFill>
                  <a:schemeClr val="bg1"/>
                </a:solidFill>
              </a:rPr>
              <a:t>   83% state locations</a:t>
            </a:r>
          </a:p>
          <a:p>
            <a:pPr>
              <a:buFont typeface="Arial" pitchFamily="34" charset="0"/>
              <a:buChar char="•"/>
            </a:pPr>
            <a:endParaRPr lang="en-US" sz="20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09600" y="304800"/>
            <a:ext cx="2133600" cy="5416868"/>
          </a:xfrm>
          <a:prstGeom prst="rect">
            <a:avLst/>
          </a:prstGeom>
          <a:noFill/>
          <a:ln w="12700">
            <a:solidFill>
              <a:srgbClr val="99CCFF"/>
            </a:solidFill>
          </a:ln>
        </p:spPr>
        <p:txBody>
          <a:bodyPr wrap="square" rtlCol="0">
            <a:spAutoFit/>
          </a:bodyPr>
          <a:lstStyle/>
          <a:p>
            <a:r>
              <a:rPr lang="en-US" sz="2000" dirty="0" smtClean="0">
                <a:solidFill>
                  <a:srgbClr val="FFCC99"/>
                </a:solidFill>
              </a:rPr>
              <a:t>Stream Hg Concentrations</a:t>
            </a:r>
          </a:p>
          <a:p>
            <a:pPr>
              <a:buFont typeface="Arial" pitchFamily="34" charset="0"/>
              <a:buChar char="•"/>
            </a:pPr>
            <a:endParaRPr lang="en-US" sz="800" u="sng" dirty="0" smtClean="0">
              <a:solidFill>
                <a:schemeClr val="bg1"/>
              </a:solidFill>
            </a:endParaRPr>
          </a:p>
          <a:p>
            <a:r>
              <a:rPr lang="en-US" sz="2000" u="sng" dirty="0" smtClean="0">
                <a:solidFill>
                  <a:schemeClr val="bg1"/>
                </a:solidFill>
              </a:rPr>
              <a:t>Statistically:</a:t>
            </a:r>
            <a:br>
              <a:rPr lang="en-US" sz="2000" u="sng" dirty="0" smtClean="0">
                <a:solidFill>
                  <a:schemeClr val="bg1"/>
                </a:solidFill>
              </a:rPr>
            </a:br>
            <a:r>
              <a:rPr lang="en-US" sz="2000" u="sng" dirty="0" smtClean="0">
                <a:solidFill>
                  <a:schemeClr val="bg1"/>
                </a:solidFill>
              </a:rPr>
              <a:t>High Hg</a:t>
            </a:r>
            <a:endParaRPr lang="en-US" sz="2000" dirty="0" smtClean="0">
              <a:solidFill>
                <a:schemeClr val="bg1"/>
              </a:solidFill>
            </a:endParaRPr>
          </a:p>
          <a:p>
            <a:pPr>
              <a:buFont typeface="Arial" pitchFamily="34" charset="0"/>
              <a:buChar char="•"/>
            </a:pPr>
            <a:r>
              <a:rPr lang="en-US" sz="2000" dirty="0" smtClean="0">
                <a:solidFill>
                  <a:schemeClr val="bg1"/>
                </a:solidFill>
              </a:rPr>
              <a:t> 90</a:t>
            </a:r>
            <a:r>
              <a:rPr lang="en-US" sz="2000" baseline="30000" dirty="0" smtClean="0">
                <a:solidFill>
                  <a:schemeClr val="bg1"/>
                </a:solidFill>
              </a:rPr>
              <a:t>th</a:t>
            </a:r>
            <a:r>
              <a:rPr lang="en-US" sz="2000" dirty="0" smtClean="0">
                <a:solidFill>
                  <a:schemeClr val="bg1"/>
                </a:solidFill>
              </a:rPr>
              <a:t> percentile</a:t>
            </a:r>
          </a:p>
          <a:p>
            <a:pPr>
              <a:buFont typeface="Arial" pitchFamily="34" charset="0"/>
              <a:buChar char="•"/>
            </a:pPr>
            <a:r>
              <a:rPr lang="en-US" sz="2000" dirty="0" smtClean="0">
                <a:solidFill>
                  <a:schemeClr val="bg1"/>
                </a:solidFill>
              </a:rPr>
              <a:t> high median</a:t>
            </a:r>
            <a:br>
              <a:rPr lang="en-US" sz="2000" dirty="0" smtClean="0">
                <a:solidFill>
                  <a:schemeClr val="bg1"/>
                </a:solidFill>
              </a:rPr>
            </a:br>
            <a:r>
              <a:rPr lang="en-US" sz="2000" dirty="0" smtClean="0">
                <a:solidFill>
                  <a:schemeClr val="bg1"/>
                </a:solidFill>
              </a:rPr>
              <a:t>  and maximum</a:t>
            </a:r>
          </a:p>
          <a:p>
            <a:endParaRPr lang="en-US" sz="900" dirty="0" smtClean="0">
              <a:solidFill>
                <a:schemeClr val="bg1"/>
              </a:solidFill>
            </a:endParaRPr>
          </a:p>
          <a:p>
            <a:r>
              <a:rPr lang="en-US" sz="2000" u="sng" dirty="0" smtClean="0">
                <a:solidFill>
                  <a:schemeClr val="bg1"/>
                </a:solidFill>
              </a:rPr>
              <a:t>High MeHg</a:t>
            </a:r>
            <a:r>
              <a:rPr lang="en-US" sz="2000" dirty="0" smtClean="0">
                <a:solidFill>
                  <a:schemeClr val="bg1"/>
                </a:solidFill>
              </a:rPr>
              <a:t>:</a:t>
            </a:r>
          </a:p>
          <a:p>
            <a:pPr>
              <a:buFont typeface="Arial" pitchFamily="34" charset="0"/>
              <a:buChar char="•"/>
            </a:pPr>
            <a:r>
              <a:rPr lang="en-US" sz="2000" dirty="0" smtClean="0">
                <a:solidFill>
                  <a:schemeClr val="bg1"/>
                </a:solidFill>
              </a:rPr>
              <a:t> 90</a:t>
            </a:r>
            <a:r>
              <a:rPr lang="en-US" sz="2000" baseline="30000" dirty="0" smtClean="0">
                <a:solidFill>
                  <a:schemeClr val="bg1"/>
                </a:solidFill>
              </a:rPr>
              <a:t>th</a:t>
            </a:r>
            <a:r>
              <a:rPr lang="en-US" sz="2000" dirty="0" smtClean="0">
                <a:solidFill>
                  <a:schemeClr val="bg1"/>
                </a:solidFill>
              </a:rPr>
              <a:t> percentile</a:t>
            </a:r>
          </a:p>
          <a:p>
            <a:pPr>
              <a:buFont typeface="Arial" pitchFamily="34" charset="0"/>
              <a:buChar char="•"/>
            </a:pPr>
            <a:r>
              <a:rPr lang="en-US" sz="2000" dirty="0" smtClean="0">
                <a:solidFill>
                  <a:schemeClr val="bg1"/>
                </a:solidFill>
              </a:rPr>
              <a:t> high median  </a:t>
            </a:r>
            <a:br>
              <a:rPr lang="en-US" sz="2000" dirty="0" smtClean="0">
                <a:solidFill>
                  <a:schemeClr val="bg1"/>
                </a:solidFill>
              </a:rPr>
            </a:br>
            <a:r>
              <a:rPr lang="en-US" sz="2000" dirty="0" smtClean="0">
                <a:solidFill>
                  <a:schemeClr val="bg1"/>
                </a:solidFill>
              </a:rPr>
              <a:t>  and maximum</a:t>
            </a:r>
          </a:p>
          <a:p>
            <a:pPr>
              <a:buFont typeface="Arial" pitchFamily="34" charset="0"/>
              <a:buChar char="•"/>
            </a:pPr>
            <a:endParaRPr lang="en-US" sz="900" dirty="0" smtClean="0">
              <a:solidFill>
                <a:schemeClr val="bg1"/>
              </a:solidFill>
            </a:endParaRPr>
          </a:p>
          <a:p>
            <a:r>
              <a:rPr lang="en-US" sz="2000" u="sng" dirty="0" smtClean="0">
                <a:solidFill>
                  <a:schemeClr val="bg1"/>
                </a:solidFill>
              </a:rPr>
              <a:t>High Fish Hg</a:t>
            </a:r>
          </a:p>
          <a:p>
            <a:pPr>
              <a:buFont typeface="Arial" pitchFamily="34" charset="0"/>
              <a:buChar char="•"/>
            </a:pPr>
            <a:r>
              <a:rPr lang="en-US" sz="2000" dirty="0" smtClean="0">
                <a:solidFill>
                  <a:schemeClr val="bg1"/>
                </a:solidFill>
              </a:rPr>
              <a:t> &gt; 300 </a:t>
            </a:r>
            <a:r>
              <a:rPr lang="en-US" sz="2000" dirty="0" err="1" smtClean="0">
                <a:solidFill>
                  <a:schemeClr val="bg1"/>
                </a:solidFill>
              </a:rPr>
              <a:t>ug</a:t>
            </a:r>
            <a:r>
              <a:rPr lang="en-US" sz="2000" dirty="0" smtClean="0">
                <a:solidFill>
                  <a:schemeClr val="bg1"/>
                </a:solidFill>
              </a:rPr>
              <a:t>/kg</a:t>
            </a:r>
          </a:p>
          <a:p>
            <a:pPr>
              <a:buFont typeface="Arial" pitchFamily="34" charset="0"/>
              <a:buChar char="•"/>
            </a:pPr>
            <a:r>
              <a:rPr lang="en-US" sz="2000" dirty="0" smtClean="0">
                <a:solidFill>
                  <a:schemeClr val="bg1"/>
                </a:solidFill>
              </a:rPr>
              <a:t> 90</a:t>
            </a:r>
            <a:r>
              <a:rPr lang="en-US" sz="2000" baseline="30000" dirty="0" smtClean="0">
                <a:solidFill>
                  <a:schemeClr val="bg1"/>
                </a:solidFill>
              </a:rPr>
              <a:t>th</a:t>
            </a:r>
            <a:r>
              <a:rPr lang="en-US" sz="2000" dirty="0" smtClean="0">
                <a:solidFill>
                  <a:schemeClr val="bg1"/>
                </a:solidFill>
              </a:rPr>
              <a:t> percentile</a:t>
            </a:r>
          </a:p>
          <a:p>
            <a:pPr>
              <a:buFont typeface="Arial" pitchFamily="34" charset="0"/>
              <a:buChar char="•"/>
            </a:pPr>
            <a:r>
              <a:rPr lang="en-US" sz="2000" dirty="0" smtClean="0">
                <a:solidFill>
                  <a:schemeClr val="bg1"/>
                </a:solidFill>
              </a:rPr>
              <a:t> high median</a:t>
            </a:r>
            <a:br>
              <a:rPr lang="en-US" sz="2000" dirty="0" smtClean="0">
                <a:solidFill>
                  <a:schemeClr val="bg1"/>
                </a:solidFill>
              </a:rPr>
            </a:br>
            <a:r>
              <a:rPr lang="en-US" sz="2000" dirty="0" smtClean="0">
                <a:solidFill>
                  <a:schemeClr val="bg1"/>
                </a:solidFill>
              </a:rPr>
              <a:t>  and maximum</a:t>
            </a:r>
            <a:endParaRPr lang="en-US" sz="2000" dirty="0">
              <a:solidFill>
                <a:schemeClr val="bg1"/>
              </a:solidFill>
            </a:endParaRPr>
          </a:p>
        </p:txBody>
      </p:sp>
      <p:pic>
        <p:nvPicPr>
          <p:cNvPr id="1026" name="Picture 2" descr="C:\Documents and Settings\mrrisch\My Documents\MercurySW\Reports\HgWatersheds_MRR\Draft\DraftFigures\Sites_HighHg.jpg"/>
          <p:cNvPicPr>
            <a:picLocks noChangeAspect="1" noChangeArrowheads="1"/>
          </p:cNvPicPr>
          <p:nvPr/>
        </p:nvPicPr>
        <p:blipFill>
          <a:blip r:embed="rId2"/>
          <a:srcRect l="1416" t="1988" r="2833"/>
          <a:stretch>
            <a:fillRect/>
          </a:stretch>
        </p:blipFill>
        <p:spPr bwMode="auto">
          <a:xfrm>
            <a:off x="3276600" y="0"/>
            <a:ext cx="4608320" cy="6721655"/>
          </a:xfrm>
          <a:prstGeom prst="rect">
            <a:avLst/>
          </a:prstGeom>
          <a:noFill/>
        </p:spPr>
      </p:pic>
      <p:sp>
        <p:nvSpPr>
          <p:cNvPr id="4" name="Right Arrow 3"/>
          <p:cNvSpPr/>
          <p:nvPr/>
        </p:nvSpPr>
        <p:spPr bwMode="auto">
          <a:xfrm rot="506429">
            <a:off x="2594769" y="3473107"/>
            <a:ext cx="2687890" cy="140387"/>
          </a:xfrm>
          <a:prstGeom prst="rightArrow">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7" name="Right Arrow 6"/>
          <p:cNvSpPr/>
          <p:nvPr/>
        </p:nvSpPr>
        <p:spPr bwMode="auto">
          <a:xfrm rot="20805831">
            <a:off x="2904631" y="4806291"/>
            <a:ext cx="1403698" cy="196406"/>
          </a:xfrm>
          <a:prstGeom prst="rightArrow">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8" name="5-Point Star 7"/>
          <p:cNvSpPr/>
          <p:nvPr/>
        </p:nvSpPr>
        <p:spPr bwMode="auto">
          <a:xfrm>
            <a:off x="5029200" y="5105400"/>
            <a:ext cx="228600" cy="228600"/>
          </a:xfrm>
          <a:prstGeom prst="star5">
            <a:avLst/>
          </a:prstGeom>
          <a:solidFill>
            <a:srgbClr val="FFCC99"/>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cxnSp>
        <p:nvCxnSpPr>
          <p:cNvPr id="3" name="Straight Arrow Connector 2"/>
          <p:cNvCxnSpPr/>
          <p:nvPr/>
        </p:nvCxnSpPr>
        <p:spPr bwMode="auto">
          <a:xfrm>
            <a:off x="2514600" y="1828800"/>
            <a:ext cx="3066160" cy="1714500"/>
          </a:xfrm>
          <a:prstGeom prst="straightConnector1">
            <a:avLst/>
          </a:prstGeom>
          <a:solidFill>
            <a:schemeClr val="accent1"/>
          </a:solidFill>
          <a:ln w="28575"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flipV="1">
            <a:off x="2514600" y="1600200"/>
            <a:ext cx="4191000" cy="228600"/>
          </a:xfrm>
          <a:prstGeom prst="straightConnector1">
            <a:avLst/>
          </a:prstGeom>
          <a:solidFill>
            <a:schemeClr val="accent1"/>
          </a:solidFill>
          <a:ln w="28575" cap="flat" cmpd="sng" algn="ctr">
            <a:solidFill>
              <a:srgbClr val="FF0000"/>
            </a:solidFill>
            <a:prstDash val="solid"/>
            <a:round/>
            <a:headEnd type="none" w="med" len="med"/>
            <a:tailEnd type="arrow"/>
          </a:ln>
          <a:effec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252" t="7907" r="10194" b="9081"/>
          <a:stretch/>
        </p:blipFill>
        <p:spPr bwMode="auto">
          <a:xfrm>
            <a:off x="4651371" y="228600"/>
            <a:ext cx="4067513" cy="5562600"/>
          </a:xfrm>
          <a:prstGeom prst="rect">
            <a:avLst/>
          </a:prstGeom>
          <a:noFill/>
          <a:ln w="38100">
            <a:solidFill>
              <a:srgbClr val="99CCFF"/>
            </a:solidFill>
          </a:ln>
        </p:spPr>
      </p:pic>
      <p:sp>
        <p:nvSpPr>
          <p:cNvPr id="9" name="TextBox 8"/>
          <p:cNvSpPr txBox="1"/>
          <p:nvPr/>
        </p:nvSpPr>
        <p:spPr>
          <a:xfrm>
            <a:off x="568532" y="3962400"/>
            <a:ext cx="3851068" cy="1323439"/>
          </a:xfrm>
          <a:prstGeom prst="rect">
            <a:avLst/>
          </a:prstGeom>
          <a:noFill/>
          <a:ln w="12700">
            <a:solidFill>
              <a:srgbClr val="99CCFF"/>
            </a:solidFill>
          </a:ln>
        </p:spPr>
        <p:txBody>
          <a:bodyPr wrap="square" rtlCol="0">
            <a:spAutoFit/>
          </a:bodyPr>
          <a:lstStyle/>
          <a:p>
            <a:pPr marL="182880"/>
            <a:r>
              <a:rPr lang="en-US" sz="2000" dirty="0" smtClean="0">
                <a:solidFill>
                  <a:srgbClr val="FFCC99"/>
                </a:solidFill>
              </a:rPr>
              <a:t>5-year average annual stream Hg yields per watershed </a:t>
            </a:r>
            <a:br>
              <a:rPr lang="en-US" sz="2000" dirty="0" smtClean="0">
                <a:solidFill>
                  <a:srgbClr val="FFCC99"/>
                </a:solidFill>
              </a:rPr>
            </a:br>
            <a:r>
              <a:rPr lang="en-US" sz="2000" dirty="0" smtClean="0">
                <a:solidFill>
                  <a:schemeClr val="bg1"/>
                </a:solidFill>
              </a:rPr>
              <a:t>range 0.72 to 45.2 </a:t>
            </a:r>
            <a:r>
              <a:rPr lang="en-US" sz="2000" dirty="0" err="1" smtClean="0">
                <a:solidFill>
                  <a:schemeClr val="bg1"/>
                </a:solidFill>
              </a:rPr>
              <a:t>ug</a:t>
            </a:r>
            <a:r>
              <a:rPr lang="en-US" sz="2000" dirty="0" smtClean="0">
                <a:solidFill>
                  <a:schemeClr val="bg1"/>
                </a:solidFill>
              </a:rPr>
              <a:t>/m</a:t>
            </a:r>
            <a:r>
              <a:rPr lang="en-US" sz="2000" baseline="30000" dirty="0" smtClean="0">
                <a:solidFill>
                  <a:schemeClr val="bg1"/>
                </a:solidFill>
              </a:rPr>
              <a:t>2</a:t>
            </a:r>
            <a:endParaRPr lang="en-US" sz="2000" dirty="0" smtClean="0">
              <a:solidFill>
                <a:schemeClr val="bg1"/>
              </a:solidFill>
            </a:endParaRPr>
          </a:p>
          <a:p>
            <a:pPr marL="182880"/>
            <a:r>
              <a:rPr lang="en-US" sz="2000" dirty="0">
                <a:solidFill>
                  <a:schemeClr val="bg1"/>
                </a:solidFill>
              </a:rPr>
              <a:t>m</a:t>
            </a:r>
            <a:r>
              <a:rPr lang="en-US" sz="2000" dirty="0" smtClean="0">
                <a:solidFill>
                  <a:schemeClr val="bg1"/>
                </a:solidFill>
              </a:rPr>
              <a:t>edian 4.21 </a:t>
            </a:r>
            <a:r>
              <a:rPr lang="en-US" sz="2000" dirty="0" err="1" smtClean="0">
                <a:solidFill>
                  <a:schemeClr val="bg1"/>
                </a:solidFill>
              </a:rPr>
              <a:t>ug</a:t>
            </a:r>
            <a:r>
              <a:rPr lang="en-US" sz="2000" dirty="0" smtClean="0">
                <a:solidFill>
                  <a:schemeClr val="bg1"/>
                </a:solidFill>
              </a:rPr>
              <a:t>/m</a:t>
            </a:r>
            <a:r>
              <a:rPr lang="en-US" sz="2000" baseline="30000" dirty="0" smtClean="0">
                <a:solidFill>
                  <a:schemeClr val="bg1"/>
                </a:solidFill>
              </a:rPr>
              <a:t>2</a:t>
            </a:r>
          </a:p>
        </p:txBody>
      </p:sp>
      <p:sp>
        <p:nvSpPr>
          <p:cNvPr id="2" name="TextBox 1"/>
          <p:cNvSpPr txBox="1"/>
          <p:nvPr/>
        </p:nvSpPr>
        <p:spPr>
          <a:xfrm>
            <a:off x="597725" y="463444"/>
            <a:ext cx="3733800" cy="3170099"/>
          </a:xfrm>
          <a:prstGeom prst="rect">
            <a:avLst/>
          </a:prstGeom>
          <a:noFill/>
          <a:ln>
            <a:solidFill>
              <a:schemeClr val="accent1">
                <a:lumMod val="20000"/>
                <a:lumOff val="80000"/>
              </a:schemeClr>
            </a:solidFill>
          </a:ln>
        </p:spPr>
        <p:txBody>
          <a:bodyPr wrap="square" rtlCol="0">
            <a:spAutoFit/>
          </a:bodyPr>
          <a:lstStyle/>
          <a:p>
            <a:r>
              <a:rPr lang="en-US" sz="2000" dirty="0" smtClean="0">
                <a:solidFill>
                  <a:schemeClr val="bg1">
                    <a:lumMod val="95000"/>
                  </a:schemeClr>
                </a:solidFill>
              </a:rPr>
              <a:t>Annual stream Hg loads calculated with streamflow regression model LOADEST (</a:t>
            </a:r>
            <a:r>
              <a:rPr lang="en-US" sz="2000" dirty="0" err="1" smtClean="0">
                <a:solidFill>
                  <a:schemeClr val="bg1">
                    <a:lumMod val="95000"/>
                  </a:schemeClr>
                </a:solidFill>
              </a:rPr>
              <a:t>Runkel</a:t>
            </a:r>
            <a:r>
              <a:rPr lang="en-US" sz="2000" dirty="0" smtClean="0">
                <a:solidFill>
                  <a:schemeClr val="bg1">
                    <a:lumMod val="95000"/>
                  </a:schemeClr>
                </a:solidFill>
              </a:rPr>
              <a:t> and others, 2004) using 5 years of streamflow and Hg concentration data at sites not downstream from reservoirs; Hg load = g/year </a:t>
            </a:r>
            <a:r>
              <a:rPr lang="en-US" sz="2000" dirty="0" smtClean="0">
                <a:solidFill>
                  <a:srgbClr val="FFFF99"/>
                </a:solidFill>
              </a:rPr>
              <a:t>stream Hg yield </a:t>
            </a:r>
            <a:r>
              <a:rPr lang="en-US" sz="2000" dirty="0" smtClean="0">
                <a:solidFill>
                  <a:schemeClr val="bg1">
                    <a:lumMod val="95000"/>
                  </a:schemeClr>
                </a:solidFill>
              </a:rPr>
              <a:t>= stream Hg load/drainage area</a:t>
            </a:r>
            <a:endParaRPr lang="en-US" sz="2000" dirty="0">
              <a:solidFill>
                <a:schemeClr val="bg1">
                  <a:lumMod val="95000"/>
                </a:schemeClr>
              </a:solidFill>
            </a:endParaRPr>
          </a:p>
        </p:txBody>
      </p:sp>
      <p:sp>
        <p:nvSpPr>
          <p:cNvPr id="3" name="TextBox 2"/>
          <p:cNvSpPr txBox="1"/>
          <p:nvPr/>
        </p:nvSpPr>
        <p:spPr>
          <a:xfrm>
            <a:off x="1828800" y="6019800"/>
            <a:ext cx="3276600" cy="400110"/>
          </a:xfrm>
          <a:prstGeom prst="rect">
            <a:avLst/>
          </a:prstGeom>
          <a:noFill/>
        </p:spPr>
        <p:txBody>
          <a:bodyPr wrap="square" rtlCol="0">
            <a:spAutoFit/>
          </a:bodyPr>
          <a:lstStyle/>
          <a:p>
            <a:r>
              <a:rPr lang="en-US" sz="2000" dirty="0" smtClean="0">
                <a:solidFill>
                  <a:srgbClr val="FFFF99"/>
                </a:solidFill>
              </a:rPr>
              <a:t>Next: the air Hg connection</a:t>
            </a:r>
            <a:endParaRPr lang="en-US" sz="2000" dirty="0">
              <a:solidFill>
                <a:srgbClr val="FFFF9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2"/>
          <p:cNvSpPr>
            <a:spLocks noChangeArrowheads="1"/>
          </p:cNvSpPr>
          <p:nvPr/>
        </p:nvSpPr>
        <p:spPr bwMode="auto">
          <a:xfrm>
            <a:off x="533400" y="381000"/>
            <a:ext cx="8001000" cy="5638800"/>
          </a:xfrm>
          <a:prstGeom prst="rect">
            <a:avLst/>
          </a:prstGeom>
          <a:solidFill>
            <a:srgbClr val="FFFFFF"/>
          </a:solidFill>
          <a:ln w="28575">
            <a:solidFill>
              <a:schemeClr val="accent1">
                <a:lumMod val="75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fontAlgn="auto" hangingPunct="1">
              <a:spcBef>
                <a:spcPts val="0"/>
              </a:spcBef>
              <a:spcAft>
                <a:spcPts val="0"/>
              </a:spcAft>
              <a:defRPr/>
            </a:pPr>
            <a:endParaRPr lang="en-US" sz="2400" kern="0">
              <a:solidFill>
                <a:srgbClr val="FFFFFF"/>
              </a:solidFill>
            </a:endParaRPr>
          </a:p>
        </p:txBody>
      </p:sp>
      <p:pic>
        <p:nvPicPr>
          <p:cNvPr id="7171" name="Picture 23" descr="Fig1_AtmosphericH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644525"/>
            <a:ext cx="7467600"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24"/>
          <p:cNvSpPr txBox="1">
            <a:spLocks noChangeArrowheads="1"/>
          </p:cNvSpPr>
          <p:nvPr/>
        </p:nvSpPr>
        <p:spPr bwMode="auto">
          <a:xfrm>
            <a:off x="1143000" y="533400"/>
            <a:ext cx="6858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fontAlgn="auto" hangingPunct="1">
              <a:spcBef>
                <a:spcPct val="50000"/>
              </a:spcBef>
              <a:spcAft>
                <a:spcPts val="0"/>
              </a:spcAft>
              <a:defRPr/>
            </a:pPr>
            <a:r>
              <a:rPr lang="en-US" altLang="en-US" sz="2400" b="1" kern="0">
                <a:solidFill>
                  <a:srgbClr val="000014"/>
                </a:solidFill>
              </a:rPr>
              <a:t>Atmospheric Mercury Species and Fate</a:t>
            </a:r>
          </a:p>
        </p:txBody>
      </p:sp>
    </p:spTree>
    <p:extLst>
      <p:ext uri="{BB962C8B-B14F-4D97-AF65-F5344CB8AC3E}">
        <p14:creationId xmlns:p14="http://schemas.microsoft.com/office/powerpoint/2010/main" val="2511571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6705600" y="304800"/>
            <a:ext cx="2286000" cy="2819400"/>
          </a:xfrm>
          <a:prstGeom prst="rect">
            <a:avLst/>
          </a:prstGeom>
          <a:solidFill>
            <a:schemeClr val="bg1"/>
          </a:solidFill>
          <a:ln w="9525">
            <a:solidFill>
              <a:schemeClr val="tx1"/>
            </a:solidFill>
            <a:miter lim="800000"/>
            <a:headEnd/>
            <a:tailEnd/>
          </a:ln>
          <a:effectLst/>
        </p:spPr>
        <p:txBody>
          <a:bodyPr wrap="none" anchor="ctr"/>
          <a:lstStyle/>
          <a:p>
            <a:endParaRPr lang="en-US"/>
          </a:p>
        </p:txBody>
      </p:sp>
      <p:pic>
        <p:nvPicPr>
          <p:cNvPr id="5" name="Picture 7" descr="mdnsites"/>
          <p:cNvPicPr>
            <a:picLocks noChangeAspect="1" noChangeArrowheads="1"/>
          </p:cNvPicPr>
          <p:nvPr/>
        </p:nvPicPr>
        <p:blipFill>
          <a:blip r:embed="rId2"/>
          <a:srcRect/>
          <a:stretch>
            <a:fillRect/>
          </a:stretch>
        </p:blipFill>
        <p:spPr bwMode="auto">
          <a:xfrm>
            <a:off x="6858000" y="457200"/>
            <a:ext cx="2009775" cy="2513078"/>
          </a:xfrm>
          <a:prstGeom prst="rect">
            <a:avLst/>
          </a:prstGeom>
          <a:noFill/>
        </p:spPr>
      </p:pic>
      <p:sp>
        <p:nvSpPr>
          <p:cNvPr id="8" name="AutoShape 15"/>
          <p:cNvSpPr>
            <a:spLocks noChangeArrowheads="1"/>
          </p:cNvSpPr>
          <p:nvPr/>
        </p:nvSpPr>
        <p:spPr bwMode="auto">
          <a:xfrm rot="10800000">
            <a:off x="3733800" y="1371600"/>
            <a:ext cx="2590800" cy="304800"/>
          </a:xfrm>
          <a:prstGeom prst="rightArrow">
            <a:avLst>
              <a:gd name="adj1" fmla="val 50000"/>
              <a:gd name="adj2" fmla="val 212500"/>
            </a:avLst>
          </a:prstGeom>
          <a:solidFill>
            <a:schemeClr val="bg1"/>
          </a:solidFill>
          <a:ln w="9525">
            <a:solidFill>
              <a:srgbClr val="000014"/>
            </a:solidFill>
            <a:miter lim="800000"/>
            <a:headEnd/>
            <a:tailEnd/>
          </a:ln>
          <a:effectLst/>
        </p:spPr>
        <p:txBody>
          <a:bodyPr wrap="none" anchor="ctr"/>
          <a:lstStyle/>
          <a:p>
            <a:endParaRPr lang="en-US"/>
          </a:p>
        </p:txBody>
      </p:sp>
      <p:sp>
        <p:nvSpPr>
          <p:cNvPr id="9" name="Text Box 16"/>
          <p:cNvSpPr txBox="1">
            <a:spLocks noChangeArrowheads="1"/>
          </p:cNvSpPr>
          <p:nvPr/>
        </p:nvSpPr>
        <p:spPr bwMode="auto">
          <a:xfrm>
            <a:off x="3429000" y="3428999"/>
            <a:ext cx="533400" cy="823913"/>
          </a:xfrm>
          <a:prstGeom prst="rect">
            <a:avLst/>
          </a:prstGeom>
          <a:noFill/>
          <a:ln w="9525">
            <a:noFill/>
            <a:miter lim="800000"/>
            <a:headEnd/>
            <a:tailEnd/>
          </a:ln>
          <a:effectLst/>
        </p:spPr>
        <p:txBody>
          <a:bodyPr>
            <a:spAutoFit/>
          </a:bodyPr>
          <a:lstStyle/>
          <a:p>
            <a:pPr>
              <a:spcBef>
                <a:spcPct val="50000"/>
              </a:spcBef>
            </a:pPr>
            <a:r>
              <a:rPr lang="en-US" sz="4800" b="1" dirty="0">
                <a:solidFill>
                  <a:schemeClr val="bg1"/>
                </a:solidFill>
              </a:rPr>
              <a:t>x</a:t>
            </a:r>
          </a:p>
        </p:txBody>
      </p:sp>
      <p:sp>
        <p:nvSpPr>
          <p:cNvPr id="10" name="Text Box 17"/>
          <p:cNvSpPr txBox="1">
            <a:spLocks noChangeArrowheads="1"/>
          </p:cNvSpPr>
          <p:nvPr/>
        </p:nvSpPr>
        <p:spPr bwMode="auto">
          <a:xfrm>
            <a:off x="7315200" y="4191000"/>
            <a:ext cx="762000" cy="823913"/>
          </a:xfrm>
          <a:prstGeom prst="rect">
            <a:avLst/>
          </a:prstGeom>
          <a:noFill/>
          <a:ln w="9525">
            <a:noFill/>
            <a:miter lim="800000"/>
            <a:headEnd/>
            <a:tailEnd/>
          </a:ln>
          <a:effectLst/>
        </p:spPr>
        <p:txBody>
          <a:bodyPr>
            <a:spAutoFit/>
          </a:bodyPr>
          <a:lstStyle/>
          <a:p>
            <a:pPr algn="ctr">
              <a:spcBef>
                <a:spcPct val="50000"/>
              </a:spcBef>
            </a:pPr>
            <a:r>
              <a:rPr lang="en-US" sz="4800" b="1" dirty="0">
                <a:solidFill>
                  <a:schemeClr val="bg1"/>
                </a:solidFill>
              </a:rPr>
              <a:t>=</a:t>
            </a:r>
          </a:p>
        </p:txBody>
      </p:sp>
      <p:pic>
        <p:nvPicPr>
          <p:cNvPr id="11" name="Picture 20" descr="Conc_IN_MDN"/>
          <p:cNvPicPr>
            <a:picLocks noChangeAspect="1" noChangeArrowheads="1"/>
          </p:cNvPicPr>
          <p:nvPr/>
        </p:nvPicPr>
        <p:blipFill rotWithShape="1">
          <a:blip r:embed="rId3"/>
          <a:srcRect l="7089" t="5455" r="4905" b="5455"/>
          <a:stretch/>
        </p:blipFill>
        <p:spPr bwMode="auto">
          <a:xfrm>
            <a:off x="380999" y="332448"/>
            <a:ext cx="3061633" cy="4010952"/>
          </a:xfrm>
          <a:prstGeom prst="rect">
            <a:avLst/>
          </a:prstGeom>
          <a:noFill/>
        </p:spPr>
      </p:pic>
      <p:sp>
        <p:nvSpPr>
          <p:cNvPr id="12" name="Text Box 21"/>
          <p:cNvSpPr txBox="1">
            <a:spLocks noChangeArrowheads="1"/>
          </p:cNvSpPr>
          <p:nvPr/>
        </p:nvSpPr>
        <p:spPr bwMode="auto">
          <a:xfrm>
            <a:off x="228600" y="4419600"/>
            <a:ext cx="3352800" cy="646331"/>
          </a:xfrm>
          <a:prstGeom prst="rect">
            <a:avLst/>
          </a:prstGeom>
          <a:noFill/>
          <a:ln w="25400">
            <a:solidFill>
              <a:srgbClr val="99CCFF"/>
            </a:solidFill>
            <a:miter lim="800000"/>
            <a:headEnd/>
            <a:tailEnd/>
          </a:ln>
          <a:effectLst/>
        </p:spPr>
        <p:txBody>
          <a:bodyPr>
            <a:spAutoFit/>
          </a:bodyPr>
          <a:lstStyle/>
          <a:p>
            <a:pPr>
              <a:spcBef>
                <a:spcPct val="50000"/>
              </a:spcBef>
            </a:pPr>
            <a:r>
              <a:rPr lang="en-US" sz="1800" dirty="0">
                <a:solidFill>
                  <a:schemeClr val="bg1"/>
                </a:solidFill>
              </a:rPr>
              <a:t>Precipitation-weighted </a:t>
            </a:r>
            <a:r>
              <a:rPr lang="en-US" sz="1800" dirty="0" smtClean="0">
                <a:solidFill>
                  <a:schemeClr val="bg1"/>
                </a:solidFill>
              </a:rPr>
              <a:t>average annual Hg concentration map</a:t>
            </a:r>
            <a:endParaRPr lang="en-US" sz="1800" dirty="0">
              <a:solidFill>
                <a:schemeClr val="bg1"/>
              </a:solidFill>
            </a:endParaRPr>
          </a:p>
        </p:txBody>
      </p:sp>
      <p:sp>
        <p:nvSpPr>
          <p:cNvPr id="13" name="Text Box 22"/>
          <p:cNvSpPr txBox="1">
            <a:spLocks noChangeArrowheads="1"/>
          </p:cNvSpPr>
          <p:nvPr/>
        </p:nvSpPr>
        <p:spPr bwMode="auto">
          <a:xfrm>
            <a:off x="3810000" y="372070"/>
            <a:ext cx="2667000" cy="923330"/>
          </a:xfrm>
          <a:prstGeom prst="rect">
            <a:avLst/>
          </a:prstGeom>
          <a:noFill/>
          <a:ln w="25400">
            <a:solidFill>
              <a:srgbClr val="99CCFF"/>
            </a:solidFill>
            <a:miter lim="800000"/>
            <a:headEnd/>
            <a:tailEnd/>
          </a:ln>
          <a:effectLst/>
        </p:spPr>
        <p:txBody>
          <a:bodyPr wrap="square">
            <a:spAutoFit/>
          </a:bodyPr>
          <a:lstStyle/>
          <a:p>
            <a:pPr>
              <a:spcBef>
                <a:spcPct val="50000"/>
              </a:spcBef>
            </a:pPr>
            <a:r>
              <a:rPr lang="en-US" sz="1800" dirty="0" smtClean="0">
                <a:solidFill>
                  <a:schemeClr val="bg1"/>
                </a:solidFill>
              </a:rPr>
              <a:t>Hg concentration data </a:t>
            </a:r>
            <a:r>
              <a:rPr lang="en-US" sz="1800" dirty="0">
                <a:solidFill>
                  <a:schemeClr val="bg1"/>
                </a:solidFill>
              </a:rPr>
              <a:t>for </a:t>
            </a:r>
            <a:r>
              <a:rPr lang="en-US" sz="1800" dirty="0" smtClean="0">
                <a:solidFill>
                  <a:schemeClr val="bg1"/>
                </a:solidFill>
              </a:rPr>
              <a:t>5 Indiana</a:t>
            </a:r>
            <a:r>
              <a:rPr lang="en-US" sz="1800" dirty="0">
                <a:solidFill>
                  <a:schemeClr val="bg1"/>
                </a:solidFill>
              </a:rPr>
              <a:t> </a:t>
            </a:r>
            <a:r>
              <a:rPr lang="en-US" sz="1800" dirty="0" smtClean="0">
                <a:solidFill>
                  <a:schemeClr val="bg1"/>
                </a:solidFill>
              </a:rPr>
              <a:t>&amp; 4 nearby NADP MDN sites</a:t>
            </a:r>
            <a:endParaRPr lang="en-US" sz="1800" dirty="0">
              <a:solidFill>
                <a:schemeClr val="bg1"/>
              </a:solidFill>
            </a:endParaRPr>
          </a:p>
        </p:txBody>
      </p:sp>
      <p:sp>
        <p:nvSpPr>
          <p:cNvPr id="14" name="Text Box 23"/>
          <p:cNvSpPr txBox="1">
            <a:spLocks noChangeArrowheads="1"/>
          </p:cNvSpPr>
          <p:nvPr/>
        </p:nvSpPr>
        <p:spPr bwMode="auto">
          <a:xfrm>
            <a:off x="1981200" y="5352871"/>
            <a:ext cx="2819400" cy="1200329"/>
          </a:xfrm>
          <a:prstGeom prst="rect">
            <a:avLst/>
          </a:prstGeom>
          <a:noFill/>
          <a:ln w="25400">
            <a:solidFill>
              <a:srgbClr val="99CCFF"/>
            </a:solidFill>
            <a:miter lim="800000"/>
            <a:headEnd/>
            <a:tailEnd/>
          </a:ln>
          <a:effectLst/>
        </p:spPr>
        <p:txBody>
          <a:bodyPr wrap="square">
            <a:spAutoFit/>
          </a:bodyPr>
          <a:lstStyle/>
          <a:p>
            <a:pPr>
              <a:spcBef>
                <a:spcPct val="50000"/>
              </a:spcBef>
            </a:pPr>
            <a:r>
              <a:rPr lang="en-US" sz="1800" dirty="0" smtClean="0">
                <a:solidFill>
                  <a:schemeClr val="bg1"/>
                </a:solidFill>
              </a:rPr>
              <a:t>Average annual precipitation map from 151 </a:t>
            </a:r>
            <a:r>
              <a:rPr lang="en-US" sz="1800" dirty="0">
                <a:solidFill>
                  <a:schemeClr val="bg1"/>
                </a:solidFill>
              </a:rPr>
              <a:t>NWS Coop </a:t>
            </a:r>
            <a:r>
              <a:rPr lang="en-US" sz="1800" dirty="0" smtClean="0">
                <a:solidFill>
                  <a:schemeClr val="bg1"/>
                </a:solidFill>
              </a:rPr>
              <a:t>sites (127 in Indiana)</a:t>
            </a:r>
            <a:endParaRPr lang="en-US" sz="1800" dirty="0">
              <a:solidFill>
                <a:schemeClr val="bg1"/>
              </a:solidFill>
            </a:endParaRPr>
          </a:p>
        </p:txBody>
      </p:sp>
      <p:sp>
        <p:nvSpPr>
          <p:cNvPr id="15" name="Text Box 22"/>
          <p:cNvSpPr txBox="1">
            <a:spLocks noChangeArrowheads="1"/>
          </p:cNvSpPr>
          <p:nvPr/>
        </p:nvSpPr>
        <p:spPr bwMode="auto">
          <a:xfrm>
            <a:off x="6853989" y="3329582"/>
            <a:ext cx="1752600" cy="923330"/>
          </a:xfrm>
          <a:prstGeom prst="rect">
            <a:avLst/>
          </a:prstGeom>
          <a:noFill/>
          <a:ln w="25400">
            <a:noFill/>
            <a:miter lim="800000"/>
            <a:headEnd/>
            <a:tailEnd/>
          </a:ln>
          <a:effectLst/>
        </p:spPr>
        <p:txBody>
          <a:bodyPr wrap="square">
            <a:spAutoFit/>
          </a:bodyPr>
          <a:lstStyle/>
          <a:p>
            <a:pPr algn="ctr">
              <a:spcBef>
                <a:spcPct val="50000"/>
              </a:spcBef>
            </a:pPr>
            <a:r>
              <a:rPr lang="en-US" sz="1800" dirty="0" smtClean="0">
                <a:solidFill>
                  <a:schemeClr val="bg1"/>
                </a:solidFill>
              </a:rPr>
              <a:t>Concentration X </a:t>
            </a:r>
            <a:br>
              <a:rPr lang="en-US" sz="1800" dirty="0" smtClean="0">
                <a:solidFill>
                  <a:schemeClr val="bg1"/>
                </a:solidFill>
              </a:rPr>
            </a:br>
            <a:r>
              <a:rPr lang="en-US" sz="1800" dirty="0" smtClean="0">
                <a:solidFill>
                  <a:schemeClr val="bg1"/>
                </a:solidFill>
              </a:rPr>
              <a:t>Precipitation</a:t>
            </a:r>
            <a:endParaRPr lang="en-US" sz="1800" dirty="0">
              <a:solidFill>
                <a:schemeClr val="bg1"/>
              </a:solidFill>
            </a:endParaRPr>
          </a:p>
        </p:txBody>
      </p:sp>
      <p:sp>
        <p:nvSpPr>
          <p:cNvPr id="16" name="TextBox 15"/>
          <p:cNvSpPr txBox="1"/>
          <p:nvPr/>
        </p:nvSpPr>
        <p:spPr>
          <a:xfrm>
            <a:off x="6858000" y="5029200"/>
            <a:ext cx="2133600" cy="923330"/>
          </a:xfrm>
          <a:prstGeom prst="rect">
            <a:avLst/>
          </a:prstGeom>
          <a:solidFill>
            <a:srgbClr val="0061A3"/>
          </a:solidFill>
          <a:ln w="19050">
            <a:solidFill>
              <a:srgbClr val="CCECFF"/>
            </a:solidFill>
          </a:ln>
        </p:spPr>
        <p:txBody>
          <a:bodyPr wrap="square" rtlCol="0">
            <a:spAutoFit/>
          </a:bodyPr>
          <a:lstStyle/>
          <a:p>
            <a:pPr algn="ctr"/>
            <a:r>
              <a:rPr lang="en-US" sz="1800" dirty="0" smtClean="0">
                <a:solidFill>
                  <a:schemeClr val="bg1"/>
                </a:solidFill>
              </a:rPr>
              <a:t>Hg wet </a:t>
            </a:r>
            <a:r>
              <a:rPr lang="en-US" sz="1800" dirty="0">
                <a:solidFill>
                  <a:schemeClr val="bg1"/>
                </a:solidFill>
              </a:rPr>
              <a:t>d</a:t>
            </a:r>
            <a:r>
              <a:rPr lang="en-US" sz="1800" dirty="0" smtClean="0">
                <a:solidFill>
                  <a:schemeClr val="bg1"/>
                </a:solidFill>
              </a:rPr>
              <a:t>eposition load (mass per area per time)</a:t>
            </a:r>
            <a:endParaRPr lang="en-US" sz="1800" dirty="0">
              <a:solidFill>
                <a:schemeClr val="bg1"/>
              </a:solidFill>
            </a:endParaRPr>
          </a:p>
        </p:txBody>
      </p:sp>
      <p:pic>
        <p:nvPicPr>
          <p:cNvPr id="7" name="Picture 13" descr="NWS_COOP_sites"/>
          <p:cNvPicPr>
            <a:picLocks noChangeAspect="1" noChangeArrowheads="1"/>
          </p:cNvPicPr>
          <p:nvPr/>
        </p:nvPicPr>
        <p:blipFill>
          <a:blip r:embed="rId4"/>
          <a:srcRect l="9412" t="6364" r="8235" b="7273"/>
          <a:stretch>
            <a:fillRect/>
          </a:stretch>
        </p:blipFill>
        <p:spPr bwMode="auto">
          <a:xfrm>
            <a:off x="3962400" y="1915589"/>
            <a:ext cx="2667000" cy="3619889"/>
          </a:xfrm>
          <a:prstGeom prst="rect">
            <a:avLst/>
          </a:prstGeom>
          <a:solidFill>
            <a:schemeClr val="bg1"/>
          </a:solidFill>
          <a:ln w="38100">
            <a:solidFill>
              <a:srgbClr val="99CCFF"/>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Documents and Settings\mrrisch\My Documents\MercurySW\Reports\HgWatersheds_MRR\Draft\Fig13WetDep_Watersheds.jpg"/>
          <p:cNvPicPr>
            <a:picLocks noChangeAspect="1" noChangeArrowheads="1"/>
          </p:cNvPicPr>
          <p:nvPr/>
        </p:nvPicPr>
        <p:blipFill>
          <a:blip r:embed="rId2"/>
          <a:srcRect/>
          <a:stretch>
            <a:fillRect/>
          </a:stretch>
        </p:blipFill>
        <p:spPr bwMode="auto">
          <a:xfrm>
            <a:off x="762000" y="228600"/>
            <a:ext cx="4416136" cy="5715000"/>
          </a:xfrm>
          <a:prstGeom prst="rect">
            <a:avLst/>
          </a:prstGeom>
          <a:noFill/>
          <a:ln w="38100">
            <a:solidFill>
              <a:schemeClr val="accent1">
                <a:lumMod val="20000"/>
                <a:lumOff val="80000"/>
              </a:schemeClr>
            </a:solidFill>
          </a:ln>
        </p:spPr>
      </p:pic>
      <p:sp>
        <p:nvSpPr>
          <p:cNvPr id="5" name="TextBox 4"/>
          <p:cNvSpPr txBox="1"/>
          <p:nvPr/>
        </p:nvSpPr>
        <p:spPr>
          <a:xfrm>
            <a:off x="5562600" y="381000"/>
            <a:ext cx="3352800" cy="4231928"/>
          </a:xfrm>
          <a:prstGeom prst="rect">
            <a:avLst/>
          </a:prstGeom>
          <a:noFill/>
          <a:ln w="12700">
            <a:solidFill>
              <a:srgbClr val="99CCFF"/>
            </a:solidFill>
          </a:ln>
        </p:spPr>
        <p:txBody>
          <a:bodyPr wrap="square" rtlCol="0">
            <a:spAutoFit/>
          </a:bodyPr>
          <a:lstStyle/>
          <a:p>
            <a:r>
              <a:rPr lang="en-US" sz="2000" dirty="0" smtClean="0">
                <a:solidFill>
                  <a:schemeClr val="bg1"/>
                </a:solidFill>
              </a:rPr>
              <a:t>  </a:t>
            </a:r>
            <a:r>
              <a:rPr lang="en-US" sz="2000" u="sng" dirty="0" smtClean="0">
                <a:solidFill>
                  <a:schemeClr val="bg1"/>
                </a:solidFill>
              </a:rPr>
              <a:t>Comparison</a:t>
            </a:r>
            <a:r>
              <a:rPr lang="en-US" sz="2000" dirty="0" smtClean="0">
                <a:solidFill>
                  <a:schemeClr val="bg1"/>
                </a:solidFill>
              </a:rPr>
              <a:t>:</a:t>
            </a:r>
          </a:p>
          <a:p>
            <a:endParaRPr lang="en-US" sz="900" dirty="0" smtClean="0">
              <a:solidFill>
                <a:schemeClr val="bg1"/>
              </a:solidFill>
            </a:endParaRPr>
          </a:p>
          <a:p>
            <a:pPr marL="182880"/>
            <a:r>
              <a:rPr lang="en-US" sz="2000" dirty="0" smtClean="0">
                <a:solidFill>
                  <a:srgbClr val="FFCC99"/>
                </a:solidFill>
              </a:rPr>
              <a:t>Average annual atmospheric Hg wet deposition loads per watershed</a:t>
            </a:r>
            <a:r>
              <a:rPr lang="en-US" sz="2000" dirty="0" smtClean="0">
                <a:solidFill>
                  <a:schemeClr val="bg1"/>
                </a:solidFill>
              </a:rPr>
              <a:t/>
            </a:r>
            <a:br>
              <a:rPr lang="en-US" sz="2000" dirty="0" smtClean="0">
                <a:solidFill>
                  <a:schemeClr val="bg1"/>
                </a:solidFill>
              </a:rPr>
            </a:br>
            <a:r>
              <a:rPr lang="en-US" sz="2000" dirty="0" smtClean="0">
                <a:solidFill>
                  <a:schemeClr val="bg1"/>
                </a:solidFill>
              </a:rPr>
              <a:t>range 9.6 to 14.8 </a:t>
            </a:r>
            <a:r>
              <a:rPr lang="en-US" sz="2000" dirty="0">
                <a:solidFill>
                  <a:schemeClr val="bg1"/>
                </a:solidFill>
                <a:latin typeface="Symbol" panose="05050102010706020507" pitchFamily="18" charset="2"/>
              </a:rPr>
              <a:t>m</a:t>
            </a:r>
            <a:r>
              <a:rPr lang="en-US" sz="2000" dirty="0" smtClean="0">
                <a:solidFill>
                  <a:schemeClr val="bg1"/>
                </a:solidFill>
              </a:rPr>
              <a:t>g/m</a:t>
            </a:r>
            <a:r>
              <a:rPr lang="en-US" sz="2000" baseline="30000" dirty="0" smtClean="0">
                <a:solidFill>
                  <a:schemeClr val="bg1"/>
                </a:solidFill>
              </a:rPr>
              <a:t>2</a:t>
            </a:r>
            <a:r>
              <a:rPr lang="en-US" sz="2000" dirty="0" smtClean="0">
                <a:solidFill>
                  <a:schemeClr val="bg1"/>
                </a:solidFill>
              </a:rPr>
              <a:t>;</a:t>
            </a:r>
          </a:p>
          <a:p>
            <a:pPr marL="182880"/>
            <a:r>
              <a:rPr lang="en-US" sz="2000" dirty="0">
                <a:solidFill>
                  <a:schemeClr val="bg1"/>
                </a:solidFill>
              </a:rPr>
              <a:t>m</a:t>
            </a:r>
            <a:r>
              <a:rPr lang="en-US" sz="2000" dirty="0" smtClean="0">
                <a:solidFill>
                  <a:schemeClr val="bg1"/>
                </a:solidFill>
              </a:rPr>
              <a:t>edian 11.3 </a:t>
            </a:r>
            <a:r>
              <a:rPr lang="en-US" sz="2000" dirty="0" smtClean="0">
                <a:solidFill>
                  <a:schemeClr val="bg1"/>
                </a:solidFill>
                <a:latin typeface="Symbol" panose="05050102010706020507" pitchFamily="18" charset="2"/>
              </a:rPr>
              <a:t>m</a:t>
            </a:r>
            <a:r>
              <a:rPr lang="en-US" sz="2000" dirty="0" smtClean="0">
                <a:solidFill>
                  <a:schemeClr val="bg1"/>
                </a:solidFill>
              </a:rPr>
              <a:t>g/m</a:t>
            </a:r>
            <a:r>
              <a:rPr lang="en-US" sz="2000" baseline="30000" dirty="0" smtClean="0">
                <a:solidFill>
                  <a:schemeClr val="bg1"/>
                </a:solidFill>
              </a:rPr>
              <a:t>2</a:t>
            </a:r>
            <a:endParaRPr lang="en-US" sz="2000" dirty="0" smtClean="0">
              <a:solidFill>
                <a:schemeClr val="bg1"/>
              </a:solidFill>
            </a:endParaRPr>
          </a:p>
          <a:p>
            <a:pPr marL="182880"/>
            <a:endParaRPr lang="en-US" sz="2000" dirty="0">
              <a:solidFill>
                <a:schemeClr val="bg1"/>
              </a:solidFill>
            </a:endParaRPr>
          </a:p>
          <a:p>
            <a:pPr marL="182880"/>
            <a:r>
              <a:rPr lang="en-US" sz="2000" dirty="0" smtClean="0">
                <a:solidFill>
                  <a:srgbClr val="FFCC99"/>
                </a:solidFill>
              </a:rPr>
              <a:t>Average annual stream Hg yields per watershed </a:t>
            </a:r>
            <a:br>
              <a:rPr lang="en-US" sz="2000" dirty="0" smtClean="0">
                <a:solidFill>
                  <a:srgbClr val="FFCC99"/>
                </a:solidFill>
              </a:rPr>
            </a:br>
            <a:r>
              <a:rPr lang="en-US" sz="2000" dirty="0" smtClean="0">
                <a:solidFill>
                  <a:schemeClr val="bg1"/>
                </a:solidFill>
              </a:rPr>
              <a:t>range</a:t>
            </a:r>
            <a:r>
              <a:rPr lang="en-US" sz="2000" dirty="0">
                <a:solidFill>
                  <a:schemeClr val="bg1"/>
                </a:solidFill>
              </a:rPr>
              <a:t> </a:t>
            </a:r>
            <a:r>
              <a:rPr lang="en-US" sz="2000" dirty="0" smtClean="0">
                <a:solidFill>
                  <a:schemeClr val="bg1"/>
                </a:solidFill>
              </a:rPr>
              <a:t>0.72 to 45.2 </a:t>
            </a:r>
            <a:r>
              <a:rPr lang="en-US" sz="2000" dirty="0">
                <a:solidFill>
                  <a:schemeClr val="bg1"/>
                </a:solidFill>
                <a:latin typeface="Symbol" panose="05050102010706020507" pitchFamily="18" charset="2"/>
              </a:rPr>
              <a:t>m</a:t>
            </a:r>
            <a:r>
              <a:rPr lang="en-US" sz="2000" dirty="0" smtClean="0">
                <a:solidFill>
                  <a:schemeClr val="bg1"/>
                </a:solidFill>
              </a:rPr>
              <a:t>g/m</a:t>
            </a:r>
            <a:r>
              <a:rPr lang="en-US" sz="2000" baseline="30000" dirty="0" smtClean="0">
                <a:solidFill>
                  <a:schemeClr val="bg1"/>
                </a:solidFill>
              </a:rPr>
              <a:t>2</a:t>
            </a:r>
            <a:r>
              <a:rPr lang="en-US" sz="2000" dirty="0" smtClean="0">
                <a:solidFill>
                  <a:schemeClr val="bg1"/>
                </a:solidFill>
              </a:rPr>
              <a:t>;</a:t>
            </a:r>
          </a:p>
          <a:p>
            <a:pPr marL="182880"/>
            <a:r>
              <a:rPr lang="en-US" sz="2000" dirty="0">
                <a:solidFill>
                  <a:schemeClr val="bg1"/>
                </a:solidFill>
              </a:rPr>
              <a:t>m</a:t>
            </a:r>
            <a:r>
              <a:rPr lang="en-US" sz="2000" dirty="0" smtClean="0">
                <a:solidFill>
                  <a:schemeClr val="bg1"/>
                </a:solidFill>
              </a:rPr>
              <a:t>edian 4.21 </a:t>
            </a:r>
            <a:r>
              <a:rPr lang="en-US" sz="2000" dirty="0">
                <a:solidFill>
                  <a:schemeClr val="bg1"/>
                </a:solidFill>
                <a:latin typeface="Symbol" panose="05050102010706020507" pitchFamily="18" charset="2"/>
              </a:rPr>
              <a:t>m</a:t>
            </a:r>
            <a:r>
              <a:rPr lang="en-US" sz="2000" dirty="0" smtClean="0">
                <a:solidFill>
                  <a:schemeClr val="bg1"/>
                </a:solidFill>
              </a:rPr>
              <a:t>g/m</a:t>
            </a:r>
            <a:r>
              <a:rPr lang="en-US" sz="2000" baseline="30000" dirty="0" smtClean="0">
                <a:solidFill>
                  <a:schemeClr val="bg1"/>
                </a:solidFill>
              </a:rPr>
              <a:t>2</a:t>
            </a:r>
          </a:p>
          <a:p>
            <a:pPr marL="182880"/>
            <a:endParaRPr lang="en-US" sz="2000" dirty="0">
              <a:solidFill>
                <a:schemeClr val="bg1"/>
              </a:solidFill>
            </a:endParaRPr>
          </a:p>
        </p:txBody>
      </p:sp>
      <p:sp>
        <p:nvSpPr>
          <p:cNvPr id="4" name="TextBox 3"/>
          <p:cNvSpPr txBox="1"/>
          <p:nvPr/>
        </p:nvSpPr>
        <p:spPr>
          <a:xfrm>
            <a:off x="1447800" y="6096000"/>
            <a:ext cx="4267200" cy="307777"/>
          </a:xfrm>
          <a:prstGeom prst="rect">
            <a:avLst/>
          </a:prstGeom>
          <a:noFill/>
        </p:spPr>
        <p:txBody>
          <a:bodyPr wrap="square" rtlCol="0">
            <a:spAutoFit/>
          </a:bodyPr>
          <a:lstStyle/>
          <a:p>
            <a:pPr algn="ctr"/>
            <a:r>
              <a:rPr lang="en-US" sz="1400" dirty="0" smtClean="0">
                <a:solidFill>
                  <a:schemeClr val="bg1"/>
                </a:solidFill>
              </a:rPr>
              <a:t>Hg wet-deposition map for 26 watersheds</a:t>
            </a:r>
            <a:endParaRPr lang="en-US" sz="1400"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mrrisch\My Documents\MercuryDep\Report2006-2007\Draft\DraftFigures\ConcentrationIsopleth_2006.jpg"/>
          <p:cNvPicPr>
            <a:picLocks noChangeAspect="1" noChangeArrowheads="1"/>
          </p:cNvPicPr>
          <p:nvPr/>
        </p:nvPicPr>
        <p:blipFill>
          <a:blip r:embed="rId2" cstate="print"/>
          <a:srcRect l="14118" t="20909" r="20000" b="18182"/>
          <a:stretch>
            <a:fillRect/>
          </a:stretch>
        </p:blipFill>
        <p:spPr bwMode="auto">
          <a:xfrm>
            <a:off x="277090" y="194035"/>
            <a:ext cx="2640120" cy="3158766"/>
          </a:xfrm>
          <a:prstGeom prst="rect">
            <a:avLst/>
          </a:prstGeom>
          <a:noFill/>
          <a:ln w="38100">
            <a:solidFill>
              <a:srgbClr val="00B050"/>
            </a:solidFill>
          </a:ln>
        </p:spPr>
      </p:pic>
      <p:pic>
        <p:nvPicPr>
          <p:cNvPr id="1027" name="Picture 3" descr="C:\Documents and Settings\mrrisch\My Documents\MercuryDep\Report2006-2007\Draft\DraftFigures\PrecipitationIsopleth2006.jpg"/>
          <p:cNvPicPr>
            <a:picLocks noChangeAspect="1" noChangeArrowheads="1"/>
          </p:cNvPicPr>
          <p:nvPr/>
        </p:nvPicPr>
        <p:blipFill>
          <a:blip r:embed="rId3" cstate="print"/>
          <a:srcRect l="1404" t="2515" r="11236" b="2515"/>
          <a:stretch>
            <a:fillRect/>
          </a:stretch>
        </p:blipFill>
        <p:spPr bwMode="auto">
          <a:xfrm>
            <a:off x="6248400" y="152400"/>
            <a:ext cx="2678692" cy="3252981"/>
          </a:xfrm>
          <a:prstGeom prst="rect">
            <a:avLst/>
          </a:prstGeom>
          <a:noFill/>
          <a:ln w="38100">
            <a:solidFill>
              <a:srgbClr val="FFCC99"/>
            </a:solidFill>
          </a:ln>
        </p:spPr>
      </p:pic>
      <p:pic>
        <p:nvPicPr>
          <p:cNvPr id="1028" name="Picture 4" descr="C:\Documents and Settings\mrrisch\My Documents\MercuryDep\Report2006-2007\Draft\DraftFigures\DepositionIsopleth2006.jpg"/>
          <p:cNvPicPr>
            <a:picLocks noChangeAspect="1" noChangeArrowheads="1"/>
          </p:cNvPicPr>
          <p:nvPr/>
        </p:nvPicPr>
        <p:blipFill>
          <a:blip r:embed="rId4"/>
          <a:srcRect l="1499" t="1485" r="11988" b="1485"/>
          <a:stretch>
            <a:fillRect/>
          </a:stretch>
        </p:blipFill>
        <p:spPr bwMode="auto">
          <a:xfrm>
            <a:off x="2743200" y="2484143"/>
            <a:ext cx="3797807" cy="4297657"/>
          </a:xfrm>
          <a:prstGeom prst="rect">
            <a:avLst/>
          </a:prstGeom>
          <a:noFill/>
          <a:ln w="38100">
            <a:solidFill>
              <a:srgbClr val="C00000"/>
            </a:solidFill>
          </a:ln>
        </p:spPr>
      </p:pic>
      <p:sp>
        <p:nvSpPr>
          <p:cNvPr id="7" name="TextBox 6"/>
          <p:cNvSpPr txBox="1"/>
          <p:nvPr/>
        </p:nvSpPr>
        <p:spPr>
          <a:xfrm>
            <a:off x="3200400" y="381000"/>
            <a:ext cx="1828800" cy="584775"/>
          </a:xfrm>
          <a:prstGeom prst="rect">
            <a:avLst/>
          </a:prstGeom>
          <a:solidFill>
            <a:srgbClr val="0061A3"/>
          </a:solidFill>
          <a:ln w="12700">
            <a:solidFill>
              <a:srgbClr val="99CCFF"/>
            </a:solidFill>
          </a:ln>
        </p:spPr>
        <p:txBody>
          <a:bodyPr wrap="square" rtlCol="0">
            <a:spAutoFit/>
          </a:bodyPr>
          <a:lstStyle/>
          <a:p>
            <a:r>
              <a:rPr lang="en-US" sz="1600" dirty="0" smtClean="0">
                <a:solidFill>
                  <a:schemeClr val="bg1"/>
                </a:solidFill>
              </a:rPr>
              <a:t>Concentration </a:t>
            </a:r>
            <a:br>
              <a:rPr lang="en-US" sz="1600" dirty="0" smtClean="0">
                <a:solidFill>
                  <a:schemeClr val="bg1"/>
                </a:solidFill>
              </a:rPr>
            </a:br>
            <a:r>
              <a:rPr lang="en-US" sz="1600" dirty="0" smtClean="0">
                <a:solidFill>
                  <a:schemeClr val="bg1"/>
                </a:solidFill>
              </a:rPr>
              <a:t>from 9 MDN sites</a:t>
            </a:r>
            <a:endParaRPr lang="en-US" sz="1600" dirty="0">
              <a:solidFill>
                <a:schemeClr val="bg1"/>
              </a:solidFill>
            </a:endParaRPr>
          </a:p>
        </p:txBody>
      </p:sp>
      <p:sp>
        <p:nvSpPr>
          <p:cNvPr id="8" name="Bent Arrow 7"/>
          <p:cNvSpPr/>
          <p:nvPr/>
        </p:nvSpPr>
        <p:spPr bwMode="auto">
          <a:xfrm rot="10800000">
            <a:off x="3124200" y="914400"/>
            <a:ext cx="381000" cy="457200"/>
          </a:xfrm>
          <a:prstGeom prst="bentArrow">
            <a:avLst>
              <a:gd name="adj1" fmla="val 25000"/>
              <a:gd name="adj2" fmla="val 25000"/>
              <a:gd name="adj3" fmla="val 25000"/>
              <a:gd name="adj4" fmla="val 33750"/>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9" name="TextBox 8"/>
          <p:cNvSpPr txBox="1"/>
          <p:nvPr/>
        </p:nvSpPr>
        <p:spPr>
          <a:xfrm>
            <a:off x="3962400" y="1676400"/>
            <a:ext cx="2133600" cy="584775"/>
          </a:xfrm>
          <a:prstGeom prst="rect">
            <a:avLst/>
          </a:prstGeom>
          <a:solidFill>
            <a:srgbClr val="0061A3"/>
          </a:solidFill>
          <a:ln w="12700">
            <a:solidFill>
              <a:srgbClr val="99CCFF"/>
            </a:solidFill>
          </a:ln>
        </p:spPr>
        <p:txBody>
          <a:bodyPr wrap="square" rtlCol="0">
            <a:spAutoFit/>
          </a:bodyPr>
          <a:lstStyle/>
          <a:p>
            <a:r>
              <a:rPr lang="en-US" sz="1600" dirty="0" smtClean="0">
                <a:solidFill>
                  <a:schemeClr val="bg1"/>
                </a:solidFill>
              </a:rPr>
              <a:t>Precipitation from</a:t>
            </a:r>
            <a:br>
              <a:rPr lang="en-US" sz="1600" dirty="0" smtClean="0">
                <a:solidFill>
                  <a:schemeClr val="bg1"/>
                </a:solidFill>
              </a:rPr>
            </a:br>
            <a:r>
              <a:rPr lang="en-US" sz="1600" dirty="0" smtClean="0">
                <a:solidFill>
                  <a:schemeClr val="bg1"/>
                </a:solidFill>
              </a:rPr>
              <a:t>151 NWS Coop sites</a:t>
            </a:r>
            <a:endParaRPr lang="en-US" sz="1600" dirty="0">
              <a:solidFill>
                <a:schemeClr val="bg1"/>
              </a:solidFill>
            </a:endParaRPr>
          </a:p>
        </p:txBody>
      </p:sp>
      <p:sp>
        <p:nvSpPr>
          <p:cNvPr id="10" name="Bent Arrow 9"/>
          <p:cNvSpPr/>
          <p:nvPr/>
        </p:nvSpPr>
        <p:spPr bwMode="auto">
          <a:xfrm>
            <a:off x="5791200" y="1295400"/>
            <a:ext cx="381000" cy="457200"/>
          </a:xfrm>
          <a:prstGeom prst="bentArrow">
            <a:avLst>
              <a:gd name="adj1" fmla="val 25000"/>
              <a:gd name="adj2" fmla="val 25000"/>
              <a:gd name="adj3" fmla="val 25000"/>
              <a:gd name="adj4" fmla="val 33750"/>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1" name="TextBox 10"/>
          <p:cNvSpPr txBox="1"/>
          <p:nvPr/>
        </p:nvSpPr>
        <p:spPr>
          <a:xfrm>
            <a:off x="5486400" y="6083207"/>
            <a:ext cx="2286000" cy="584775"/>
          </a:xfrm>
          <a:prstGeom prst="rect">
            <a:avLst/>
          </a:prstGeom>
          <a:solidFill>
            <a:srgbClr val="0061A3"/>
          </a:solidFill>
          <a:ln w="12700">
            <a:solidFill>
              <a:srgbClr val="99CCFF"/>
            </a:solidFill>
          </a:ln>
        </p:spPr>
        <p:txBody>
          <a:bodyPr wrap="square" rtlCol="0">
            <a:spAutoFit/>
          </a:bodyPr>
          <a:lstStyle/>
          <a:p>
            <a:pPr algn="ctr"/>
            <a:r>
              <a:rPr lang="en-US" sz="1600" dirty="0" smtClean="0">
                <a:solidFill>
                  <a:schemeClr val="bg1"/>
                </a:solidFill>
              </a:rPr>
              <a:t>Mercury wet-deposition map for Indiana, 2006</a:t>
            </a:r>
            <a:endParaRPr lang="en-US" sz="1600" dirty="0">
              <a:solidFill>
                <a:schemeClr val="bg1"/>
              </a:solidFill>
            </a:endParaRPr>
          </a:p>
        </p:txBody>
      </p:sp>
      <p:sp>
        <p:nvSpPr>
          <p:cNvPr id="12" name="Oval 11"/>
          <p:cNvSpPr/>
          <p:nvPr/>
        </p:nvSpPr>
        <p:spPr bwMode="auto">
          <a:xfrm>
            <a:off x="4876800" y="4953000"/>
            <a:ext cx="1524000" cy="1143000"/>
          </a:xfrm>
          <a:prstGeom prst="ellipse">
            <a:avLst/>
          </a:prstGeom>
          <a:noFill/>
          <a:ln w="38100" cap="flat" cmpd="sng" algn="ctr">
            <a:solidFill>
              <a:srgbClr val="CCE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3" name="Oval 12"/>
          <p:cNvSpPr/>
          <p:nvPr/>
        </p:nvSpPr>
        <p:spPr bwMode="auto">
          <a:xfrm>
            <a:off x="3581400" y="5562600"/>
            <a:ext cx="1524000" cy="1143000"/>
          </a:xfrm>
          <a:prstGeom prst="ellipse">
            <a:avLst/>
          </a:prstGeom>
          <a:noFill/>
          <a:ln w="38100" cap="flat" cmpd="sng" algn="ctr">
            <a:solidFill>
              <a:srgbClr val="641B5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4" name="TextBox 13"/>
          <p:cNvSpPr txBox="1"/>
          <p:nvPr/>
        </p:nvSpPr>
        <p:spPr>
          <a:xfrm>
            <a:off x="609600" y="4953000"/>
            <a:ext cx="1981200" cy="584775"/>
          </a:xfrm>
          <a:prstGeom prst="rect">
            <a:avLst/>
          </a:prstGeom>
          <a:noFill/>
          <a:ln w="12700">
            <a:noFill/>
          </a:ln>
        </p:spPr>
        <p:txBody>
          <a:bodyPr wrap="square" rtlCol="0">
            <a:spAutoFit/>
          </a:bodyPr>
          <a:lstStyle/>
          <a:p>
            <a:r>
              <a:rPr lang="en-US" sz="1600" i="1" dirty="0" smtClean="0">
                <a:solidFill>
                  <a:schemeClr val="bg1"/>
                </a:solidFill>
              </a:rPr>
              <a:t>Effect from area of high precipitation</a:t>
            </a:r>
          </a:p>
        </p:txBody>
      </p:sp>
      <p:sp>
        <p:nvSpPr>
          <p:cNvPr id="15" name="TextBox 14"/>
          <p:cNvSpPr txBox="1"/>
          <p:nvPr/>
        </p:nvSpPr>
        <p:spPr>
          <a:xfrm>
            <a:off x="6629400" y="3581400"/>
            <a:ext cx="2590800" cy="338554"/>
          </a:xfrm>
          <a:prstGeom prst="rect">
            <a:avLst/>
          </a:prstGeom>
          <a:noFill/>
          <a:ln w="12700">
            <a:noFill/>
          </a:ln>
        </p:spPr>
        <p:txBody>
          <a:bodyPr wrap="square" rtlCol="0">
            <a:spAutoFit/>
          </a:bodyPr>
          <a:lstStyle/>
          <a:p>
            <a:r>
              <a:rPr lang="en-US" sz="1600" dirty="0" smtClean="0">
                <a:solidFill>
                  <a:schemeClr val="bg1"/>
                </a:solidFill>
              </a:rPr>
              <a:t>Area of high precipitation</a:t>
            </a:r>
          </a:p>
        </p:txBody>
      </p:sp>
      <p:sp>
        <p:nvSpPr>
          <p:cNvPr id="16" name="Oval 15"/>
          <p:cNvSpPr/>
          <p:nvPr/>
        </p:nvSpPr>
        <p:spPr bwMode="auto">
          <a:xfrm>
            <a:off x="6629400" y="2590800"/>
            <a:ext cx="1371600" cy="838200"/>
          </a:xfrm>
          <a:prstGeom prst="ellipse">
            <a:avLst/>
          </a:prstGeom>
          <a:noFill/>
          <a:ln w="38100" cap="flat" cmpd="sng" algn="ctr">
            <a:solidFill>
              <a:srgbClr val="641B5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7" name="Right Arrow 16"/>
          <p:cNvSpPr/>
          <p:nvPr/>
        </p:nvSpPr>
        <p:spPr bwMode="auto">
          <a:xfrm rot="14980612">
            <a:off x="7397424" y="3321694"/>
            <a:ext cx="457200" cy="168548"/>
          </a:xfrm>
          <a:prstGeom prst="rightArrow">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8" name="Right Arrow 17"/>
          <p:cNvSpPr/>
          <p:nvPr/>
        </p:nvSpPr>
        <p:spPr bwMode="auto">
          <a:xfrm rot="1942838">
            <a:off x="2171239" y="5824242"/>
            <a:ext cx="1863485" cy="112471"/>
          </a:xfrm>
          <a:prstGeom prst="rightArrow">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9" name="TextBox 18"/>
          <p:cNvSpPr txBox="1"/>
          <p:nvPr/>
        </p:nvSpPr>
        <p:spPr>
          <a:xfrm>
            <a:off x="637674" y="3504921"/>
            <a:ext cx="1752600" cy="584775"/>
          </a:xfrm>
          <a:prstGeom prst="rect">
            <a:avLst/>
          </a:prstGeom>
          <a:noFill/>
          <a:ln w="12700">
            <a:solidFill>
              <a:schemeClr val="accent1">
                <a:lumMod val="20000"/>
                <a:lumOff val="80000"/>
              </a:schemeClr>
            </a:solidFill>
          </a:ln>
        </p:spPr>
        <p:txBody>
          <a:bodyPr wrap="square" rtlCol="0">
            <a:spAutoFit/>
          </a:bodyPr>
          <a:lstStyle/>
          <a:p>
            <a:r>
              <a:rPr lang="en-US" sz="1600" dirty="0" smtClean="0">
                <a:solidFill>
                  <a:schemeClr val="bg1"/>
                </a:solidFill>
              </a:rPr>
              <a:t>Area of high Hg concentration</a:t>
            </a:r>
          </a:p>
        </p:txBody>
      </p:sp>
      <p:sp>
        <p:nvSpPr>
          <p:cNvPr id="20" name="Oval 19"/>
          <p:cNvSpPr/>
          <p:nvPr/>
        </p:nvSpPr>
        <p:spPr bwMode="auto">
          <a:xfrm>
            <a:off x="1752600" y="2209800"/>
            <a:ext cx="914400" cy="533400"/>
          </a:xfrm>
          <a:prstGeom prst="ellipse">
            <a:avLst/>
          </a:prstGeom>
          <a:noFill/>
          <a:ln w="38100" cap="flat" cmpd="sng" algn="ctr">
            <a:solidFill>
              <a:srgbClr val="CCE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21" name="Right Arrow 20"/>
          <p:cNvSpPr/>
          <p:nvPr/>
        </p:nvSpPr>
        <p:spPr bwMode="auto">
          <a:xfrm rot="17801781">
            <a:off x="1345518" y="2972196"/>
            <a:ext cx="1023193" cy="104418"/>
          </a:xfrm>
          <a:prstGeom prst="rightArrow">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23" name="TextBox 22"/>
          <p:cNvSpPr txBox="1"/>
          <p:nvPr/>
        </p:nvSpPr>
        <p:spPr>
          <a:xfrm>
            <a:off x="6705600" y="4495800"/>
            <a:ext cx="2221492" cy="584775"/>
          </a:xfrm>
          <a:prstGeom prst="rect">
            <a:avLst/>
          </a:prstGeom>
          <a:noFill/>
          <a:ln w="12700">
            <a:noFill/>
          </a:ln>
        </p:spPr>
        <p:txBody>
          <a:bodyPr wrap="square" rtlCol="0">
            <a:spAutoFit/>
          </a:bodyPr>
          <a:lstStyle/>
          <a:p>
            <a:r>
              <a:rPr lang="en-US" sz="1600" i="1" dirty="0" smtClean="0">
                <a:solidFill>
                  <a:schemeClr val="bg1"/>
                </a:solidFill>
              </a:rPr>
              <a:t>Effect from area of high Hg concentration</a:t>
            </a:r>
          </a:p>
        </p:txBody>
      </p:sp>
      <p:sp>
        <p:nvSpPr>
          <p:cNvPr id="24" name="Rounded Rectangle 23"/>
          <p:cNvSpPr/>
          <p:nvPr/>
        </p:nvSpPr>
        <p:spPr bwMode="auto">
          <a:xfrm>
            <a:off x="457200" y="4876800"/>
            <a:ext cx="2057400" cy="762000"/>
          </a:xfrm>
          <a:prstGeom prst="roundRect">
            <a:avLst/>
          </a:prstGeom>
          <a:noFill/>
          <a:ln w="19050" cap="flat" cmpd="sng" algn="ctr">
            <a:solidFill>
              <a:srgbClr val="99C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25" name="Rounded Rectangle 24"/>
          <p:cNvSpPr/>
          <p:nvPr/>
        </p:nvSpPr>
        <p:spPr bwMode="auto">
          <a:xfrm>
            <a:off x="6629400" y="4419600"/>
            <a:ext cx="2297692" cy="762000"/>
          </a:xfrm>
          <a:prstGeom prst="roundRect">
            <a:avLst/>
          </a:prstGeom>
          <a:noFill/>
          <a:ln w="19050" cap="flat" cmpd="sng" algn="ctr">
            <a:solidFill>
              <a:srgbClr val="99C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26" name="Right Arrow 25"/>
          <p:cNvSpPr/>
          <p:nvPr/>
        </p:nvSpPr>
        <p:spPr bwMode="auto">
          <a:xfrm rot="8854475">
            <a:off x="6244685" y="5118176"/>
            <a:ext cx="540830" cy="143399"/>
          </a:xfrm>
          <a:prstGeom prst="rightArrow">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533400"/>
            <a:ext cx="8305800" cy="6001643"/>
          </a:xfrm>
          <a:prstGeom prst="rect">
            <a:avLst/>
          </a:prstGeom>
          <a:noFill/>
        </p:spPr>
        <p:txBody>
          <a:bodyPr wrap="square" rtlCol="0">
            <a:spAutoFit/>
          </a:bodyPr>
          <a:lstStyle/>
          <a:p>
            <a:pPr marL="182880"/>
            <a:r>
              <a:rPr lang="en-US" sz="2400" dirty="0">
                <a:solidFill>
                  <a:srgbClr val="FFFF99"/>
                </a:solidFill>
              </a:rPr>
              <a:t>Total atmospheric Hg </a:t>
            </a:r>
            <a:r>
              <a:rPr lang="en-US" sz="2400" dirty="0" smtClean="0">
                <a:solidFill>
                  <a:srgbClr val="FFFF99"/>
                </a:solidFill>
              </a:rPr>
              <a:t>deposition </a:t>
            </a:r>
            <a:r>
              <a:rPr lang="en-US" sz="2400" dirty="0" smtClean="0">
                <a:solidFill>
                  <a:schemeClr val="bg1">
                    <a:lumMod val="95000"/>
                  </a:schemeClr>
                </a:solidFill>
              </a:rPr>
              <a:t>=</a:t>
            </a:r>
            <a:endParaRPr lang="en-US" sz="2400" dirty="0">
              <a:solidFill>
                <a:schemeClr val="bg1">
                  <a:lumMod val="95000"/>
                </a:schemeClr>
              </a:solidFill>
            </a:endParaRPr>
          </a:p>
          <a:p>
            <a:pPr marL="182880"/>
            <a:r>
              <a:rPr lang="en-US" sz="2400" dirty="0">
                <a:solidFill>
                  <a:schemeClr val="bg1">
                    <a:lumMod val="95000"/>
                  </a:schemeClr>
                </a:solidFill>
              </a:rPr>
              <a:t>Atmospheric wet Hg + dry Hg </a:t>
            </a:r>
            <a:r>
              <a:rPr lang="en-US" sz="2400" dirty="0" smtClean="0">
                <a:solidFill>
                  <a:schemeClr val="bg1">
                    <a:lumMod val="95000"/>
                  </a:schemeClr>
                </a:solidFill>
              </a:rPr>
              <a:t>deposition</a:t>
            </a:r>
          </a:p>
          <a:p>
            <a:pPr marL="182880"/>
            <a:endParaRPr lang="en-US" sz="2400" dirty="0">
              <a:solidFill>
                <a:schemeClr val="bg1">
                  <a:lumMod val="95000"/>
                </a:schemeClr>
              </a:solidFill>
            </a:endParaRPr>
          </a:p>
          <a:p>
            <a:pPr marL="182880"/>
            <a:r>
              <a:rPr lang="en-US" sz="2400" dirty="0">
                <a:solidFill>
                  <a:srgbClr val="FFFF99"/>
                </a:solidFill>
              </a:rPr>
              <a:t>Dry Hg deposition </a:t>
            </a:r>
            <a:r>
              <a:rPr lang="en-US" sz="2400" dirty="0" smtClean="0">
                <a:solidFill>
                  <a:srgbClr val="FFFF99"/>
                </a:solidFill>
              </a:rPr>
              <a:t>calculations</a:t>
            </a:r>
          </a:p>
          <a:p>
            <a:pPr marL="525780" indent="-342900">
              <a:buFont typeface="Arial" panose="020B0604020202020204" pitchFamily="34" charset="0"/>
              <a:buChar char="•"/>
            </a:pPr>
            <a:r>
              <a:rPr lang="en-US" sz="2400" dirty="0" smtClean="0">
                <a:solidFill>
                  <a:schemeClr val="bg1">
                    <a:lumMod val="95000"/>
                  </a:schemeClr>
                </a:solidFill>
              </a:rPr>
              <a:t>Seasonal median daily air Hg concentrations at  monitoring sites in IN (Risch and others, 2007)</a:t>
            </a:r>
          </a:p>
          <a:p>
            <a:pPr marL="525780" indent="-342900">
              <a:buFont typeface="Arial" panose="020B0604020202020204" pitchFamily="34" charset="0"/>
              <a:buChar char="•"/>
            </a:pPr>
            <a:r>
              <a:rPr lang="en-US" sz="2400" dirty="0" smtClean="0">
                <a:solidFill>
                  <a:schemeClr val="bg1">
                    <a:lumMod val="95000"/>
                  </a:schemeClr>
                </a:solidFill>
              </a:rPr>
              <a:t>Reactive gaseous Hg, particulate bound Hg, gaseous elemental Hg (GEM) </a:t>
            </a:r>
          </a:p>
          <a:p>
            <a:pPr marL="525780" indent="-342900">
              <a:buFont typeface="Arial" panose="020B0604020202020204" pitchFamily="34" charset="0"/>
              <a:buChar char="•"/>
            </a:pPr>
            <a:r>
              <a:rPr lang="en-US" sz="2400" dirty="0" smtClean="0">
                <a:solidFill>
                  <a:schemeClr val="bg1">
                    <a:lumMod val="95000"/>
                  </a:schemeClr>
                </a:solidFill>
              </a:rPr>
              <a:t>Vertical deposition velocity for 3 Hg species (Seigneur and others, </a:t>
            </a:r>
            <a:r>
              <a:rPr lang="en-US" sz="2400" dirty="0">
                <a:solidFill>
                  <a:schemeClr val="bg1">
                    <a:lumMod val="95000"/>
                  </a:schemeClr>
                </a:solidFill>
              </a:rPr>
              <a:t>2004) </a:t>
            </a:r>
            <a:r>
              <a:rPr lang="en-US" sz="2400" dirty="0" smtClean="0">
                <a:solidFill>
                  <a:schemeClr val="bg1">
                    <a:lumMod val="95000"/>
                  </a:schemeClr>
                </a:solidFill>
              </a:rPr>
              <a:t>with GEM in forest </a:t>
            </a:r>
            <a:r>
              <a:rPr lang="en-US" sz="2400" dirty="0">
                <a:solidFill>
                  <a:schemeClr val="bg1">
                    <a:lumMod val="95000"/>
                  </a:schemeClr>
                </a:solidFill>
              </a:rPr>
              <a:t>and </a:t>
            </a:r>
            <a:r>
              <a:rPr lang="en-US" sz="2400" dirty="0" smtClean="0">
                <a:solidFill>
                  <a:schemeClr val="bg1">
                    <a:lumMod val="95000"/>
                  </a:schemeClr>
                </a:solidFill>
              </a:rPr>
              <a:t>non-forest</a:t>
            </a:r>
          </a:p>
          <a:p>
            <a:pPr marL="525780" indent="-342900">
              <a:buFont typeface="Arial" panose="020B0604020202020204" pitchFamily="34" charset="0"/>
              <a:buChar char="•"/>
            </a:pPr>
            <a:r>
              <a:rPr lang="en-US" sz="2400" dirty="0" smtClean="0">
                <a:solidFill>
                  <a:schemeClr val="bg1">
                    <a:lumMod val="95000"/>
                  </a:schemeClr>
                </a:solidFill>
              </a:rPr>
              <a:t>Air Hg concentration x vertical deposition velocity x number of days = seasonal dry Hg deposition rate</a:t>
            </a:r>
          </a:p>
          <a:p>
            <a:pPr marL="525780" indent="-342900">
              <a:buFont typeface="Arial" panose="020B0604020202020204" pitchFamily="34" charset="0"/>
              <a:buChar char="•"/>
            </a:pPr>
            <a:r>
              <a:rPr lang="en-US" sz="2400" dirty="0" smtClean="0">
                <a:solidFill>
                  <a:schemeClr val="bg1">
                    <a:lumMod val="95000"/>
                  </a:schemeClr>
                </a:solidFill>
              </a:rPr>
              <a:t>Annual Hg dry deposition = sum of seasonal rates</a:t>
            </a:r>
          </a:p>
          <a:p>
            <a:pPr marL="525780" indent="-342900">
              <a:buFont typeface="Wingdings" panose="05000000000000000000" pitchFamily="2" charset="2"/>
              <a:buChar char="Ø"/>
            </a:pPr>
            <a:r>
              <a:rPr lang="en-US" sz="2400" dirty="0" smtClean="0">
                <a:solidFill>
                  <a:schemeClr val="bg1">
                    <a:lumMod val="95000"/>
                  </a:schemeClr>
                </a:solidFill>
              </a:rPr>
              <a:t>Added 5.6 to 13.6 </a:t>
            </a:r>
            <a:r>
              <a:rPr lang="en-US" sz="2400" dirty="0" smtClean="0">
                <a:solidFill>
                  <a:schemeClr val="bg1"/>
                </a:solidFill>
                <a:latin typeface="Symbol" panose="05050102010706020507" pitchFamily="18" charset="2"/>
              </a:rPr>
              <a:t>m</a:t>
            </a:r>
            <a:r>
              <a:rPr lang="en-US" sz="2400" dirty="0" smtClean="0">
                <a:solidFill>
                  <a:schemeClr val="bg1"/>
                </a:solidFill>
              </a:rPr>
              <a:t>g/m</a:t>
            </a:r>
            <a:r>
              <a:rPr lang="en-US" sz="2400" baseline="30000" dirty="0" smtClean="0">
                <a:solidFill>
                  <a:schemeClr val="bg1"/>
                </a:solidFill>
              </a:rPr>
              <a:t>2 </a:t>
            </a:r>
            <a:r>
              <a:rPr lang="en-US" sz="2400" dirty="0" smtClean="0">
                <a:solidFill>
                  <a:schemeClr val="bg1"/>
                </a:solidFill>
              </a:rPr>
              <a:t>per year dry Hg to wet Hg</a:t>
            </a:r>
            <a:endParaRPr lang="en-US" sz="2400" baseline="30000" dirty="0">
              <a:solidFill>
                <a:schemeClr val="bg1"/>
              </a:solidFill>
            </a:endParaRPr>
          </a:p>
          <a:p>
            <a:pPr marL="525780" indent="-342900">
              <a:buFont typeface="Arial" panose="020B0604020202020204" pitchFamily="34" charset="0"/>
              <a:buChar char="•"/>
            </a:pPr>
            <a:endParaRPr lang="en-US" sz="2400" dirty="0">
              <a:solidFill>
                <a:schemeClr val="bg1">
                  <a:lumMod val="95000"/>
                </a:schemeClr>
              </a:solidFill>
            </a:endParaRPr>
          </a:p>
          <a:p>
            <a:endParaRPr lang="en-US" sz="2400" dirty="0"/>
          </a:p>
        </p:txBody>
      </p:sp>
    </p:spTree>
    <p:extLst>
      <p:ext uri="{BB962C8B-B14F-4D97-AF65-F5344CB8AC3E}">
        <p14:creationId xmlns:p14="http://schemas.microsoft.com/office/powerpoint/2010/main" val="4190552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381000" y="800100"/>
            <a:ext cx="8305800" cy="571500"/>
          </a:xfrm>
          <a:prstGeom prst="rect">
            <a:avLst/>
          </a:prstGeom>
        </p:spPr>
        <p:txBody>
          <a:bodyPr/>
          <a:lstStyle>
            <a:lvl1pPr algn="l" rtl="0" eaLnBrk="0" fontAlgn="base" hangingPunct="0">
              <a:spcBef>
                <a:spcPct val="0"/>
              </a:spcBef>
              <a:spcAft>
                <a:spcPct val="0"/>
              </a:spcAft>
              <a:defRPr sz="3600" b="1">
                <a:solidFill>
                  <a:srgbClr val="FFFF99"/>
                </a:solidFill>
                <a:latin typeface="+mj-lt"/>
                <a:ea typeface="+mj-ea"/>
                <a:cs typeface="+mj-cs"/>
              </a:defRPr>
            </a:lvl1pPr>
            <a:lvl2pPr algn="l" rtl="0" eaLnBrk="0" fontAlgn="base" hangingPunct="0">
              <a:spcBef>
                <a:spcPct val="0"/>
              </a:spcBef>
              <a:spcAft>
                <a:spcPct val="0"/>
              </a:spcAft>
              <a:defRPr sz="3600" b="1">
                <a:solidFill>
                  <a:srgbClr val="FFFF99"/>
                </a:solidFill>
                <a:latin typeface="Arial" charset="0"/>
              </a:defRPr>
            </a:lvl2pPr>
            <a:lvl3pPr algn="l" rtl="0" eaLnBrk="0" fontAlgn="base" hangingPunct="0">
              <a:spcBef>
                <a:spcPct val="0"/>
              </a:spcBef>
              <a:spcAft>
                <a:spcPct val="0"/>
              </a:spcAft>
              <a:defRPr sz="3600" b="1">
                <a:solidFill>
                  <a:srgbClr val="FFFF99"/>
                </a:solidFill>
                <a:latin typeface="Arial" charset="0"/>
              </a:defRPr>
            </a:lvl3pPr>
            <a:lvl4pPr algn="l" rtl="0" eaLnBrk="0" fontAlgn="base" hangingPunct="0">
              <a:spcBef>
                <a:spcPct val="0"/>
              </a:spcBef>
              <a:spcAft>
                <a:spcPct val="0"/>
              </a:spcAft>
              <a:defRPr sz="3600" b="1">
                <a:solidFill>
                  <a:srgbClr val="FFFF99"/>
                </a:solidFill>
                <a:latin typeface="Arial" charset="0"/>
              </a:defRPr>
            </a:lvl4pPr>
            <a:lvl5pPr algn="l" rtl="0" eaLnBrk="0" fontAlgn="base" hangingPunct="0">
              <a:spcBef>
                <a:spcPct val="0"/>
              </a:spcBef>
              <a:spcAft>
                <a:spcPct val="0"/>
              </a:spcAft>
              <a:defRPr sz="3600" b="1">
                <a:solidFill>
                  <a:srgbClr val="FFFF99"/>
                </a:solidFill>
                <a:latin typeface="Arial" charset="0"/>
              </a:defRPr>
            </a:lvl5pPr>
            <a:lvl6pPr marL="457200" algn="l" rtl="0" eaLnBrk="0" fontAlgn="base" hangingPunct="0">
              <a:spcBef>
                <a:spcPct val="0"/>
              </a:spcBef>
              <a:spcAft>
                <a:spcPct val="0"/>
              </a:spcAft>
              <a:defRPr sz="3600" b="1">
                <a:solidFill>
                  <a:srgbClr val="FFFF99"/>
                </a:solidFill>
                <a:latin typeface="Arial" charset="0"/>
              </a:defRPr>
            </a:lvl6pPr>
            <a:lvl7pPr marL="914400" algn="l" rtl="0" eaLnBrk="0" fontAlgn="base" hangingPunct="0">
              <a:spcBef>
                <a:spcPct val="0"/>
              </a:spcBef>
              <a:spcAft>
                <a:spcPct val="0"/>
              </a:spcAft>
              <a:defRPr sz="3600" b="1">
                <a:solidFill>
                  <a:srgbClr val="FFFF99"/>
                </a:solidFill>
                <a:latin typeface="Arial" charset="0"/>
              </a:defRPr>
            </a:lvl7pPr>
            <a:lvl8pPr marL="1371600" algn="l" rtl="0" eaLnBrk="0" fontAlgn="base" hangingPunct="0">
              <a:spcBef>
                <a:spcPct val="0"/>
              </a:spcBef>
              <a:spcAft>
                <a:spcPct val="0"/>
              </a:spcAft>
              <a:defRPr sz="3600" b="1">
                <a:solidFill>
                  <a:srgbClr val="FFFF99"/>
                </a:solidFill>
                <a:latin typeface="Arial" charset="0"/>
              </a:defRPr>
            </a:lvl8pPr>
            <a:lvl9pPr marL="1828800" algn="l" rtl="0" eaLnBrk="0" fontAlgn="base" hangingPunct="0">
              <a:spcBef>
                <a:spcPct val="0"/>
              </a:spcBef>
              <a:spcAft>
                <a:spcPct val="0"/>
              </a:spcAft>
              <a:defRPr sz="3600" b="1">
                <a:solidFill>
                  <a:srgbClr val="FFFF99"/>
                </a:solidFill>
                <a:latin typeface="Arial" charset="0"/>
              </a:defRPr>
            </a:lvl9pPr>
          </a:lstStyle>
          <a:p>
            <a:r>
              <a:rPr lang="en-US" sz="2800" kern="0" dirty="0" smtClean="0"/>
              <a:t>Overview</a:t>
            </a:r>
          </a:p>
          <a:p>
            <a:endParaRPr lang="en-US" sz="2800" kern="0" dirty="0" smtClean="0"/>
          </a:p>
        </p:txBody>
      </p:sp>
      <p:sp>
        <p:nvSpPr>
          <p:cNvPr id="3" name="Rectangle 3"/>
          <p:cNvSpPr txBox="1">
            <a:spLocks noChangeArrowheads="1"/>
          </p:cNvSpPr>
          <p:nvPr/>
        </p:nvSpPr>
        <p:spPr>
          <a:xfrm>
            <a:off x="381000" y="1524000"/>
            <a:ext cx="8305800" cy="3048000"/>
          </a:xfrm>
          <a:prstGeom prst="rect">
            <a:avLst/>
          </a:prstGeom>
        </p:spPr>
        <p:txBody>
          <a:bodyPr/>
          <a:lst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9pPr>
          </a:lstStyle>
          <a:p>
            <a:pPr>
              <a:buFont typeface="Arial" panose="020B0604020202020204" pitchFamily="34" charset="0"/>
              <a:buChar char="•"/>
            </a:pPr>
            <a:r>
              <a:rPr lang="en-US" sz="2400" kern="0" dirty="0" smtClean="0"/>
              <a:t>Mercury in the air and water</a:t>
            </a:r>
          </a:p>
          <a:p>
            <a:pPr>
              <a:buFont typeface="Arial" panose="020B0604020202020204" pitchFamily="34" charset="0"/>
              <a:buChar char="•"/>
            </a:pPr>
            <a:r>
              <a:rPr lang="en-US" sz="2400" kern="0" dirty="0"/>
              <a:t>M</a:t>
            </a:r>
            <a:r>
              <a:rPr lang="en-US" sz="2400" kern="0" dirty="0" smtClean="0"/>
              <a:t>ercury in the Ohio River</a:t>
            </a:r>
          </a:p>
          <a:p>
            <a:pPr>
              <a:buFont typeface="Arial" panose="020B0604020202020204" pitchFamily="34" charset="0"/>
              <a:buChar char="•"/>
            </a:pPr>
            <a:r>
              <a:rPr lang="en-US" sz="2400" kern="0" dirty="0" smtClean="0"/>
              <a:t>Wet and dry deposition of atmospheric Hg</a:t>
            </a:r>
          </a:p>
          <a:p>
            <a:pPr>
              <a:buFont typeface="Arial" panose="020B0604020202020204" pitchFamily="34" charset="0"/>
              <a:buChar char="•"/>
            </a:pPr>
            <a:r>
              <a:rPr lang="en-US" sz="2400" kern="0" dirty="0" smtClean="0"/>
              <a:t>Stream Hg loads and yields</a:t>
            </a:r>
          </a:p>
          <a:p>
            <a:pPr>
              <a:buFont typeface="Arial" panose="020B0604020202020204" pitchFamily="34" charset="0"/>
              <a:buChar char="•"/>
            </a:pPr>
            <a:r>
              <a:rPr lang="en-US" sz="2400" kern="0" dirty="0" smtClean="0"/>
              <a:t>The air and water connection of mercury in watersheds—a case study from Indiana </a:t>
            </a:r>
          </a:p>
          <a:p>
            <a:pPr>
              <a:buFont typeface="Arial" panose="020B0604020202020204" pitchFamily="34" charset="0"/>
              <a:buChar char="•"/>
            </a:pPr>
            <a:r>
              <a:rPr lang="en-US" sz="2400" kern="0" dirty="0" smtClean="0"/>
              <a:t>Hg mass balance for the Ohio River watershed</a:t>
            </a:r>
            <a:endParaRPr lang="en-US" sz="1600" kern="0" dirty="0" smtClean="0"/>
          </a:p>
        </p:txBody>
      </p:sp>
    </p:spTree>
    <p:extLst>
      <p:ext uri="{BB962C8B-B14F-4D97-AF65-F5344CB8AC3E}">
        <p14:creationId xmlns:p14="http://schemas.microsoft.com/office/powerpoint/2010/main" val="42875571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8" name="Picture 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043" t="8398" r="9979" b="9574"/>
          <a:stretch/>
        </p:blipFill>
        <p:spPr bwMode="auto">
          <a:xfrm>
            <a:off x="4267200" y="374706"/>
            <a:ext cx="4426723" cy="5949894"/>
          </a:xfrm>
          <a:prstGeom prst="rect">
            <a:avLst/>
          </a:prstGeom>
          <a:noFill/>
          <a:ln w="38100">
            <a:solidFill>
              <a:srgbClr val="99CCFF"/>
            </a:solidFill>
          </a:ln>
        </p:spPr>
      </p:pic>
      <p:sp>
        <p:nvSpPr>
          <p:cNvPr id="7" name="TextBox 6"/>
          <p:cNvSpPr txBox="1"/>
          <p:nvPr/>
        </p:nvSpPr>
        <p:spPr>
          <a:xfrm>
            <a:off x="457200" y="990600"/>
            <a:ext cx="3581400" cy="4401205"/>
          </a:xfrm>
          <a:prstGeom prst="rect">
            <a:avLst/>
          </a:prstGeom>
          <a:noFill/>
          <a:ln w="12700">
            <a:solidFill>
              <a:srgbClr val="99CCFF"/>
            </a:solidFill>
          </a:ln>
        </p:spPr>
        <p:txBody>
          <a:bodyPr wrap="square" rtlCol="0">
            <a:spAutoFit/>
          </a:bodyPr>
          <a:lstStyle/>
          <a:p>
            <a:r>
              <a:rPr lang="en-US" sz="2000" u="sng" dirty="0" smtClean="0">
                <a:solidFill>
                  <a:schemeClr val="bg1"/>
                </a:solidFill>
              </a:rPr>
              <a:t>Ratios</a:t>
            </a:r>
            <a:r>
              <a:rPr lang="en-US" sz="2000" dirty="0" smtClean="0">
                <a:solidFill>
                  <a:schemeClr val="bg1"/>
                </a:solidFill>
              </a:rPr>
              <a:t> of average annual </a:t>
            </a:r>
            <a:r>
              <a:rPr lang="en-US" sz="2000" dirty="0" smtClean="0">
                <a:solidFill>
                  <a:schemeClr val="bg1">
                    <a:lumMod val="95000"/>
                  </a:schemeClr>
                </a:solidFill>
              </a:rPr>
              <a:t>stream </a:t>
            </a:r>
            <a:r>
              <a:rPr lang="en-US" sz="2000" dirty="0">
                <a:solidFill>
                  <a:schemeClr val="bg1">
                    <a:lumMod val="95000"/>
                  </a:schemeClr>
                </a:solidFill>
              </a:rPr>
              <a:t>Hg </a:t>
            </a:r>
            <a:r>
              <a:rPr lang="en-US" sz="2000" dirty="0" smtClean="0">
                <a:solidFill>
                  <a:schemeClr val="bg1">
                    <a:lumMod val="95000"/>
                  </a:schemeClr>
                </a:solidFill>
              </a:rPr>
              <a:t>yield per </a:t>
            </a:r>
            <a:r>
              <a:rPr lang="en-US" sz="2000" dirty="0">
                <a:solidFill>
                  <a:schemeClr val="bg1">
                    <a:lumMod val="95000"/>
                  </a:schemeClr>
                </a:solidFill>
              </a:rPr>
              <a:t>watershed </a:t>
            </a:r>
            <a:r>
              <a:rPr lang="en-US" sz="2000" dirty="0" smtClean="0">
                <a:solidFill>
                  <a:schemeClr val="bg1">
                    <a:lumMod val="95000"/>
                  </a:schemeClr>
                </a:solidFill>
              </a:rPr>
              <a:t>to average annual atmospheric Hg wet deposition load –</a:t>
            </a:r>
          </a:p>
          <a:p>
            <a:pPr marL="342900" indent="-342900">
              <a:buFont typeface="Arial" panose="020B0604020202020204" pitchFamily="34" charset="0"/>
              <a:buChar char="•"/>
            </a:pPr>
            <a:r>
              <a:rPr lang="en-US" sz="2000" dirty="0" smtClean="0">
                <a:solidFill>
                  <a:schemeClr val="bg1">
                    <a:lumMod val="95000"/>
                  </a:schemeClr>
                </a:solidFill>
              </a:rPr>
              <a:t>Generally, more atmospheric Hg wet deposition loading than stream Hg yield</a:t>
            </a:r>
          </a:p>
          <a:p>
            <a:pPr marL="342900" indent="-342900">
              <a:buFont typeface="Arial" panose="020B0604020202020204" pitchFamily="34" charset="0"/>
              <a:buChar char="•"/>
            </a:pPr>
            <a:r>
              <a:rPr lang="en-US" sz="2000" dirty="0" smtClean="0">
                <a:solidFill>
                  <a:schemeClr val="bg1">
                    <a:lumMod val="95000"/>
                  </a:schemeClr>
                </a:solidFill>
              </a:rPr>
              <a:t>Urbanized watersheds had more stream Hg yield than could be attributed to atmospheric Hg wet deposition</a:t>
            </a:r>
            <a:endParaRPr lang="en-US" sz="2000" dirty="0">
              <a:solidFill>
                <a:srgbClr val="FFCC99"/>
              </a:solidFill>
            </a:endParaRPr>
          </a:p>
        </p:txBody>
      </p:sp>
      <p:cxnSp>
        <p:nvCxnSpPr>
          <p:cNvPr id="3" name="Straight Arrow Connector 2"/>
          <p:cNvCxnSpPr/>
          <p:nvPr/>
        </p:nvCxnSpPr>
        <p:spPr bwMode="auto">
          <a:xfrm flipV="1">
            <a:off x="3505200" y="2590800"/>
            <a:ext cx="2719137" cy="533400"/>
          </a:xfrm>
          <a:prstGeom prst="straightConnector1">
            <a:avLst/>
          </a:prstGeom>
          <a:solidFill>
            <a:schemeClr val="accent1"/>
          </a:solidFill>
          <a:ln w="28575" cap="flat" cmpd="sng" algn="ctr">
            <a:solidFill>
              <a:schemeClr val="accent5">
                <a:lumMod val="50000"/>
              </a:schemeClr>
            </a:solidFill>
            <a:prstDash val="solid"/>
            <a:round/>
            <a:headEnd type="none" w="med" len="med"/>
            <a:tailEnd type="arrow"/>
          </a:ln>
          <a:effectLst/>
        </p:spPr>
      </p:cxnSp>
      <p:cxnSp>
        <p:nvCxnSpPr>
          <p:cNvPr id="9" name="Straight Arrow Connector 8"/>
          <p:cNvCxnSpPr/>
          <p:nvPr/>
        </p:nvCxnSpPr>
        <p:spPr bwMode="auto">
          <a:xfrm flipV="1">
            <a:off x="3505200" y="3886200"/>
            <a:ext cx="3276600" cy="762000"/>
          </a:xfrm>
          <a:prstGeom prst="straightConnector1">
            <a:avLst/>
          </a:prstGeom>
          <a:solidFill>
            <a:schemeClr val="accent1"/>
          </a:solidFill>
          <a:ln w="28575" cap="flat" cmpd="sng" algn="ctr">
            <a:solidFill>
              <a:schemeClr val="accent5">
                <a:lumMod val="50000"/>
              </a:schemeClr>
            </a:solidFill>
            <a:prstDash val="solid"/>
            <a:round/>
            <a:headEnd type="none" w="med" len="med"/>
            <a:tailEnd type="arrow"/>
          </a:ln>
          <a:effectLst/>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772400" cy="3477875"/>
          </a:xfrm>
          <a:prstGeom prst="rect">
            <a:avLst/>
          </a:prstGeom>
          <a:noFill/>
        </p:spPr>
        <p:txBody>
          <a:bodyPr wrap="square" rtlCol="0">
            <a:spAutoFit/>
          </a:bodyPr>
          <a:lstStyle/>
          <a:p>
            <a:pPr marL="182880"/>
            <a:r>
              <a:rPr lang="en-US" sz="2000" dirty="0" smtClean="0">
                <a:solidFill>
                  <a:srgbClr val="FFFF99"/>
                </a:solidFill>
              </a:rPr>
              <a:t>Three conditions </a:t>
            </a:r>
            <a:r>
              <a:rPr lang="en-US" sz="2000" dirty="0" smtClean="0">
                <a:solidFill>
                  <a:schemeClr val="bg1">
                    <a:lumMod val="95000"/>
                  </a:schemeClr>
                </a:solidFill>
              </a:rPr>
              <a:t>inferred from ratio of stream Hg yield to atmospheric Hg load per watershed</a:t>
            </a:r>
          </a:p>
          <a:p>
            <a:pPr marL="640080" indent="-457200">
              <a:buFont typeface="+mj-lt"/>
              <a:buAutoNum type="arabicPeriod"/>
            </a:pPr>
            <a:r>
              <a:rPr lang="en-US" sz="2000" dirty="0" smtClean="0">
                <a:solidFill>
                  <a:schemeClr val="bg1">
                    <a:lumMod val="95000"/>
                  </a:schemeClr>
                </a:solidFill>
              </a:rPr>
              <a:t>Stream Hg yields </a:t>
            </a:r>
            <a:r>
              <a:rPr lang="en-US" sz="2000" dirty="0" smtClean="0">
                <a:solidFill>
                  <a:srgbClr val="FFFF99"/>
                </a:solidFill>
              </a:rPr>
              <a:t>less than </a:t>
            </a:r>
            <a:r>
              <a:rPr lang="en-US" sz="2000" dirty="0" smtClean="0">
                <a:solidFill>
                  <a:schemeClr val="bg1">
                    <a:lumMod val="95000"/>
                  </a:schemeClr>
                </a:solidFill>
              </a:rPr>
              <a:t>atmospheric Hg loads; excess Hg retained in the landscape or re-emitted to the air; other Hg inputs are minor part of stream Hg yield</a:t>
            </a:r>
          </a:p>
          <a:p>
            <a:pPr marL="640080" indent="-457200">
              <a:buFont typeface="+mj-lt"/>
              <a:buAutoNum type="arabicPeriod"/>
            </a:pPr>
            <a:r>
              <a:rPr lang="en-US" sz="2000" dirty="0" smtClean="0">
                <a:solidFill>
                  <a:schemeClr val="bg1">
                    <a:lumMod val="95000"/>
                  </a:schemeClr>
                </a:solidFill>
              </a:rPr>
              <a:t>Stream Hg yields </a:t>
            </a:r>
            <a:r>
              <a:rPr lang="en-US" sz="2000" dirty="0" smtClean="0">
                <a:solidFill>
                  <a:srgbClr val="FFFF99"/>
                </a:solidFill>
              </a:rPr>
              <a:t>generally equal </a:t>
            </a:r>
            <a:r>
              <a:rPr lang="en-US" sz="2000" dirty="0" smtClean="0">
                <a:solidFill>
                  <a:schemeClr val="bg1">
                    <a:lumMod val="95000"/>
                  </a:schemeClr>
                </a:solidFill>
              </a:rPr>
              <a:t>to atmospheric Hg loads; other Hg inputs offset atmospheric Hg retained in landscape or re-emitted to the air</a:t>
            </a:r>
          </a:p>
          <a:p>
            <a:pPr marL="640080" indent="-457200">
              <a:buFont typeface="+mj-lt"/>
              <a:buAutoNum type="arabicPeriod"/>
            </a:pPr>
            <a:r>
              <a:rPr lang="en-US" sz="2000" dirty="0" smtClean="0">
                <a:solidFill>
                  <a:schemeClr val="bg1">
                    <a:lumMod val="95000"/>
                  </a:schemeClr>
                </a:solidFill>
              </a:rPr>
              <a:t>Stream Hg yields </a:t>
            </a:r>
            <a:r>
              <a:rPr lang="en-US" sz="2000" dirty="0" smtClean="0">
                <a:solidFill>
                  <a:srgbClr val="FFFF99"/>
                </a:solidFill>
              </a:rPr>
              <a:t>greater than </a:t>
            </a:r>
            <a:r>
              <a:rPr lang="en-US" sz="2000" dirty="0" smtClean="0">
                <a:solidFill>
                  <a:schemeClr val="bg1">
                    <a:lumMod val="95000"/>
                  </a:schemeClr>
                </a:solidFill>
              </a:rPr>
              <a:t>atmospheric Hg loads; other Hg inputs (point sources) contribute more Hg than any atmospheric Hg retained in landscape or re-emitted to air</a:t>
            </a:r>
          </a:p>
        </p:txBody>
      </p:sp>
      <p:sp>
        <p:nvSpPr>
          <p:cNvPr id="3" name="TextBox 2"/>
          <p:cNvSpPr txBox="1"/>
          <p:nvPr/>
        </p:nvSpPr>
        <p:spPr>
          <a:xfrm>
            <a:off x="4800600" y="5943600"/>
            <a:ext cx="3276600" cy="400110"/>
          </a:xfrm>
          <a:prstGeom prst="rect">
            <a:avLst/>
          </a:prstGeom>
          <a:noFill/>
        </p:spPr>
        <p:txBody>
          <a:bodyPr wrap="square" rtlCol="0">
            <a:spAutoFit/>
          </a:bodyPr>
          <a:lstStyle/>
          <a:p>
            <a:r>
              <a:rPr lang="en-US" sz="2000" dirty="0" smtClean="0">
                <a:solidFill>
                  <a:srgbClr val="FFFF99"/>
                </a:solidFill>
              </a:rPr>
              <a:t>Next: Hg sources</a:t>
            </a:r>
            <a:endParaRPr lang="en-US" sz="2000" dirty="0">
              <a:solidFill>
                <a:srgbClr val="FFFF99"/>
              </a:solidFill>
            </a:endParaRPr>
          </a:p>
        </p:txBody>
      </p:sp>
      <p:pic>
        <p:nvPicPr>
          <p:cNvPr id="4" name="Picture 2" descr="C:\Documents and Settings\mrrisch\My Documents\MercuryDep\Report2004-05\FinalFigures\Cover_Photo.jpg"/>
          <p:cNvPicPr>
            <a:picLocks noChangeAspect="1" noChangeArrowheads="1"/>
          </p:cNvPicPr>
          <p:nvPr/>
        </p:nvPicPr>
        <p:blipFill>
          <a:blip r:embed="rId2"/>
          <a:srcRect b="5000"/>
          <a:stretch>
            <a:fillRect/>
          </a:stretch>
        </p:blipFill>
        <p:spPr bwMode="auto">
          <a:xfrm>
            <a:off x="533400" y="4296005"/>
            <a:ext cx="2093774" cy="1490788"/>
          </a:xfrm>
          <a:prstGeom prst="rect">
            <a:avLst/>
          </a:prstGeom>
          <a:noFill/>
          <a:ln w="38100">
            <a:solidFill>
              <a:srgbClr val="99CCFF"/>
            </a:solidFill>
            <a:miter lim="800000"/>
            <a:headEnd/>
            <a:tailEnd/>
          </a:ln>
        </p:spPr>
      </p:pic>
      <p:pic>
        <p:nvPicPr>
          <p:cNvPr id="5" name="Picture 4" descr="C:\Documents and Settings\mrrisch\My Documents\MercuryDep\IWSCMercuryWebPage\MercuryJuly2007\streamview.jpg"/>
          <p:cNvPicPr>
            <a:picLocks noChangeAspect="1" noChangeArrowheads="1"/>
          </p:cNvPicPr>
          <p:nvPr/>
        </p:nvPicPr>
        <p:blipFill>
          <a:blip r:embed="rId3"/>
          <a:srcRect b="3288"/>
          <a:stretch>
            <a:fillRect/>
          </a:stretch>
        </p:blipFill>
        <p:spPr bwMode="auto">
          <a:xfrm>
            <a:off x="6037847" y="4296005"/>
            <a:ext cx="2324100" cy="1490788"/>
          </a:xfrm>
          <a:prstGeom prst="rect">
            <a:avLst/>
          </a:prstGeom>
          <a:noFill/>
          <a:ln w="38100">
            <a:solidFill>
              <a:srgbClr val="FFC000"/>
            </a:solidFill>
            <a:miter lim="800000"/>
            <a:headEnd/>
            <a:tailEnd/>
          </a:ln>
        </p:spPr>
      </p:pic>
      <p:pic>
        <p:nvPicPr>
          <p:cNvPr id="6" name="Picture 5" descr="p159305-Cincinnati-The_Beautiful_Ohio_River.jpg"/>
          <p:cNvPicPr>
            <a:picLocks noChangeAspect="1"/>
          </p:cNvPicPr>
          <p:nvPr/>
        </p:nvPicPr>
        <p:blipFill>
          <a:blip r:embed="rId4"/>
          <a:stretch>
            <a:fillRect/>
          </a:stretch>
        </p:blipFill>
        <p:spPr>
          <a:xfrm>
            <a:off x="3200400" y="4332100"/>
            <a:ext cx="2209800" cy="1477862"/>
          </a:xfrm>
          <a:prstGeom prst="rect">
            <a:avLst/>
          </a:prstGeom>
          <a:ln w="38100">
            <a:solidFill>
              <a:srgbClr val="FFC000"/>
            </a:solidFill>
          </a:ln>
        </p:spPr>
      </p:pic>
    </p:spTree>
    <p:extLst>
      <p:ext uri="{BB962C8B-B14F-4D97-AF65-F5344CB8AC3E}">
        <p14:creationId xmlns:p14="http://schemas.microsoft.com/office/powerpoint/2010/main" val="6939173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854" y="838200"/>
            <a:ext cx="7384146" cy="1066782"/>
          </a:xfrm>
          <a:ln>
            <a:solidFill>
              <a:schemeClr val="accent1"/>
            </a:solidFill>
          </a:ln>
        </p:spPr>
        <p:txBody>
          <a:bodyPr/>
          <a:lstStyle/>
          <a:p>
            <a:r>
              <a:rPr lang="en-US" sz="2000" dirty="0" smtClean="0">
                <a:solidFill>
                  <a:schemeClr val="bg1"/>
                </a:solidFill>
              </a:rPr>
              <a:t>Positive statistical </a:t>
            </a:r>
            <a:r>
              <a:rPr lang="en-US" sz="2000" dirty="0">
                <a:solidFill>
                  <a:schemeClr val="bg1"/>
                </a:solidFill>
              </a:rPr>
              <a:t>c</a:t>
            </a:r>
            <a:r>
              <a:rPr lang="en-US" sz="2000" dirty="0" smtClean="0">
                <a:solidFill>
                  <a:schemeClr val="bg1"/>
                </a:solidFill>
              </a:rPr>
              <a:t>orrelations of moderate strength</a:t>
            </a:r>
            <a:r>
              <a:rPr lang="en-US" sz="2000" dirty="0">
                <a:solidFill>
                  <a:schemeClr val="bg1"/>
                </a:solidFill>
              </a:rPr>
              <a:t> </a:t>
            </a:r>
            <a:r>
              <a:rPr lang="en-US" sz="2000" dirty="0" smtClean="0">
                <a:solidFill>
                  <a:schemeClr val="bg1"/>
                </a:solidFill>
              </a:rPr>
              <a:t/>
            </a:r>
            <a:br>
              <a:rPr lang="en-US" sz="2000" dirty="0" smtClean="0">
                <a:solidFill>
                  <a:schemeClr val="bg1"/>
                </a:solidFill>
              </a:rPr>
            </a:br>
            <a:r>
              <a:rPr lang="en-US" sz="2000" dirty="0" smtClean="0">
                <a:solidFill>
                  <a:schemeClr val="bg1"/>
                </a:solidFill>
              </a:rPr>
              <a:t>(Kendall’s </a:t>
            </a:r>
            <a:r>
              <a:rPr lang="en-US" sz="2000" dirty="0">
                <a:solidFill>
                  <a:schemeClr val="bg1"/>
                </a:solidFill>
              </a:rPr>
              <a:t>tau 0.4 to 0.5, </a:t>
            </a:r>
            <a:r>
              <a:rPr lang="en-US" sz="2000" dirty="0" smtClean="0">
                <a:solidFill>
                  <a:schemeClr val="bg1"/>
                </a:solidFill>
              </a:rPr>
              <a:t>high </a:t>
            </a:r>
            <a:r>
              <a:rPr lang="en-US" sz="2000" dirty="0">
                <a:solidFill>
                  <a:schemeClr val="bg1"/>
                </a:solidFill>
              </a:rPr>
              <a:t>is </a:t>
            </a:r>
            <a:r>
              <a:rPr lang="en-US" sz="2000" dirty="0" smtClean="0">
                <a:solidFill>
                  <a:schemeClr val="bg1"/>
                </a:solidFill>
              </a:rPr>
              <a:t>0.7) where 50% of variation in </a:t>
            </a:r>
            <a:r>
              <a:rPr lang="en-US" sz="2000" dirty="0" smtClean="0"/>
              <a:t>dependent</a:t>
            </a:r>
            <a:r>
              <a:rPr lang="en-US" sz="2000" dirty="0" smtClean="0">
                <a:solidFill>
                  <a:schemeClr val="bg1"/>
                </a:solidFill>
              </a:rPr>
              <a:t> variable is explained by independent variable</a:t>
            </a:r>
            <a:endParaRPr lang="en-US" sz="2000" dirty="0">
              <a:solidFill>
                <a:schemeClr val="bg1"/>
              </a:solidFill>
            </a:endParaRPr>
          </a:p>
        </p:txBody>
      </p:sp>
      <p:sp>
        <p:nvSpPr>
          <p:cNvPr id="3" name="Content Placeholder 2"/>
          <p:cNvSpPr>
            <a:spLocks noGrp="1"/>
          </p:cNvSpPr>
          <p:nvPr>
            <p:ph idx="1"/>
          </p:nvPr>
        </p:nvSpPr>
        <p:spPr>
          <a:xfrm>
            <a:off x="997854" y="2057382"/>
            <a:ext cx="7384146" cy="3505218"/>
          </a:xfrm>
          <a:ln>
            <a:solidFill>
              <a:schemeClr val="accent1"/>
            </a:solidFill>
          </a:ln>
        </p:spPr>
        <p:txBody>
          <a:bodyPr/>
          <a:lstStyle/>
          <a:p>
            <a:pPr>
              <a:buFont typeface="Arial" panose="020B0604020202020204" pitchFamily="34" charset="0"/>
              <a:buChar char="•"/>
            </a:pPr>
            <a:r>
              <a:rPr lang="en-US" sz="2000" dirty="0" smtClean="0">
                <a:solidFill>
                  <a:srgbClr val="FFFF99"/>
                </a:solidFill>
              </a:rPr>
              <a:t>Average annual </a:t>
            </a:r>
            <a:r>
              <a:rPr lang="en-US" sz="2000" dirty="0">
                <a:solidFill>
                  <a:srgbClr val="FFFF99"/>
                </a:solidFill>
              </a:rPr>
              <a:t>stream Hg load </a:t>
            </a:r>
            <a:r>
              <a:rPr lang="en-US" sz="2000" dirty="0" smtClean="0"/>
              <a:t>&amp; </a:t>
            </a:r>
            <a:br>
              <a:rPr lang="en-US" sz="2000" dirty="0" smtClean="0"/>
            </a:br>
            <a:r>
              <a:rPr lang="en-US" sz="2000" dirty="0" smtClean="0"/>
              <a:t>average annual atmospheric Hg load</a:t>
            </a:r>
          </a:p>
          <a:p>
            <a:pPr>
              <a:buFont typeface="Arial" panose="020B0604020202020204" pitchFamily="34" charset="0"/>
              <a:buChar char="•"/>
            </a:pPr>
            <a:r>
              <a:rPr lang="en-US" sz="2000" dirty="0" smtClean="0">
                <a:solidFill>
                  <a:srgbClr val="FFFF99"/>
                </a:solidFill>
              </a:rPr>
              <a:t>Average stream </a:t>
            </a:r>
            <a:r>
              <a:rPr lang="en-US" sz="2000" dirty="0">
                <a:solidFill>
                  <a:srgbClr val="FFFF99"/>
                </a:solidFill>
              </a:rPr>
              <a:t>Hg concentrations </a:t>
            </a:r>
            <a:r>
              <a:rPr lang="en-US" sz="2000" dirty="0" smtClean="0"/>
              <a:t>&amp;</a:t>
            </a:r>
            <a:r>
              <a:rPr lang="en-US" sz="2000" dirty="0"/>
              <a:t/>
            </a:r>
            <a:br>
              <a:rPr lang="en-US" sz="2000" dirty="0"/>
            </a:br>
            <a:r>
              <a:rPr lang="en-US" sz="2000" dirty="0" smtClean="0"/>
              <a:t>annual Hg emissions, number emission sources</a:t>
            </a:r>
          </a:p>
          <a:p>
            <a:pPr>
              <a:buFont typeface="Arial" panose="020B0604020202020204" pitchFamily="34" charset="0"/>
              <a:buChar char="•"/>
            </a:pPr>
            <a:r>
              <a:rPr lang="en-US" sz="2000" dirty="0" smtClean="0">
                <a:solidFill>
                  <a:srgbClr val="FFFF99"/>
                </a:solidFill>
              </a:rPr>
              <a:t>Average stream Hg concentrations </a:t>
            </a:r>
            <a:r>
              <a:rPr lang="en-US" sz="2000" dirty="0" smtClean="0"/>
              <a:t>&amp;</a:t>
            </a:r>
            <a:br>
              <a:rPr lang="en-US" sz="2000" dirty="0" smtClean="0"/>
            </a:br>
            <a:r>
              <a:rPr lang="en-US" sz="2000" dirty="0" smtClean="0"/>
              <a:t>number of outfalls, number of major &gt; 1 MGD facilities</a:t>
            </a:r>
          </a:p>
          <a:p>
            <a:pPr>
              <a:buFont typeface="Arial" panose="020B0604020202020204" pitchFamily="34" charset="0"/>
              <a:buChar char="•"/>
            </a:pPr>
            <a:r>
              <a:rPr lang="en-US" sz="2000" dirty="0" smtClean="0">
                <a:solidFill>
                  <a:srgbClr val="FFFF99"/>
                </a:solidFill>
              </a:rPr>
              <a:t>Average annual stream Hg yield &amp;</a:t>
            </a:r>
            <a:r>
              <a:rPr lang="en-US" sz="2000" dirty="0" smtClean="0"/>
              <a:t/>
            </a:r>
            <a:br>
              <a:rPr lang="en-US" sz="2000" dirty="0" smtClean="0"/>
            </a:br>
            <a:r>
              <a:rPr lang="en-US" sz="2000" dirty="0" smtClean="0"/>
              <a:t>percentage of urban land cover</a:t>
            </a:r>
          </a:p>
          <a:p>
            <a:pPr>
              <a:buFont typeface="Arial" panose="020B0604020202020204" pitchFamily="34" charset="0"/>
              <a:buChar char="•"/>
            </a:pPr>
            <a:r>
              <a:rPr lang="en-US" sz="2000" dirty="0" smtClean="0">
                <a:solidFill>
                  <a:srgbClr val="FFFF99"/>
                </a:solidFill>
              </a:rPr>
              <a:t>Average stream Hg concentrations </a:t>
            </a:r>
            <a:r>
              <a:rPr lang="en-US" sz="2000" dirty="0" smtClean="0"/>
              <a:t>&amp; </a:t>
            </a:r>
            <a:br>
              <a:rPr lang="en-US" sz="2000" dirty="0" smtClean="0"/>
            </a:br>
            <a:r>
              <a:rPr lang="en-US" sz="2000" dirty="0" smtClean="0"/>
              <a:t>percentage of forest land cover</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4" name="TextBox 5"/>
          <p:cNvSpPr txBox="1">
            <a:spLocks noChangeArrowheads="1"/>
          </p:cNvSpPr>
          <p:nvPr/>
        </p:nvSpPr>
        <p:spPr bwMode="auto">
          <a:xfrm>
            <a:off x="4771406" y="5650468"/>
            <a:ext cx="3962400" cy="369332"/>
          </a:xfrm>
          <a:prstGeom prst="rect">
            <a:avLst/>
          </a:prstGeom>
          <a:noFill/>
          <a:ln w="9525">
            <a:noFill/>
            <a:miter lim="800000"/>
            <a:headEnd/>
            <a:tailEnd/>
          </a:ln>
        </p:spPr>
        <p:txBody>
          <a:bodyPr wrap="square">
            <a:spAutoFit/>
          </a:bodyPr>
          <a:lstStyle/>
          <a:p>
            <a:r>
              <a:rPr lang="en-US" sz="1800" dirty="0" smtClean="0">
                <a:solidFill>
                  <a:schemeClr val="bg1"/>
                </a:solidFill>
              </a:rPr>
              <a:t>64 POTW’s with Hg in 510 samples</a:t>
            </a:r>
          </a:p>
        </p:txBody>
      </p:sp>
      <p:pic>
        <p:nvPicPr>
          <p:cNvPr id="2050" name="Picture 2" descr="C:\Documents and Settings\mrrisch\My Documents\MercurySW\Reports\HgWatersheds_MRR\Draft\Fig7Outfalls_Watersheds.jpg"/>
          <p:cNvPicPr>
            <a:picLocks noChangeAspect="1" noChangeArrowheads="1"/>
          </p:cNvPicPr>
          <p:nvPr/>
        </p:nvPicPr>
        <p:blipFill>
          <a:blip r:embed="rId2"/>
          <a:srcRect l="1342" t="2855" r="2683"/>
          <a:stretch>
            <a:fillRect/>
          </a:stretch>
        </p:blipFill>
        <p:spPr bwMode="auto">
          <a:xfrm>
            <a:off x="457200" y="307769"/>
            <a:ext cx="3670979" cy="5237922"/>
          </a:xfrm>
          <a:prstGeom prst="rect">
            <a:avLst/>
          </a:prstGeom>
          <a:noFill/>
          <a:ln w="38100">
            <a:solidFill>
              <a:srgbClr val="FFC000"/>
            </a:solidFill>
          </a:ln>
        </p:spPr>
      </p:pic>
      <p:sp>
        <p:nvSpPr>
          <p:cNvPr id="8" name="TextBox 5"/>
          <p:cNvSpPr txBox="1">
            <a:spLocks noChangeArrowheads="1"/>
          </p:cNvSpPr>
          <p:nvPr/>
        </p:nvSpPr>
        <p:spPr bwMode="auto">
          <a:xfrm>
            <a:off x="311489" y="5257800"/>
            <a:ext cx="3962400" cy="646331"/>
          </a:xfrm>
          <a:prstGeom prst="rect">
            <a:avLst/>
          </a:prstGeom>
          <a:solidFill>
            <a:srgbClr val="002060"/>
          </a:solidFill>
          <a:ln w="9525">
            <a:noFill/>
            <a:miter lim="800000"/>
            <a:headEnd/>
            <a:tailEnd/>
          </a:ln>
        </p:spPr>
        <p:txBody>
          <a:bodyPr wrap="square">
            <a:spAutoFit/>
          </a:bodyPr>
          <a:lstStyle/>
          <a:p>
            <a:pPr algn="ctr"/>
            <a:r>
              <a:rPr lang="en-US" sz="1800" dirty="0" smtClean="0">
                <a:solidFill>
                  <a:schemeClr val="bg1"/>
                </a:solidFill>
              </a:rPr>
              <a:t>4,144 permitted outfalls, including</a:t>
            </a:r>
            <a:br>
              <a:rPr lang="en-US" sz="1800" dirty="0" smtClean="0">
                <a:solidFill>
                  <a:schemeClr val="bg1"/>
                </a:solidFill>
              </a:rPr>
            </a:br>
            <a:r>
              <a:rPr lang="en-US" sz="1800" dirty="0" smtClean="0">
                <a:solidFill>
                  <a:schemeClr val="bg1"/>
                </a:solidFill>
              </a:rPr>
              <a:t>1, 044 major facilities (&gt; 1 MGD)</a:t>
            </a:r>
          </a:p>
        </p:txBody>
      </p:sp>
      <p:pic>
        <p:nvPicPr>
          <p:cNvPr id="3074" name="Picture 2" descr="C:\Documents and Settings\mrrisch\My Documents\MercurySW\Reports\HgWatersheds_MRR\Draft\Fig4All_POTWs_HgEffluent2.eps"/>
          <p:cNvPicPr>
            <a:picLocks noChangeAspect="1" noChangeArrowheads="1"/>
          </p:cNvPicPr>
          <p:nvPr/>
        </p:nvPicPr>
        <p:blipFill>
          <a:blip r:embed="rId3"/>
          <a:srcRect l="3721" t="15584" r="19920" b="3896"/>
          <a:stretch>
            <a:fillRect/>
          </a:stretch>
        </p:blipFill>
        <p:spPr bwMode="auto">
          <a:xfrm>
            <a:off x="4809506" y="279070"/>
            <a:ext cx="3886200" cy="5237922"/>
          </a:xfrm>
          <a:prstGeom prst="rect">
            <a:avLst/>
          </a:prstGeom>
          <a:noFill/>
          <a:ln w="38100">
            <a:solidFill>
              <a:srgbClr val="FFC000"/>
            </a:solid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a:spLocks noChangeArrowheads="1"/>
          </p:cNvSpPr>
          <p:nvPr/>
        </p:nvSpPr>
        <p:spPr bwMode="auto">
          <a:xfrm>
            <a:off x="381000" y="5449669"/>
            <a:ext cx="3657600" cy="646331"/>
          </a:xfrm>
          <a:prstGeom prst="rect">
            <a:avLst/>
          </a:prstGeom>
          <a:noFill/>
          <a:ln w="9525">
            <a:noFill/>
            <a:miter lim="800000"/>
            <a:headEnd/>
            <a:tailEnd/>
          </a:ln>
        </p:spPr>
        <p:txBody>
          <a:bodyPr wrap="square">
            <a:spAutoFit/>
          </a:bodyPr>
          <a:lstStyle/>
          <a:p>
            <a:r>
              <a:rPr lang="en-US" sz="1800" dirty="0" smtClean="0">
                <a:solidFill>
                  <a:schemeClr val="bg1"/>
                </a:solidFill>
              </a:rPr>
              <a:t>Annual Hg emissions &amp; number of stationary sources per watershed</a:t>
            </a:r>
            <a:endParaRPr lang="en-US" sz="1800" dirty="0">
              <a:solidFill>
                <a:schemeClr val="bg1"/>
              </a:solidFill>
            </a:endParaRPr>
          </a:p>
        </p:txBody>
      </p:sp>
      <p:pic>
        <p:nvPicPr>
          <p:cNvPr id="6" name="Picture 3" descr="C:\Documents and Settings\mrrisch\My Documents\MercurySW\Reports\HgWatersheds_MRR\Draft\DraftFigures\2005HgEmissions_sites.jpg"/>
          <p:cNvPicPr>
            <a:picLocks noChangeAspect="1" noChangeArrowheads="1"/>
          </p:cNvPicPr>
          <p:nvPr/>
        </p:nvPicPr>
        <p:blipFill>
          <a:blip r:embed="rId2" cstate="print"/>
          <a:srcRect l="4706" t="9317" r="9412" b="4235"/>
          <a:stretch>
            <a:fillRect/>
          </a:stretch>
        </p:blipFill>
        <p:spPr bwMode="auto">
          <a:xfrm>
            <a:off x="379830" y="294337"/>
            <a:ext cx="3658769" cy="5115863"/>
          </a:xfrm>
          <a:prstGeom prst="rect">
            <a:avLst/>
          </a:prstGeom>
          <a:noFill/>
          <a:ln w="38100">
            <a:solidFill>
              <a:srgbClr val="00B050"/>
            </a:solidFill>
          </a:ln>
        </p:spPr>
      </p:pic>
      <p:pic>
        <p:nvPicPr>
          <p:cNvPr id="7" name="Picture 2" descr="C:\Documents and Settings\mrrisch\My Documents\MercurySW\Reports\HgWatersheds_MRR\Draft\Fig16LandCover.jpg"/>
          <p:cNvPicPr>
            <a:picLocks noChangeAspect="1" noChangeArrowheads="1"/>
          </p:cNvPicPr>
          <p:nvPr/>
        </p:nvPicPr>
        <p:blipFill>
          <a:blip r:embed="rId3"/>
          <a:srcRect l="1351" t="3067" b="4090"/>
          <a:stretch>
            <a:fillRect/>
          </a:stretch>
        </p:blipFill>
        <p:spPr bwMode="auto">
          <a:xfrm>
            <a:off x="4419600" y="304801"/>
            <a:ext cx="4104680" cy="5105399"/>
          </a:xfrm>
          <a:prstGeom prst="rect">
            <a:avLst/>
          </a:prstGeom>
          <a:noFill/>
        </p:spPr>
      </p:pic>
      <p:sp>
        <p:nvSpPr>
          <p:cNvPr id="8" name="TextBox 5"/>
          <p:cNvSpPr txBox="1">
            <a:spLocks noChangeArrowheads="1"/>
          </p:cNvSpPr>
          <p:nvPr/>
        </p:nvSpPr>
        <p:spPr bwMode="auto">
          <a:xfrm>
            <a:off x="4429496" y="5562600"/>
            <a:ext cx="4094784" cy="923330"/>
          </a:xfrm>
          <a:prstGeom prst="rect">
            <a:avLst/>
          </a:prstGeom>
          <a:noFill/>
          <a:ln w="9525">
            <a:noFill/>
            <a:miter lim="800000"/>
            <a:headEnd/>
            <a:tailEnd/>
          </a:ln>
        </p:spPr>
        <p:txBody>
          <a:bodyPr wrap="square">
            <a:spAutoFit/>
          </a:bodyPr>
          <a:lstStyle/>
          <a:p>
            <a:r>
              <a:rPr lang="en-US" sz="1800" dirty="0" smtClean="0">
                <a:solidFill>
                  <a:schemeClr val="bg1"/>
                </a:solidFill>
              </a:rPr>
              <a:t>Percentage land cover types per watershed grouped from 20 land cover classes</a:t>
            </a:r>
            <a:endParaRPr lang="en-US" sz="1800" dirty="0">
              <a:solidFill>
                <a:schemeClr val="bg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04800"/>
            <a:ext cx="8305800" cy="2819400"/>
          </a:xfrm>
        </p:spPr>
        <p:txBody>
          <a:bodyPr/>
          <a:lstStyle/>
          <a:p>
            <a:pPr marL="0" indent="0">
              <a:buNone/>
            </a:pPr>
            <a:r>
              <a:rPr lang="en-US" b="0" dirty="0" smtClean="0">
                <a:solidFill>
                  <a:srgbClr val="FFFF99"/>
                </a:solidFill>
              </a:rPr>
              <a:t>        Hg Mass Balance </a:t>
            </a:r>
            <a:r>
              <a:rPr lang="en-US" b="0" dirty="0" smtClean="0"/>
              <a:t>(Inflow = Outflow)</a:t>
            </a:r>
            <a:br>
              <a:rPr lang="en-US" b="0" dirty="0" smtClean="0"/>
            </a:br>
            <a:r>
              <a:rPr lang="en-US" b="0" dirty="0" smtClean="0">
                <a:solidFill>
                  <a:srgbClr val="FFCC99"/>
                </a:solidFill>
              </a:rPr>
              <a:t>Inflow </a:t>
            </a:r>
            <a:r>
              <a:rPr lang="en-US" b="0" dirty="0">
                <a:solidFill>
                  <a:srgbClr val="FFCC99"/>
                </a:solidFill>
              </a:rPr>
              <a:t>Hg </a:t>
            </a:r>
            <a:r>
              <a:rPr lang="en-US" b="0" dirty="0" smtClean="0"/>
              <a:t/>
            </a:r>
            <a:br>
              <a:rPr lang="en-US" b="0" dirty="0" smtClean="0"/>
            </a:br>
            <a:r>
              <a:rPr lang="en-US" b="0" dirty="0" smtClean="0"/>
              <a:t>    Atmospheric </a:t>
            </a:r>
            <a:r>
              <a:rPr lang="en-US" b="0" dirty="0"/>
              <a:t>Hg </a:t>
            </a:r>
            <a:r>
              <a:rPr lang="en-US" b="0" i="1" dirty="0" smtClean="0"/>
              <a:t>directly</a:t>
            </a:r>
            <a:r>
              <a:rPr lang="en-US" b="0" dirty="0" smtClean="0"/>
              <a:t> to water + </a:t>
            </a:r>
            <a:br>
              <a:rPr lang="en-US" b="0" dirty="0" smtClean="0"/>
            </a:br>
            <a:r>
              <a:rPr lang="en-US" b="0" dirty="0" smtClean="0"/>
              <a:t>    Atmospheric </a:t>
            </a:r>
            <a:r>
              <a:rPr lang="en-US" b="0" dirty="0"/>
              <a:t>Hg </a:t>
            </a:r>
            <a:r>
              <a:rPr lang="en-US" b="0" i="1" dirty="0" smtClean="0"/>
              <a:t>indirectly</a:t>
            </a:r>
            <a:r>
              <a:rPr lang="en-US" b="0" dirty="0" smtClean="0"/>
              <a:t> reaches water  + </a:t>
            </a:r>
            <a:br>
              <a:rPr lang="en-US" b="0" dirty="0" smtClean="0"/>
            </a:br>
            <a:r>
              <a:rPr lang="en-US" b="0" dirty="0" smtClean="0"/>
              <a:t>    Hg </a:t>
            </a:r>
            <a:r>
              <a:rPr lang="en-US" b="0" dirty="0"/>
              <a:t>in </a:t>
            </a:r>
            <a:r>
              <a:rPr lang="en-US" b="0" dirty="0" smtClean="0"/>
              <a:t>discharges to the water </a:t>
            </a:r>
            <a:endParaRPr lang="en-US" sz="2400" b="0" dirty="0" smtClean="0"/>
          </a:p>
          <a:p>
            <a:pPr marL="0" indent="0">
              <a:buNone/>
            </a:pPr>
            <a:r>
              <a:rPr lang="en-US" b="0" dirty="0" smtClean="0">
                <a:solidFill>
                  <a:srgbClr val="FFCC99"/>
                </a:solidFill>
              </a:rPr>
              <a:t>= Outflow Hg</a:t>
            </a:r>
            <a:endParaRPr lang="en-US" sz="2400" b="0" dirty="0" smtClean="0"/>
          </a:p>
          <a:p>
            <a:pPr marL="0" indent="0">
              <a:buNone/>
            </a:pPr>
            <a:endParaRPr lang="en-US" sz="2400" b="0" dirty="0"/>
          </a:p>
          <a:p>
            <a:pPr marL="0" indent="0">
              <a:buNone/>
            </a:pPr>
            <a:endParaRPr lang="en-US" b="0" dirty="0"/>
          </a:p>
        </p:txBody>
      </p:sp>
      <p:pic>
        <p:nvPicPr>
          <p:cNvPr id="11" name="Picture 2" descr="C:\Users\mrrisch\Documents\ORSANCO\2015-2016 HgWorkGroup\Ohio River basin.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909" t="9135" r="7909" b="25475"/>
          <a:stretch/>
        </p:blipFill>
        <p:spPr bwMode="auto">
          <a:xfrm>
            <a:off x="4259179" y="2709409"/>
            <a:ext cx="3589421" cy="3843791"/>
          </a:xfrm>
          <a:prstGeom prst="rect">
            <a:avLst/>
          </a:prstGeom>
          <a:noFill/>
          <a:ln w="28575">
            <a:solidFill>
              <a:schemeClr val="accent2">
                <a:lumMod val="40000"/>
                <a:lumOff val="60000"/>
              </a:schemeClr>
            </a:solidFill>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rot="19877920">
            <a:off x="4644189" y="4724400"/>
            <a:ext cx="2819400" cy="369332"/>
          </a:xfrm>
          <a:prstGeom prst="rect">
            <a:avLst/>
          </a:prstGeom>
          <a:noFill/>
        </p:spPr>
        <p:txBody>
          <a:bodyPr wrap="square" rtlCol="0">
            <a:spAutoFit/>
          </a:bodyPr>
          <a:lstStyle/>
          <a:p>
            <a:pPr algn="ctr"/>
            <a:r>
              <a:rPr lang="en-US" sz="1800" i="1" dirty="0" smtClean="0"/>
              <a:t>Ohio River Watershed</a:t>
            </a:r>
            <a:endParaRPr lang="en-US" sz="1800" i="1" dirty="0"/>
          </a:p>
        </p:txBody>
      </p:sp>
      <p:sp>
        <p:nvSpPr>
          <p:cNvPr id="13" name="5-Point Star 12"/>
          <p:cNvSpPr/>
          <p:nvPr/>
        </p:nvSpPr>
        <p:spPr bwMode="auto">
          <a:xfrm>
            <a:off x="457200" y="1219200"/>
            <a:ext cx="381000" cy="381000"/>
          </a:xfrm>
          <a:prstGeom prst="star5">
            <a:avLst/>
          </a:prstGeom>
          <a:solidFill>
            <a:srgbClr val="FFFF99"/>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4" name="5-Point Star 13"/>
          <p:cNvSpPr/>
          <p:nvPr/>
        </p:nvSpPr>
        <p:spPr bwMode="auto">
          <a:xfrm>
            <a:off x="457200" y="1676400"/>
            <a:ext cx="381000" cy="381000"/>
          </a:xfrm>
          <a:prstGeom prst="star5">
            <a:avLst/>
          </a:prstGeom>
          <a:solidFill>
            <a:srgbClr val="FFFF99"/>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5" name="5-Point Star 14"/>
          <p:cNvSpPr/>
          <p:nvPr/>
        </p:nvSpPr>
        <p:spPr bwMode="auto">
          <a:xfrm>
            <a:off x="609600" y="3657600"/>
            <a:ext cx="381000" cy="381000"/>
          </a:xfrm>
          <a:prstGeom prst="star5">
            <a:avLst/>
          </a:prstGeom>
          <a:solidFill>
            <a:srgbClr val="FFFF99"/>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6" name="TextBox 15"/>
          <p:cNvSpPr txBox="1"/>
          <p:nvPr/>
        </p:nvSpPr>
        <p:spPr>
          <a:xfrm>
            <a:off x="1066800" y="3340268"/>
            <a:ext cx="2667000" cy="1015663"/>
          </a:xfrm>
          <a:prstGeom prst="rect">
            <a:avLst/>
          </a:prstGeom>
          <a:noFill/>
          <a:ln>
            <a:solidFill>
              <a:schemeClr val="accent3"/>
            </a:solidFill>
          </a:ln>
        </p:spPr>
        <p:txBody>
          <a:bodyPr wrap="square" rtlCol="0">
            <a:spAutoFit/>
          </a:bodyPr>
          <a:lstStyle/>
          <a:p>
            <a:r>
              <a:rPr lang="en-US" sz="2000" dirty="0" smtClean="0">
                <a:solidFill>
                  <a:schemeClr val="bg1"/>
                </a:solidFill>
              </a:rPr>
              <a:t>Can be calculated with methods developed by USGS</a:t>
            </a:r>
            <a:endParaRPr lang="en-US" sz="2000" dirty="0">
              <a:solidFill>
                <a:schemeClr val="bg1"/>
              </a:solidFill>
            </a:endParaRPr>
          </a:p>
        </p:txBody>
      </p:sp>
      <p:sp>
        <p:nvSpPr>
          <p:cNvPr id="17" name="5-Point Star 16"/>
          <p:cNvSpPr/>
          <p:nvPr/>
        </p:nvSpPr>
        <p:spPr bwMode="auto">
          <a:xfrm>
            <a:off x="2743200" y="2590800"/>
            <a:ext cx="381000" cy="381000"/>
          </a:xfrm>
          <a:prstGeom prst="star5">
            <a:avLst/>
          </a:prstGeom>
          <a:solidFill>
            <a:srgbClr val="FFFF99"/>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9201026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450850" y="2057400"/>
            <a:ext cx="8534400" cy="3810000"/>
          </a:xfrm>
          <a:prstGeom prst="rect">
            <a:avLst/>
          </a:prstGeom>
        </p:spPr>
        <p:txBody>
          <a:bodyPr/>
          <a:lst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9pPr>
          </a:lstStyle>
          <a:p>
            <a:pPr eaLnBrk="1" hangingPunct="1">
              <a:buClr>
                <a:schemeClr val="bg1"/>
              </a:buClr>
              <a:buFont typeface="Arial" panose="020B0604020202020204" pitchFamily="34" charset="0"/>
              <a:buChar char="•"/>
              <a:defRPr/>
            </a:pPr>
            <a:r>
              <a:rPr lang="en-US" sz="2400" b="0" kern="0" dirty="0" smtClean="0"/>
              <a:t>Wet Hg deposition </a:t>
            </a:r>
            <a:r>
              <a:rPr lang="en-US" sz="2400" kern="0" dirty="0" smtClean="0"/>
              <a:t>– </a:t>
            </a:r>
            <a:r>
              <a:rPr lang="en-US" sz="2400" b="0" kern="0" dirty="0" smtClean="0"/>
              <a:t>National Atmospheric Deposition Program (NADP) Mercury Deposition Network</a:t>
            </a:r>
            <a:endParaRPr lang="en-US" sz="2400" b="0" kern="0" dirty="0"/>
          </a:p>
          <a:p>
            <a:pPr eaLnBrk="1" hangingPunct="1">
              <a:buClr>
                <a:schemeClr val="bg1"/>
              </a:buClr>
              <a:buFont typeface="Arial" panose="020B0604020202020204" pitchFamily="34" charset="0"/>
              <a:buChar char="•"/>
              <a:defRPr/>
            </a:pPr>
            <a:r>
              <a:rPr lang="en-US" sz="2400" b="0" kern="0" dirty="0" smtClean="0"/>
              <a:t>Air Hg concentrations for </a:t>
            </a:r>
            <a:r>
              <a:rPr lang="en-US" sz="2400" b="0" kern="0" dirty="0"/>
              <a:t>d</a:t>
            </a:r>
            <a:r>
              <a:rPr lang="en-US" sz="2400" b="0" kern="0" dirty="0" smtClean="0"/>
              <a:t>ry Hg deposition – </a:t>
            </a:r>
            <a:br>
              <a:rPr lang="en-US" sz="2400" b="0" kern="0" dirty="0" smtClean="0"/>
            </a:br>
            <a:r>
              <a:rPr lang="en-US" sz="2400" b="0" kern="0" dirty="0" smtClean="0"/>
              <a:t>NADP Atmospheric Mercury Network</a:t>
            </a:r>
          </a:p>
          <a:p>
            <a:pPr eaLnBrk="1" hangingPunct="1">
              <a:buClr>
                <a:schemeClr val="bg1"/>
              </a:buClr>
              <a:buFont typeface="Arial" panose="020B0604020202020204" pitchFamily="34" charset="0"/>
              <a:buChar char="•"/>
              <a:defRPr/>
            </a:pPr>
            <a:r>
              <a:rPr lang="en-US" sz="2400" b="0" kern="0" dirty="0"/>
              <a:t>I</a:t>
            </a:r>
            <a:r>
              <a:rPr lang="en-US" sz="2400" b="0" kern="0" dirty="0" smtClean="0"/>
              <a:t>nferential model of vertical deposition velocity for each Hg species, by land cover </a:t>
            </a:r>
            <a:r>
              <a:rPr lang="en-US" sz="2000" b="0" kern="0" dirty="0" smtClean="0"/>
              <a:t>(NADP, 2016; Zhang and others, 2012)</a:t>
            </a:r>
          </a:p>
          <a:p>
            <a:pPr eaLnBrk="1" hangingPunct="1">
              <a:buClr>
                <a:schemeClr val="bg1"/>
              </a:buClr>
              <a:buFont typeface="Arial" panose="020B0604020202020204" pitchFamily="34" charset="0"/>
              <a:buChar char="•"/>
              <a:defRPr/>
            </a:pPr>
            <a:r>
              <a:rPr lang="en-US" sz="2400" b="0" kern="0" dirty="0" smtClean="0"/>
              <a:t>Litterfall Hg Deposition – NADP Litterfall Mercury Network</a:t>
            </a:r>
          </a:p>
          <a:p>
            <a:pPr eaLnBrk="1" hangingPunct="1">
              <a:buClr>
                <a:schemeClr val="bg1"/>
              </a:buClr>
              <a:buFont typeface="Arial" panose="020B0604020202020204" pitchFamily="34" charset="0"/>
              <a:buChar char="•"/>
              <a:defRPr/>
            </a:pPr>
            <a:r>
              <a:rPr lang="en-US" sz="2400" b="0" kern="0" dirty="0" smtClean="0"/>
              <a:t>Precipitation data – National Weather Service, Midwest Climate Data Center</a:t>
            </a:r>
            <a:endParaRPr lang="en-US" sz="2400" b="0" kern="0" dirty="0"/>
          </a:p>
        </p:txBody>
      </p:sp>
      <p:sp>
        <p:nvSpPr>
          <p:cNvPr id="4" name="Text Box 6"/>
          <p:cNvSpPr txBox="1">
            <a:spLocks noChangeArrowheads="1"/>
          </p:cNvSpPr>
          <p:nvPr/>
        </p:nvSpPr>
        <p:spPr>
          <a:xfrm>
            <a:off x="1066800" y="609600"/>
            <a:ext cx="6767512" cy="1143000"/>
          </a:xfrm>
          <a:prstGeom prst="rect">
            <a:avLst/>
          </a:prstGeom>
          <a:ln w="31750">
            <a:solidFill>
              <a:schemeClr val="accent1"/>
            </a:solidFill>
          </a:ln>
        </p:spPr>
        <p:txBody>
          <a:bodyPr/>
          <a:lstStyle>
            <a:lvl1pPr algn="l" rtl="0" eaLnBrk="0" fontAlgn="base" hangingPunct="0">
              <a:spcBef>
                <a:spcPct val="0"/>
              </a:spcBef>
              <a:spcAft>
                <a:spcPct val="0"/>
              </a:spcAft>
              <a:defRPr sz="3600" b="1">
                <a:solidFill>
                  <a:srgbClr val="FFFF99"/>
                </a:solidFill>
                <a:latin typeface="+mj-lt"/>
                <a:ea typeface="+mj-ea"/>
                <a:cs typeface="+mj-cs"/>
              </a:defRPr>
            </a:lvl1pPr>
            <a:lvl2pPr algn="l" rtl="0" eaLnBrk="0" fontAlgn="base" hangingPunct="0">
              <a:spcBef>
                <a:spcPct val="0"/>
              </a:spcBef>
              <a:spcAft>
                <a:spcPct val="0"/>
              </a:spcAft>
              <a:defRPr sz="3600" b="1">
                <a:solidFill>
                  <a:srgbClr val="FFFF99"/>
                </a:solidFill>
                <a:latin typeface="Arial" charset="0"/>
              </a:defRPr>
            </a:lvl2pPr>
            <a:lvl3pPr algn="l" rtl="0" eaLnBrk="0" fontAlgn="base" hangingPunct="0">
              <a:spcBef>
                <a:spcPct val="0"/>
              </a:spcBef>
              <a:spcAft>
                <a:spcPct val="0"/>
              </a:spcAft>
              <a:defRPr sz="3600" b="1">
                <a:solidFill>
                  <a:srgbClr val="FFFF99"/>
                </a:solidFill>
                <a:latin typeface="Arial" charset="0"/>
              </a:defRPr>
            </a:lvl3pPr>
            <a:lvl4pPr algn="l" rtl="0" eaLnBrk="0" fontAlgn="base" hangingPunct="0">
              <a:spcBef>
                <a:spcPct val="0"/>
              </a:spcBef>
              <a:spcAft>
                <a:spcPct val="0"/>
              </a:spcAft>
              <a:defRPr sz="3600" b="1">
                <a:solidFill>
                  <a:srgbClr val="FFFF99"/>
                </a:solidFill>
                <a:latin typeface="Arial" charset="0"/>
              </a:defRPr>
            </a:lvl4pPr>
            <a:lvl5pPr algn="l" rtl="0" eaLnBrk="0" fontAlgn="base" hangingPunct="0">
              <a:spcBef>
                <a:spcPct val="0"/>
              </a:spcBef>
              <a:spcAft>
                <a:spcPct val="0"/>
              </a:spcAft>
              <a:defRPr sz="3600" b="1">
                <a:solidFill>
                  <a:srgbClr val="FFFF99"/>
                </a:solidFill>
                <a:latin typeface="Arial" charset="0"/>
              </a:defRPr>
            </a:lvl5pPr>
            <a:lvl6pPr marL="457200" algn="l" rtl="0" eaLnBrk="0" fontAlgn="base" hangingPunct="0">
              <a:spcBef>
                <a:spcPct val="0"/>
              </a:spcBef>
              <a:spcAft>
                <a:spcPct val="0"/>
              </a:spcAft>
              <a:defRPr sz="3600" b="1">
                <a:solidFill>
                  <a:srgbClr val="FFFF99"/>
                </a:solidFill>
                <a:latin typeface="Arial" charset="0"/>
              </a:defRPr>
            </a:lvl6pPr>
            <a:lvl7pPr marL="914400" algn="l" rtl="0" eaLnBrk="0" fontAlgn="base" hangingPunct="0">
              <a:spcBef>
                <a:spcPct val="0"/>
              </a:spcBef>
              <a:spcAft>
                <a:spcPct val="0"/>
              </a:spcAft>
              <a:defRPr sz="3600" b="1">
                <a:solidFill>
                  <a:srgbClr val="FFFF99"/>
                </a:solidFill>
                <a:latin typeface="Arial" charset="0"/>
              </a:defRPr>
            </a:lvl7pPr>
            <a:lvl8pPr marL="1371600" algn="l" rtl="0" eaLnBrk="0" fontAlgn="base" hangingPunct="0">
              <a:spcBef>
                <a:spcPct val="0"/>
              </a:spcBef>
              <a:spcAft>
                <a:spcPct val="0"/>
              </a:spcAft>
              <a:defRPr sz="3600" b="1">
                <a:solidFill>
                  <a:srgbClr val="FFFF99"/>
                </a:solidFill>
                <a:latin typeface="Arial" charset="0"/>
              </a:defRPr>
            </a:lvl8pPr>
            <a:lvl9pPr marL="1828800" algn="l" rtl="0" eaLnBrk="0" fontAlgn="base" hangingPunct="0">
              <a:spcBef>
                <a:spcPct val="0"/>
              </a:spcBef>
              <a:spcAft>
                <a:spcPct val="0"/>
              </a:spcAft>
              <a:defRPr sz="3600" b="1">
                <a:solidFill>
                  <a:srgbClr val="FFFF99"/>
                </a:solidFill>
                <a:latin typeface="Arial" charset="0"/>
              </a:defRPr>
            </a:lvl9pPr>
          </a:lstStyle>
          <a:p>
            <a:pPr>
              <a:spcBef>
                <a:spcPct val="50000"/>
              </a:spcBef>
              <a:defRPr/>
            </a:pPr>
            <a:r>
              <a:rPr lang="en-US" sz="2400" b="0" kern="0" dirty="0" smtClean="0"/>
              <a:t>Sources of information </a:t>
            </a:r>
            <a:r>
              <a:rPr lang="en-US" sz="2400" b="0" kern="0" dirty="0" smtClean="0">
                <a:solidFill>
                  <a:schemeClr val="bg1"/>
                </a:solidFill>
              </a:rPr>
              <a:t>for </a:t>
            </a:r>
            <a:r>
              <a:rPr lang="en-US" sz="2400" b="0" kern="0" dirty="0">
                <a:solidFill>
                  <a:schemeClr val="bg1"/>
                </a:solidFill>
              </a:rPr>
              <a:t>t</a:t>
            </a:r>
            <a:r>
              <a:rPr lang="en-US" sz="2400" b="0" kern="0" dirty="0" smtClean="0">
                <a:solidFill>
                  <a:schemeClr val="bg1"/>
                </a:solidFill>
              </a:rPr>
              <a:t>otal (wet and dry) atmospheric Hg loads to watersheds and forest landscapes (2007-2014)</a:t>
            </a:r>
          </a:p>
        </p:txBody>
      </p:sp>
      <p:pic>
        <p:nvPicPr>
          <p:cNvPr id="9220" name="Picture 4" descr="nadp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6019800"/>
            <a:ext cx="19812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1971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mrrisch\My Documents\NADP\2011\fall providence\DepMean.jpg"/>
          <p:cNvPicPr>
            <a:picLocks noChangeAspect="1" noChangeArrowheads="1"/>
          </p:cNvPicPr>
          <p:nvPr/>
        </p:nvPicPr>
        <p:blipFill>
          <a:blip r:embed="rId2"/>
          <a:srcRect l="4231" t="2852" b="2852"/>
          <a:stretch>
            <a:fillRect/>
          </a:stretch>
        </p:blipFill>
        <p:spPr bwMode="auto">
          <a:xfrm>
            <a:off x="1997202" y="1143000"/>
            <a:ext cx="6537198" cy="4572000"/>
          </a:xfrm>
          <a:prstGeom prst="rect">
            <a:avLst/>
          </a:prstGeom>
          <a:noFill/>
          <a:ln w="57150">
            <a:solidFill>
              <a:srgbClr val="00B0F0"/>
            </a:solidFill>
          </a:ln>
        </p:spPr>
      </p:pic>
      <p:sp>
        <p:nvSpPr>
          <p:cNvPr id="3" name="Title 1"/>
          <p:cNvSpPr txBox="1">
            <a:spLocks/>
          </p:cNvSpPr>
          <p:nvPr/>
        </p:nvSpPr>
        <p:spPr>
          <a:xfrm>
            <a:off x="1219200" y="381000"/>
            <a:ext cx="7010400" cy="609600"/>
          </a:xfrm>
          <a:prstGeom prst="rect">
            <a:avLst/>
          </a:prstGeom>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0" cap="none" spc="0" normalizeH="0" baseline="0" noProof="0" dirty="0" smtClean="0">
                <a:ln>
                  <a:noFill/>
                </a:ln>
                <a:solidFill>
                  <a:srgbClr val="FFFF99"/>
                </a:solidFill>
                <a:effectLst/>
                <a:uLnTx/>
                <a:uFillTx/>
                <a:latin typeface="+mj-lt"/>
                <a:ea typeface="+mj-ea"/>
                <a:cs typeface="+mj-cs"/>
              </a:rPr>
              <a:t>7-Year Mean Annual Hg Wet</a:t>
            </a:r>
            <a:r>
              <a:rPr kumimoji="0" lang="en-US" sz="2800" b="1" i="0" u="none" strike="noStrike" kern="0" cap="none" spc="0" normalizeH="0" noProof="0" dirty="0" smtClean="0">
                <a:ln>
                  <a:noFill/>
                </a:ln>
                <a:solidFill>
                  <a:srgbClr val="FFFF99"/>
                </a:solidFill>
                <a:effectLst/>
                <a:uLnTx/>
                <a:uFillTx/>
                <a:latin typeface="+mj-lt"/>
                <a:ea typeface="+mj-ea"/>
                <a:cs typeface="+mj-cs"/>
              </a:rPr>
              <a:t> </a:t>
            </a:r>
            <a:r>
              <a:rPr kumimoji="0" lang="en-US" sz="2800" b="1" i="0" u="none" strike="noStrike" kern="0" cap="none" spc="0" normalizeH="0" baseline="0" noProof="0" dirty="0" smtClean="0">
                <a:ln>
                  <a:noFill/>
                </a:ln>
                <a:solidFill>
                  <a:srgbClr val="FFFF99"/>
                </a:solidFill>
                <a:effectLst/>
                <a:uLnTx/>
                <a:uFillTx/>
                <a:latin typeface="+mj-lt"/>
                <a:ea typeface="+mj-ea"/>
                <a:cs typeface="+mj-cs"/>
              </a:rPr>
              <a:t>Deposition*</a:t>
            </a:r>
            <a:endParaRPr kumimoji="0" lang="en-US" sz="2800" b="1" i="0" u="none" strike="noStrike" kern="0" cap="none" spc="0" normalizeH="0" baseline="0" noProof="0" dirty="0">
              <a:ln>
                <a:noFill/>
              </a:ln>
              <a:solidFill>
                <a:srgbClr val="FFFF99"/>
              </a:solidFill>
              <a:effectLst/>
              <a:uLnTx/>
              <a:uFillTx/>
              <a:latin typeface="+mj-lt"/>
              <a:ea typeface="+mj-ea"/>
              <a:cs typeface="+mj-cs"/>
            </a:endParaRPr>
          </a:p>
        </p:txBody>
      </p:sp>
      <p:sp>
        <p:nvSpPr>
          <p:cNvPr id="4" name="TextBox 3"/>
          <p:cNvSpPr txBox="1"/>
          <p:nvPr/>
        </p:nvSpPr>
        <p:spPr>
          <a:xfrm>
            <a:off x="1981200" y="5874603"/>
            <a:ext cx="6934200" cy="461665"/>
          </a:xfrm>
          <a:prstGeom prst="rect">
            <a:avLst/>
          </a:prstGeom>
          <a:noFill/>
        </p:spPr>
        <p:txBody>
          <a:bodyPr wrap="square" rtlCol="0">
            <a:spAutoFit/>
          </a:bodyPr>
          <a:lstStyle/>
          <a:p>
            <a:pPr algn="ctr"/>
            <a:r>
              <a:rPr lang="en-US" sz="2400" b="1" dirty="0" smtClean="0">
                <a:solidFill>
                  <a:schemeClr val="bg1"/>
                </a:solidFill>
              </a:rPr>
              <a:t>2000-2010</a:t>
            </a:r>
            <a:endParaRPr lang="en-US" sz="2400" b="1" dirty="0">
              <a:solidFill>
                <a:schemeClr val="bg1"/>
              </a:solidFill>
            </a:endParaRPr>
          </a:p>
        </p:txBody>
      </p:sp>
      <p:sp>
        <p:nvSpPr>
          <p:cNvPr id="5" name="TextBox 4"/>
          <p:cNvSpPr txBox="1"/>
          <p:nvPr/>
        </p:nvSpPr>
        <p:spPr>
          <a:xfrm>
            <a:off x="7315200" y="6324600"/>
            <a:ext cx="1752600" cy="307777"/>
          </a:xfrm>
          <a:prstGeom prst="rect">
            <a:avLst/>
          </a:prstGeom>
          <a:noFill/>
        </p:spPr>
        <p:txBody>
          <a:bodyPr wrap="square" rtlCol="0">
            <a:spAutoFit/>
          </a:bodyPr>
          <a:lstStyle/>
          <a:p>
            <a:r>
              <a:rPr lang="en-US" sz="1400" dirty="0" smtClean="0">
                <a:solidFill>
                  <a:schemeClr val="bg1"/>
                </a:solidFill>
              </a:rPr>
              <a:t>*Risch et al, </a:t>
            </a:r>
            <a:r>
              <a:rPr lang="en-US" sz="1400" dirty="0" smtClean="0">
                <a:solidFill>
                  <a:schemeClr val="bg1"/>
                </a:solidFill>
              </a:rPr>
              <a:t>2012</a:t>
            </a:r>
            <a:endParaRPr lang="en-US" sz="1400" dirty="0">
              <a:solidFill>
                <a:schemeClr val="bg1"/>
              </a:solidFill>
            </a:endParaRPr>
          </a:p>
        </p:txBody>
      </p:sp>
      <p:sp>
        <p:nvSpPr>
          <p:cNvPr id="6" name="TextBox 5"/>
          <p:cNvSpPr txBox="1"/>
          <p:nvPr/>
        </p:nvSpPr>
        <p:spPr>
          <a:xfrm>
            <a:off x="228600" y="1600200"/>
            <a:ext cx="1600200" cy="2862322"/>
          </a:xfrm>
          <a:prstGeom prst="rect">
            <a:avLst/>
          </a:prstGeom>
          <a:noFill/>
        </p:spPr>
        <p:txBody>
          <a:bodyPr wrap="square" rtlCol="0">
            <a:spAutoFit/>
          </a:bodyPr>
          <a:lstStyle/>
          <a:p>
            <a:pPr>
              <a:buFont typeface="Arial" pitchFamily="34" charset="0"/>
              <a:buChar char="•"/>
            </a:pPr>
            <a:r>
              <a:rPr lang="en-US" sz="2000" dirty="0" smtClean="0">
                <a:solidFill>
                  <a:schemeClr val="bg1"/>
                </a:solidFill>
              </a:rPr>
              <a:t> 37 Hg-monitoring sites from </a:t>
            </a:r>
            <a:br>
              <a:rPr lang="en-US" sz="2000" dirty="0" smtClean="0">
                <a:solidFill>
                  <a:schemeClr val="bg1"/>
                </a:solidFill>
              </a:rPr>
            </a:br>
            <a:r>
              <a:rPr lang="en-US" sz="2000" dirty="0" smtClean="0">
                <a:solidFill>
                  <a:schemeClr val="bg1"/>
                </a:solidFill>
              </a:rPr>
              <a:t>3 networks</a:t>
            </a:r>
          </a:p>
          <a:p>
            <a:endParaRPr lang="en-US" sz="2000" dirty="0" smtClean="0">
              <a:solidFill>
                <a:schemeClr val="bg1"/>
              </a:solidFill>
            </a:endParaRPr>
          </a:p>
          <a:p>
            <a:pPr>
              <a:buFont typeface="Arial" pitchFamily="34" charset="0"/>
              <a:buChar char="•"/>
            </a:pPr>
            <a:r>
              <a:rPr lang="en-US" sz="2000" dirty="0" smtClean="0">
                <a:solidFill>
                  <a:schemeClr val="bg1"/>
                </a:solidFill>
              </a:rPr>
              <a:t> 1,541  precipitation gages in</a:t>
            </a:r>
            <a:br>
              <a:rPr lang="en-US" sz="2000" dirty="0" smtClean="0">
                <a:solidFill>
                  <a:schemeClr val="bg1"/>
                </a:solidFill>
              </a:rPr>
            </a:br>
            <a:r>
              <a:rPr lang="en-US" sz="2000" dirty="0" smtClean="0">
                <a:solidFill>
                  <a:schemeClr val="bg1"/>
                </a:solidFill>
              </a:rPr>
              <a:t>2 networks</a:t>
            </a:r>
          </a:p>
        </p:txBody>
      </p:sp>
    </p:spTree>
    <p:extLst>
      <p:ext uri="{BB962C8B-B14F-4D97-AF65-F5344CB8AC3E}">
        <p14:creationId xmlns:p14="http://schemas.microsoft.com/office/powerpoint/2010/main" val="36497964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04800" y="2057400"/>
            <a:ext cx="8680450" cy="3810000"/>
          </a:xfrm>
          <a:prstGeom prst="rect">
            <a:avLst/>
          </a:prstGeom>
        </p:spPr>
        <p:txBody>
          <a:bodyPr/>
          <a:lst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9pPr>
          </a:lstStyle>
          <a:p>
            <a:pPr eaLnBrk="1" hangingPunct="1">
              <a:buClr>
                <a:schemeClr val="bg1"/>
              </a:buClr>
              <a:buFont typeface="Arial" panose="020B0604020202020204" pitchFamily="34" charset="0"/>
              <a:buChar char="•"/>
              <a:defRPr/>
            </a:pPr>
            <a:r>
              <a:rPr lang="en-US" sz="2400" b="0" kern="0" dirty="0" smtClean="0"/>
              <a:t>Hydrologic model - </a:t>
            </a:r>
            <a:r>
              <a:rPr lang="en-US" sz="2400" b="0" dirty="0" smtClean="0"/>
              <a:t>Water </a:t>
            </a:r>
            <a:r>
              <a:rPr lang="en-US" sz="2400" b="0" dirty="0"/>
              <a:t>Availability Tool for Environmental Resources (WATER) </a:t>
            </a:r>
            <a:endParaRPr lang="en-US" sz="2400" b="0" dirty="0" smtClean="0"/>
          </a:p>
          <a:p>
            <a:pPr eaLnBrk="1" hangingPunct="1">
              <a:buClr>
                <a:schemeClr val="bg1"/>
              </a:buClr>
              <a:buFont typeface="Arial" panose="020B0604020202020204" pitchFamily="34" charset="0"/>
              <a:buChar char="•"/>
              <a:defRPr/>
            </a:pPr>
            <a:r>
              <a:rPr lang="en-US" sz="2400" b="0" dirty="0" smtClean="0"/>
              <a:t>Uses topographic </a:t>
            </a:r>
            <a:r>
              <a:rPr lang="en-US" sz="2400" b="0" dirty="0"/>
              <a:t>and soil properties, with a regionally calibrated hillslope-hydrology model (</a:t>
            </a:r>
            <a:r>
              <a:rPr lang="en-US" sz="2400" b="0" dirty="0" smtClean="0"/>
              <a:t>TOPMODEL)</a:t>
            </a:r>
          </a:p>
          <a:p>
            <a:pPr eaLnBrk="1" hangingPunct="1">
              <a:buClr>
                <a:schemeClr val="bg1"/>
              </a:buClr>
              <a:buFont typeface="Arial" panose="020B0604020202020204" pitchFamily="34" charset="0"/>
              <a:buChar char="•"/>
              <a:defRPr/>
            </a:pPr>
            <a:r>
              <a:rPr lang="en-US" sz="2400" b="0" dirty="0" smtClean="0"/>
              <a:t>Uses impervious-surface </a:t>
            </a:r>
            <a:r>
              <a:rPr lang="en-US" sz="2400" b="0" dirty="0"/>
              <a:t>model (</a:t>
            </a:r>
            <a:r>
              <a:rPr lang="en-US" sz="2400" b="0" dirty="0" smtClean="0"/>
              <a:t>TR-55), </a:t>
            </a:r>
            <a:r>
              <a:rPr lang="en-US" sz="2400" b="0" dirty="0"/>
              <a:t>and climatic </a:t>
            </a:r>
            <a:r>
              <a:rPr lang="en-US" sz="2400" b="0" dirty="0" smtClean="0"/>
              <a:t>model to uniformly estimate streamflow </a:t>
            </a:r>
            <a:r>
              <a:rPr lang="en-US" sz="2400" b="0" dirty="0"/>
              <a:t>for tributary watersheds </a:t>
            </a:r>
            <a:endParaRPr lang="en-US" sz="2400" b="0" dirty="0" smtClean="0"/>
          </a:p>
          <a:p>
            <a:pPr eaLnBrk="1" hangingPunct="1">
              <a:buClr>
                <a:schemeClr val="bg1"/>
              </a:buClr>
              <a:buFont typeface="Arial" panose="020B0604020202020204" pitchFamily="34" charset="0"/>
              <a:buChar char="•"/>
              <a:defRPr/>
            </a:pPr>
            <a:r>
              <a:rPr lang="en-US" sz="2400" b="0" dirty="0" smtClean="0"/>
              <a:t>Calculate Hg in runoff by hydrologic </a:t>
            </a:r>
            <a:r>
              <a:rPr lang="en-US" sz="2400" b="0" dirty="0"/>
              <a:t>response units of forested, agricultural, and developed land </a:t>
            </a:r>
            <a:r>
              <a:rPr lang="en-US" sz="2400" b="0" dirty="0" smtClean="0"/>
              <a:t>cover using published release rates</a:t>
            </a:r>
            <a:endParaRPr lang="en-US" sz="2400" b="0" kern="0" dirty="0"/>
          </a:p>
        </p:txBody>
      </p:sp>
      <p:sp>
        <p:nvSpPr>
          <p:cNvPr id="4" name="Text Box 6"/>
          <p:cNvSpPr txBox="1">
            <a:spLocks noChangeArrowheads="1"/>
          </p:cNvSpPr>
          <p:nvPr/>
        </p:nvSpPr>
        <p:spPr>
          <a:xfrm>
            <a:off x="1066800" y="609600"/>
            <a:ext cx="6767512" cy="1295400"/>
          </a:xfrm>
          <a:prstGeom prst="rect">
            <a:avLst/>
          </a:prstGeom>
          <a:ln w="31750">
            <a:solidFill>
              <a:schemeClr val="accent1"/>
            </a:solidFill>
          </a:ln>
        </p:spPr>
        <p:txBody>
          <a:bodyPr/>
          <a:lstStyle>
            <a:lvl1pPr algn="l" rtl="0" eaLnBrk="0" fontAlgn="base" hangingPunct="0">
              <a:spcBef>
                <a:spcPct val="0"/>
              </a:spcBef>
              <a:spcAft>
                <a:spcPct val="0"/>
              </a:spcAft>
              <a:defRPr sz="3600" b="1">
                <a:solidFill>
                  <a:srgbClr val="FFFF99"/>
                </a:solidFill>
                <a:latin typeface="+mj-lt"/>
                <a:ea typeface="+mj-ea"/>
                <a:cs typeface="+mj-cs"/>
              </a:defRPr>
            </a:lvl1pPr>
            <a:lvl2pPr algn="l" rtl="0" eaLnBrk="0" fontAlgn="base" hangingPunct="0">
              <a:spcBef>
                <a:spcPct val="0"/>
              </a:spcBef>
              <a:spcAft>
                <a:spcPct val="0"/>
              </a:spcAft>
              <a:defRPr sz="3600" b="1">
                <a:solidFill>
                  <a:srgbClr val="FFFF99"/>
                </a:solidFill>
                <a:latin typeface="Arial" charset="0"/>
              </a:defRPr>
            </a:lvl2pPr>
            <a:lvl3pPr algn="l" rtl="0" eaLnBrk="0" fontAlgn="base" hangingPunct="0">
              <a:spcBef>
                <a:spcPct val="0"/>
              </a:spcBef>
              <a:spcAft>
                <a:spcPct val="0"/>
              </a:spcAft>
              <a:defRPr sz="3600" b="1">
                <a:solidFill>
                  <a:srgbClr val="FFFF99"/>
                </a:solidFill>
                <a:latin typeface="Arial" charset="0"/>
              </a:defRPr>
            </a:lvl3pPr>
            <a:lvl4pPr algn="l" rtl="0" eaLnBrk="0" fontAlgn="base" hangingPunct="0">
              <a:spcBef>
                <a:spcPct val="0"/>
              </a:spcBef>
              <a:spcAft>
                <a:spcPct val="0"/>
              </a:spcAft>
              <a:defRPr sz="3600" b="1">
                <a:solidFill>
                  <a:srgbClr val="FFFF99"/>
                </a:solidFill>
                <a:latin typeface="Arial" charset="0"/>
              </a:defRPr>
            </a:lvl4pPr>
            <a:lvl5pPr algn="l" rtl="0" eaLnBrk="0" fontAlgn="base" hangingPunct="0">
              <a:spcBef>
                <a:spcPct val="0"/>
              </a:spcBef>
              <a:spcAft>
                <a:spcPct val="0"/>
              </a:spcAft>
              <a:defRPr sz="3600" b="1">
                <a:solidFill>
                  <a:srgbClr val="FFFF99"/>
                </a:solidFill>
                <a:latin typeface="Arial" charset="0"/>
              </a:defRPr>
            </a:lvl5pPr>
            <a:lvl6pPr marL="457200" algn="l" rtl="0" eaLnBrk="0" fontAlgn="base" hangingPunct="0">
              <a:spcBef>
                <a:spcPct val="0"/>
              </a:spcBef>
              <a:spcAft>
                <a:spcPct val="0"/>
              </a:spcAft>
              <a:defRPr sz="3600" b="1">
                <a:solidFill>
                  <a:srgbClr val="FFFF99"/>
                </a:solidFill>
                <a:latin typeface="Arial" charset="0"/>
              </a:defRPr>
            </a:lvl6pPr>
            <a:lvl7pPr marL="914400" algn="l" rtl="0" eaLnBrk="0" fontAlgn="base" hangingPunct="0">
              <a:spcBef>
                <a:spcPct val="0"/>
              </a:spcBef>
              <a:spcAft>
                <a:spcPct val="0"/>
              </a:spcAft>
              <a:defRPr sz="3600" b="1">
                <a:solidFill>
                  <a:srgbClr val="FFFF99"/>
                </a:solidFill>
                <a:latin typeface="Arial" charset="0"/>
              </a:defRPr>
            </a:lvl7pPr>
            <a:lvl8pPr marL="1371600" algn="l" rtl="0" eaLnBrk="0" fontAlgn="base" hangingPunct="0">
              <a:spcBef>
                <a:spcPct val="0"/>
              </a:spcBef>
              <a:spcAft>
                <a:spcPct val="0"/>
              </a:spcAft>
              <a:defRPr sz="3600" b="1">
                <a:solidFill>
                  <a:srgbClr val="FFFF99"/>
                </a:solidFill>
                <a:latin typeface="Arial" charset="0"/>
              </a:defRPr>
            </a:lvl8pPr>
            <a:lvl9pPr marL="1828800" algn="l" rtl="0" eaLnBrk="0" fontAlgn="base" hangingPunct="0">
              <a:spcBef>
                <a:spcPct val="0"/>
              </a:spcBef>
              <a:spcAft>
                <a:spcPct val="0"/>
              </a:spcAft>
              <a:defRPr sz="3600" b="1">
                <a:solidFill>
                  <a:srgbClr val="FFFF99"/>
                </a:solidFill>
                <a:latin typeface="Arial" charset="0"/>
              </a:defRPr>
            </a:lvl9pPr>
          </a:lstStyle>
          <a:p>
            <a:pPr>
              <a:spcBef>
                <a:spcPct val="50000"/>
              </a:spcBef>
              <a:defRPr/>
            </a:pPr>
            <a:r>
              <a:rPr lang="en-US" sz="2400" b="0" kern="0" dirty="0" smtClean="0"/>
              <a:t>Methods </a:t>
            </a:r>
            <a:r>
              <a:rPr lang="en-US" sz="2400" b="0" kern="0" dirty="0" smtClean="0">
                <a:solidFill>
                  <a:schemeClr val="bg1"/>
                </a:solidFill>
              </a:rPr>
              <a:t>to compute release of atmospheric Hg from landscape to streams and watersheds – estimates of stream Hg yield of atmospheric Hg</a:t>
            </a:r>
          </a:p>
        </p:txBody>
      </p:sp>
      <p:pic>
        <p:nvPicPr>
          <p:cNvPr id="9220" name="Picture 4" descr="nadp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6019800"/>
            <a:ext cx="19812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925398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a:xfrm>
            <a:off x="304800" y="1981200"/>
            <a:ext cx="8680450" cy="3810000"/>
          </a:xfrm>
          <a:prstGeom prst="rect">
            <a:avLst/>
          </a:prstGeom>
        </p:spPr>
        <p:txBody>
          <a:bodyPr/>
          <a:lstStyle>
            <a:lvl1pPr marL="342900" indent="-342900" algn="l" rtl="0" eaLnBrk="0" fontAlgn="base" hangingPunct="0">
              <a:spcBef>
                <a:spcPct val="20000"/>
              </a:spcBef>
              <a:spcAft>
                <a:spcPct val="0"/>
              </a:spcAft>
              <a:buClr>
                <a:srgbClr val="FFFF99"/>
              </a:buClr>
              <a:buSzPct val="125000"/>
              <a:buFont typeface="Wingdings" pitchFamily="2" charset="2"/>
              <a:buChar char="§"/>
              <a:defRPr sz="2800" b="1">
                <a:solidFill>
                  <a:schemeClr val="bg1"/>
                </a:solidFill>
                <a:latin typeface="+mn-lt"/>
                <a:ea typeface="+mn-ea"/>
                <a:cs typeface="+mn-cs"/>
              </a:defRPr>
            </a:lvl1pPr>
            <a:lvl2pPr marL="742950" indent="-285750" algn="l" rtl="0" eaLnBrk="0" fontAlgn="base" hangingPunct="0">
              <a:spcBef>
                <a:spcPct val="20000"/>
              </a:spcBef>
              <a:spcAft>
                <a:spcPct val="0"/>
              </a:spcAft>
              <a:buClr>
                <a:srgbClr val="FFFF99"/>
              </a:buClr>
              <a:buSzPct val="125000"/>
              <a:buFont typeface="Wingdings" pitchFamily="2" charset="2"/>
              <a:buChar char="§"/>
              <a:defRPr sz="2400" b="1">
                <a:solidFill>
                  <a:schemeClr val="bg1"/>
                </a:solidFill>
                <a:latin typeface="+mn-lt"/>
              </a:defRPr>
            </a:lvl2pPr>
            <a:lvl3pPr marL="1143000" indent="-228600" algn="l" rtl="0" eaLnBrk="0" fontAlgn="base" hangingPunct="0">
              <a:spcBef>
                <a:spcPct val="20000"/>
              </a:spcBef>
              <a:spcAft>
                <a:spcPct val="0"/>
              </a:spcAft>
              <a:buClr>
                <a:srgbClr val="FFFF99"/>
              </a:buClr>
              <a:buSzPct val="125000"/>
              <a:buFont typeface="Wingdings" pitchFamily="2" charset="2"/>
              <a:buChar char="§"/>
              <a:defRPr sz="2000" b="1">
                <a:solidFill>
                  <a:schemeClr val="bg1"/>
                </a:solidFill>
                <a:latin typeface="+mn-lt"/>
              </a:defRPr>
            </a:lvl3pPr>
            <a:lvl4pPr marL="1600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4pPr>
            <a:lvl5pPr marL="20574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5pPr>
            <a:lvl6pPr marL="25146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6pPr>
            <a:lvl7pPr marL="29718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7pPr>
            <a:lvl8pPr marL="34290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8pPr>
            <a:lvl9pPr marL="3886200" indent="-228600" algn="l" rtl="0" eaLnBrk="0" fontAlgn="base" hangingPunct="0">
              <a:spcBef>
                <a:spcPct val="20000"/>
              </a:spcBef>
              <a:spcAft>
                <a:spcPct val="0"/>
              </a:spcAft>
              <a:buClr>
                <a:srgbClr val="FFFF99"/>
              </a:buClr>
              <a:buSzPct val="125000"/>
              <a:buFont typeface="Wingdings" pitchFamily="2" charset="2"/>
              <a:buChar char="§"/>
              <a:defRPr b="1">
                <a:solidFill>
                  <a:schemeClr val="bg1"/>
                </a:solidFill>
                <a:latin typeface="+mn-lt"/>
              </a:defRPr>
            </a:lvl9pPr>
          </a:lstStyle>
          <a:p>
            <a:pPr eaLnBrk="1" hangingPunct="1">
              <a:buClr>
                <a:schemeClr val="bg1"/>
              </a:buClr>
              <a:buFont typeface="Arial" panose="020B0604020202020204" pitchFamily="34" charset="0"/>
              <a:buChar char="•"/>
              <a:defRPr/>
            </a:pPr>
            <a:r>
              <a:rPr lang="en-US" sz="2400" b="0" kern="0" dirty="0" smtClean="0"/>
              <a:t>Annual atmospheric Hg loading by 12-digit hydrologic unit</a:t>
            </a:r>
          </a:p>
          <a:p>
            <a:pPr eaLnBrk="1" hangingPunct="1">
              <a:buClr>
                <a:schemeClr val="bg1"/>
              </a:buClr>
              <a:buFont typeface="Arial" panose="020B0604020202020204" pitchFamily="34" charset="0"/>
              <a:buChar char="•"/>
              <a:defRPr/>
            </a:pPr>
            <a:r>
              <a:rPr lang="en-US" sz="2400" b="0" kern="0" dirty="0" smtClean="0"/>
              <a:t>Direct atmospheric Hg deposition to Ohio River</a:t>
            </a:r>
          </a:p>
          <a:p>
            <a:pPr eaLnBrk="1" hangingPunct="1">
              <a:buClr>
                <a:schemeClr val="bg1"/>
              </a:buClr>
              <a:buFont typeface="Arial" panose="020B0604020202020204" pitchFamily="34" charset="0"/>
              <a:buChar char="•"/>
              <a:defRPr/>
            </a:pPr>
            <a:r>
              <a:rPr lang="en-US" sz="2400" b="0" kern="0" dirty="0" smtClean="0"/>
              <a:t>Uniform estimates for streamflow by 12-digit hydrologic unit</a:t>
            </a:r>
          </a:p>
          <a:p>
            <a:pPr eaLnBrk="1" hangingPunct="1">
              <a:buClr>
                <a:schemeClr val="bg1"/>
              </a:buClr>
              <a:buFont typeface="Arial" panose="020B0604020202020204" pitchFamily="34" charset="0"/>
              <a:buChar char="•"/>
              <a:defRPr/>
            </a:pPr>
            <a:r>
              <a:rPr lang="en-US" sz="2400" b="0" kern="0" dirty="0" smtClean="0"/>
              <a:t>Release of atmospheric Hg to precipitation runoff according to land cover = Hg indirectly reaches tributaries</a:t>
            </a:r>
          </a:p>
          <a:p>
            <a:pPr eaLnBrk="1" hangingPunct="1">
              <a:buClr>
                <a:schemeClr val="bg1"/>
              </a:buClr>
              <a:buFont typeface="Arial" panose="020B0604020202020204" pitchFamily="34" charset="0"/>
              <a:buChar char="•"/>
              <a:defRPr/>
            </a:pPr>
            <a:r>
              <a:rPr lang="en-US" sz="2400" b="0" kern="0" dirty="0" smtClean="0"/>
              <a:t>Stream Hg loads/yield of atmospheric Hg</a:t>
            </a:r>
          </a:p>
          <a:p>
            <a:pPr eaLnBrk="1" hangingPunct="1">
              <a:buClr>
                <a:schemeClr val="bg1"/>
              </a:buClr>
              <a:buFont typeface="Arial" panose="020B0604020202020204" pitchFamily="34" charset="0"/>
              <a:buChar char="•"/>
              <a:defRPr/>
            </a:pPr>
            <a:r>
              <a:rPr lang="en-US" sz="2400" b="0" kern="0" dirty="0" smtClean="0"/>
              <a:t>Initial interpretations for selected tributary watersheds to show the high-low ranges of Hg deposition, Hg stream yield, streamflow, and landscape factors</a:t>
            </a:r>
            <a:endParaRPr lang="en-US" sz="2400" b="0" kern="0" dirty="0"/>
          </a:p>
        </p:txBody>
      </p:sp>
      <p:sp>
        <p:nvSpPr>
          <p:cNvPr id="4" name="Text Box 6"/>
          <p:cNvSpPr txBox="1">
            <a:spLocks noChangeArrowheads="1"/>
          </p:cNvSpPr>
          <p:nvPr/>
        </p:nvSpPr>
        <p:spPr>
          <a:xfrm>
            <a:off x="1066800" y="838200"/>
            <a:ext cx="6767512" cy="914400"/>
          </a:xfrm>
          <a:prstGeom prst="rect">
            <a:avLst/>
          </a:prstGeom>
          <a:ln w="31750">
            <a:solidFill>
              <a:schemeClr val="accent1"/>
            </a:solidFill>
          </a:ln>
        </p:spPr>
        <p:txBody>
          <a:bodyPr/>
          <a:lstStyle>
            <a:lvl1pPr algn="l" rtl="0" eaLnBrk="0" fontAlgn="base" hangingPunct="0">
              <a:spcBef>
                <a:spcPct val="0"/>
              </a:spcBef>
              <a:spcAft>
                <a:spcPct val="0"/>
              </a:spcAft>
              <a:defRPr sz="3600" b="1">
                <a:solidFill>
                  <a:srgbClr val="FFFF99"/>
                </a:solidFill>
                <a:latin typeface="+mj-lt"/>
                <a:ea typeface="+mj-ea"/>
                <a:cs typeface="+mj-cs"/>
              </a:defRPr>
            </a:lvl1pPr>
            <a:lvl2pPr algn="l" rtl="0" eaLnBrk="0" fontAlgn="base" hangingPunct="0">
              <a:spcBef>
                <a:spcPct val="0"/>
              </a:spcBef>
              <a:spcAft>
                <a:spcPct val="0"/>
              </a:spcAft>
              <a:defRPr sz="3600" b="1">
                <a:solidFill>
                  <a:srgbClr val="FFFF99"/>
                </a:solidFill>
                <a:latin typeface="Arial" charset="0"/>
              </a:defRPr>
            </a:lvl2pPr>
            <a:lvl3pPr algn="l" rtl="0" eaLnBrk="0" fontAlgn="base" hangingPunct="0">
              <a:spcBef>
                <a:spcPct val="0"/>
              </a:spcBef>
              <a:spcAft>
                <a:spcPct val="0"/>
              </a:spcAft>
              <a:defRPr sz="3600" b="1">
                <a:solidFill>
                  <a:srgbClr val="FFFF99"/>
                </a:solidFill>
                <a:latin typeface="Arial" charset="0"/>
              </a:defRPr>
            </a:lvl3pPr>
            <a:lvl4pPr algn="l" rtl="0" eaLnBrk="0" fontAlgn="base" hangingPunct="0">
              <a:spcBef>
                <a:spcPct val="0"/>
              </a:spcBef>
              <a:spcAft>
                <a:spcPct val="0"/>
              </a:spcAft>
              <a:defRPr sz="3600" b="1">
                <a:solidFill>
                  <a:srgbClr val="FFFF99"/>
                </a:solidFill>
                <a:latin typeface="Arial" charset="0"/>
              </a:defRPr>
            </a:lvl4pPr>
            <a:lvl5pPr algn="l" rtl="0" eaLnBrk="0" fontAlgn="base" hangingPunct="0">
              <a:spcBef>
                <a:spcPct val="0"/>
              </a:spcBef>
              <a:spcAft>
                <a:spcPct val="0"/>
              </a:spcAft>
              <a:defRPr sz="3600" b="1">
                <a:solidFill>
                  <a:srgbClr val="FFFF99"/>
                </a:solidFill>
                <a:latin typeface="Arial" charset="0"/>
              </a:defRPr>
            </a:lvl5pPr>
            <a:lvl6pPr marL="457200" algn="l" rtl="0" eaLnBrk="0" fontAlgn="base" hangingPunct="0">
              <a:spcBef>
                <a:spcPct val="0"/>
              </a:spcBef>
              <a:spcAft>
                <a:spcPct val="0"/>
              </a:spcAft>
              <a:defRPr sz="3600" b="1">
                <a:solidFill>
                  <a:srgbClr val="FFFF99"/>
                </a:solidFill>
                <a:latin typeface="Arial" charset="0"/>
              </a:defRPr>
            </a:lvl6pPr>
            <a:lvl7pPr marL="914400" algn="l" rtl="0" eaLnBrk="0" fontAlgn="base" hangingPunct="0">
              <a:spcBef>
                <a:spcPct val="0"/>
              </a:spcBef>
              <a:spcAft>
                <a:spcPct val="0"/>
              </a:spcAft>
              <a:defRPr sz="3600" b="1">
                <a:solidFill>
                  <a:srgbClr val="FFFF99"/>
                </a:solidFill>
                <a:latin typeface="Arial" charset="0"/>
              </a:defRPr>
            </a:lvl7pPr>
            <a:lvl8pPr marL="1371600" algn="l" rtl="0" eaLnBrk="0" fontAlgn="base" hangingPunct="0">
              <a:spcBef>
                <a:spcPct val="0"/>
              </a:spcBef>
              <a:spcAft>
                <a:spcPct val="0"/>
              </a:spcAft>
              <a:defRPr sz="3600" b="1">
                <a:solidFill>
                  <a:srgbClr val="FFFF99"/>
                </a:solidFill>
                <a:latin typeface="Arial" charset="0"/>
              </a:defRPr>
            </a:lvl8pPr>
            <a:lvl9pPr marL="1828800" algn="l" rtl="0" eaLnBrk="0" fontAlgn="base" hangingPunct="0">
              <a:spcBef>
                <a:spcPct val="0"/>
              </a:spcBef>
              <a:spcAft>
                <a:spcPct val="0"/>
              </a:spcAft>
              <a:defRPr sz="3600" b="1">
                <a:solidFill>
                  <a:srgbClr val="FFFF99"/>
                </a:solidFill>
                <a:latin typeface="Arial" charset="0"/>
              </a:defRPr>
            </a:lvl9pPr>
          </a:lstStyle>
          <a:p>
            <a:pPr>
              <a:spcBef>
                <a:spcPct val="50000"/>
              </a:spcBef>
              <a:defRPr/>
            </a:pPr>
            <a:r>
              <a:rPr lang="en-US" sz="2400" b="0" kern="0" dirty="0" smtClean="0"/>
              <a:t>Interpretations </a:t>
            </a:r>
            <a:r>
              <a:rPr lang="en-US" sz="2400" b="0" kern="0" dirty="0" smtClean="0">
                <a:solidFill>
                  <a:schemeClr val="bg1"/>
                </a:solidFill>
              </a:rPr>
              <a:t>of Hg mass balance for Ohio River watershed and tributaries</a:t>
            </a:r>
          </a:p>
        </p:txBody>
      </p:sp>
      <p:pic>
        <p:nvPicPr>
          <p:cNvPr id="9220" name="Picture 4" descr="nadplogonew.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05600" y="6019800"/>
            <a:ext cx="19812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79750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z="2800" dirty="0" smtClean="0"/>
              <a:t>The Mercury (Hg) Problem</a:t>
            </a:r>
          </a:p>
        </p:txBody>
      </p:sp>
      <p:sp>
        <p:nvSpPr>
          <p:cNvPr id="4099" name="Rectangle 3"/>
          <p:cNvSpPr>
            <a:spLocks noGrp="1" noChangeArrowheads="1"/>
          </p:cNvSpPr>
          <p:nvPr>
            <p:ph type="body" idx="1"/>
          </p:nvPr>
        </p:nvSpPr>
        <p:spPr>
          <a:xfrm>
            <a:off x="381000" y="1143000"/>
            <a:ext cx="8305800" cy="4648200"/>
          </a:xfrm>
        </p:spPr>
        <p:txBody>
          <a:bodyPr/>
          <a:lstStyle/>
          <a:p>
            <a:pPr>
              <a:buFont typeface="Arial" panose="020B0604020202020204" pitchFamily="34" charset="0"/>
              <a:buChar char="•"/>
              <a:defRPr/>
            </a:pPr>
            <a:r>
              <a:rPr lang="en-US" sz="2400" dirty="0" smtClean="0"/>
              <a:t>Human </a:t>
            </a:r>
            <a:r>
              <a:rPr lang="en-US" sz="2400" dirty="0"/>
              <a:t>activities release Hg to air and </a:t>
            </a:r>
            <a:r>
              <a:rPr lang="en-US" sz="2400" dirty="0" smtClean="0"/>
              <a:t>water.</a:t>
            </a:r>
          </a:p>
          <a:p>
            <a:pPr>
              <a:buFont typeface="Arial" panose="020B0604020202020204" pitchFamily="34" charset="0"/>
              <a:buChar char="•"/>
              <a:defRPr/>
            </a:pPr>
            <a:r>
              <a:rPr lang="en-US" sz="2400" dirty="0" smtClean="0"/>
              <a:t>Some </a:t>
            </a:r>
            <a:r>
              <a:rPr lang="en-US" sz="2400" dirty="0"/>
              <a:t>inorganic Hg is </a:t>
            </a:r>
            <a:r>
              <a:rPr lang="en-US" sz="2400" dirty="0" err="1" smtClean="0"/>
              <a:t>microbially</a:t>
            </a:r>
            <a:r>
              <a:rPr lang="en-US" sz="2400" dirty="0" smtClean="0"/>
              <a:t> converted </a:t>
            </a:r>
            <a:r>
              <a:rPr lang="en-US" sz="2400" dirty="0"/>
              <a:t>to organic methylmercury (MeHg), which accumulates in aquatic and terrestrial food </a:t>
            </a:r>
            <a:r>
              <a:rPr lang="en-US" sz="2400" dirty="0" smtClean="0"/>
              <a:t>chains.</a:t>
            </a:r>
          </a:p>
          <a:p>
            <a:pPr>
              <a:buFont typeface="Arial" panose="020B0604020202020204" pitchFamily="34" charset="0"/>
              <a:buChar char="•"/>
              <a:defRPr/>
            </a:pPr>
            <a:r>
              <a:rPr lang="en-US" sz="2400" dirty="0" smtClean="0"/>
              <a:t>MeHg enters humans </a:t>
            </a:r>
            <a:r>
              <a:rPr lang="en-US" sz="2400" dirty="0"/>
              <a:t>and wildlife through dietary exposure, typically </a:t>
            </a:r>
            <a:r>
              <a:rPr lang="en-US" sz="2400" dirty="0" smtClean="0"/>
              <a:t>from fish consumption.</a:t>
            </a:r>
          </a:p>
          <a:p>
            <a:pPr>
              <a:buFont typeface="Arial" panose="020B0604020202020204" pitchFamily="34" charset="0"/>
              <a:buChar char="•"/>
              <a:defRPr/>
            </a:pPr>
            <a:r>
              <a:rPr lang="en-US" sz="2400" dirty="0" smtClean="0"/>
              <a:t>MeHg </a:t>
            </a:r>
            <a:r>
              <a:rPr lang="en-US" sz="2400" dirty="0"/>
              <a:t>is a </a:t>
            </a:r>
            <a:r>
              <a:rPr lang="en-US" sz="2400" dirty="0" smtClean="0"/>
              <a:t>potent neurotoxin</a:t>
            </a:r>
            <a:r>
              <a:rPr lang="en-US" sz="2400" dirty="0"/>
              <a:t>, with potential </a:t>
            </a:r>
            <a:r>
              <a:rPr lang="en-US" sz="2400" dirty="0" smtClean="0"/>
              <a:t>harm to cardiovascular </a:t>
            </a:r>
            <a:r>
              <a:rPr lang="en-US" sz="2400" dirty="0"/>
              <a:t>and endocrine </a:t>
            </a:r>
            <a:r>
              <a:rPr lang="en-US" sz="2400" dirty="0" smtClean="0"/>
              <a:t>systems.  Effects are documented in young </a:t>
            </a:r>
            <a:r>
              <a:rPr lang="en-US" sz="2400" dirty="0"/>
              <a:t>and </a:t>
            </a:r>
            <a:r>
              <a:rPr lang="en-US" sz="2400" dirty="0" smtClean="0"/>
              <a:t>adult humans</a:t>
            </a:r>
            <a:r>
              <a:rPr lang="en-US" sz="2400" dirty="0"/>
              <a:t>.</a:t>
            </a:r>
          </a:p>
          <a:p>
            <a:r>
              <a:rPr lang="en-US" sz="2400" dirty="0" smtClean="0"/>
              <a:t>MeHg at very low </a:t>
            </a:r>
            <a:r>
              <a:rPr lang="en-US" sz="2400" dirty="0"/>
              <a:t>levels poses a health </a:t>
            </a:r>
            <a:r>
              <a:rPr lang="en-US" sz="2400" dirty="0" smtClean="0"/>
              <a:t>risk, especially to the young and unborn.</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28600"/>
            <a:ext cx="8305800" cy="1143000"/>
          </a:xfrm>
        </p:spPr>
        <p:txBody>
          <a:bodyPr/>
          <a:lstStyle/>
          <a:p>
            <a:r>
              <a:rPr lang="en-US" sz="2800" b="0" dirty="0" smtClean="0"/>
              <a:t>Acknowledgments</a:t>
            </a:r>
          </a:p>
        </p:txBody>
      </p:sp>
      <p:sp>
        <p:nvSpPr>
          <p:cNvPr id="4099" name="Rectangle 3"/>
          <p:cNvSpPr>
            <a:spLocks noGrp="1" noChangeArrowheads="1"/>
          </p:cNvSpPr>
          <p:nvPr>
            <p:ph type="body" idx="1"/>
          </p:nvPr>
        </p:nvSpPr>
        <p:spPr>
          <a:xfrm>
            <a:off x="457200" y="1143000"/>
            <a:ext cx="8153400" cy="3048000"/>
          </a:xfrm>
        </p:spPr>
        <p:txBody>
          <a:bodyPr/>
          <a:lstStyle/>
          <a:p>
            <a:pPr>
              <a:buFont typeface="Arial" panose="020B0604020202020204" pitchFamily="34" charset="0"/>
              <a:buChar char="•"/>
            </a:pPr>
            <a:r>
              <a:rPr lang="en-US" sz="2400" b="0" dirty="0"/>
              <a:t>Risch, M.R., Baker, N.T., Fowler, K.K., Egler, A.L., and Lampe, D.C., 2010, </a:t>
            </a:r>
            <a:r>
              <a:rPr lang="en-US" sz="2400" b="0" dirty="0">
                <a:solidFill>
                  <a:srgbClr val="FFFF99"/>
                </a:solidFill>
              </a:rPr>
              <a:t>Mercury in Indiana </a:t>
            </a:r>
            <a:r>
              <a:rPr lang="en-US" sz="2400" b="0" dirty="0" smtClean="0">
                <a:solidFill>
                  <a:srgbClr val="FFFF99"/>
                </a:solidFill>
              </a:rPr>
              <a:t>watersheds</a:t>
            </a:r>
            <a:r>
              <a:rPr lang="en-US" sz="2400" b="0" dirty="0" smtClean="0"/>
              <a:t>: </a:t>
            </a:r>
            <a:br>
              <a:rPr lang="en-US" sz="2400" b="0" dirty="0" smtClean="0"/>
            </a:br>
            <a:r>
              <a:rPr lang="en-US" sz="2400" b="0" dirty="0" smtClean="0"/>
              <a:t>U.S</a:t>
            </a:r>
            <a:r>
              <a:rPr lang="en-US" sz="2400" b="0" dirty="0"/>
              <a:t>. Geological Survey Professional Paper </a:t>
            </a:r>
            <a:r>
              <a:rPr lang="en-US" sz="2400" b="0" dirty="0" smtClean="0"/>
              <a:t>1780 </a:t>
            </a:r>
            <a:r>
              <a:rPr lang="en-US" sz="2000" b="0" dirty="0" smtClean="0"/>
              <a:t>http://pubs.usgs.gov/pp/pp1780/</a:t>
            </a:r>
          </a:p>
          <a:p>
            <a:pPr>
              <a:buFont typeface="Arial" panose="020B0604020202020204" pitchFamily="34" charset="0"/>
              <a:buChar char="•"/>
            </a:pPr>
            <a:r>
              <a:rPr lang="en-US" sz="2400" b="0" dirty="0" smtClean="0"/>
              <a:t>Indiana Department of Environmental Management</a:t>
            </a:r>
            <a:br>
              <a:rPr lang="en-US" sz="2400" b="0" dirty="0" smtClean="0"/>
            </a:br>
            <a:r>
              <a:rPr lang="en-US" sz="2400" b="0" dirty="0" smtClean="0"/>
              <a:t>Office of Air Quality, Office of Water Quality</a:t>
            </a:r>
          </a:p>
          <a:p>
            <a:pPr>
              <a:buFont typeface="Arial" panose="020B0604020202020204" pitchFamily="34" charset="0"/>
              <a:buChar char="•"/>
            </a:pPr>
            <a:r>
              <a:rPr lang="en-US" sz="2400" b="0" dirty="0" smtClean="0"/>
              <a:t>National Atmospheric Deposition Program </a:t>
            </a:r>
            <a:r>
              <a:rPr lang="en-US" sz="2000" b="0" dirty="0" smtClean="0"/>
              <a:t>http</a:t>
            </a:r>
            <a:r>
              <a:rPr lang="en-US" sz="2000" b="0" dirty="0"/>
              <a:t>://nadp.sws.uiuc.edu/</a:t>
            </a:r>
            <a:endParaRPr lang="en-US" sz="2000" b="0" dirty="0" smtClean="0"/>
          </a:p>
        </p:txBody>
      </p:sp>
      <p:pic>
        <p:nvPicPr>
          <p:cNvPr id="5" name="Picture 2" descr="C:\Documents and Settings\mrrisch\My Documents\IDEM single logo_06.jpg"/>
          <p:cNvPicPr>
            <a:picLocks noChangeAspect="1" noChangeArrowheads="1"/>
          </p:cNvPicPr>
          <p:nvPr/>
        </p:nvPicPr>
        <p:blipFill>
          <a:blip r:embed="rId2" cstate="print"/>
          <a:srcRect/>
          <a:stretch>
            <a:fillRect/>
          </a:stretch>
        </p:blipFill>
        <p:spPr bwMode="auto">
          <a:xfrm>
            <a:off x="1828800" y="4572000"/>
            <a:ext cx="1098672" cy="1905000"/>
          </a:xfrm>
          <a:prstGeom prst="rect">
            <a:avLst/>
          </a:prstGeom>
          <a:noFill/>
          <a:ln w="9525">
            <a:noFill/>
            <a:miter lim="800000"/>
            <a:headEnd/>
            <a:tailEnd/>
          </a:ln>
        </p:spPr>
      </p:pic>
      <p:pic>
        <p:nvPicPr>
          <p:cNvPr id="7" name="Picture 15" descr="nadplogonew"/>
          <p:cNvPicPr>
            <a:picLocks noChangeAspect="1" noChangeArrowheads="1"/>
          </p:cNvPicPr>
          <p:nvPr/>
        </p:nvPicPr>
        <p:blipFill>
          <a:blip r:embed="rId3"/>
          <a:srcRect/>
          <a:stretch>
            <a:fillRect/>
          </a:stretch>
        </p:blipFill>
        <p:spPr bwMode="auto">
          <a:xfrm>
            <a:off x="3124200" y="5773571"/>
            <a:ext cx="2438400" cy="687387"/>
          </a:xfrm>
          <a:prstGeom prst="rect">
            <a:avLst/>
          </a:prstGeom>
          <a:noFill/>
        </p:spPr>
      </p:pic>
      <p:sp>
        <p:nvSpPr>
          <p:cNvPr id="2" name="TextBox 1"/>
          <p:cNvSpPr txBox="1"/>
          <p:nvPr/>
        </p:nvSpPr>
        <p:spPr>
          <a:xfrm>
            <a:off x="6019800" y="4724400"/>
            <a:ext cx="2667000" cy="707886"/>
          </a:xfrm>
          <a:prstGeom prst="rect">
            <a:avLst/>
          </a:prstGeom>
          <a:noFill/>
          <a:ln>
            <a:solidFill>
              <a:srgbClr val="FFFF00"/>
            </a:solidFill>
          </a:ln>
        </p:spPr>
        <p:txBody>
          <a:bodyPr wrap="square" rtlCol="0">
            <a:spAutoFit/>
          </a:bodyPr>
          <a:lstStyle/>
          <a:p>
            <a:r>
              <a:rPr lang="en-US" sz="2000" dirty="0" smtClean="0">
                <a:solidFill>
                  <a:srgbClr val="FFFF99"/>
                </a:solidFill>
              </a:rPr>
              <a:t>Thank you!</a:t>
            </a:r>
          </a:p>
          <a:p>
            <a:r>
              <a:rPr lang="en-US" sz="2000" dirty="0" smtClean="0">
                <a:solidFill>
                  <a:srgbClr val="FFFF99"/>
                </a:solidFill>
              </a:rPr>
              <a:t>mrrisch@usgs.gov</a:t>
            </a:r>
            <a:endParaRPr lang="en-US" sz="2000" dirty="0">
              <a:solidFill>
                <a:srgbClr val="FFFF9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type="body" idx="1"/>
          </p:nvPr>
        </p:nvSpPr>
        <p:spPr>
          <a:xfrm>
            <a:off x="304800" y="609600"/>
            <a:ext cx="8305800" cy="5410200"/>
          </a:xfrm>
        </p:spPr>
        <p:txBody>
          <a:bodyPr/>
          <a:lstStyle/>
          <a:p>
            <a:pPr>
              <a:buFont typeface="Arial" panose="020B0604020202020204" pitchFamily="34" charset="0"/>
              <a:buChar char="•"/>
            </a:pPr>
            <a:r>
              <a:rPr lang="en-US" sz="2400" dirty="0" smtClean="0"/>
              <a:t>Nearly all fish tissue samples have detectable Hg, assumed to be mostly MeHg. </a:t>
            </a:r>
            <a:endParaRPr lang="en-US" sz="2400" dirty="0"/>
          </a:p>
          <a:p>
            <a:pPr>
              <a:buFont typeface="Arial" panose="020B0604020202020204" pitchFamily="34" charset="0"/>
              <a:buChar char="•"/>
            </a:pPr>
            <a:r>
              <a:rPr lang="en-US" sz="2400" dirty="0" smtClean="0"/>
              <a:t>Fish-consumption advisories for Hg affect  people who fish -- </a:t>
            </a:r>
            <a:r>
              <a:rPr lang="en-US" sz="2400" dirty="0"/>
              <a:t>in </a:t>
            </a:r>
            <a:r>
              <a:rPr lang="en-US" sz="2400" dirty="0" smtClean="0"/>
              <a:t>Indiana 1 of 6 residents, 1 of 2 adults.</a:t>
            </a:r>
          </a:p>
          <a:p>
            <a:pPr>
              <a:buFont typeface="Arial" panose="020B0604020202020204" pitchFamily="34" charset="0"/>
              <a:buChar char="•"/>
            </a:pPr>
            <a:r>
              <a:rPr lang="en-US" sz="2400" dirty="0" smtClean="0"/>
              <a:t>Sport fishing, commercial fishing, and</a:t>
            </a:r>
            <a:br>
              <a:rPr lang="en-US" sz="2400" dirty="0" smtClean="0"/>
            </a:br>
            <a:r>
              <a:rPr lang="en-US" sz="2400" dirty="0" smtClean="0"/>
              <a:t>subsistence fishing bring freshwater and</a:t>
            </a:r>
            <a:br>
              <a:rPr lang="en-US" sz="2400" dirty="0" smtClean="0"/>
            </a:br>
            <a:r>
              <a:rPr lang="en-US" sz="2400" dirty="0" smtClean="0"/>
              <a:t>marine fish MeHg into family diets.</a:t>
            </a:r>
          </a:p>
          <a:p>
            <a:pPr>
              <a:buFont typeface="Arial" panose="020B0604020202020204" pitchFamily="34" charset="0"/>
              <a:buChar char="•"/>
            </a:pPr>
            <a:r>
              <a:rPr lang="en-US" sz="2400" dirty="0" smtClean="0"/>
              <a:t>Hg water-quality criteria protecting </a:t>
            </a:r>
            <a:br>
              <a:rPr lang="en-US" sz="2400" dirty="0" smtClean="0"/>
            </a:br>
            <a:r>
              <a:rPr lang="en-US" sz="2400" dirty="0" smtClean="0"/>
              <a:t>wildlife</a:t>
            </a:r>
            <a:r>
              <a:rPr lang="en-US" sz="2400" dirty="0"/>
              <a:t> </a:t>
            </a:r>
            <a:r>
              <a:rPr lang="en-US" sz="2400" dirty="0" smtClean="0"/>
              <a:t>are frequently exceeded.</a:t>
            </a:r>
          </a:p>
          <a:p>
            <a:pPr>
              <a:buFont typeface="Arial" panose="020B0604020202020204" pitchFamily="34" charset="0"/>
              <a:buChar char="•"/>
            </a:pPr>
            <a:r>
              <a:rPr lang="en-US" sz="2400" dirty="0"/>
              <a:t>Fish </a:t>
            </a:r>
            <a:r>
              <a:rPr lang="en-US" sz="2400" dirty="0" smtClean="0"/>
              <a:t>communities,</a:t>
            </a:r>
            <a:r>
              <a:rPr lang="en-US" sz="2400" dirty="0"/>
              <a:t> </a:t>
            </a:r>
            <a:r>
              <a:rPr lang="en-US" sz="2400" dirty="0" smtClean="0"/>
              <a:t>and </a:t>
            </a:r>
            <a:br>
              <a:rPr lang="en-US" sz="2400" dirty="0" smtClean="0"/>
            </a:br>
            <a:r>
              <a:rPr lang="en-US" sz="2400" dirty="0" smtClean="0"/>
              <a:t>aquatic and </a:t>
            </a:r>
            <a:r>
              <a:rPr lang="en-US" sz="2400" dirty="0"/>
              <a:t>terrestrial </a:t>
            </a:r>
            <a:r>
              <a:rPr lang="en-US" sz="2400" dirty="0" smtClean="0"/>
              <a:t/>
            </a:r>
            <a:br>
              <a:rPr lang="en-US" sz="2400" dirty="0" smtClean="0"/>
            </a:br>
            <a:r>
              <a:rPr lang="en-US" sz="2400" dirty="0" smtClean="0"/>
              <a:t>wildlife show adverse </a:t>
            </a:r>
            <a:br>
              <a:rPr lang="en-US" sz="2400" dirty="0" smtClean="0"/>
            </a:br>
            <a:r>
              <a:rPr lang="en-US" sz="2400" dirty="0" smtClean="0"/>
              <a:t>effects </a:t>
            </a:r>
            <a:r>
              <a:rPr lang="en-US" sz="2400" dirty="0"/>
              <a:t>from </a:t>
            </a:r>
            <a:r>
              <a:rPr lang="en-US" sz="2400" dirty="0" smtClean="0"/>
              <a:t>MeHg</a:t>
            </a:r>
            <a:r>
              <a:rPr lang="en-US" sz="2400" dirty="0"/>
              <a:t>.</a:t>
            </a:r>
          </a:p>
          <a:p>
            <a:pPr marL="0" indent="0">
              <a:buNone/>
            </a:pPr>
            <a:r>
              <a:rPr lang="en-US" sz="2400" dirty="0" smtClean="0"/>
              <a:t/>
            </a:r>
            <a:br>
              <a:rPr lang="en-US" sz="2400" dirty="0" smtClean="0"/>
            </a:br>
            <a:endParaRPr lang="en-US" sz="2400" dirty="0" smtClean="0"/>
          </a:p>
        </p:txBody>
      </p:sp>
      <p:pic>
        <p:nvPicPr>
          <p:cNvPr id="4" name="Picture 2" descr="C:\Documents and Settings\mrrisch\My Documents\MercurySW\Reports\HgWatersheds_MRR\Draft\CoverPhotos\Page1_BoyWithFish.jpg"/>
          <p:cNvPicPr>
            <a:picLocks noChangeAspect="1" noChangeArrowheads="1"/>
          </p:cNvPicPr>
          <p:nvPr/>
        </p:nvPicPr>
        <p:blipFill>
          <a:blip r:embed="rId2" cstate="print"/>
          <a:srcRect/>
          <a:stretch>
            <a:fillRect/>
          </a:stretch>
        </p:blipFill>
        <p:spPr bwMode="auto">
          <a:xfrm>
            <a:off x="6821424" y="2336091"/>
            <a:ext cx="1563624" cy="2083509"/>
          </a:xfrm>
          <a:prstGeom prst="rect">
            <a:avLst/>
          </a:prstGeom>
          <a:noFill/>
          <a:ln w="38100">
            <a:solidFill>
              <a:srgbClr val="92D050"/>
            </a:solidFill>
          </a:ln>
        </p:spPr>
      </p:pic>
      <p:pic>
        <p:nvPicPr>
          <p:cNvPr id="5" name="Picture 3" descr="C:\Documents and Settings\mrrisch\My Documents\MercuryDep\Communication\baldaeagle.jpg"/>
          <p:cNvPicPr>
            <a:picLocks noChangeAspect="1" noChangeArrowheads="1"/>
          </p:cNvPicPr>
          <p:nvPr/>
        </p:nvPicPr>
        <p:blipFill>
          <a:blip r:embed="rId3" cstate="print"/>
          <a:srcRect/>
          <a:stretch>
            <a:fillRect/>
          </a:stretch>
        </p:blipFill>
        <p:spPr bwMode="auto">
          <a:xfrm>
            <a:off x="4876800" y="4322343"/>
            <a:ext cx="1665106" cy="2078457"/>
          </a:xfrm>
          <a:prstGeom prst="rect">
            <a:avLst/>
          </a:prstGeom>
          <a:noFill/>
          <a:ln w="38100">
            <a:solidFill>
              <a:srgbClr val="FFC000"/>
            </a:solidFill>
          </a:ln>
        </p:spPr>
      </p:pic>
      <p:pic>
        <p:nvPicPr>
          <p:cNvPr id="1026" name="Picture 2" descr="C:\Users\mrrisch\Desktop\IUPUI Wetlands Ecosystems\Lectures\Lecture 2\river otter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4572000"/>
            <a:ext cx="1755648" cy="1755648"/>
          </a:xfrm>
          <a:prstGeom prst="rect">
            <a:avLst/>
          </a:prstGeom>
          <a:noFill/>
          <a:ln w="38100">
            <a:solidFill>
              <a:srgbClr val="CCECFF"/>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9478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Mercury is a Global Issue</a:t>
            </a:r>
            <a:endParaRPr lang="en-US" sz="2800" dirty="0"/>
          </a:p>
        </p:txBody>
      </p:sp>
      <p:sp>
        <p:nvSpPr>
          <p:cNvPr id="3" name="TextBox 2"/>
          <p:cNvSpPr txBox="1"/>
          <p:nvPr/>
        </p:nvSpPr>
        <p:spPr>
          <a:xfrm>
            <a:off x="533400" y="1241485"/>
            <a:ext cx="8229600" cy="4462760"/>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400" b="1" dirty="0">
                <a:solidFill>
                  <a:schemeClr val="bg1"/>
                </a:solidFill>
              </a:rPr>
              <a:t>Biannual International Conference on Hg as a Global Pollutant – scientific consensus on Hg issues</a:t>
            </a:r>
          </a:p>
          <a:p>
            <a:pPr marL="342900" indent="-342900">
              <a:spcAft>
                <a:spcPts val="600"/>
              </a:spcAft>
              <a:buFont typeface="Arial" panose="020B0604020202020204" pitchFamily="34" charset="0"/>
              <a:buChar char="•"/>
            </a:pPr>
            <a:r>
              <a:rPr lang="en-US" sz="2400" b="1" dirty="0" err="1" smtClean="0">
                <a:solidFill>
                  <a:schemeClr val="bg1"/>
                </a:solidFill>
              </a:rPr>
              <a:t>Minamata</a:t>
            </a:r>
            <a:r>
              <a:rPr lang="en-US" sz="2400" b="1" dirty="0" smtClean="0">
                <a:solidFill>
                  <a:schemeClr val="bg1"/>
                </a:solidFill>
              </a:rPr>
              <a:t> Convention on Hg – global treaty to protect human health &amp; environment, 128 signing nations in 2013, United Nations </a:t>
            </a:r>
            <a:r>
              <a:rPr lang="en-US" sz="2400" b="1" dirty="0" err="1" smtClean="0">
                <a:solidFill>
                  <a:schemeClr val="bg1"/>
                </a:solidFill>
              </a:rPr>
              <a:t>Env</a:t>
            </a:r>
            <a:r>
              <a:rPr lang="en-US" sz="2400" b="1" dirty="0" smtClean="0">
                <a:solidFill>
                  <a:schemeClr val="bg1"/>
                </a:solidFill>
              </a:rPr>
              <a:t>. Program</a:t>
            </a:r>
          </a:p>
          <a:p>
            <a:pPr marL="342900" indent="-342900">
              <a:spcAft>
                <a:spcPts val="600"/>
              </a:spcAft>
              <a:buFont typeface="Arial" panose="020B0604020202020204" pitchFamily="34" charset="0"/>
              <a:buChar char="•"/>
            </a:pPr>
            <a:r>
              <a:rPr lang="en-US" sz="2400" b="1" dirty="0" smtClean="0">
                <a:solidFill>
                  <a:schemeClr val="bg1"/>
                </a:solidFill>
              </a:rPr>
              <a:t>Development of Hg monitoring network in SE Asia</a:t>
            </a:r>
          </a:p>
          <a:p>
            <a:pPr marL="342900" indent="-342900">
              <a:spcAft>
                <a:spcPts val="600"/>
              </a:spcAft>
              <a:buFont typeface="Arial" panose="020B0604020202020204" pitchFamily="34" charset="0"/>
              <a:buChar char="•"/>
            </a:pPr>
            <a:r>
              <a:rPr lang="en-US" sz="2400" b="1" dirty="0" smtClean="0">
                <a:solidFill>
                  <a:schemeClr val="bg1"/>
                </a:solidFill>
              </a:rPr>
              <a:t>USEPA Mercury and Air Toxics Standards rule will reduce Hg emissions from power plants; additional rules affect other Hg emissions sources</a:t>
            </a:r>
          </a:p>
          <a:p>
            <a:pPr marL="342900" indent="-342900">
              <a:buFont typeface="Arial" panose="020B0604020202020204" pitchFamily="34" charset="0"/>
              <a:buChar char="•"/>
            </a:pPr>
            <a:r>
              <a:rPr lang="en-US" sz="2400" b="1" dirty="0" smtClean="0">
                <a:solidFill>
                  <a:schemeClr val="bg1"/>
                </a:solidFill>
              </a:rPr>
              <a:t>Mix of upward and downward trends in regional Hg wet deposition in US</a:t>
            </a:r>
            <a:endParaRPr lang="en-US" sz="2400" b="1" dirty="0">
              <a:solidFill>
                <a:schemeClr val="bg1"/>
              </a:solidFill>
            </a:endParaRPr>
          </a:p>
        </p:txBody>
      </p:sp>
    </p:spTree>
    <p:extLst>
      <p:ext uri="{BB962C8B-B14F-4D97-AF65-F5344CB8AC3E}">
        <p14:creationId xmlns:p14="http://schemas.microsoft.com/office/powerpoint/2010/main" val="272138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04800" y="76200"/>
            <a:ext cx="8305800" cy="1143000"/>
          </a:xfrm>
        </p:spPr>
        <p:txBody>
          <a:bodyPr/>
          <a:lstStyle/>
          <a:p>
            <a:r>
              <a:rPr lang="en-US" sz="2800" dirty="0" smtClean="0"/>
              <a:t>Hg is a </a:t>
            </a:r>
            <a:r>
              <a:rPr lang="en-US" sz="2800" dirty="0"/>
              <a:t>Local </a:t>
            </a:r>
            <a:r>
              <a:rPr lang="en-US" sz="2800" dirty="0" smtClean="0"/>
              <a:t>Issue-- the </a:t>
            </a:r>
            <a:r>
              <a:rPr lang="en-US" sz="2800" dirty="0"/>
              <a:t>Ohio </a:t>
            </a:r>
            <a:r>
              <a:rPr lang="en-US" sz="2800" dirty="0" smtClean="0"/>
              <a:t>River</a:t>
            </a:r>
            <a:endParaRPr lang="en-US" sz="2800" dirty="0">
              <a:solidFill>
                <a:schemeClr val="bg1"/>
              </a:solidFill>
            </a:endParaRPr>
          </a:p>
        </p:txBody>
      </p:sp>
      <p:pic>
        <p:nvPicPr>
          <p:cNvPr id="7" name="Picture 6" descr="ORSANCO_logo.jpg"/>
          <p:cNvPicPr>
            <a:picLocks noChangeAspect="1"/>
          </p:cNvPicPr>
          <p:nvPr/>
        </p:nvPicPr>
        <p:blipFill>
          <a:blip r:embed="rId2" cstate="print"/>
          <a:stretch>
            <a:fillRect/>
          </a:stretch>
        </p:blipFill>
        <p:spPr>
          <a:xfrm>
            <a:off x="7086600" y="5867400"/>
            <a:ext cx="838200" cy="717091"/>
          </a:xfrm>
          <a:prstGeom prst="rect">
            <a:avLst/>
          </a:prstGeom>
        </p:spPr>
      </p:pic>
      <p:pic>
        <p:nvPicPr>
          <p:cNvPr id="6" name="Picture 5" descr="Figure 1.jpg"/>
          <p:cNvPicPr>
            <a:picLocks noChangeAspect="1"/>
          </p:cNvPicPr>
          <p:nvPr/>
        </p:nvPicPr>
        <p:blipFill>
          <a:blip r:embed="rId3"/>
          <a:srcRect l="1919" t="12222" r="2778" b="24445"/>
          <a:stretch>
            <a:fillRect/>
          </a:stretch>
        </p:blipFill>
        <p:spPr>
          <a:xfrm>
            <a:off x="381000" y="1143000"/>
            <a:ext cx="8458200" cy="4343400"/>
          </a:xfrm>
          <a:prstGeom prst="rect">
            <a:avLst/>
          </a:prstGeom>
        </p:spPr>
      </p:pic>
      <p:sp>
        <p:nvSpPr>
          <p:cNvPr id="8" name="TextBox 7"/>
          <p:cNvSpPr txBox="1"/>
          <p:nvPr/>
        </p:nvSpPr>
        <p:spPr>
          <a:xfrm>
            <a:off x="7010400" y="2819400"/>
            <a:ext cx="609600" cy="338554"/>
          </a:xfrm>
          <a:prstGeom prst="rect">
            <a:avLst/>
          </a:prstGeom>
          <a:noFill/>
        </p:spPr>
        <p:txBody>
          <a:bodyPr wrap="square" rtlCol="0">
            <a:spAutoFit/>
          </a:bodyPr>
          <a:lstStyle/>
          <a:p>
            <a:r>
              <a:rPr lang="en-US" sz="1600" b="1" dirty="0" smtClean="0">
                <a:solidFill>
                  <a:srgbClr val="FF0000"/>
                </a:solidFill>
              </a:rPr>
              <a:t>126</a:t>
            </a:r>
            <a:endParaRPr lang="en-US" sz="1600" b="1" dirty="0">
              <a:solidFill>
                <a:srgbClr val="FF0000"/>
              </a:solidFill>
            </a:endParaRPr>
          </a:p>
        </p:txBody>
      </p:sp>
      <p:sp>
        <p:nvSpPr>
          <p:cNvPr id="9" name="TextBox 8"/>
          <p:cNvSpPr txBox="1"/>
          <p:nvPr/>
        </p:nvSpPr>
        <p:spPr>
          <a:xfrm>
            <a:off x="2971800" y="3810000"/>
            <a:ext cx="609600" cy="338554"/>
          </a:xfrm>
          <a:prstGeom prst="rect">
            <a:avLst/>
          </a:prstGeom>
          <a:noFill/>
        </p:spPr>
        <p:txBody>
          <a:bodyPr wrap="square" rtlCol="0">
            <a:spAutoFit/>
          </a:bodyPr>
          <a:lstStyle/>
          <a:p>
            <a:r>
              <a:rPr lang="en-US" sz="1600" b="1" dirty="0" smtClean="0">
                <a:solidFill>
                  <a:srgbClr val="FF0000"/>
                </a:solidFill>
              </a:rPr>
              <a:t>607</a:t>
            </a:r>
            <a:endParaRPr lang="en-US" sz="1600" b="1" dirty="0">
              <a:solidFill>
                <a:srgbClr val="FF0000"/>
              </a:solidFill>
            </a:endParaRPr>
          </a:p>
        </p:txBody>
      </p:sp>
      <p:sp>
        <p:nvSpPr>
          <p:cNvPr id="10" name="TextBox 9"/>
          <p:cNvSpPr txBox="1"/>
          <p:nvPr/>
        </p:nvSpPr>
        <p:spPr>
          <a:xfrm>
            <a:off x="2209800" y="4114800"/>
            <a:ext cx="609600" cy="338554"/>
          </a:xfrm>
          <a:prstGeom prst="rect">
            <a:avLst/>
          </a:prstGeom>
          <a:noFill/>
        </p:spPr>
        <p:txBody>
          <a:bodyPr wrap="square" rtlCol="0">
            <a:spAutoFit/>
          </a:bodyPr>
          <a:lstStyle/>
          <a:p>
            <a:r>
              <a:rPr lang="en-US" sz="1600" b="1" dirty="0" smtClean="0">
                <a:solidFill>
                  <a:srgbClr val="FF0000"/>
                </a:solidFill>
              </a:rPr>
              <a:t>721</a:t>
            </a:r>
            <a:endParaRPr lang="en-US" sz="1600" b="1" dirty="0">
              <a:solidFill>
                <a:srgbClr val="FF0000"/>
              </a:solidFill>
            </a:endParaRPr>
          </a:p>
        </p:txBody>
      </p:sp>
      <p:sp>
        <p:nvSpPr>
          <p:cNvPr id="11" name="TextBox 10"/>
          <p:cNvSpPr txBox="1"/>
          <p:nvPr/>
        </p:nvSpPr>
        <p:spPr>
          <a:xfrm>
            <a:off x="838200" y="4343400"/>
            <a:ext cx="609600" cy="338554"/>
          </a:xfrm>
          <a:prstGeom prst="rect">
            <a:avLst/>
          </a:prstGeom>
          <a:noFill/>
        </p:spPr>
        <p:txBody>
          <a:bodyPr wrap="square" rtlCol="0">
            <a:spAutoFit/>
          </a:bodyPr>
          <a:lstStyle/>
          <a:p>
            <a:r>
              <a:rPr lang="en-US" sz="1600" b="1" dirty="0" smtClean="0">
                <a:solidFill>
                  <a:srgbClr val="FF0000"/>
                </a:solidFill>
              </a:rPr>
              <a:t>846</a:t>
            </a:r>
            <a:endParaRPr lang="en-US" sz="1600" b="1" dirty="0">
              <a:solidFill>
                <a:srgbClr val="FF0000"/>
              </a:solidFill>
            </a:endParaRPr>
          </a:p>
        </p:txBody>
      </p:sp>
      <p:sp>
        <p:nvSpPr>
          <p:cNvPr id="12" name="TextBox 11"/>
          <p:cNvSpPr txBox="1"/>
          <p:nvPr/>
        </p:nvSpPr>
        <p:spPr>
          <a:xfrm>
            <a:off x="457200" y="4800600"/>
            <a:ext cx="609600" cy="338554"/>
          </a:xfrm>
          <a:prstGeom prst="rect">
            <a:avLst/>
          </a:prstGeom>
          <a:noFill/>
        </p:spPr>
        <p:txBody>
          <a:bodyPr wrap="square" rtlCol="0">
            <a:spAutoFit/>
          </a:bodyPr>
          <a:lstStyle/>
          <a:p>
            <a:r>
              <a:rPr lang="en-US" sz="1600" b="1" dirty="0" smtClean="0">
                <a:solidFill>
                  <a:srgbClr val="FF0000"/>
                </a:solidFill>
              </a:rPr>
              <a:t>918</a:t>
            </a:r>
            <a:endParaRPr lang="en-US" sz="1600" b="1" dirty="0">
              <a:solidFill>
                <a:srgbClr val="FF0000"/>
              </a:solidFill>
            </a:endParaRPr>
          </a:p>
        </p:txBody>
      </p:sp>
      <p:sp>
        <p:nvSpPr>
          <p:cNvPr id="13" name="Oval 12"/>
          <p:cNvSpPr/>
          <p:nvPr/>
        </p:nvSpPr>
        <p:spPr bwMode="auto">
          <a:xfrm>
            <a:off x="2514600" y="5638800"/>
            <a:ext cx="152400" cy="152400"/>
          </a:xfrm>
          <a:prstGeom prst="ellipse">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4" name="Oval 13"/>
          <p:cNvSpPr/>
          <p:nvPr/>
        </p:nvSpPr>
        <p:spPr bwMode="auto">
          <a:xfrm>
            <a:off x="2743200" y="5638800"/>
            <a:ext cx="152400" cy="152400"/>
          </a:xfrm>
          <a:prstGeom prst="ellipse">
            <a:avLst/>
          </a:prstGeom>
          <a:solidFill>
            <a:srgbClr val="FFCC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5" name="TextBox 14"/>
          <p:cNvSpPr txBox="1"/>
          <p:nvPr/>
        </p:nvSpPr>
        <p:spPr>
          <a:xfrm>
            <a:off x="3048000" y="5562600"/>
            <a:ext cx="3352800" cy="307777"/>
          </a:xfrm>
          <a:prstGeom prst="rect">
            <a:avLst/>
          </a:prstGeom>
          <a:noFill/>
        </p:spPr>
        <p:txBody>
          <a:bodyPr wrap="square" rtlCol="0">
            <a:spAutoFit/>
          </a:bodyPr>
          <a:lstStyle/>
          <a:p>
            <a:r>
              <a:rPr lang="en-US" sz="1400" dirty="0" smtClean="0">
                <a:solidFill>
                  <a:schemeClr val="bg1">
                    <a:lumMod val="95000"/>
                  </a:schemeClr>
                </a:solidFill>
              </a:rPr>
              <a:t>ORSANCO Historic Hg monitoring site</a:t>
            </a:r>
            <a:endParaRPr lang="en-US" sz="1400" dirty="0">
              <a:solidFill>
                <a:schemeClr val="bg1">
                  <a:lumMod val="95000"/>
                </a:schemeClr>
              </a:solidFill>
            </a:endParaRPr>
          </a:p>
        </p:txBody>
      </p:sp>
      <p:sp>
        <p:nvSpPr>
          <p:cNvPr id="16" name="TextBox 15"/>
          <p:cNvSpPr txBox="1"/>
          <p:nvPr/>
        </p:nvSpPr>
        <p:spPr>
          <a:xfrm>
            <a:off x="3048000" y="5788223"/>
            <a:ext cx="3352800" cy="523220"/>
          </a:xfrm>
          <a:prstGeom prst="rect">
            <a:avLst/>
          </a:prstGeom>
          <a:noFill/>
        </p:spPr>
        <p:txBody>
          <a:bodyPr wrap="square" rtlCol="0">
            <a:spAutoFit/>
          </a:bodyPr>
          <a:lstStyle/>
          <a:p>
            <a:r>
              <a:rPr lang="en-US" sz="1400" dirty="0" smtClean="0">
                <a:solidFill>
                  <a:schemeClr val="bg1">
                    <a:lumMod val="95000"/>
                  </a:schemeClr>
                </a:solidFill>
              </a:rPr>
              <a:t>2010 Hg Recon monitoring site &amp;</a:t>
            </a:r>
            <a:br>
              <a:rPr lang="en-US" sz="1400" dirty="0" smtClean="0">
                <a:solidFill>
                  <a:schemeClr val="bg1">
                    <a:lumMod val="95000"/>
                  </a:schemeClr>
                </a:solidFill>
              </a:rPr>
            </a:br>
            <a:r>
              <a:rPr lang="en-US" sz="1400" dirty="0" smtClean="0">
                <a:solidFill>
                  <a:schemeClr val="bg1">
                    <a:lumMod val="95000"/>
                  </a:schemeClr>
                </a:solidFill>
              </a:rPr>
              <a:t>downstream mile mark</a:t>
            </a:r>
            <a:endParaRPr lang="en-US" sz="1400" dirty="0">
              <a:solidFill>
                <a:schemeClr val="bg1">
                  <a:lumMod val="95000"/>
                </a:schemeClr>
              </a:solidFill>
            </a:endParaRPr>
          </a:p>
        </p:txBody>
      </p:sp>
      <p:sp>
        <p:nvSpPr>
          <p:cNvPr id="17" name="Oval 16"/>
          <p:cNvSpPr/>
          <p:nvPr/>
        </p:nvSpPr>
        <p:spPr bwMode="auto">
          <a:xfrm>
            <a:off x="2743200" y="5867400"/>
            <a:ext cx="152400" cy="152400"/>
          </a:xfrm>
          <a:prstGeom prst="ellipse">
            <a:avLst/>
          </a:prstGeom>
          <a:solidFill>
            <a:srgbClr val="FFCC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2362200" y="5943600"/>
            <a:ext cx="609600" cy="338554"/>
          </a:xfrm>
          <a:prstGeom prst="rect">
            <a:avLst/>
          </a:prstGeom>
          <a:noFill/>
        </p:spPr>
        <p:txBody>
          <a:bodyPr wrap="square" rtlCol="0">
            <a:spAutoFit/>
          </a:bodyPr>
          <a:lstStyle/>
          <a:p>
            <a:r>
              <a:rPr lang="en-US" sz="1600" b="1" dirty="0" smtClean="0">
                <a:solidFill>
                  <a:srgbClr val="FF0000"/>
                </a:solidFill>
              </a:rPr>
              <a:t>607</a:t>
            </a:r>
            <a:endParaRPr lang="en-US" sz="1600" b="1" dirty="0">
              <a:solidFill>
                <a:srgbClr val="FF0000"/>
              </a:solidFill>
            </a:endParaRPr>
          </a:p>
        </p:txBody>
      </p:sp>
      <p:sp>
        <p:nvSpPr>
          <p:cNvPr id="19" name="TextBox 18"/>
          <p:cNvSpPr txBox="1"/>
          <p:nvPr/>
        </p:nvSpPr>
        <p:spPr>
          <a:xfrm>
            <a:off x="7086600" y="2590800"/>
            <a:ext cx="609600" cy="338554"/>
          </a:xfrm>
          <a:prstGeom prst="rect">
            <a:avLst/>
          </a:prstGeom>
          <a:noFill/>
        </p:spPr>
        <p:txBody>
          <a:bodyPr wrap="square" rtlCol="0">
            <a:spAutoFit/>
          </a:bodyPr>
          <a:lstStyle/>
          <a:p>
            <a:r>
              <a:rPr lang="en-US" sz="1600" b="1" dirty="0" smtClean="0">
                <a:solidFill>
                  <a:srgbClr val="FF0000"/>
                </a:solidFill>
              </a:rPr>
              <a:t>118</a:t>
            </a:r>
            <a:endParaRPr lang="en-US" sz="1600" b="1" dirty="0">
              <a:solidFill>
                <a:srgbClr val="FF0000"/>
              </a:solidFill>
            </a:endParaRPr>
          </a:p>
        </p:txBody>
      </p:sp>
      <p:sp>
        <p:nvSpPr>
          <p:cNvPr id="2" name="TextBox 1"/>
          <p:cNvSpPr txBox="1"/>
          <p:nvPr/>
        </p:nvSpPr>
        <p:spPr>
          <a:xfrm>
            <a:off x="381000" y="990600"/>
            <a:ext cx="4876800" cy="1015663"/>
          </a:xfrm>
          <a:prstGeom prst="rect">
            <a:avLst/>
          </a:prstGeom>
          <a:solidFill>
            <a:schemeClr val="accent1">
              <a:lumMod val="20000"/>
              <a:lumOff val="80000"/>
            </a:schemeClr>
          </a:solidFill>
          <a:ln>
            <a:solidFill>
              <a:srgbClr val="FFC000"/>
            </a:solidFill>
          </a:ln>
        </p:spPr>
        <p:txBody>
          <a:bodyPr wrap="square" rtlCol="0">
            <a:spAutoFit/>
          </a:bodyPr>
          <a:lstStyle/>
          <a:p>
            <a:r>
              <a:rPr lang="en-US" sz="2000" dirty="0" smtClean="0"/>
              <a:t>USGS </a:t>
            </a:r>
            <a:r>
              <a:rPr lang="en-US" sz="2000" dirty="0"/>
              <a:t>and ORSANCO Hg Recon, </a:t>
            </a:r>
            <a:r>
              <a:rPr lang="en-US" sz="2000" dirty="0" smtClean="0"/>
              <a:t>2010</a:t>
            </a:r>
          </a:p>
          <a:p>
            <a:r>
              <a:rPr lang="en-US" sz="2000" dirty="0"/>
              <a:t>S</a:t>
            </a:r>
            <a:r>
              <a:rPr lang="en-US" sz="2000" dirty="0" smtClean="0"/>
              <a:t>easonal streamflow-integrated samples for low-level Hg and MeHg at 6 sites</a:t>
            </a:r>
            <a:endParaRPr lang="en-US" sz="2000" dirty="0"/>
          </a:p>
        </p:txBody>
      </p:sp>
    </p:spTree>
    <p:extLst>
      <p:ext uri="{BB962C8B-B14F-4D97-AF65-F5344CB8AC3E}">
        <p14:creationId xmlns:p14="http://schemas.microsoft.com/office/powerpoint/2010/main" val="17336046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066800" y="304800"/>
            <a:ext cx="7315200" cy="1143000"/>
          </a:xfrm>
        </p:spPr>
        <p:txBody>
          <a:bodyPr/>
          <a:lstStyle/>
          <a:p>
            <a:r>
              <a:rPr lang="en-US" sz="2000" dirty="0" smtClean="0">
                <a:solidFill>
                  <a:schemeClr val="bg1"/>
                </a:solidFill>
              </a:rPr>
              <a:t>2010 Hg concentrations were low, when compared to </a:t>
            </a:r>
            <a:br>
              <a:rPr lang="en-US" sz="2000" dirty="0" smtClean="0">
                <a:solidFill>
                  <a:schemeClr val="bg1"/>
                </a:solidFill>
              </a:rPr>
            </a:br>
            <a:r>
              <a:rPr lang="en-US" sz="2000" dirty="0" smtClean="0">
                <a:solidFill>
                  <a:schemeClr val="bg1"/>
                </a:solidFill>
              </a:rPr>
              <a:t>historic Hg data from Ohio River and Indiana streams</a:t>
            </a:r>
            <a:endParaRPr lang="en-US" sz="2000" dirty="0">
              <a:solidFill>
                <a:schemeClr val="bg1"/>
              </a:solidFill>
            </a:endParaRPr>
          </a:p>
        </p:txBody>
      </p:sp>
      <p:pic>
        <p:nvPicPr>
          <p:cNvPr id="6" name="Picture 5" descr="ORSANCO_logo.jpg"/>
          <p:cNvPicPr>
            <a:picLocks noChangeAspect="1"/>
          </p:cNvPicPr>
          <p:nvPr/>
        </p:nvPicPr>
        <p:blipFill>
          <a:blip r:embed="rId2" cstate="print"/>
          <a:stretch>
            <a:fillRect/>
          </a:stretch>
        </p:blipFill>
        <p:spPr>
          <a:xfrm>
            <a:off x="7086600" y="5912308"/>
            <a:ext cx="838200" cy="717091"/>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1414107675"/>
              </p:ext>
            </p:extLst>
          </p:nvPr>
        </p:nvGraphicFramePr>
        <p:xfrm>
          <a:off x="838200" y="1468506"/>
          <a:ext cx="7162800" cy="3713094"/>
        </p:xfrm>
        <a:graphic>
          <a:graphicData uri="http://schemas.openxmlformats.org/drawingml/2006/table">
            <a:tbl>
              <a:tblPr firstRow="1" bandRow="1">
                <a:tableStyleId>{5C22544A-7EE6-4342-B048-85BDC9FD1C3A}</a:tableStyleId>
              </a:tblPr>
              <a:tblGrid>
                <a:gridCol w="1981200"/>
                <a:gridCol w="1600200"/>
                <a:gridCol w="1847850"/>
                <a:gridCol w="1733550"/>
              </a:tblGrid>
              <a:tr h="752227">
                <a:tc>
                  <a:txBody>
                    <a:bodyPr/>
                    <a:lstStyle/>
                    <a:p>
                      <a:pPr algn="ctr"/>
                      <a:r>
                        <a:rPr lang="en-US" sz="1600" dirty="0" smtClean="0"/>
                        <a:t>Concentrations</a:t>
                      </a:r>
                      <a:r>
                        <a:rPr lang="en-US" sz="1600" baseline="0" dirty="0" smtClean="0"/>
                        <a:t> </a:t>
                      </a:r>
                      <a:br>
                        <a:rPr lang="en-US" sz="1600" baseline="0" dirty="0" smtClean="0"/>
                      </a:br>
                      <a:r>
                        <a:rPr lang="en-US" sz="1600" baseline="0" dirty="0" smtClean="0"/>
                        <a:t>(</a:t>
                      </a:r>
                      <a:r>
                        <a:rPr lang="en-US" sz="1600" baseline="0" dirty="0" err="1" smtClean="0"/>
                        <a:t>ng</a:t>
                      </a:r>
                      <a:r>
                        <a:rPr lang="en-US" sz="1600" baseline="0" dirty="0" smtClean="0"/>
                        <a:t>/L)</a:t>
                      </a:r>
                      <a:endParaRPr lang="en-US" sz="1600" dirty="0"/>
                    </a:p>
                  </a:txBody>
                  <a:tcPr anchor="b"/>
                </a:tc>
                <a:tc>
                  <a:txBody>
                    <a:bodyPr/>
                    <a:lstStyle/>
                    <a:p>
                      <a:pPr algn="ctr"/>
                      <a:r>
                        <a:rPr lang="en-US" sz="1600" dirty="0" smtClean="0"/>
                        <a:t>Ohio River</a:t>
                      </a:r>
                      <a:r>
                        <a:rPr lang="en-US" sz="1600" baseline="0" dirty="0" smtClean="0"/>
                        <a:t> recon 2010</a:t>
                      </a:r>
                    </a:p>
                    <a:p>
                      <a:pPr algn="ctr"/>
                      <a:r>
                        <a:rPr lang="en-US" sz="1600" baseline="0" dirty="0" smtClean="0"/>
                        <a:t>(n = 18)</a:t>
                      </a:r>
                      <a:endParaRPr lang="en-US" sz="1600" dirty="0"/>
                    </a:p>
                  </a:txBody>
                  <a:tcPr/>
                </a:tc>
                <a:tc>
                  <a:txBody>
                    <a:bodyPr/>
                    <a:lstStyle/>
                    <a:p>
                      <a:pPr algn="ctr"/>
                      <a:r>
                        <a:rPr lang="en-US" sz="1600" dirty="0" smtClean="0"/>
                        <a:t>Indiana streams</a:t>
                      </a:r>
                      <a:r>
                        <a:rPr lang="en-US" sz="1600" baseline="30000" dirty="0" smtClean="0"/>
                        <a:t>1</a:t>
                      </a:r>
                      <a:r>
                        <a:rPr lang="en-US" sz="1600" dirty="0" smtClean="0"/>
                        <a:t> </a:t>
                      </a:r>
                      <a:br>
                        <a:rPr lang="en-US" sz="1600" dirty="0" smtClean="0"/>
                      </a:br>
                      <a:r>
                        <a:rPr lang="en-US" sz="1600" dirty="0" smtClean="0"/>
                        <a:t>2001-2006</a:t>
                      </a:r>
                      <a:br>
                        <a:rPr lang="en-US" sz="1600" dirty="0" smtClean="0"/>
                      </a:br>
                      <a:r>
                        <a:rPr lang="en-US" sz="1600" dirty="0" smtClean="0"/>
                        <a:t>(n=411)</a:t>
                      </a:r>
                      <a:endParaRPr lang="en-US" sz="1600" dirty="0"/>
                    </a:p>
                  </a:txBody>
                  <a:tcPr/>
                </a:tc>
                <a:tc>
                  <a:txBody>
                    <a:bodyPr/>
                    <a:lstStyle/>
                    <a:p>
                      <a:pPr algn="ctr"/>
                      <a:r>
                        <a:rPr lang="en-US" sz="1600" dirty="0" smtClean="0"/>
                        <a:t>Ohio River</a:t>
                      </a:r>
                      <a:r>
                        <a:rPr lang="en-US" sz="1600" baseline="30000" dirty="0" smtClean="0"/>
                        <a:t>2</a:t>
                      </a:r>
                    </a:p>
                    <a:p>
                      <a:pPr algn="ctr"/>
                      <a:r>
                        <a:rPr lang="en-US" sz="1600" dirty="0" smtClean="0"/>
                        <a:t>2007-2009</a:t>
                      </a:r>
                      <a:br>
                        <a:rPr lang="en-US" sz="1600" dirty="0" smtClean="0"/>
                      </a:br>
                      <a:r>
                        <a:rPr lang="en-US" sz="1600" dirty="0" smtClean="0"/>
                        <a:t>(n=90)</a:t>
                      </a:r>
                      <a:endParaRPr lang="en-US" sz="1600" dirty="0"/>
                    </a:p>
                  </a:txBody>
                  <a:tcPr/>
                </a:tc>
              </a:tr>
              <a:tr h="481689">
                <a:tc>
                  <a:txBody>
                    <a:bodyPr/>
                    <a:lstStyle/>
                    <a:p>
                      <a:pPr algn="ctr"/>
                      <a:r>
                        <a:rPr lang="en-US" dirty="0" smtClean="0"/>
                        <a:t>Hg minimum</a:t>
                      </a:r>
                    </a:p>
                  </a:txBody>
                  <a:tcPr/>
                </a:tc>
                <a:tc>
                  <a:txBody>
                    <a:bodyPr/>
                    <a:lstStyle/>
                    <a:p>
                      <a:pPr lvl="1" algn="r"/>
                      <a:r>
                        <a:rPr lang="en-US" dirty="0" smtClean="0"/>
                        <a:t>0.87</a:t>
                      </a:r>
                      <a:endParaRPr lang="en-US" dirty="0"/>
                    </a:p>
                  </a:txBody>
                  <a:tcPr marR="365760"/>
                </a:tc>
                <a:tc>
                  <a:txBody>
                    <a:bodyPr/>
                    <a:lstStyle/>
                    <a:p>
                      <a:pPr lvl="1" algn="r"/>
                      <a:r>
                        <a:rPr lang="en-US" dirty="0" smtClean="0"/>
                        <a:t>0.24</a:t>
                      </a:r>
                      <a:endParaRPr lang="en-US" dirty="0"/>
                    </a:p>
                  </a:txBody>
                  <a:tcPr marR="365760"/>
                </a:tc>
                <a:tc>
                  <a:txBody>
                    <a:bodyPr/>
                    <a:lstStyle/>
                    <a:p>
                      <a:pPr algn="r"/>
                      <a:r>
                        <a:rPr lang="en-US" dirty="0" smtClean="0"/>
                        <a:t>&lt;1.5</a:t>
                      </a:r>
                      <a:endParaRPr lang="en-US" dirty="0"/>
                    </a:p>
                  </a:txBody>
                  <a:tcPr marR="457200"/>
                </a:tc>
              </a:tr>
              <a:tr h="481689">
                <a:tc>
                  <a:txBody>
                    <a:bodyPr/>
                    <a:lstStyle/>
                    <a:p>
                      <a:pPr algn="ctr"/>
                      <a:r>
                        <a:rPr lang="en-US" dirty="0" smtClean="0"/>
                        <a:t>Hg maximum</a:t>
                      </a:r>
                      <a:endParaRPr lang="en-US" dirty="0"/>
                    </a:p>
                  </a:txBody>
                  <a:tcPr/>
                </a:tc>
                <a:tc>
                  <a:txBody>
                    <a:bodyPr/>
                    <a:lstStyle/>
                    <a:p>
                      <a:pPr lvl="1" algn="r"/>
                      <a:r>
                        <a:rPr lang="en-US" dirty="0" smtClean="0"/>
                        <a:t>13.0</a:t>
                      </a:r>
                      <a:endParaRPr lang="en-US" dirty="0"/>
                    </a:p>
                  </a:txBody>
                  <a:tcPr marR="457200"/>
                </a:tc>
                <a:tc>
                  <a:txBody>
                    <a:bodyPr/>
                    <a:lstStyle/>
                    <a:p>
                      <a:pPr lvl="1" algn="r"/>
                      <a:r>
                        <a:rPr lang="en-US" dirty="0" smtClean="0"/>
                        <a:t>28.2</a:t>
                      </a:r>
                      <a:endParaRPr lang="en-US" dirty="0"/>
                    </a:p>
                  </a:txBody>
                  <a:tcPr marR="457200"/>
                </a:tc>
                <a:tc>
                  <a:txBody>
                    <a:bodyPr/>
                    <a:lstStyle/>
                    <a:p>
                      <a:pPr algn="r"/>
                      <a:r>
                        <a:rPr lang="en-US" dirty="0" smtClean="0"/>
                        <a:t>50.8</a:t>
                      </a:r>
                      <a:endParaRPr lang="en-US" dirty="0"/>
                    </a:p>
                  </a:txBody>
                  <a:tcPr marR="594360"/>
                </a:tc>
              </a:tr>
              <a:tr h="481689">
                <a:tc>
                  <a:txBody>
                    <a:bodyPr/>
                    <a:lstStyle/>
                    <a:p>
                      <a:pPr algn="ctr"/>
                      <a:r>
                        <a:rPr lang="en-US" dirty="0" smtClean="0"/>
                        <a:t>Hg median</a:t>
                      </a:r>
                      <a:endParaRPr lang="en-US" dirty="0"/>
                    </a:p>
                  </a:txBody>
                  <a:tcPr/>
                </a:tc>
                <a:tc>
                  <a:txBody>
                    <a:bodyPr/>
                    <a:lstStyle/>
                    <a:p>
                      <a:pPr lvl="1" algn="r"/>
                      <a:r>
                        <a:rPr lang="en-US" dirty="0" smtClean="0"/>
                        <a:t>1.41</a:t>
                      </a:r>
                      <a:endParaRPr lang="en-US" dirty="0"/>
                    </a:p>
                  </a:txBody>
                  <a:tcPr marR="365760"/>
                </a:tc>
                <a:tc>
                  <a:txBody>
                    <a:bodyPr/>
                    <a:lstStyle/>
                    <a:p>
                      <a:pPr lvl="1" algn="r"/>
                      <a:r>
                        <a:rPr lang="en-US" dirty="0" smtClean="0"/>
                        <a:t>2.32</a:t>
                      </a:r>
                      <a:endParaRPr lang="en-US" dirty="0"/>
                    </a:p>
                  </a:txBody>
                  <a:tcPr marR="365760"/>
                </a:tc>
                <a:tc>
                  <a:txBody>
                    <a:bodyPr/>
                    <a:lstStyle/>
                    <a:p>
                      <a:pPr algn="r"/>
                      <a:r>
                        <a:rPr lang="en-US" dirty="0" smtClean="0"/>
                        <a:t>3.63</a:t>
                      </a:r>
                      <a:endParaRPr lang="en-US" dirty="0"/>
                    </a:p>
                  </a:txBody>
                  <a:tcPr marR="457200"/>
                </a:tc>
              </a:tr>
              <a:tr h="481689">
                <a:tc>
                  <a:txBody>
                    <a:bodyPr/>
                    <a:lstStyle/>
                    <a:p>
                      <a:pPr algn="ctr"/>
                      <a:r>
                        <a:rPr lang="en-US" dirty="0" err="1" smtClean="0"/>
                        <a:t>MeHg</a:t>
                      </a:r>
                      <a:r>
                        <a:rPr lang="en-US" dirty="0" smtClean="0"/>
                        <a:t> minimum</a:t>
                      </a:r>
                      <a:endParaRPr lang="en-US" dirty="0"/>
                    </a:p>
                  </a:txBody>
                  <a:tcPr/>
                </a:tc>
                <a:tc>
                  <a:txBody>
                    <a:bodyPr/>
                    <a:lstStyle/>
                    <a:p>
                      <a:pPr marL="457200" marR="0" lvl="1" indent="0" algn="r" defTabSz="914400" rtl="0" eaLnBrk="1" fontAlgn="auto" latinLnBrk="0" hangingPunct="1">
                        <a:lnSpc>
                          <a:spcPct val="100000"/>
                        </a:lnSpc>
                        <a:spcBef>
                          <a:spcPts val="0"/>
                        </a:spcBef>
                        <a:spcAft>
                          <a:spcPts val="0"/>
                        </a:spcAft>
                        <a:buClrTx/>
                        <a:buSzTx/>
                        <a:buFontTx/>
                        <a:buNone/>
                        <a:tabLst/>
                        <a:defRPr/>
                      </a:pPr>
                      <a:r>
                        <a:rPr lang="en-US" dirty="0" smtClean="0"/>
                        <a:t>&lt;0.04</a:t>
                      </a:r>
                    </a:p>
                  </a:txBody>
                  <a:tcPr marR="365760"/>
                </a:tc>
                <a:tc>
                  <a:txBody>
                    <a:bodyPr/>
                    <a:lstStyle/>
                    <a:p>
                      <a:pPr lvl="1" algn="r"/>
                      <a:r>
                        <a:rPr lang="en-US" dirty="0" smtClean="0"/>
                        <a:t>&lt;0.04</a:t>
                      </a:r>
                      <a:endParaRPr lang="en-US" dirty="0"/>
                    </a:p>
                  </a:txBody>
                  <a:tcPr marR="365760"/>
                </a:tc>
                <a:tc>
                  <a:txBody>
                    <a:bodyPr/>
                    <a:lstStyle/>
                    <a:p>
                      <a:pPr algn="ctr"/>
                      <a:r>
                        <a:rPr lang="en-US" dirty="0" smtClean="0"/>
                        <a:t>no data</a:t>
                      </a:r>
                      <a:endParaRPr lang="en-US" dirty="0"/>
                    </a:p>
                  </a:txBody>
                  <a:tcPr/>
                </a:tc>
              </a:tr>
              <a:tr h="481689">
                <a:tc>
                  <a:txBody>
                    <a:bodyPr/>
                    <a:lstStyle/>
                    <a:p>
                      <a:pPr algn="ctr"/>
                      <a:r>
                        <a:rPr lang="en-US" dirty="0" err="1" smtClean="0"/>
                        <a:t>MeHg</a:t>
                      </a:r>
                      <a:r>
                        <a:rPr lang="en-US" dirty="0" smtClean="0"/>
                        <a:t> maximum</a:t>
                      </a:r>
                      <a:endParaRPr lang="en-US" dirty="0"/>
                    </a:p>
                  </a:txBody>
                  <a:tcPr/>
                </a:tc>
                <a:tc>
                  <a:txBody>
                    <a:bodyPr/>
                    <a:lstStyle/>
                    <a:p>
                      <a:pPr lvl="1" algn="r"/>
                      <a:r>
                        <a:rPr lang="en-US" dirty="0" smtClean="0"/>
                        <a:t>0.13</a:t>
                      </a:r>
                      <a:endParaRPr lang="en-US" dirty="0"/>
                    </a:p>
                  </a:txBody>
                  <a:tcPr marR="365760"/>
                </a:tc>
                <a:tc>
                  <a:txBody>
                    <a:bodyPr/>
                    <a:lstStyle/>
                    <a:p>
                      <a:pPr lvl="1" algn="r"/>
                      <a:r>
                        <a:rPr lang="en-US" dirty="0" smtClean="0"/>
                        <a:t>0.66</a:t>
                      </a:r>
                      <a:endParaRPr lang="en-US" dirty="0"/>
                    </a:p>
                  </a:txBody>
                  <a:tcPr marR="365760"/>
                </a:tc>
                <a:tc>
                  <a:txBody>
                    <a:bodyPr/>
                    <a:lstStyle/>
                    <a:p>
                      <a:pPr algn="ctr"/>
                      <a:r>
                        <a:rPr lang="en-US" dirty="0" smtClean="0"/>
                        <a:t>no data</a:t>
                      </a:r>
                    </a:p>
                  </a:txBody>
                  <a:tcPr/>
                </a:tc>
              </a:tr>
              <a:tr h="481689">
                <a:tc>
                  <a:txBody>
                    <a:bodyPr/>
                    <a:lstStyle/>
                    <a:p>
                      <a:pPr algn="ctr"/>
                      <a:r>
                        <a:rPr lang="en-US" dirty="0" err="1" smtClean="0"/>
                        <a:t>MeHg</a:t>
                      </a:r>
                      <a:r>
                        <a:rPr lang="en-US" dirty="0" smtClean="0"/>
                        <a:t> median</a:t>
                      </a:r>
                      <a:endParaRPr lang="en-US" dirty="0"/>
                    </a:p>
                  </a:txBody>
                  <a:tcPr/>
                </a:tc>
                <a:tc>
                  <a:txBody>
                    <a:bodyPr/>
                    <a:lstStyle/>
                    <a:p>
                      <a:pPr lvl="1" algn="r"/>
                      <a:r>
                        <a:rPr lang="en-US" dirty="0" smtClean="0"/>
                        <a:t>0.04</a:t>
                      </a:r>
                      <a:endParaRPr lang="en-US" dirty="0"/>
                    </a:p>
                  </a:txBody>
                  <a:tcPr marR="365760"/>
                </a:tc>
                <a:tc>
                  <a:txBody>
                    <a:bodyPr/>
                    <a:lstStyle/>
                    <a:p>
                      <a:pPr lvl="1" algn="r"/>
                      <a:r>
                        <a:rPr lang="en-US" dirty="0" smtClean="0"/>
                        <a:t>0.10</a:t>
                      </a:r>
                      <a:endParaRPr lang="en-US" dirty="0"/>
                    </a:p>
                  </a:txBody>
                  <a:tcPr marR="365760"/>
                </a:tc>
                <a:tc>
                  <a:txBody>
                    <a:bodyPr/>
                    <a:lstStyle/>
                    <a:p>
                      <a:pPr algn="ctr"/>
                      <a:r>
                        <a:rPr lang="en-US" dirty="0" smtClean="0"/>
                        <a:t>no data</a:t>
                      </a:r>
                      <a:endParaRPr lang="en-US" dirty="0"/>
                    </a:p>
                  </a:txBody>
                  <a:tcPr/>
                </a:tc>
              </a:tr>
            </a:tbl>
          </a:graphicData>
        </a:graphic>
      </p:graphicFrame>
      <p:sp>
        <p:nvSpPr>
          <p:cNvPr id="9" name="TextBox 8"/>
          <p:cNvSpPr txBox="1"/>
          <p:nvPr/>
        </p:nvSpPr>
        <p:spPr>
          <a:xfrm>
            <a:off x="914400" y="5410200"/>
            <a:ext cx="7162800" cy="523220"/>
          </a:xfrm>
          <a:prstGeom prst="rect">
            <a:avLst/>
          </a:prstGeom>
          <a:noFill/>
        </p:spPr>
        <p:txBody>
          <a:bodyPr wrap="square" rtlCol="0">
            <a:spAutoFit/>
          </a:bodyPr>
          <a:lstStyle/>
          <a:p>
            <a:r>
              <a:rPr lang="en-US" sz="1400" baseline="30000" dirty="0" smtClean="0">
                <a:solidFill>
                  <a:schemeClr val="bg1"/>
                </a:solidFill>
              </a:rPr>
              <a:t>1</a:t>
            </a:r>
            <a:r>
              <a:rPr lang="en-US" sz="1400" dirty="0" smtClean="0">
                <a:solidFill>
                  <a:schemeClr val="bg1"/>
                </a:solidFill>
              </a:rPr>
              <a:t> </a:t>
            </a:r>
            <a:r>
              <a:rPr lang="en-US" sz="1400" dirty="0" err="1" smtClean="0">
                <a:solidFill>
                  <a:schemeClr val="bg1"/>
                </a:solidFill>
              </a:rPr>
              <a:t>Risch</a:t>
            </a:r>
            <a:r>
              <a:rPr lang="en-US" sz="1400" dirty="0" smtClean="0">
                <a:solidFill>
                  <a:schemeClr val="bg1"/>
                </a:solidFill>
              </a:rPr>
              <a:t> and others, 2010.</a:t>
            </a:r>
          </a:p>
          <a:p>
            <a:r>
              <a:rPr lang="en-US" sz="1400" baseline="30000" dirty="0" smtClean="0">
                <a:solidFill>
                  <a:schemeClr val="bg1"/>
                </a:solidFill>
              </a:rPr>
              <a:t>2</a:t>
            </a:r>
            <a:r>
              <a:rPr lang="en-US" sz="1400" dirty="0" smtClean="0">
                <a:solidFill>
                  <a:schemeClr val="bg1"/>
                </a:solidFill>
              </a:rPr>
              <a:t> ORSANCO written </a:t>
            </a:r>
            <a:r>
              <a:rPr lang="en-US" sz="1400" dirty="0" err="1" smtClean="0">
                <a:solidFill>
                  <a:schemeClr val="bg1"/>
                </a:solidFill>
              </a:rPr>
              <a:t>commun</a:t>
            </a:r>
            <a:r>
              <a:rPr lang="en-US" sz="1400" dirty="0" smtClean="0">
                <a:solidFill>
                  <a:schemeClr val="bg1"/>
                </a:solidFill>
              </a:rPr>
              <a:t>., 2010; 5 of the 6 sites sampled in 2010 w/o mile 118 site</a:t>
            </a:r>
            <a:endParaRPr lang="en-US" sz="1400" dirty="0">
              <a:solidFill>
                <a:schemeClr val="bg1"/>
              </a:solidFill>
            </a:endParaRPr>
          </a:p>
        </p:txBody>
      </p:sp>
    </p:spTree>
    <p:extLst>
      <p:ext uri="{BB962C8B-B14F-4D97-AF65-F5344CB8AC3E}">
        <p14:creationId xmlns:p14="http://schemas.microsoft.com/office/powerpoint/2010/main" val="20163642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533400"/>
            <a:ext cx="8305832" cy="1143000"/>
          </a:xfrm>
        </p:spPr>
        <p:txBody>
          <a:bodyPr/>
          <a:lstStyle/>
          <a:p>
            <a:r>
              <a:rPr lang="en-US" sz="2000" dirty="0" smtClean="0">
                <a:solidFill>
                  <a:schemeClr val="bg1"/>
                </a:solidFill>
              </a:rPr>
              <a:t>Ohio River Hg </a:t>
            </a:r>
            <a:r>
              <a:rPr lang="en-US" sz="2000" dirty="0">
                <a:solidFill>
                  <a:schemeClr val="bg1"/>
                </a:solidFill>
              </a:rPr>
              <a:t>&amp; MeHg </a:t>
            </a:r>
            <a:r>
              <a:rPr lang="en-US" sz="2000" dirty="0" smtClean="0">
                <a:solidFill>
                  <a:schemeClr val="bg1"/>
                </a:solidFill>
              </a:rPr>
              <a:t>mostly particulate</a:t>
            </a:r>
            <a:r>
              <a:rPr lang="en-US" sz="2000" dirty="0">
                <a:solidFill>
                  <a:schemeClr val="bg1"/>
                </a:solidFill>
              </a:rPr>
              <a:t>, related to </a:t>
            </a:r>
            <a:r>
              <a:rPr lang="en-US" sz="2000" dirty="0" smtClean="0">
                <a:solidFill>
                  <a:schemeClr val="bg1"/>
                </a:solidFill>
              </a:rPr>
              <a:t>streamflow &amp; </a:t>
            </a:r>
            <a:r>
              <a:rPr lang="en-US" sz="2000" dirty="0">
                <a:solidFill>
                  <a:schemeClr val="bg1"/>
                </a:solidFill>
              </a:rPr>
              <a:t>suspended </a:t>
            </a:r>
            <a:r>
              <a:rPr lang="en-US" sz="2000" dirty="0" smtClean="0">
                <a:solidFill>
                  <a:schemeClr val="bg1"/>
                </a:solidFill>
              </a:rPr>
              <a:t>sediment, such that when </a:t>
            </a:r>
            <a:r>
              <a:rPr lang="en-US" sz="2000" dirty="0">
                <a:solidFill>
                  <a:schemeClr val="bg1"/>
                </a:solidFill>
              </a:rPr>
              <a:t>streamflow is &gt; 200,000 </a:t>
            </a:r>
            <a:r>
              <a:rPr lang="en-US" sz="2000" dirty="0" err="1">
                <a:solidFill>
                  <a:schemeClr val="bg1"/>
                </a:solidFill>
              </a:rPr>
              <a:t>cfs</a:t>
            </a:r>
            <a:r>
              <a:rPr lang="en-US" sz="2000" dirty="0">
                <a:solidFill>
                  <a:schemeClr val="bg1"/>
                </a:solidFill>
              </a:rPr>
              <a:t>, suspended sediment is &gt; 200 mg/L, </a:t>
            </a:r>
            <a:r>
              <a:rPr lang="en-US" sz="2000" dirty="0" smtClean="0">
                <a:solidFill>
                  <a:schemeClr val="bg1"/>
                </a:solidFill>
              </a:rPr>
              <a:t>Hg can be </a:t>
            </a:r>
            <a:r>
              <a:rPr lang="en-US" sz="2000" dirty="0">
                <a:solidFill>
                  <a:schemeClr val="bg1"/>
                </a:solidFill>
              </a:rPr>
              <a:t>&gt; 12 </a:t>
            </a:r>
            <a:r>
              <a:rPr lang="en-US" sz="2000" dirty="0" smtClean="0">
                <a:solidFill>
                  <a:schemeClr val="bg1"/>
                </a:solidFill>
              </a:rPr>
              <a:t>ng/L criteria.</a:t>
            </a:r>
            <a:r>
              <a:rPr lang="en-US" sz="2000" dirty="0">
                <a:solidFill>
                  <a:schemeClr val="bg1"/>
                </a:solidFill>
              </a:rPr>
              <a:t/>
            </a:r>
            <a:br>
              <a:rPr lang="en-US" sz="2000" dirty="0">
                <a:solidFill>
                  <a:schemeClr val="bg1"/>
                </a:solidFill>
              </a:rPr>
            </a:br>
            <a:r>
              <a:rPr lang="en-US" sz="2000" dirty="0">
                <a:solidFill>
                  <a:schemeClr val="bg1"/>
                </a:solidFill>
              </a:rPr>
              <a:t>I</a:t>
            </a:r>
            <a:r>
              <a:rPr lang="en-US" sz="2000" dirty="0" smtClean="0">
                <a:solidFill>
                  <a:schemeClr val="bg1"/>
                </a:solidFill>
              </a:rPr>
              <a:t>nstantaneous stream Hg loads varied by location and season.</a:t>
            </a:r>
            <a:endParaRPr lang="en-US" sz="2000" dirty="0">
              <a:solidFill>
                <a:schemeClr val="bg1"/>
              </a:solidFill>
            </a:endParaRPr>
          </a:p>
        </p:txBody>
      </p:sp>
      <p:pic>
        <p:nvPicPr>
          <p:cNvPr id="3" name="Picture 2" descr="ORSANCO_logo.jpg"/>
          <p:cNvPicPr>
            <a:picLocks noChangeAspect="1"/>
          </p:cNvPicPr>
          <p:nvPr/>
        </p:nvPicPr>
        <p:blipFill>
          <a:blip r:embed="rId2" cstate="print"/>
          <a:stretch>
            <a:fillRect/>
          </a:stretch>
        </p:blipFill>
        <p:spPr>
          <a:xfrm>
            <a:off x="7086600" y="5912308"/>
            <a:ext cx="838200" cy="717091"/>
          </a:xfrm>
          <a:prstGeom prst="rect">
            <a:avLst/>
          </a:prstGeom>
        </p:spPr>
      </p:pic>
      <p:pic>
        <p:nvPicPr>
          <p:cNvPr id="2050" name="Picture 2" descr="C:\Documents and Settings\mrrisch\My Documents\ORSANCO\Data\GraphsFeb2011\Site_LoadGraphs.jpg"/>
          <p:cNvPicPr>
            <a:picLocks noChangeAspect="1" noChangeArrowheads="1"/>
          </p:cNvPicPr>
          <p:nvPr/>
        </p:nvPicPr>
        <p:blipFill>
          <a:blip r:embed="rId3"/>
          <a:srcRect l="2549" t="4444" r="45686" b="68889"/>
          <a:stretch>
            <a:fillRect/>
          </a:stretch>
        </p:blipFill>
        <p:spPr bwMode="auto">
          <a:xfrm>
            <a:off x="685800" y="1803400"/>
            <a:ext cx="5867400" cy="3911600"/>
          </a:xfrm>
          <a:prstGeom prst="rect">
            <a:avLst/>
          </a:prstGeom>
          <a:noFill/>
        </p:spPr>
      </p:pic>
      <p:sp>
        <p:nvSpPr>
          <p:cNvPr id="6" name="TextBox 5"/>
          <p:cNvSpPr txBox="1"/>
          <p:nvPr/>
        </p:nvSpPr>
        <p:spPr>
          <a:xfrm>
            <a:off x="6629401" y="2286000"/>
            <a:ext cx="1371600" cy="307777"/>
          </a:xfrm>
          <a:prstGeom prst="rect">
            <a:avLst/>
          </a:prstGeom>
          <a:noFill/>
          <a:ln w="28575">
            <a:solidFill>
              <a:srgbClr val="99CCFF"/>
            </a:solidFill>
          </a:ln>
        </p:spPr>
        <p:txBody>
          <a:bodyPr wrap="square" rtlCol="0">
            <a:spAutoFit/>
          </a:bodyPr>
          <a:lstStyle/>
          <a:p>
            <a:r>
              <a:rPr lang="en-US" sz="1400" dirty="0" smtClean="0">
                <a:solidFill>
                  <a:srgbClr val="99CCFF"/>
                </a:solidFill>
              </a:rPr>
              <a:t>45 to 414 kg/hr</a:t>
            </a:r>
            <a:endParaRPr lang="en-US" sz="1400" dirty="0">
              <a:solidFill>
                <a:srgbClr val="99CCFF"/>
              </a:solidFill>
            </a:endParaRPr>
          </a:p>
        </p:txBody>
      </p:sp>
      <p:sp>
        <p:nvSpPr>
          <p:cNvPr id="7" name="Right Brace 6"/>
          <p:cNvSpPr/>
          <p:nvPr/>
        </p:nvSpPr>
        <p:spPr bwMode="auto">
          <a:xfrm>
            <a:off x="5867465" y="2182910"/>
            <a:ext cx="304735" cy="914400"/>
          </a:xfrm>
          <a:prstGeom prst="rightBrace">
            <a:avLst/>
          </a:prstGeom>
          <a:noFill/>
          <a:ln w="28575" cap="flat" cmpd="sng" algn="ctr">
            <a:solidFill>
              <a:srgbClr val="99CC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cxnSp>
        <p:nvCxnSpPr>
          <p:cNvPr id="9" name="Straight Connector 8"/>
          <p:cNvCxnSpPr>
            <a:stCxn id="7" idx="1"/>
            <a:endCxn id="6" idx="1"/>
          </p:cNvCxnSpPr>
          <p:nvPr/>
        </p:nvCxnSpPr>
        <p:spPr bwMode="auto">
          <a:xfrm rot="10800000" flipH="1">
            <a:off x="6172199" y="2439890"/>
            <a:ext cx="457201" cy="200221"/>
          </a:xfrm>
          <a:prstGeom prst="line">
            <a:avLst/>
          </a:prstGeom>
          <a:solidFill>
            <a:schemeClr val="accent1"/>
          </a:solidFill>
          <a:ln w="28575" cap="flat" cmpd="sng" algn="ctr">
            <a:solidFill>
              <a:srgbClr val="99CCFF"/>
            </a:solidFill>
            <a:prstDash val="solid"/>
            <a:round/>
            <a:headEnd type="none" w="med" len="med"/>
            <a:tailEnd type="none" w="med" len="med"/>
          </a:ln>
          <a:effectLst/>
        </p:spPr>
      </p:cxnSp>
      <p:sp>
        <p:nvSpPr>
          <p:cNvPr id="14" name="TextBox 13"/>
          <p:cNvSpPr txBox="1"/>
          <p:nvPr/>
        </p:nvSpPr>
        <p:spPr>
          <a:xfrm>
            <a:off x="6705600" y="3352800"/>
            <a:ext cx="1219200" cy="307777"/>
          </a:xfrm>
          <a:prstGeom prst="rect">
            <a:avLst/>
          </a:prstGeom>
          <a:noFill/>
          <a:ln w="28575">
            <a:solidFill>
              <a:srgbClr val="92D050"/>
            </a:solidFill>
          </a:ln>
        </p:spPr>
        <p:txBody>
          <a:bodyPr wrap="square" rtlCol="0">
            <a:spAutoFit/>
          </a:bodyPr>
          <a:lstStyle/>
          <a:p>
            <a:r>
              <a:rPr lang="en-US" sz="1400" dirty="0" smtClean="0">
                <a:solidFill>
                  <a:srgbClr val="92D050"/>
                </a:solidFill>
              </a:rPr>
              <a:t>1 to 49 kg/hr</a:t>
            </a:r>
            <a:endParaRPr lang="en-US" sz="1400" dirty="0">
              <a:solidFill>
                <a:srgbClr val="92D050"/>
              </a:solidFill>
            </a:endParaRPr>
          </a:p>
        </p:txBody>
      </p:sp>
      <p:sp>
        <p:nvSpPr>
          <p:cNvPr id="15" name="Right Brace 14"/>
          <p:cNvSpPr/>
          <p:nvPr/>
        </p:nvSpPr>
        <p:spPr bwMode="auto">
          <a:xfrm>
            <a:off x="5715066" y="3122710"/>
            <a:ext cx="304735" cy="1524000"/>
          </a:xfrm>
          <a:prstGeom prst="rightBrace">
            <a:avLst/>
          </a:prstGeom>
          <a:noFill/>
          <a:ln w="28575" cap="flat" cmpd="sng" algn="ctr">
            <a:solidFill>
              <a:srgbClr val="92D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cxnSp>
        <p:nvCxnSpPr>
          <p:cNvPr id="16" name="Straight Connector 15"/>
          <p:cNvCxnSpPr>
            <a:stCxn id="15" idx="1"/>
            <a:endCxn id="14" idx="1"/>
          </p:cNvCxnSpPr>
          <p:nvPr/>
        </p:nvCxnSpPr>
        <p:spPr bwMode="auto">
          <a:xfrm rot="10800000" flipH="1">
            <a:off x="6019800" y="3506690"/>
            <a:ext cx="685799" cy="378021"/>
          </a:xfrm>
          <a:prstGeom prst="line">
            <a:avLst/>
          </a:prstGeom>
          <a:solidFill>
            <a:schemeClr val="accent1"/>
          </a:solidFill>
          <a:ln w="28575" cap="flat" cmpd="sng" algn="ctr">
            <a:solidFill>
              <a:srgbClr val="92D050"/>
            </a:solidFill>
            <a:prstDash val="solid"/>
            <a:round/>
            <a:headEnd type="none" w="med" len="med"/>
            <a:tailEnd type="none" w="med" len="med"/>
          </a:ln>
          <a:effectLst/>
        </p:spPr>
      </p:cxnSp>
      <p:sp>
        <p:nvSpPr>
          <p:cNvPr id="20" name="TextBox 19"/>
          <p:cNvSpPr txBox="1"/>
          <p:nvPr/>
        </p:nvSpPr>
        <p:spPr>
          <a:xfrm>
            <a:off x="6705600" y="4114800"/>
            <a:ext cx="1219200" cy="307777"/>
          </a:xfrm>
          <a:prstGeom prst="rect">
            <a:avLst/>
          </a:prstGeom>
          <a:noFill/>
          <a:ln w="28575">
            <a:solidFill>
              <a:srgbClr val="641B56"/>
            </a:solidFill>
          </a:ln>
        </p:spPr>
        <p:txBody>
          <a:bodyPr wrap="square" rtlCol="0">
            <a:spAutoFit/>
          </a:bodyPr>
          <a:lstStyle/>
          <a:p>
            <a:r>
              <a:rPr lang="en-US" sz="1400" dirty="0" smtClean="0">
                <a:solidFill>
                  <a:srgbClr val="C00000"/>
                </a:solidFill>
              </a:rPr>
              <a:t>0.5 to 5 kg/hr</a:t>
            </a:r>
            <a:endParaRPr lang="en-US" sz="1400" dirty="0">
              <a:solidFill>
                <a:srgbClr val="C00000"/>
              </a:solidFill>
            </a:endParaRPr>
          </a:p>
        </p:txBody>
      </p:sp>
      <p:sp>
        <p:nvSpPr>
          <p:cNvPr id="21" name="Right Brace 20"/>
          <p:cNvSpPr/>
          <p:nvPr/>
        </p:nvSpPr>
        <p:spPr bwMode="auto">
          <a:xfrm>
            <a:off x="5943665" y="4034131"/>
            <a:ext cx="304735" cy="918369"/>
          </a:xfrm>
          <a:prstGeom prst="rightBrace">
            <a:avLst/>
          </a:prstGeom>
          <a:noFill/>
          <a:ln w="28575" cap="flat" cmpd="sng" algn="ctr">
            <a:solidFill>
              <a:srgbClr val="641B5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000" b="0" i="0" u="none" strike="noStrike" cap="none" normalizeH="0" baseline="0" smtClean="0">
              <a:ln>
                <a:noFill/>
              </a:ln>
              <a:solidFill>
                <a:schemeClr val="tx1"/>
              </a:solidFill>
              <a:effectLst/>
              <a:latin typeface="Arial" charset="0"/>
            </a:endParaRPr>
          </a:p>
        </p:txBody>
      </p:sp>
      <p:cxnSp>
        <p:nvCxnSpPr>
          <p:cNvPr id="22" name="Straight Connector 21"/>
          <p:cNvCxnSpPr>
            <a:stCxn id="21" idx="1"/>
            <a:endCxn id="20" idx="1"/>
          </p:cNvCxnSpPr>
          <p:nvPr/>
        </p:nvCxnSpPr>
        <p:spPr bwMode="auto">
          <a:xfrm rot="10800000" flipH="1">
            <a:off x="6248400" y="4268690"/>
            <a:ext cx="457200" cy="224627"/>
          </a:xfrm>
          <a:prstGeom prst="line">
            <a:avLst/>
          </a:prstGeom>
          <a:solidFill>
            <a:schemeClr val="accent1"/>
          </a:solidFill>
          <a:ln w="28575" cap="flat" cmpd="sng" algn="ctr">
            <a:solidFill>
              <a:srgbClr val="641B56"/>
            </a:solidFill>
            <a:prstDash val="solid"/>
            <a:round/>
            <a:headEnd type="none" w="med" len="med"/>
            <a:tailEnd type="none" w="med" len="med"/>
          </a:ln>
          <a:effectLst/>
        </p:spPr>
      </p:cxnSp>
      <p:sp>
        <p:nvSpPr>
          <p:cNvPr id="2" name="TextBox 1"/>
          <p:cNvSpPr txBox="1"/>
          <p:nvPr/>
        </p:nvSpPr>
        <p:spPr>
          <a:xfrm>
            <a:off x="762000" y="5486400"/>
            <a:ext cx="1143000" cy="369332"/>
          </a:xfrm>
          <a:prstGeom prst="rect">
            <a:avLst/>
          </a:prstGeom>
          <a:solidFill>
            <a:schemeClr val="accent1">
              <a:lumMod val="20000"/>
              <a:lumOff val="80000"/>
            </a:schemeClr>
          </a:solidFill>
          <a:ln>
            <a:solidFill>
              <a:schemeClr val="tx1"/>
            </a:solidFill>
          </a:ln>
        </p:spPr>
        <p:txBody>
          <a:bodyPr wrap="square" rtlCol="0">
            <a:spAutoFit/>
          </a:bodyPr>
          <a:lstStyle/>
          <a:p>
            <a:pPr algn="ctr"/>
            <a:r>
              <a:rPr lang="en-US" sz="1800" dirty="0" smtClean="0"/>
              <a:t>upstream</a:t>
            </a:r>
            <a:endParaRPr lang="en-US" sz="1800" dirty="0"/>
          </a:p>
        </p:txBody>
      </p:sp>
      <p:sp>
        <p:nvSpPr>
          <p:cNvPr id="18" name="TextBox 17"/>
          <p:cNvSpPr txBox="1"/>
          <p:nvPr/>
        </p:nvSpPr>
        <p:spPr>
          <a:xfrm>
            <a:off x="5410200" y="5486400"/>
            <a:ext cx="1447800" cy="369332"/>
          </a:xfrm>
          <a:prstGeom prst="rect">
            <a:avLst/>
          </a:prstGeom>
          <a:solidFill>
            <a:schemeClr val="accent1">
              <a:lumMod val="20000"/>
              <a:lumOff val="80000"/>
            </a:schemeClr>
          </a:solidFill>
          <a:ln>
            <a:solidFill>
              <a:schemeClr val="tx1"/>
            </a:solidFill>
          </a:ln>
        </p:spPr>
        <p:txBody>
          <a:bodyPr wrap="square" rtlCol="0">
            <a:spAutoFit/>
          </a:bodyPr>
          <a:lstStyle/>
          <a:p>
            <a:pPr algn="ctr"/>
            <a:r>
              <a:rPr lang="en-US" sz="1800" dirty="0" smtClean="0"/>
              <a:t>downstream</a:t>
            </a:r>
            <a:endParaRPr lang="en-US" sz="1800" dirty="0"/>
          </a:p>
        </p:txBody>
      </p:sp>
    </p:spTree>
    <p:extLst>
      <p:ext uri="{BB962C8B-B14F-4D97-AF65-F5344CB8AC3E}">
        <p14:creationId xmlns:p14="http://schemas.microsoft.com/office/powerpoint/2010/main" val="268238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066800" y="304800"/>
            <a:ext cx="7772400" cy="1143000"/>
          </a:xfrm>
        </p:spPr>
        <p:txBody>
          <a:bodyPr/>
          <a:lstStyle/>
          <a:p>
            <a:r>
              <a:rPr lang="en-US" sz="2400" dirty="0">
                <a:solidFill>
                  <a:schemeClr val="bg1"/>
                </a:solidFill>
              </a:rPr>
              <a:t>T</a:t>
            </a:r>
            <a:r>
              <a:rPr lang="en-US" sz="2400" dirty="0" smtClean="0">
                <a:solidFill>
                  <a:schemeClr val="bg1"/>
                </a:solidFill>
              </a:rPr>
              <a:t>he Hg cycle in terrestrial and aquatic ecosystems</a:t>
            </a:r>
          </a:p>
        </p:txBody>
      </p:sp>
      <p:pic>
        <p:nvPicPr>
          <p:cNvPr id="1026" name="Picture 2" descr="C:\Documents and Settings\mrrisch\My Documents\MercurySW\Reports\HgWatersheds_MRR\Draft\Fig1_Hgcycle.eps"/>
          <p:cNvPicPr>
            <a:picLocks noChangeAspect="1" noChangeArrowheads="1"/>
          </p:cNvPicPr>
          <p:nvPr/>
        </p:nvPicPr>
        <p:blipFill>
          <a:blip r:embed="rId2"/>
          <a:srcRect/>
          <a:stretch>
            <a:fillRect/>
          </a:stretch>
        </p:blipFill>
        <p:spPr bwMode="auto">
          <a:xfrm>
            <a:off x="1981200" y="1257745"/>
            <a:ext cx="5715000" cy="4914455"/>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sktop">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Deskto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000" b="0" i="0" u="none" strike="noStrike" cap="none" normalizeH="0" baseline="0" smtClean="0">
            <a:ln>
              <a:noFill/>
            </a:ln>
            <a:solidFill>
              <a:schemeClr val="tx1"/>
            </a:solidFill>
            <a:effectLst/>
            <a:latin typeface="Arial" charset="0"/>
          </a:defRPr>
        </a:defPPr>
      </a:lstStyle>
    </a:lnDef>
  </a:objectDefaults>
  <a:extraClrSchemeLst>
    <a:extraClrScheme>
      <a:clrScheme name="Desktop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sktop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sktop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sktop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sktop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sktop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sktop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7928</TotalTime>
  <Pages>4</Pages>
  <Words>1287</Words>
  <Application>Microsoft Office PowerPoint</Application>
  <PresentationFormat>On-screen Show (4:3)</PresentationFormat>
  <Paragraphs>208</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Desktop</vt:lpstr>
      <vt:lpstr>The Air and Water Connection  of Mercury in Watersheds Presentation for ORSANCO Technical Committee</vt:lpstr>
      <vt:lpstr>PowerPoint Presentation</vt:lpstr>
      <vt:lpstr>The Mercury (Hg) Problem</vt:lpstr>
      <vt:lpstr>PowerPoint Presentation</vt:lpstr>
      <vt:lpstr>Mercury is a Global Issue</vt:lpstr>
      <vt:lpstr>Hg is a Local Issue-- the Ohio River</vt:lpstr>
      <vt:lpstr>2010 Hg concentrations were low, when compared to  historic Hg data from Ohio River and Indiana streams</vt:lpstr>
      <vt:lpstr>Ohio River Hg &amp; MeHg mostly particulate, related to streamflow &amp; suspended sediment, such that when streamflow is &gt; 200,000 cfs, suspended sediment is &gt; 200 mg/L, Hg can be &gt; 12 ng/L criteria. Instantaneous stream Hg loads varied by location and season.</vt:lpstr>
      <vt:lpstr>The Hg cycle in terrestrial and aquatic ecosystems</vt:lpstr>
      <vt:lpstr>The Air- Water- Fish Mercury Connection–  a case study from Indiana Watersheds</vt:lpstr>
      <vt:lpstr>Mercury Monitoring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Positive statistical correlations of moderate strength  (Kendall’s tau 0.4 to 0.5, high is 0.7) where 50% of variation in dependent variable is explained by independent variable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Company>USGS</Company>
  <LinksUpToDate>false</LinksUpToDate>
  <SharedDoc>false</SharedDoc>
  <HyperlinkBase>http://www.usgs.gov/visual-id/specs/slides/slide.html</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Dark Blue Template for Slide Presentations</dc:title>
  <dc:subject>Presentation format with USGS Visual Identity</dc:subject>
  <dc:creator>VIScom</dc:creator>
  <dc:description>Updated to incorporate revised Visual Identity (VID)System guidelines on fonts.  An exception to using the VID fonts is allowed for presentation materials.   The font Arial should be substituted for the VID fonts Univers Condensed Bold and Times Roman</dc:description>
  <cp:lastModifiedBy>mrrisch</cp:lastModifiedBy>
  <cp:revision>391</cp:revision>
  <cp:lastPrinted>1998-03-23T17:09:44Z</cp:lastPrinted>
  <dcterms:created xsi:type="dcterms:W3CDTF">1998-01-16T15:44:57Z</dcterms:created>
  <dcterms:modified xsi:type="dcterms:W3CDTF">2016-02-09T15:00:23Z</dcterms:modified>
</cp:coreProperties>
</file>