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9" r:id="rId4"/>
    <p:sldId id="284" r:id="rId5"/>
    <p:sldId id="278" r:id="rId6"/>
    <p:sldId id="282" r:id="rId7"/>
    <p:sldId id="283" r:id="rId8"/>
    <p:sldId id="279" r:id="rId9"/>
    <p:sldId id="285" r:id="rId10"/>
    <p:sldId id="280" r:id="rId11"/>
    <p:sldId id="281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4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74997A-3E08-42C0-AEAC-667034551176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of the NPDES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588788"/>
          </a:xfrm>
        </p:spPr>
        <p:txBody>
          <a:bodyPr/>
          <a:lstStyle/>
          <a:p>
            <a:pPr algn="l"/>
            <a:r>
              <a:rPr lang="en-US" dirty="0" smtClean="0"/>
              <a:t>Paul Novak, IDEM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6096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210</a:t>
            </a:r>
            <a:r>
              <a:rPr lang="en-US" baseline="30000" dirty="0" smtClean="0"/>
              <a:t>th</a:t>
            </a:r>
            <a:r>
              <a:rPr lang="en-US" dirty="0" smtClean="0"/>
              <a:t> Technical Committee Meeting</a:t>
            </a:r>
          </a:p>
          <a:p>
            <a:pPr algn="r"/>
            <a:r>
              <a:rPr lang="en-US" dirty="0" smtClean="0"/>
              <a:t>February 9-10,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Triennial Review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Staff presented results of the poll distributed to Commissioners and committee members to rank priority issues for the next triennial standards review</a:t>
            </a:r>
          </a:p>
          <a:p>
            <a:r>
              <a:rPr lang="en-US" dirty="0" smtClean="0"/>
              <a:t>A number of issues identified for potential consideration in the next review.</a:t>
            </a:r>
          </a:p>
          <a:p>
            <a:pPr lvl="1"/>
            <a:r>
              <a:rPr lang="en-US" dirty="0" smtClean="0"/>
              <a:t>Mercury, nutrients, and </a:t>
            </a:r>
            <a:r>
              <a:rPr lang="en-US" i="1" dirty="0" smtClean="0"/>
              <a:t>E. coli </a:t>
            </a:r>
            <a:r>
              <a:rPr lang="en-US" dirty="0" smtClean="0"/>
              <a:t>received the highest priority rankings.</a:t>
            </a:r>
          </a:p>
          <a:p>
            <a:pPr lvl="1"/>
            <a:r>
              <a:rPr lang="en-US" b="1" u="sng" dirty="0" smtClean="0"/>
              <a:t>Addressing duration and frequency of criteria was also noted as a high priority.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Mercury Data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Discussed mercury point source data availability in light of current Commission effort to characterize mercury issue</a:t>
            </a:r>
          </a:p>
          <a:p>
            <a:r>
              <a:rPr lang="en-US" dirty="0" smtClean="0"/>
              <a:t>Review DMR Data </a:t>
            </a:r>
            <a:endParaRPr lang="en-US" dirty="0"/>
          </a:p>
          <a:p>
            <a:pPr lvl="1"/>
            <a:r>
              <a:rPr lang="en-US" dirty="0" smtClean="0"/>
              <a:t>There may be Hg point sources that do not routinely monitor for Hg</a:t>
            </a:r>
          </a:p>
          <a:p>
            <a:r>
              <a:rPr lang="en-US" dirty="0" smtClean="0"/>
              <a:t>In addition to DMR results, data is collected during permit application process.</a:t>
            </a:r>
          </a:p>
          <a:p>
            <a:pPr lvl="1"/>
            <a:r>
              <a:rPr lang="en-US" dirty="0" smtClean="0"/>
              <a:t>Municipal – priority pollutant scans every 5-years</a:t>
            </a:r>
          </a:p>
          <a:p>
            <a:pPr lvl="1"/>
            <a:r>
              <a:rPr lang="en-US" dirty="0" smtClean="0"/>
              <a:t>Industrial – scan for pollutants based on industry category</a:t>
            </a:r>
          </a:p>
          <a:p>
            <a:pPr lvl="1"/>
            <a:r>
              <a:rPr lang="en-US" dirty="0" smtClean="0"/>
              <a:t>Permit application monitoring data is available, but is not in electronic format.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8194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Questions??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467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Committee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Subcommittee met by conference call on January 20, 2016.</a:t>
            </a:r>
          </a:p>
          <a:p>
            <a:r>
              <a:rPr lang="en-US" dirty="0" smtClean="0"/>
              <a:t>5 states participated on the call.</a:t>
            </a:r>
          </a:p>
          <a:p>
            <a:r>
              <a:rPr lang="en-US" dirty="0" smtClean="0"/>
              <a:t>Agenda:</a:t>
            </a:r>
          </a:p>
          <a:p>
            <a:pPr lvl="1"/>
            <a:r>
              <a:rPr lang="en-US" dirty="0"/>
              <a:t>Changes </a:t>
            </a:r>
            <a:r>
              <a:rPr lang="en-US" dirty="0" smtClean="0"/>
              <a:t>Made in 2015 to PCS.</a:t>
            </a:r>
          </a:p>
          <a:p>
            <a:pPr lvl="2"/>
            <a:r>
              <a:rPr lang="en-US" dirty="0" smtClean="0"/>
              <a:t>New Ammonia Criteria</a:t>
            </a:r>
          </a:p>
          <a:p>
            <a:pPr lvl="2"/>
            <a:r>
              <a:rPr lang="en-US" dirty="0" smtClean="0"/>
              <a:t>Implementation and Tracking Issues Associated with BCC MZ Changes</a:t>
            </a:r>
          </a:p>
          <a:p>
            <a:pPr lvl="1"/>
            <a:r>
              <a:rPr lang="en-US" dirty="0" smtClean="0"/>
              <a:t>Triennial Standards Update</a:t>
            </a:r>
          </a:p>
          <a:p>
            <a:pPr lvl="1"/>
            <a:r>
              <a:rPr lang="en-US" dirty="0" smtClean="0"/>
              <a:t>Mercury project and point source Hg data availability.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2015 Adopted Changes to PCS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8991600" cy="57912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800" b="1" dirty="0" smtClean="0"/>
          </a:p>
          <a:p>
            <a:pPr lvl="1"/>
            <a:r>
              <a:rPr lang="en-US" sz="2400" b="1" dirty="0" smtClean="0"/>
              <a:t> Added EPA’s </a:t>
            </a:r>
            <a:r>
              <a:rPr lang="en-US" sz="2400" b="1" dirty="0"/>
              <a:t>aquatic life criteria for </a:t>
            </a:r>
            <a:r>
              <a:rPr lang="en-US" sz="2400" b="1" dirty="0" smtClean="0"/>
              <a:t>ammonia </a:t>
            </a:r>
          </a:p>
          <a:p>
            <a:pPr lvl="2"/>
            <a:r>
              <a:rPr lang="en-US" sz="1800" b="1" dirty="0" smtClean="0"/>
              <a:t>Tables </a:t>
            </a:r>
            <a:r>
              <a:rPr lang="en-US" sz="1800" b="1" dirty="0"/>
              <a:t>for mussels present will be default criteria; however, </a:t>
            </a:r>
            <a:endParaRPr lang="en-US" sz="1800" b="1" dirty="0" smtClean="0"/>
          </a:p>
          <a:p>
            <a:pPr marL="749808" lvl="2" indent="0">
              <a:buNone/>
            </a:pPr>
            <a:endParaRPr lang="en-US" sz="1800" b="1" dirty="0" smtClean="0"/>
          </a:p>
          <a:p>
            <a:pPr lvl="2"/>
            <a:r>
              <a:rPr lang="en-US" sz="1800" b="1" dirty="0" smtClean="0"/>
              <a:t>mussel </a:t>
            </a:r>
            <a:r>
              <a:rPr lang="en-US" sz="1800" b="1" dirty="0"/>
              <a:t>absent criteria tables will be included as well</a:t>
            </a:r>
            <a:r>
              <a:rPr lang="en-US" sz="1800" b="1" dirty="0" smtClean="0"/>
              <a:t>.</a:t>
            </a:r>
          </a:p>
          <a:p>
            <a:pPr lvl="2"/>
            <a:r>
              <a:rPr lang="en-US" sz="1800" b="1" dirty="0" smtClean="0"/>
              <a:t>No Implementation Guidance</a:t>
            </a:r>
          </a:p>
          <a:p>
            <a:pPr lvl="2"/>
            <a:endParaRPr lang="en-US" sz="1800" b="1" dirty="0"/>
          </a:p>
          <a:p>
            <a:pPr lvl="2"/>
            <a:r>
              <a:rPr lang="en-US" sz="2000" b="1" dirty="0" smtClean="0"/>
              <a:t>Mussels </a:t>
            </a:r>
            <a:r>
              <a:rPr lang="en-US" sz="2000" b="1" dirty="0"/>
              <a:t>absent </a:t>
            </a:r>
            <a:r>
              <a:rPr lang="en-US" sz="2000" b="1" dirty="0" smtClean="0"/>
              <a:t>tables - may provide </a:t>
            </a:r>
            <a:r>
              <a:rPr lang="en-US" sz="2000" b="1" dirty="0" err="1" smtClean="0"/>
              <a:t>flexibilty</a:t>
            </a:r>
            <a:r>
              <a:rPr lang="en-US" sz="2000" b="1" dirty="0" smtClean="0"/>
              <a:t> permit limits small dischargers.</a:t>
            </a:r>
          </a:p>
          <a:p>
            <a:pPr lvl="2"/>
            <a:endParaRPr lang="en-US" sz="2000" b="1" dirty="0"/>
          </a:p>
          <a:p>
            <a:pPr marL="749808" lvl="2" indent="0">
              <a:buNone/>
            </a:pPr>
            <a:endParaRPr lang="en-US" sz="2000" b="1" dirty="0" smtClean="0"/>
          </a:p>
          <a:p>
            <a:endParaRPr lang="en-US" sz="3600" dirty="0" smtClean="0"/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2015 Adopted Changes to PCS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860" y="1295400"/>
            <a:ext cx="8991600" cy="57912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Mixing </a:t>
            </a:r>
            <a:r>
              <a:rPr lang="en-US" sz="2400" dirty="0"/>
              <a:t>Zone Prohibition for </a:t>
            </a:r>
            <a:r>
              <a:rPr lang="en-US" sz="2400" dirty="0" smtClean="0"/>
              <a:t>BCCs – Eliminated Date Certain  When MZs Prohibited for BCCs</a:t>
            </a:r>
          </a:p>
          <a:p>
            <a:pPr marL="448056" lvl="1" indent="0">
              <a:buNone/>
            </a:pPr>
            <a:endParaRPr lang="en-US" sz="2400" dirty="0"/>
          </a:p>
          <a:p>
            <a:pPr marL="749808" lvl="2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>“as determined by the permitting authority” … “as soon as practicable” “considering the following criteria</a:t>
            </a:r>
            <a:r>
              <a:rPr lang="en-US" sz="2000" dirty="0" smtClean="0"/>
              <a:t>:”</a:t>
            </a:r>
          </a:p>
          <a:p>
            <a:pPr marL="749808" lvl="2" indent="0">
              <a:buNone/>
            </a:pPr>
            <a:endParaRPr lang="en-US" sz="2000" dirty="0"/>
          </a:p>
          <a:p>
            <a:pPr lvl="4"/>
            <a:r>
              <a:rPr lang="en-US" dirty="0"/>
              <a:t>Mercury minimization measures</a:t>
            </a:r>
          </a:p>
          <a:p>
            <a:pPr lvl="4"/>
            <a:r>
              <a:rPr lang="en-US" dirty="0"/>
              <a:t>Concentration and duration of the discharge, bioaccumulation factors and exposure considerations</a:t>
            </a:r>
          </a:p>
          <a:p>
            <a:pPr marL="36576" indent="0">
              <a:buNone/>
            </a:pPr>
            <a:endParaRPr lang="en-US" sz="36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4277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States reported how they will implement </a:t>
            </a:r>
            <a:r>
              <a:rPr lang="en-US" sz="3100" dirty="0" smtClean="0"/>
              <a:t>BCC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lvl="1"/>
            <a:r>
              <a:rPr lang="en-US" dirty="0"/>
              <a:t>WV </a:t>
            </a:r>
            <a:endParaRPr lang="en-US" dirty="0" smtClean="0"/>
          </a:p>
          <a:p>
            <a:pPr lvl="2"/>
            <a:r>
              <a:rPr lang="en-US" dirty="0" smtClean="0"/>
              <a:t>Unilateral Order</a:t>
            </a:r>
          </a:p>
          <a:p>
            <a:pPr lvl="2"/>
            <a:r>
              <a:rPr lang="en-US" dirty="0" smtClean="0"/>
              <a:t>Evaluate Discharger Effluent Data </a:t>
            </a:r>
          </a:p>
          <a:p>
            <a:pPr lvl="2"/>
            <a:r>
              <a:rPr lang="en-US" dirty="0" smtClean="0"/>
              <a:t> Any Sample &gt; 12 ng/L</a:t>
            </a:r>
            <a:endParaRPr lang="en-US" dirty="0"/>
          </a:p>
          <a:p>
            <a:pPr lvl="3"/>
            <a:r>
              <a:rPr lang="en-US" dirty="0" smtClean="0"/>
              <a:t>Discharges </a:t>
            </a:r>
            <a:r>
              <a:rPr lang="en-US" dirty="0"/>
              <a:t>must show plan to meet 12 ng/L daily max; </a:t>
            </a:r>
            <a:endParaRPr lang="en-US" dirty="0" smtClean="0"/>
          </a:p>
          <a:p>
            <a:pPr lvl="3"/>
            <a:r>
              <a:rPr lang="en-US" dirty="0" smtClean="0"/>
              <a:t>Plans </a:t>
            </a:r>
            <a:r>
              <a:rPr lang="en-US" dirty="0"/>
              <a:t>due by Feb 28, </a:t>
            </a:r>
            <a:r>
              <a:rPr lang="en-US" dirty="0" smtClean="0"/>
              <a:t>2016</a:t>
            </a:r>
          </a:p>
          <a:p>
            <a:pPr lvl="3"/>
            <a:r>
              <a:rPr lang="en-US" dirty="0" smtClean="0"/>
              <a:t>7 Facilities</a:t>
            </a:r>
            <a:endParaRPr lang="en-US" dirty="0"/>
          </a:p>
          <a:p>
            <a:pPr lvl="1"/>
            <a:r>
              <a:rPr lang="en-US" dirty="0" smtClean="0"/>
              <a:t>IL </a:t>
            </a:r>
          </a:p>
          <a:p>
            <a:pPr lvl="2"/>
            <a:r>
              <a:rPr lang="en-US" dirty="0" smtClean="0"/>
              <a:t>Evaluate Discharger Effluent Data</a:t>
            </a:r>
          </a:p>
          <a:p>
            <a:pPr lvl="2"/>
            <a:r>
              <a:rPr lang="en-US" dirty="0" smtClean="0"/>
              <a:t>If Annual </a:t>
            </a:r>
            <a:r>
              <a:rPr lang="en-US" dirty="0" err="1" smtClean="0"/>
              <a:t>Avg</a:t>
            </a:r>
            <a:r>
              <a:rPr lang="en-US" dirty="0" smtClean="0"/>
              <a:t> Hg &gt;12ng/L</a:t>
            </a:r>
          </a:p>
          <a:p>
            <a:pPr lvl="3"/>
            <a:r>
              <a:rPr lang="en-US" dirty="0" smtClean="0"/>
              <a:t>must show best degree of treatment, good house keeping measures and recovery of waste streams</a:t>
            </a:r>
          </a:p>
          <a:p>
            <a:pPr lvl="2"/>
            <a:r>
              <a:rPr lang="en-US" dirty="0" smtClean="0"/>
              <a:t>Currently, no Ohio River facilities with mixing zones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States reported how they will implement the “as soon as practicable” mixing </a:t>
            </a:r>
            <a:r>
              <a:rPr lang="en-US" sz="3100" dirty="0" smtClean="0"/>
              <a:t>zone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OH &amp; IN </a:t>
            </a:r>
          </a:p>
          <a:p>
            <a:pPr lvl="2"/>
            <a:r>
              <a:rPr lang="en-US" dirty="0" smtClean="0"/>
              <a:t>Will use existing streamlined variance process</a:t>
            </a:r>
          </a:p>
          <a:p>
            <a:pPr lvl="2"/>
            <a:r>
              <a:rPr lang="en-US" dirty="0" smtClean="0"/>
              <a:t>Evaluate Mercury Effluent Data</a:t>
            </a:r>
          </a:p>
          <a:p>
            <a:pPr lvl="2"/>
            <a:r>
              <a:rPr lang="en-US" dirty="0" smtClean="0"/>
              <a:t>Mixing Zones Prohibited</a:t>
            </a:r>
          </a:p>
          <a:p>
            <a:pPr lvl="2"/>
            <a:r>
              <a:rPr lang="en-US" dirty="0" smtClean="0"/>
              <a:t>Annual Average Limit - 12 ng/L</a:t>
            </a:r>
          </a:p>
          <a:p>
            <a:pPr lvl="3"/>
            <a:r>
              <a:rPr lang="en-US" dirty="0" smtClean="0"/>
              <a:t>PMP Plan</a:t>
            </a:r>
          </a:p>
          <a:p>
            <a:pPr lvl="1"/>
            <a:r>
              <a:rPr lang="en-US" dirty="0" smtClean="0"/>
              <a:t>PA – No specific policy yet developed; handle on case-by-case basis</a:t>
            </a:r>
          </a:p>
          <a:p>
            <a:pPr lvl="1"/>
            <a:r>
              <a:rPr lang="en-US" dirty="0" smtClean="0"/>
              <a:t>KY – ? Was not on conference call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99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States reported how they will implement the “as soon as practicable” mixing </a:t>
            </a:r>
            <a:r>
              <a:rPr lang="en-US" sz="3100" dirty="0" smtClean="0"/>
              <a:t>zone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W </a:t>
            </a:r>
            <a:r>
              <a:rPr lang="en-US" dirty="0" err="1"/>
              <a:t>Va</a:t>
            </a:r>
            <a:r>
              <a:rPr lang="en-US" dirty="0"/>
              <a:t>  - Fully Implementing</a:t>
            </a:r>
          </a:p>
          <a:p>
            <a:pPr lvl="1"/>
            <a:r>
              <a:rPr lang="en-US" dirty="0" smtClean="0"/>
              <a:t>OH &amp; IN &amp; IL – </a:t>
            </a:r>
          </a:p>
          <a:p>
            <a:pPr lvl="2"/>
            <a:r>
              <a:rPr lang="en-US" dirty="0" smtClean="0"/>
              <a:t>Implementing Using Existing State Procedures </a:t>
            </a:r>
          </a:p>
          <a:p>
            <a:pPr lvl="2"/>
            <a:r>
              <a:rPr lang="en-US" dirty="0" smtClean="0"/>
              <a:t>Ave (State Procedures) vs Max (ORSANCO) an Issue </a:t>
            </a:r>
          </a:p>
          <a:p>
            <a:pPr lvl="1"/>
            <a:r>
              <a:rPr lang="en-US" dirty="0" smtClean="0"/>
              <a:t>PA – No specific policy yet developed; handle on case-by-case basis</a:t>
            </a:r>
          </a:p>
          <a:p>
            <a:pPr lvl="1"/>
            <a:r>
              <a:rPr lang="en-US" dirty="0" smtClean="0"/>
              <a:t>KY – ? Was not on conference call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33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</a:t>
            </a:r>
            <a:r>
              <a:rPr lang="en-US" sz="2800" dirty="0" smtClean="0"/>
              <a:t>How Track Implementation by States BCC MZ </a:t>
            </a:r>
            <a:r>
              <a:rPr lang="en-US" sz="2800" dirty="0" err="1" smtClean="0"/>
              <a:t>Phaseout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 marL="36576" lvl="1" indent="0">
              <a:buSzPct val="80000"/>
              <a:buNone/>
            </a:pPr>
            <a:r>
              <a:rPr lang="en-US" dirty="0"/>
              <a:t>Be ready to respond to questions regarding the implementation of ORSANCO’s BCC mixing zone </a:t>
            </a:r>
            <a:r>
              <a:rPr lang="en-US" dirty="0" smtClean="0"/>
              <a:t>prohibition</a:t>
            </a:r>
          </a:p>
          <a:p>
            <a:pPr marL="36576" lvl="1" indent="0">
              <a:buSzPct val="80000"/>
              <a:buNone/>
            </a:pP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re States Identifying Facilities with Effluent Hg Concentrations &gt; 12 ng/L</a:t>
            </a:r>
          </a:p>
          <a:p>
            <a:pPr lvl="1"/>
            <a:r>
              <a:rPr lang="en-US" dirty="0" smtClean="0"/>
              <a:t>Are States Imposing Limits/Variance Based on 12 ng/L?</a:t>
            </a:r>
          </a:p>
          <a:p>
            <a:pPr lvl="1"/>
            <a:r>
              <a:rPr lang="en-US" dirty="0" smtClean="0"/>
              <a:t>If a Variance – What Included in the Variance?</a:t>
            </a:r>
          </a:p>
          <a:p>
            <a:pPr marL="1042416" lvl="3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</a:t>
            </a:r>
            <a:r>
              <a:rPr lang="en-US" sz="2800" dirty="0" smtClean="0"/>
              <a:t>How Track Implementation by States BCC MZ </a:t>
            </a:r>
            <a:r>
              <a:rPr lang="en-US" sz="2800" dirty="0" err="1" smtClean="0"/>
              <a:t>Phaseout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 marL="36576" lvl="1" indent="0">
              <a:buSzPct val="80000"/>
              <a:buNone/>
            </a:pPr>
            <a:r>
              <a:rPr lang="en-US" dirty="0"/>
              <a:t>Be ready to respond to questions regarding the implementation of ORSANCO’s BCC mixing zone </a:t>
            </a:r>
            <a:r>
              <a:rPr lang="en-US" dirty="0" smtClean="0"/>
              <a:t>prohibition</a:t>
            </a:r>
            <a:endParaRPr lang="en-US" dirty="0"/>
          </a:p>
          <a:p>
            <a:pPr lvl="1"/>
            <a:r>
              <a:rPr lang="en-US" dirty="0" smtClean="0"/>
              <a:t>Two-step process suggested</a:t>
            </a:r>
          </a:p>
          <a:p>
            <a:pPr lvl="2"/>
            <a:r>
              <a:rPr lang="en-US" dirty="0" smtClean="0"/>
              <a:t>Staff to query all permits with limits over 12 ng/L</a:t>
            </a:r>
          </a:p>
          <a:p>
            <a:pPr lvl="3"/>
            <a:r>
              <a:rPr lang="en-US" dirty="0" smtClean="0"/>
              <a:t>Some Facilities May Not Have limits/monitoring because States May Not Have Existing MZ Ban or Permit Limits Evaluation on Monthly Averages not Daily Max</a:t>
            </a:r>
          </a:p>
          <a:p>
            <a:pPr lvl="2"/>
            <a:r>
              <a:rPr lang="en-US" dirty="0" smtClean="0"/>
              <a:t>Contact each state individually to review each facility and determine status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Once initial list is developed, can re-evaluate</a:t>
            </a:r>
          </a:p>
        </p:txBody>
      </p:sp>
    </p:spTree>
    <p:extLst>
      <p:ext uri="{BB962C8B-B14F-4D97-AF65-F5344CB8AC3E}">
        <p14:creationId xmlns:p14="http://schemas.microsoft.com/office/powerpoint/2010/main" val="25154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3526</TotalTime>
  <Words>660</Words>
  <Application>Microsoft Office PowerPoint</Application>
  <PresentationFormat>On-screen Show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Report of the NPDES Subcommittee</vt:lpstr>
      <vt:lpstr>Committee Agenda</vt:lpstr>
      <vt:lpstr>2015 Adopted Changes to PCS</vt:lpstr>
      <vt:lpstr>2015 Adopted Changes to PCS</vt:lpstr>
      <vt:lpstr>States reported how they will implement BCC changes</vt:lpstr>
      <vt:lpstr>States reported how they will implement the “as soon as practicable” mixing zone prohibition</vt:lpstr>
      <vt:lpstr>States reported how they will implement the “as soon as practicable” mixing zone prohibition</vt:lpstr>
      <vt:lpstr> How Track Implementation by States BCC MZ Phaseout</vt:lpstr>
      <vt:lpstr> How Track Implementation by States BCC MZ Phaseout</vt:lpstr>
      <vt:lpstr>Next Triennial Review Priorities</vt:lpstr>
      <vt:lpstr>Mercury Data Availability</vt:lpstr>
      <vt:lpstr>Questions??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NPDES Subcommittee</dc:title>
  <dc:creator>jason</dc:creator>
  <cp:lastModifiedBy>Paul</cp:lastModifiedBy>
  <cp:revision>278</cp:revision>
  <dcterms:created xsi:type="dcterms:W3CDTF">2013-02-06T19:29:41Z</dcterms:created>
  <dcterms:modified xsi:type="dcterms:W3CDTF">2016-02-09T14:10:14Z</dcterms:modified>
</cp:coreProperties>
</file>