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3"/>
  </p:notesMasterIdLst>
  <p:sldIdLst>
    <p:sldId id="257" r:id="rId2"/>
    <p:sldId id="384" r:id="rId3"/>
    <p:sldId id="394" r:id="rId4"/>
    <p:sldId id="395" r:id="rId5"/>
    <p:sldId id="396" r:id="rId6"/>
    <p:sldId id="397" r:id="rId7"/>
    <p:sldId id="398" r:id="rId8"/>
    <p:sldId id="441" r:id="rId9"/>
    <p:sldId id="463" r:id="rId10"/>
    <p:sldId id="385" r:id="rId11"/>
    <p:sldId id="409" r:id="rId12"/>
    <p:sldId id="410" r:id="rId13"/>
    <p:sldId id="411" r:id="rId14"/>
    <p:sldId id="412" r:id="rId15"/>
    <p:sldId id="413" r:id="rId16"/>
    <p:sldId id="414" r:id="rId17"/>
    <p:sldId id="417" r:id="rId18"/>
    <p:sldId id="416" r:id="rId19"/>
    <p:sldId id="485" r:id="rId20"/>
    <p:sldId id="437" r:id="rId21"/>
    <p:sldId id="464" r:id="rId22"/>
    <p:sldId id="465" r:id="rId23"/>
    <p:sldId id="483" r:id="rId24"/>
    <p:sldId id="482" r:id="rId25"/>
    <p:sldId id="476" r:id="rId26"/>
    <p:sldId id="471" r:id="rId27"/>
    <p:sldId id="474" r:id="rId28"/>
    <p:sldId id="473" r:id="rId29"/>
    <p:sldId id="472" r:id="rId30"/>
    <p:sldId id="422" r:id="rId31"/>
    <p:sldId id="424" r:id="rId32"/>
    <p:sldId id="487" r:id="rId33"/>
    <p:sldId id="477" r:id="rId34"/>
    <p:sldId id="478" r:id="rId35"/>
    <p:sldId id="486" r:id="rId36"/>
    <p:sldId id="466" r:id="rId37"/>
    <p:sldId id="467" r:id="rId38"/>
    <p:sldId id="454" r:id="rId39"/>
    <p:sldId id="456" r:id="rId40"/>
    <p:sldId id="479" r:id="rId41"/>
    <p:sldId id="457" r:id="rId42"/>
    <p:sldId id="459" r:id="rId43"/>
    <p:sldId id="461" r:id="rId44"/>
    <p:sldId id="480" r:id="rId45"/>
    <p:sldId id="468" r:id="rId46"/>
    <p:sldId id="469" r:id="rId47"/>
    <p:sldId id="408" r:id="rId48"/>
    <p:sldId id="488" r:id="rId49"/>
    <p:sldId id="481" r:id="rId50"/>
    <p:sldId id="489" r:id="rId51"/>
    <p:sldId id="354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1" autoAdjust="0"/>
    <p:restoredTop sz="89255" autoAdjust="0"/>
  </p:normalViewPr>
  <p:slideViewPr>
    <p:cSldViewPr>
      <p:cViewPr varScale="1">
        <p:scale>
          <a:sx n="65" d="100"/>
          <a:sy n="65" d="100"/>
        </p:scale>
        <p:origin x="-70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108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5C2A61-CC50-4FB9-A1B8-D0AAB5FF9BDC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F50827-DA77-4BFD-95C6-24FE35CAB0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82956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D8F28F-1E0E-42EF-83DD-41EC1C8F2304}" type="slidenum">
              <a:rPr lang="en-US"/>
              <a:pPr/>
              <a:t>1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Most</a:t>
            </a:r>
            <a:r>
              <a:rPr lang="en-US" baseline="0" dirty="0" smtClean="0"/>
              <a:t> of these are from Lake Erie.</a:t>
            </a:r>
          </a:p>
          <a:p>
            <a:r>
              <a:rPr lang="en-US" baseline="0" dirty="0" smtClean="0"/>
              <a:t>Red = average number of plastic pieces per individual.</a:t>
            </a:r>
          </a:p>
          <a:p>
            <a:r>
              <a:rPr lang="en-US" baseline="0" dirty="0" smtClean="0"/>
              <a:t>80% is fibers – rest </a:t>
            </a:r>
            <a:r>
              <a:rPr lang="en-US" baseline="0" smtClean="0"/>
              <a:t>is pellets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F50827-DA77-4BFD-95C6-24FE35CAB0C9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6682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Many</a:t>
            </a:r>
            <a:r>
              <a:rPr lang="en-US" baseline="0" dirty="0" smtClean="0"/>
              <a:t> of these ecological effects have not been studied in freshwater, but there is no reason to believe there would not be similar interactions as marine organisms have with microplastic.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7840C-B693-488E-927B-B56B1AAC366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3515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Many</a:t>
            </a:r>
            <a:r>
              <a:rPr lang="en-US" baseline="0" dirty="0" smtClean="0"/>
              <a:t> of these ecological effects have not been studied in freshwater, but there is no reason to believe there would not be similar interactions as marine organisms have with microplastic.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7840C-B693-488E-927B-B56B1AAC366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93515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Rivers receive</a:t>
            </a:r>
            <a:r>
              <a:rPr lang="en-US" baseline="0" dirty="0" smtClean="0"/>
              <a:t> WWTP effluent, so there are likely large inputs of microplastic to these systems. Also, there is a lower water volume relative to oceans, which can contribute to high concentrations.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7840C-B693-488E-927B-B56B1AAC366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814990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10 study streams.</a:t>
            </a:r>
            <a:r>
              <a:rPr lang="en-US" baseline="0" dirty="0" smtClean="0"/>
              <a:t> Spanned a gradient of effluent contribution to downstream flow, amount of effluent treated, and treatment methods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7840C-B693-488E-927B-B56B1AAC3669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1463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10 study streams.</a:t>
            </a:r>
            <a:r>
              <a:rPr lang="en-US" baseline="0" dirty="0" smtClean="0"/>
              <a:t> Spanned a gradient of effluent contribution to downstream flow, amount of effluent treated, and treatment methods used.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7840C-B693-488E-927B-B56B1AAC366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40221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Explain</a:t>
            </a:r>
            <a:r>
              <a:rPr lang="en-US" baseline="0" dirty="0" smtClean="0"/>
              <a:t> axes! There was no detectable effect of the proportion of effluent discharge or tertiary treatment methods on concentration.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7840C-B693-488E-927B-B56B1AAC366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760368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Concentration was higher downstream</a:t>
            </a:r>
            <a:r>
              <a:rPr lang="en-US" baseline="0" dirty="0" smtClean="0"/>
              <a:t> of the effluent outfall at 7 of 9 sites and pellets were higher downstream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7840C-B693-488E-927B-B56B1AAC366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24166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10 study streams.</a:t>
            </a:r>
            <a:r>
              <a:rPr lang="en-US" baseline="0" dirty="0" smtClean="0"/>
              <a:t> Spanned a gradient of effluent contribution to downstream flow, amount of effluent treated, and treatment methods used.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C7840C-B693-488E-927B-B56B1AAC3669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61463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35624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6753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3449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76206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90714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38735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10972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01014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25943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55809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830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E70F4-F54B-426D-A942-FC9CC861D2CB}" type="datetimeFigureOut">
              <a:rPr lang="en-US" smtClean="0"/>
              <a:pPr/>
              <a:t>2/11/2016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A6498-6034-4737-AA16-A1F7DCB31FA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5484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hyperlink" Target="http://puff.lbl.gov/transportation/transportation/energy-aware/energyaware-w-3-1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hyperlink" Target="http://www.sustainable-chicago.com/2012/09/17/sewerthermal-activity/" TargetMode="Externa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ecology.com/2012/04/04/seas-garbage/" TargetMode="Externa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8.emf"/><Relationship Id="rId4" Type="http://schemas.openxmlformats.org/officeDocument/2006/relationships/oleObject" Target="../embeddings/oleObject4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tiff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12" Type="http://schemas.openxmlformats.org/officeDocument/2006/relationships/image" Target="../media/image17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5" Type="http://schemas.openxmlformats.org/officeDocument/2006/relationships/image" Target="../media/image10.emf"/><Relationship Id="rId10" Type="http://schemas.openxmlformats.org/officeDocument/2006/relationships/image" Target="../media/image15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png"/><Relationship Id="rId10" Type="http://schemas.openxmlformats.org/officeDocument/2006/relationships/image" Target="../media/image68.png"/><Relationship Id="rId4" Type="http://schemas.openxmlformats.org/officeDocument/2006/relationships/image" Target="../media/image62.png"/><Relationship Id="rId9" Type="http://schemas.openxmlformats.org/officeDocument/2006/relationships/image" Target="../media/image6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9.emf"/><Relationship Id="rId7" Type="http://schemas.openxmlformats.org/officeDocument/2006/relationships/image" Target="../media/image13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7.emf"/><Relationship Id="rId5" Type="http://schemas.openxmlformats.org/officeDocument/2006/relationships/image" Target="../media/image11.emf"/><Relationship Id="rId10" Type="http://schemas.openxmlformats.org/officeDocument/2006/relationships/image" Target="../media/image16.emf"/><Relationship Id="rId4" Type="http://schemas.openxmlformats.org/officeDocument/2006/relationships/image" Target="../media/image10.emf"/><Relationship Id="rId9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7" name="Rectangle 11"/>
          <p:cNvSpPr>
            <a:spLocks noGrp="1" noChangeArrowheads="1"/>
          </p:cNvSpPr>
          <p:nvPr>
            <p:ph type="subTitle" idx="1"/>
          </p:nvPr>
        </p:nvSpPr>
        <p:spPr>
          <a:xfrm>
            <a:off x="0" y="6019800"/>
            <a:ext cx="9144000" cy="914400"/>
          </a:xfrm>
        </p:spPr>
        <p:txBody>
          <a:bodyPr>
            <a:no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Timothy Hoellein, Ph.D.</a:t>
            </a:r>
          </a:p>
          <a:p>
            <a:pPr>
              <a:spcBef>
                <a:spcPts val="0"/>
              </a:spcBef>
            </a:pPr>
            <a:r>
              <a:rPr lang="en-US" sz="1600" dirty="0" smtClean="0">
                <a:solidFill>
                  <a:schemeClr val="tx1"/>
                </a:solidFill>
              </a:rPr>
              <a:t>Assistant Professor, Dept. Biology, Loyola University Chicago</a:t>
            </a:r>
          </a:p>
          <a:p>
            <a:pPr>
              <a:spcBef>
                <a:spcPts val="0"/>
              </a:spcBef>
            </a:pPr>
            <a:endParaRPr lang="en-US" sz="100" b="1" i="1" dirty="0" smtClean="0"/>
          </a:p>
          <a:p>
            <a:pPr>
              <a:spcBef>
                <a:spcPts val="0"/>
              </a:spcBef>
            </a:pPr>
            <a:r>
              <a:rPr lang="en-US" sz="1600" i="1" dirty="0"/>
              <a:t>Ohio River Valley Water Sanitation Commission (</a:t>
            </a:r>
            <a:r>
              <a:rPr lang="en-US" sz="1600" i="1" dirty="0" smtClean="0"/>
              <a:t>ORSANCO) 10Feb16</a:t>
            </a:r>
            <a:endParaRPr lang="en-US" sz="2800" dirty="0" smtClean="0"/>
          </a:p>
          <a:p>
            <a:endParaRPr lang="en-US" sz="1400" i="1" dirty="0"/>
          </a:p>
          <a:p>
            <a:endParaRPr lang="en-US" sz="1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24000" y="965199"/>
            <a:ext cx="5867400" cy="3590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24000" y="5293"/>
            <a:ext cx="5638800" cy="985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4724400"/>
            <a:ext cx="883920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dirty="0"/>
              <a:t>Microplastic in urban streams: </a:t>
            </a:r>
            <a:r>
              <a:rPr lang="en-US" sz="3200" dirty="0" smtClean="0"/>
              <a:t/>
            </a:r>
            <a:br>
              <a:rPr lang="en-US" sz="3200" dirty="0" smtClean="0"/>
            </a:br>
            <a:r>
              <a:rPr lang="en-US" sz="3200" dirty="0" smtClean="0"/>
              <a:t>Abundance</a:t>
            </a:r>
            <a:r>
              <a:rPr lang="en-US" sz="3200" dirty="0"/>
              <a:t>, movement, and microbial interactions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1524000" y="152400"/>
            <a:ext cx="5867400" cy="4403776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36560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1752600"/>
            <a:ext cx="9144000" cy="27907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-35560"/>
            <a:ext cx="92964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dirty="0" smtClean="0"/>
              <a:t>Potential microplastic source: </a:t>
            </a:r>
            <a:br>
              <a:rPr lang="en-US" sz="4000" dirty="0" smtClean="0"/>
            </a:br>
            <a:r>
              <a:rPr lang="en-US" sz="4000" dirty="0" smtClean="0"/>
              <a:t>wastewater treatment plant (WWTP) effluent</a:t>
            </a:r>
            <a:endParaRPr lang="en-US" sz="4000" dirty="0"/>
          </a:p>
        </p:txBody>
      </p:sp>
      <p:pic>
        <p:nvPicPr>
          <p:cNvPr id="9" name="Content Placeholder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6373914" y="1990595"/>
            <a:ext cx="2661749" cy="2181915"/>
          </a:xfrm>
          <a:prstGeom prst="rect">
            <a:avLst/>
          </a:prstGeom>
        </p:spPr>
      </p:pic>
      <p:pic>
        <p:nvPicPr>
          <p:cNvPr id="7170" name="Picture 2" descr="http://www.sustainable-chicago.com/wp-content/uploads/2012/09/MWRD_KirieWRP-300x22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0557" y="1991667"/>
            <a:ext cx="2706077" cy="218084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3923095" y="4148308"/>
            <a:ext cx="207794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5"/>
              </a:rPr>
              <a:t>www.sustainable-chicago.com</a:t>
            </a:r>
            <a:endParaRPr lang="en-US" sz="1200" dirty="0"/>
          </a:p>
        </p:txBody>
      </p:sp>
      <p:pic>
        <p:nvPicPr>
          <p:cNvPr id="7172" name="Picture 4" descr="http://puff.lbl.gov/transportation/transportation/energy-aware/images/energyaware-cec-54_img_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906" y="1990595"/>
            <a:ext cx="2540431" cy="21577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44142" y="4113910"/>
            <a:ext cx="8766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7"/>
              </a:rPr>
              <a:t>puff.lbl.gov</a:t>
            </a:r>
            <a:endParaRPr lang="en-US" sz="1200" dirty="0"/>
          </a:p>
        </p:txBody>
      </p:sp>
      <p:sp>
        <p:nvSpPr>
          <p:cNvPr id="10" name="Right Arrow 9"/>
          <p:cNvSpPr/>
          <p:nvPr/>
        </p:nvSpPr>
        <p:spPr>
          <a:xfrm>
            <a:off x="2564843" y="2925983"/>
            <a:ext cx="751663" cy="443937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Arrow 12"/>
          <p:cNvSpPr/>
          <p:nvPr/>
        </p:nvSpPr>
        <p:spPr>
          <a:xfrm>
            <a:off x="5744443" y="2926836"/>
            <a:ext cx="751663" cy="443937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990600" y="5435598"/>
            <a:ext cx="7391400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Some evidence suggests WWTP effluent as point-source, more comprehensive measurements needed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97783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00648307"/>
              </p:ext>
            </p:extLst>
          </p:nvPr>
        </p:nvGraphicFramePr>
        <p:xfrm>
          <a:off x="80211" y="80210"/>
          <a:ext cx="8999620" cy="6678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4657"/>
                <a:gridCol w="3157762"/>
                <a:gridCol w="1499937"/>
                <a:gridCol w="1484148"/>
                <a:gridCol w="963116"/>
              </a:tblGrid>
              <a:tr h="117107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Plant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Receiving Water Body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Mean Effluent (MGD)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Contrib. of effluent to downstream flow (%)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Tertiary sand bed (Y/N)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James C. </a:t>
                      </a:r>
                      <a:r>
                        <a:rPr lang="en-US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Kirie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WRP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Higgen's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 Plaines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38.72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110.82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Wheaton WWTP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Springbrook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Wheaton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7.39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86.18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 SE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Little Kickapoo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4.24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78.93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Schererville WWTP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Schererville Ditch, Schererville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4.32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70.22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Terrence J. O'Brien WRP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Shore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Channel, Chicago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225.00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70.00*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 W Oakton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Goose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15.93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46.51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Springbrook WRP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DuPage </a:t>
                      </a:r>
                      <a:r>
                        <a:rPr lang="en-US" sz="18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Naperville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19.68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20.82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Bartlett WWTP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 </a:t>
                      </a:r>
                      <a:r>
                        <a:rPr lang="sv-SE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 </a:t>
                      </a:r>
                      <a:r>
                        <a:rPr lang="sv-SE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DuPage </a:t>
                      </a:r>
                      <a:r>
                        <a:rPr lang="sv-SE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Ri, </a:t>
                      </a:r>
                      <a:r>
                        <a:rPr lang="sv-SE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Bartlett</a:t>
                      </a:r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2.16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15.99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Elmhurst WRP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Salt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Elmhurst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7.03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13.17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Woodridge Greene Valley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DuPage </a:t>
                      </a:r>
                      <a:r>
                        <a:rPr lang="en-US" sz="18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Woodridge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13.24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676705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73289233"/>
              </p:ext>
            </p:extLst>
          </p:nvPr>
        </p:nvGraphicFramePr>
        <p:xfrm>
          <a:off x="80211" y="80210"/>
          <a:ext cx="8999620" cy="6678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4657"/>
                <a:gridCol w="3157762"/>
                <a:gridCol w="1499937"/>
                <a:gridCol w="1484148"/>
                <a:gridCol w="963116"/>
              </a:tblGrid>
              <a:tr h="117107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Plant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Receiving Water Body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Mean Effluent (MGD)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Contrib. of effluent to downstream flow (%)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Tertiary sand bed (Y/N)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James C. </a:t>
                      </a:r>
                      <a:r>
                        <a:rPr lang="en-US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Kirie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WRP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Higgen's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 Plaines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38.72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110.82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Wheaton WWTP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Springbrook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Wheaton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7.39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86.18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 SE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Little Kickapoo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4.24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78.93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Schererville WWTP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Schererville Ditch, Schererville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4.32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70.22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Terrence J. O'Brien WRP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Shore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Channel, Chicago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225.00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70.00*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 W Oakton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Goose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15.93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46.51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Springbrook WRP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DuPage </a:t>
                      </a:r>
                      <a:r>
                        <a:rPr lang="en-US" sz="18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Naperville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19.68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20.82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Bartlett WWTP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 </a:t>
                      </a:r>
                      <a:r>
                        <a:rPr lang="sv-SE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 </a:t>
                      </a:r>
                      <a:r>
                        <a:rPr lang="sv-SE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DuPage </a:t>
                      </a:r>
                      <a:r>
                        <a:rPr lang="sv-SE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Ri, </a:t>
                      </a:r>
                      <a:r>
                        <a:rPr lang="sv-SE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Bartlett</a:t>
                      </a:r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2.16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15.99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Elmhurst WRP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Salt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Elmhurst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7.03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13.17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Woodridge Greene Valley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DuPage </a:t>
                      </a:r>
                      <a:r>
                        <a:rPr lang="en-US" sz="18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Woodridge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13.24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81598" y="79629"/>
            <a:ext cx="3543918" cy="384872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572126" y="3118005"/>
            <a:ext cx="3549382" cy="356444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256797" y="175882"/>
            <a:ext cx="3373856" cy="3748013"/>
          </a:xfrm>
          <a:prstGeom prst="rect">
            <a:avLst/>
          </a:prstGeom>
        </p:spPr>
      </p:pic>
      <p:pic>
        <p:nvPicPr>
          <p:cNvPr id="9" name="Content Placeholder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544623" y="3891811"/>
            <a:ext cx="3519167" cy="28847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0073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441" y="5627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Sample collection </a:t>
            </a:r>
            <a:endParaRPr lang="en-US" sz="40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" y="1418386"/>
            <a:ext cx="6768222" cy="4351338"/>
          </a:xfrm>
        </p:spPr>
        <p:txBody>
          <a:bodyPr/>
          <a:lstStyle/>
          <a:p>
            <a:r>
              <a:rPr lang="en-US" sz="2800" dirty="0" smtClean="0"/>
              <a:t>Surface </a:t>
            </a:r>
            <a:r>
              <a:rPr lang="en-US" sz="2800" dirty="0"/>
              <a:t>water samples</a:t>
            </a:r>
          </a:p>
          <a:p>
            <a:pPr lvl="1"/>
            <a:r>
              <a:rPr lang="en-US" sz="2800" dirty="0"/>
              <a:t>Upstream and downstream (n=4) of effluent outfall</a:t>
            </a:r>
          </a:p>
          <a:p>
            <a:pPr lvl="1"/>
            <a:r>
              <a:rPr lang="en-US" sz="2800" dirty="0" smtClean="0"/>
              <a:t>Drift net </a:t>
            </a:r>
            <a:r>
              <a:rPr lang="en-US" sz="2800" dirty="0"/>
              <a:t>(333 µm</a:t>
            </a:r>
            <a:r>
              <a:rPr lang="en-US" sz="2800" dirty="0" smtClean="0"/>
              <a:t>)</a:t>
            </a:r>
          </a:p>
          <a:p>
            <a:pPr lvl="1"/>
            <a:r>
              <a:rPr lang="en-US" sz="2800" dirty="0" smtClean="0"/>
              <a:t>~20 min</a:t>
            </a:r>
          </a:p>
          <a:p>
            <a:pPr lvl="1"/>
            <a:r>
              <a:rPr lang="en-US" sz="2800" dirty="0" smtClean="0"/>
              <a:t>Water velocity and depth of net submergence</a:t>
            </a:r>
            <a:endParaRPr lang="en-US" sz="28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4572000"/>
            <a:ext cx="3202900" cy="19985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325" y="3604547"/>
            <a:ext cx="2495989" cy="31006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-1666"/>
          <a:stretch/>
        </p:blipFill>
        <p:spPr>
          <a:xfrm>
            <a:off x="6521325" y="94941"/>
            <a:ext cx="2495989" cy="336754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924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-21629" y="-193435"/>
            <a:ext cx="9605243" cy="1325563"/>
          </a:xfrm>
        </p:spPr>
        <p:txBody>
          <a:bodyPr/>
          <a:lstStyle/>
          <a:p>
            <a:pPr algn="ctr"/>
            <a:r>
              <a:rPr lang="en-US" dirty="0" smtClean="0"/>
              <a:t>Sample processing </a:t>
            </a:r>
            <a:r>
              <a:rPr lang="en-US" sz="1400" dirty="0" smtClean="0"/>
              <a:t>(Baker et al. 2011) </a:t>
            </a:r>
            <a:endParaRPr lang="en-US" sz="14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-54572" y="1530923"/>
            <a:ext cx="3864572" cy="5604556"/>
          </a:xfrm>
        </p:spPr>
        <p:txBody>
          <a:bodyPr>
            <a:normAutofit/>
          </a:bodyPr>
          <a:lstStyle/>
          <a:p>
            <a:pPr marL="628650" indent="-514350">
              <a:buFont typeface="+mj-lt"/>
              <a:buAutoNum type="arabicPeriod"/>
            </a:pPr>
            <a:r>
              <a:rPr lang="en-US" sz="2400" dirty="0" smtClean="0"/>
              <a:t>Sieve (4.75-0.330 </a:t>
            </a:r>
            <a:r>
              <a:rPr lang="en-US" sz="2400" dirty="0"/>
              <a:t>m</a:t>
            </a:r>
            <a:r>
              <a:rPr lang="en-US" sz="2400" dirty="0" smtClean="0"/>
              <a:t>m)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400" dirty="0"/>
              <a:t>Digest organic material </a:t>
            </a:r>
            <a:r>
              <a:rPr lang="en-US" sz="2400" dirty="0" smtClean="0"/>
              <a:t>(H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O</a:t>
            </a:r>
            <a:r>
              <a:rPr lang="en-US" sz="2400" baseline="-25000" dirty="0" smtClean="0"/>
              <a:t>2 </a:t>
            </a:r>
            <a:r>
              <a:rPr lang="en-US" sz="2400" dirty="0" smtClean="0"/>
              <a:t>and </a:t>
            </a:r>
            <a:r>
              <a:rPr lang="en-US" sz="2400" dirty="0"/>
              <a:t>0.05 M Fe(II)) 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400" dirty="0" err="1" smtClean="0"/>
              <a:t>NaCl</a:t>
            </a:r>
            <a:r>
              <a:rPr lang="en-US" sz="2400" dirty="0" smtClean="0"/>
              <a:t> added to isolate plastics by density separation</a:t>
            </a:r>
          </a:p>
          <a:p>
            <a:pPr marL="628650" indent="-514350">
              <a:buFont typeface="+mj-lt"/>
              <a:buAutoNum type="arabicPeriod"/>
            </a:pPr>
            <a:r>
              <a:rPr lang="en-US" sz="2400" dirty="0" smtClean="0"/>
              <a:t>Filtration and quantification under dissecting scope </a:t>
            </a:r>
          </a:p>
        </p:txBody>
      </p:sp>
      <p:pic>
        <p:nvPicPr>
          <p:cNvPr id="5" name="Picture 3" descr="C:\Users\Amanda\Documents\Photos\Microscope Isolation procedure\sieve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81800" y="1275052"/>
            <a:ext cx="2209800" cy="18872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2"/>
          <a:stretch/>
        </p:blipFill>
        <p:spPr>
          <a:xfrm>
            <a:off x="6781800" y="3268899"/>
            <a:ext cx="2209800" cy="325552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2" descr="C:\Users\Amanda\Documents\Photos\Microscope Isolation procedure\density separation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97007" y="3268899"/>
            <a:ext cx="2133600" cy="326066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Amanda\Documents\Photos\Filters\microplastic filter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 rot="10800000">
            <a:off x="2590799" y="5162132"/>
            <a:ext cx="1523877" cy="1420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thoellein\Desktop\TH files\Research\Grad Students\Amanda\Microplastics pictures\IMG_132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446921" y="1275052"/>
            <a:ext cx="2159850" cy="1887287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5106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/>
          <p:cNvSpPr txBox="1">
            <a:spLocks/>
          </p:cNvSpPr>
          <p:nvPr/>
        </p:nvSpPr>
        <p:spPr>
          <a:xfrm>
            <a:off x="-166255" y="0"/>
            <a:ext cx="9417133" cy="8382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Classification and quantification</a:t>
            </a:r>
            <a:endParaRPr lang="en-US" dirty="0"/>
          </a:p>
        </p:txBody>
      </p:sp>
      <p:pic>
        <p:nvPicPr>
          <p:cNvPr id="15" name="Picture 14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834280"/>
            <a:ext cx="3276600" cy="2690042"/>
          </a:xfrm>
          <a:prstGeom prst="rect">
            <a:avLst/>
          </a:prstGeom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3502"/>
            <a:ext cx="3398520" cy="2750820"/>
          </a:xfrm>
          <a:prstGeom prst="rect">
            <a:avLst/>
          </a:prstGeom>
        </p:spPr>
      </p:pic>
      <p:pic>
        <p:nvPicPr>
          <p:cNvPr id="18" name="Picture 17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768381" y="2375390"/>
            <a:ext cx="3607237" cy="2758440"/>
          </a:xfrm>
          <a:prstGeom prst="rect">
            <a:avLst/>
          </a:prstGeom>
        </p:spPr>
      </p:pic>
      <p:pic>
        <p:nvPicPr>
          <p:cNvPr id="17" name="Picture 16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" y="3984897"/>
            <a:ext cx="3398520" cy="2827019"/>
          </a:xfrm>
          <a:prstGeom prst="rect">
            <a:avLst/>
          </a:prstGeom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4267200"/>
            <a:ext cx="3276600" cy="25447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971758" y="834280"/>
            <a:ext cx="1533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Fibers</a:t>
            </a:r>
            <a:endParaRPr lang="en-US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-11430" y="3984897"/>
            <a:ext cx="1533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Pellets</a:t>
            </a:r>
            <a:endParaRPr lang="en-US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0" y="773483"/>
            <a:ext cx="1533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Foam</a:t>
            </a:r>
            <a:endParaRPr lang="en-US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2768380" y="2395475"/>
            <a:ext cx="2050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Fragments</a:t>
            </a:r>
            <a:endParaRPr lang="en-US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890260" y="4267181"/>
            <a:ext cx="1533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Film</a:t>
            </a:r>
            <a:endParaRPr 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61540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3000" dirty="0" smtClean="0"/>
              <a:t>Microplastic concentration higher downstream of WWTPs</a:t>
            </a:r>
            <a:endParaRPr lang="en-US" sz="3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9407"/>
          <a:stretch/>
        </p:blipFill>
        <p:spPr>
          <a:xfrm>
            <a:off x="1524000" y="1171075"/>
            <a:ext cx="5547266" cy="5686925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06583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7785" y="423778"/>
            <a:ext cx="5360778" cy="64342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5560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Higher relative abundance of pellets downstream</a:t>
            </a:r>
            <a:endParaRPr lang="en-US" sz="3200" dirty="0"/>
          </a:p>
        </p:txBody>
      </p:sp>
    </p:spTree>
    <p:extLst>
      <p:ext uri="{BB962C8B-B14F-4D97-AF65-F5344CB8AC3E}">
        <p14:creationId xmlns="" xmlns:p14="http://schemas.microsoft.com/office/powerpoint/2010/main" val="255220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984" y="144378"/>
            <a:ext cx="9029700" cy="770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4168" y="-144379"/>
            <a:ext cx="9272337" cy="1325563"/>
          </a:xfrm>
        </p:spPr>
        <p:txBody>
          <a:bodyPr>
            <a:normAutofit/>
          </a:bodyPr>
          <a:lstStyle/>
          <a:p>
            <a:pPr algn="ctr"/>
            <a:r>
              <a:rPr lang="en-US" sz="2600" dirty="0" smtClean="0"/>
              <a:t>Flux </a:t>
            </a:r>
            <a:r>
              <a:rPr lang="en-US" sz="2600" dirty="0"/>
              <a:t>of </a:t>
            </a:r>
            <a:r>
              <a:rPr lang="en-US" sz="2600" dirty="0" smtClean="0"/>
              <a:t>microplastic was 15,000 -4.7 million pieces </a:t>
            </a:r>
            <a:r>
              <a:rPr lang="en-US" sz="2600" u="sng" dirty="0" smtClean="0"/>
              <a:t>per day</a:t>
            </a:r>
            <a:endParaRPr lang="en-US" sz="2600" u="sng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25604403"/>
              </p:ext>
            </p:extLst>
          </p:nvPr>
        </p:nvGraphicFramePr>
        <p:xfrm>
          <a:off x="1447800" y="990600"/>
          <a:ext cx="5325979" cy="57318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29305"/>
                <a:gridCol w="1905970"/>
                <a:gridCol w="1190704"/>
              </a:tblGrid>
              <a:tr h="620083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1" u="none" strike="noStrike" dirty="0">
                          <a:effectLst/>
                        </a:rPr>
                        <a:t>Receiving Water Body</a:t>
                      </a:r>
                      <a:endParaRPr lang="en-US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 smtClean="0">
                          <a:effectLst/>
                        </a:rPr>
                        <a:t>Downstream</a:t>
                      </a:r>
                      <a:r>
                        <a:rPr lang="en-US" sz="2000" b="1" u="none" strike="noStrike" baseline="0" dirty="0" smtClean="0">
                          <a:effectLst/>
                        </a:rPr>
                        <a:t> concentration </a:t>
                      </a:r>
                      <a:r>
                        <a:rPr lang="en-US" sz="2000" b="1" u="none" strike="noStrike" dirty="0" smtClean="0">
                          <a:effectLst/>
                        </a:rPr>
                        <a:t>No</a:t>
                      </a:r>
                      <a:r>
                        <a:rPr lang="en-US" sz="2000" b="1" u="none" strike="noStrike" dirty="0">
                          <a:effectLst/>
                        </a:rPr>
                        <a:t>. m</a:t>
                      </a:r>
                      <a:r>
                        <a:rPr lang="en-US" sz="2000" b="1" u="none" strike="noStrike" baseline="30000" dirty="0">
                          <a:effectLst/>
                        </a:rPr>
                        <a:t>-3</a:t>
                      </a:r>
                      <a:endParaRPr lang="en-US" sz="20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u="none" strike="noStrike" dirty="0">
                          <a:effectLst/>
                        </a:rPr>
                        <a:t>Flux </a:t>
                      </a:r>
                      <a:endParaRPr lang="en-US" sz="2000" b="1" u="none" strike="noStrike" dirty="0" smtClean="0">
                        <a:effectLst/>
                      </a:endParaRPr>
                    </a:p>
                    <a:p>
                      <a:pPr algn="ctr" fontAlgn="b"/>
                      <a:r>
                        <a:rPr lang="en-US" sz="2000" b="1" u="none" strike="noStrike" dirty="0" smtClean="0">
                          <a:effectLst/>
                        </a:rPr>
                        <a:t>No</a:t>
                      </a:r>
                      <a:r>
                        <a:rPr lang="en-US" sz="2000" b="1" u="none" strike="noStrike" dirty="0">
                          <a:effectLst/>
                        </a:rPr>
                        <a:t>. d</a:t>
                      </a:r>
                      <a:r>
                        <a:rPr lang="en-US" sz="2000" b="1" u="none" strike="noStrike" baseline="30000" dirty="0">
                          <a:effectLst/>
                        </a:rPr>
                        <a:t>-1</a:t>
                      </a:r>
                      <a:endParaRPr lang="en-US" sz="2000" b="1" i="0" u="none" strike="noStrike" baseline="300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4258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Higgen's Creek, Des Plaines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11.22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857,758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4258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</a:rPr>
                        <a:t>Springbrook Creek, Wheaton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5.39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185,317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258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smtClean="0">
                          <a:effectLst/>
                        </a:rPr>
                        <a:t>Little Kickapoo Creek, Bloomington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0.80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15,520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4258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smtClean="0">
                          <a:effectLst/>
                        </a:rPr>
                        <a:t>North Shore Channel, Chicago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6.60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4,721,709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258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smtClean="0">
                          <a:effectLst/>
                        </a:rPr>
                        <a:t>Goose Creek, Bloomington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2.53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214,449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4258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smtClean="0">
                          <a:effectLst/>
                        </a:rPr>
                        <a:t>DuPage River, Naperville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10.28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3,520,277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2588">
                <a:tc>
                  <a:txBody>
                    <a:bodyPr/>
                    <a:lstStyle/>
                    <a:p>
                      <a:pPr algn="l" fontAlgn="b"/>
                      <a:r>
                        <a:rPr lang="sv-SE" sz="1800" u="none" strike="noStrike" smtClean="0">
                          <a:effectLst/>
                        </a:rPr>
                        <a:t>W Branch DuPage River, Bartlett</a:t>
                      </a:r>
                      <a:endParaRPr lang="sv-S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2.96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217,570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4258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smtClean="0">
                          <a:effectLst/>
                        </a:rPr>
                        <a:t>Salt Creek, Elmhurst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3.73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364,692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42588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smtClean="0">
                          <a:effectLst/>
                        </a:rPr>
                        <a:t>E Branch DuPage River, Woodridge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smtClean="0">
                          <a:effectLst/>
                        </a:rPr>
                        <a:t>8.86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u="none" strike="noStrike" dirty="0" smtClean="0">
                          <a:effectLst/>
                        </a:rPr>
                        <a:t>1,951,522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04897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76200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Tertiary sand bed may be helpful</a:t>
            </a:r>
            <a:endParaRPr lang="en-US" sz="3200" dirty="0"/>
          </a:p>
        </p:txBody>
      </p:sp>
      <p:sp>
        <p:nvSpPr>
          <p:cNvPr id="13" name="TextBox 12"/>
          <p:cNvSpPr txBox="1"/>
          <p:nvPr/>
        </p:nvSpPr>
        <p:spPr>
          <a:xfrm>
            <a:off x="1828800" y="6324600"/>
            <a:ext cx="5860130" cy="40011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dirty="0" smtClean="0"/>
              <a:t>Need </a:t>
            </a:r>
            <a:r>
              <a:rPr lang="en-US" sz="2000" dirty="0"/>
              <a:t>larger sample size in </a:t>
            </a:r>
            <a:r>
              <a:rPr lang="en-US" sz="2000" dirty="0" smtClean="0"/>
              <a:t>intra-WWTP </a:t>
            </a:r>
            <a:r>
              <a:rPr lang="en-US" sz="2000" dirty="0"/>
              <a:t>measurements</a:t>
            </a:r>
          </a:p>
        </p:txBody>
      </p:sp>
      <p:pic>
        <p:nvPicPr>
          <p:cNvPr id="8228" name="Picture 3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286000" y="1066799"/>
            <a:ext cx="4343400" cy="5065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115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3297"/>
            <a:ext cx="9144000" cy="1325563"/>
          </a:xfrm>
        </p:spPr>
        <p:txBody>
          <a:bodyPr>
            <a:normAutofit/>
          </a:bodyPr>
          <a:lstStyle/>
          <a:p>
            <a:r>
              <a:rPr lang="en-US" sz="4000" u="sng" dirty="0" smtClean="0"/>
              <a:t>Most</a:t>
            </a:r>
            <a:r>
              <a:rPr lang="en-US" sz="4000" dirty="0" smtClean="0"/>
              <a:t> microplastic research is marine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926" y="1234175"/>
            <a:ext cx="3132679" cy="556582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Global distribution, infer sources and movement </a:t>
            </a:r>
          </a:p>
          <a:p>
            <a:endParaRPr lang="en-US" sz="3200" dirty="0" smtClean="0"/>
          </a:p>
          <a:p>
            <a:r>
              <a:rPr lang="en-US" sz="3200" dirty="0" smtClean="0"/>
              <a:t>Microbial community composition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4190999"/>
            <a:ext cx="3836602" cy="23592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76322" y="6550222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/>
              <a:t>Zettler et al. 2013</a:t>
            </a:r>
            <a:endParaRPr lang="en-US" sz="1400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95605" y="990600"/>
            <a:ext cx="5287539" cy="251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008344" y="3501388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err="1" smtClean="0"/>
              <a:t>Cozar</a:t>
            </a:r>
            <a:r>
              <a:rPr lang="en-US" sz="1400" i="1" dirty="0" smtClean="0"/>
              <a:t> et al. 2014</a:t>
            </a:r>
            <a:endParaRPr lang="en-US" sz="1400" i="1" dirty="0"/>
          </a:p>
        </p:txBody>
      </p:sp>
    </p:spTree>
    <p:extLst>
      <p:ext uri="{BB962C8B-B14F-4D97-AF65-F5344CB8AC3E}">
        <p14:creationId xmlns="" xmlns:p14="http://schemas.microsoft.com/office/powerpoint/2010/main" val="1940098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30628" y="240631"/>
            <a:ext cx="8813473" cy="7700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2400" y="0"/>
            <a:ext cx="92964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dirty="0" smtClean="0"/>
              <a:t>WWTP is a source of microplastic to rivers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6248400" cy="3672389"/>
          </a:xfrm>
        </p:spPr>
        <p:txBody>
          <a:bodyPr>
            <a:noAutofit/>
          </a:bodyPr>
          <a:lstStyle/>
          <a:p>
            <a:pPr marL="451805" indent="-451805">
              <a:buFont typeface="Arial"/>
              <a:buChar char="•"/>
            </a:pPr>
            <a:r>
              <a:rPr lang="en-US" sz="2800" dirty="0" smtClean="0">
                <a:cs typeface="Times New Roman" panose="02020603050405020304" pitchFamily="18" charset="0"/>
              </a:rPr>
              <a:t>WWTP effluent: one point source</a:t>
            </a:r>
            <a:endParaRPr lang="en-US" sz="2800" dirty="0">
              <a:cs typeface="Times New Roman" panose="02020603050405020304" pitchFamily="18" charset="0"/>
            </a:endParaRPr>
          </a:p>
          <a:p>
            <a:pPr marL="451805" indent="-451805">
              <a:buFont typeface="Arial"/>
              <a:buChar char="•"/>
            </a:pPr>
            <a:r>
              <a:rPr lang="en-US" sz="2800" dirty="0" smtClean="0">
                <a:cs typeface="Times New Roman" panose="02020603050405020304" pitchFamily="18" charset="0"/>
              </a:rPr>
              <a:t>Concentration variable </a:t>
            </a:r>
            <a:r>
              <a:rPr lang="en-US" sz="2800" dirty="0">
                <a:cs typeface="Times New Roman" panose="02020603050405020304" pitchFamily="18" charset="0"/>
              </a:rPr>
              <a:t>among </a:t>
            </a:r>
            <a:r>
              <a:rPr lang="en-US" sz="2800" dirty="0" smtClean="0">
                <a:cs typeface="Times New Roman" panose="02020603050405020304" pitchFamily="18" charset="0"/>
              </a:rPr>
              <a:t>streams</a:t>
            </a:r>
          </a:p>
          <a:p>
            <a:pPr lvl="1"/>
            <a:r>
              <a:rPr lang="en-US" sz="2400" dirty="0" smtClean="0">
                <a:cs typeface="Times New Roman" panose="02020603050405020304" pitchFamily="18" charset="0"/>
              </a:rPr>
              <a:t>Upstream sources and sinks myriad</a:t>
            </a:r>
          </a:p>
          <a:p>
            <a:pPr marL="1200150" lvl="2" indent="-342900"/>
            <a:r>
              <a:rPr lang="en-US" sz="2000" dirty="0" smtClean="0">
                <a:cs typeface="Times New Roman" panose="02020603050405020304" pitchFamily="18" charset="0"/>
              </a:rPr>
              <a:t>WWTP </a:t>
            </a:r>
            <a:r>
              <a:rPr lang="en-US" sz="2000" dirty="0">
                <a:cs typeface="Times New Roman" panose="02020603050405020304" pitchFamily="18" charset="0"/>
              </a:rPr>
              <a:t>inputs, </a:t>
            </a:r>
            <a:r>
              <a:rPr lang="en-US" sz="2000" dirty="0" smtClean="0">
                <a:cs typeface="Times New Roman" panose="02020603050405020304" pitchFamily="18" charset="0"/>
              </a:rPr>
              <a:t>combined sewer overflows, runoff</a:t>
            </a:r>
            <a:r>
              <a:rPr lang="en-US" sz="2000" dirty="0">
                <a:cs typeface="Times New Roman" panose="02020603050405020304" pitchFamily="18" charset="0"/>
              </a:rPr>
              <a:t>, hydrology</a:t>
            </a:r>
            <a:r>
              <a:rPr lang="en-US" sz="2000" dirty="0" smtClean="0">
                <a:cs typeface="Times New Roman" panose="02020603050405020304" pitchFamily="18" charset="0"/>
              </a:rPr>
              <a:t>, geomorphology</a:t>
            </a:r>
            <a:endParaRPr lang="en-US" sz="2000" dirty="0">
              <a:cs typeface="Times New Roman" panose="02020603050405020304" pitchFamily="18" charset="0"/>
            </a:endParaRPr>
          </a:p>
          <a:p>
            <a:pPr marL="451805" indent="-451805">
              <a:buFont typeface="Arial"/>
              <a:buChar char="•"/>
            </a:pPr>
            <a:r>
              <a:rPr lang="en-US" sz="2800" dirty="0">
                <a:cs typeface="Times New Roman" panose="02020603050405020304" pitchFamily="18" charset="0"/>
              </a:rPr>
              <a:t>At 2 sites, no influence of WWTP  </a:t>
            </a:r>
          </a:p>
          <a:p>
            <a:pPr marL="869795" lvl="1" indent="-342900"/>
            <a:r>
              <a:rPr lang="en-US" sz="2400" dirty="0" smtClean="0">
                <a:cs typeface="Times New Roman" panose="02020603050405020304" pitchFamily="18" charset="0"/>
              </a:rPr>
              <a:t>More efficient filtration techniques?</a:t>
            </a:r>
            <a:endParaRPr lang="en-US" sz="2400" dirty="0">
              <a:cs typeface="Times New Roman" panose="02020603050405020304" pitchFamily="18" charset="0"/>
            </a:endParaRPr>
          </a:p>
          <a:p>
            <a:pPr marL="869795" lvl="1" indent="-342900"/>
            <a:r>
              <a:rPr lang="en-US" sz="2400" dirty="0" smtClean="0">
                <a:cs typeface="Times New Roman" panose="02020603050405020304" pitchFamily="18" charset="0"/>
              </a:rPr>
              <a:t>Low upstream discharge</a:t>
            </a:r>
          </a:p>
          <a:p>
            <a:pPr marL="869795" lvl="1" indent="-342900"/>
            <a:r>
              <a:rPr lang="en-US" sz="2400" dirty="0" smtClean="0">
                <a:cs typeface="Times New Roman" panose="02020603050405020304" pitchFamily="18" charset="0"/>
              </a:rPr>
              <a:t>Tertiary sand filter </a:t>
            </a:r>
            <a:r>
              <a:rPr lang="en-US" sz="2400" i="1" dirty="0" smtClean="0">
                <a:cs typeface="Times New Roman" panose="02020603050405020304" pitchFamily="18" charset="0"/>
              </a:rPr>
              <a:t>might</a:t>
            </a:r>
            <a:r>
              <a:rPr lang="en-US" sz="2400" dirty="0" smtClean="0">
                <a:cs typeface="Times New Roman" panose="02020603050405020304" pitchFamily="18" charset="0"/>
              </a:rPr>
              <a:t> be effective</a:t>
            </a:r>
          </a:p>
          <a:p>
            <a:pPr marL="526895" lvl="1" indent="0">
              <a:buNone/>
            </a:pPr>
            <a:r>
              <a:rPr lang="en-US" sz="2400" dirty="0" smtClean="0">
                <a:cs typeface="Times New Roman" panose="02020603050405020304" pitchFamily="18" charset="0"/>
              </a:rPr>
              <a:t>(no significant effect on downstream microplastic, t-test p=0.084), but more analyses needed</a:t>
            </a:r>
          </a:p>
          <a:p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00800" y="1981200"/>
            <a:ext cx="2236935" cy="298257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4707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856868" y="4419600"/>
            <a:ext cx="6476709" cy="21544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u="sng" dirty="0" smtClean="0"/>
              <a:t>Review 4 projects</a:t>
            </a:r>
            <a:r>
              <a:rPr lang="en-US" i="1" dirty="0" smtClean="0"/>
              <a:t>:</a:t>
            </a:r>
          </a:p>
          <a:p>
            <a:endParaRPr lang="en-US" sz="1100" dirty="0" smtClean="0"/>
          </a:p>
          <a:p>
            <a:r>
              <a:rPr lang="en-US" dirty="0" smtClean="0"/>
              <a:t>1) WWTP as source of microplastic to rivers</a:t>
            </a:r>
          </a:p>
          <a:p>
            <a:endParaRPr lang="en-US" sz="1100" dirty="0" smtClean="0"/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2)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Longitudinal patterns of microplastic in urban river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3)</a:t>
            </a:r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Microplastic selects for unique microbial flora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4) Ingestion of microplastic by fish and macroinvertebrates in rivers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0657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856868" y="4419600"/>
            <a:ext cx="6476709" cy="21544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u="sng" dirty="0" smtClean="0"/>
              <a:t>Review 4 projects</a:t>
            </a:r>
            <a:r>
              <a:rPr lang="en-US" i="1" dirty="0" smtClean="0"/>
              <a:t>:</a:t>
            </a:r>
          </a:p>
          <a:p>
            <a:endParaRPr lang="en-US" sz="1100" dirty="0" smtClean="0"/>
          </a:p>
          <a:p>
            <a:r>
              <a:rPr lang="en-US" dirty="0" smtClean="0"/>
              <a:t>1) WWTP as source of microplastic to rivers</a:t>
            </a:r>
          </a:p>
          <a:p>
            <a:endParaRPr lang="en-US" sz="1100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2) </a:t>
            </a:r>
            <a:r>
              <a:rPr lang="en-US" dirty="0">
                <a:solidFill>
                  <a:schemeClr val="bg1"/>
                </a:solidFill>
              </a:rPr>
              <a:t>Longitudinal patterns of microplastic in urban river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3)</a:t>
            </a:r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Microplastic selects for unique microbial flora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4) Ingestion of microplastic by fish and macroinvertebrates in rivers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5044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9197" y="1295400"/>
            <a:ext cx="8601283" cy="4084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086600" y="5804337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Global gyres - </a:t>
            </a:r>
            <a:r>
              <a:rPr lang="en-US" sz="1600" i="1" dirty="0" err="1" smtClean="0"/>
              <a:t>Cozar</a:t>
            </a:r>
            <a:r>
              <a:rPr lang="en-US" sz="1600" i="1" dirty="0" smtClean="0"/>
              <a:t> et al. 2014</a:t>
            </a:r>
            <a:endParaRPr lang="en-US" sz="1600" i="1" dirty="0"/>
          </a:p>
        </p:txBody>
      </p:sp>
      <p:sp>
        <p:nvSpPr>
          <p:cNvPr id="4" name="Title 2"/>
          <p:cNvSpPr txBox="1">
            <a:spLocks/>
          </p:cNvSpPr>
          <p:nvPr/>
        </p:nvSpPr>
        <p:spPr>
          <a:xfrm>
            <a:off x="0" y="0"/>
            <a:ext cx="9007742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Spatial patterns in microplastic – reveal sources and sinks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459465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002047" y="6488668"/>
            <a:ext cx="3005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Rhine River - Mani et al. 2016.</a:t>
            </a:r>
            <a:endParaRPr lang="en-US" i="1" dirty="0"/>
          </a:p>
        </p:txBody>
      </p:sp>
      <p:pic>
        <p:nvPicPr>
          <p:cNvPr id="9218" name="Picture 2" descr="An external file that holds a picture, illustration, etc.&#10;Object name is srep17988-f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20" y="990600"/>
            <a:ext cx="8619829" cy="533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2"/>
          <p:cNvSpPr txBox="1">
            <a:spLocks/>
          </p:cNvSpPr>
          <p:nvPr/>
        </p:nvSpPr>
        <p:spPr>
          <a:xfrm>
            <a:off x="0" y="0"/>
            <a:ext cx="9007742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Spatial patterns in microplastic – reveal sources and sinks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327090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26720" y="1295400"/>
            <a:ext cx="4343400" cy="4525963"/>
          </a:xfrm>
        </p:spPr>
        <p:txBody>
          <a:bodyPr>
            <a:normAutofit/>
          </a:bodyPr>
          <a:lstStyle/>
          <a:p>
            <a:r>
              <a:rPr lang="en-US" dirty="0"/>
              <a:t>Microplastic </a:t>
            </a:r>
            <a:r>
              <a:rPr lang="en-US" dirty="0" smtClean="0"/>
              <a:t>‘spirals’ through </a:t>
            </a:r>
            <a:r>
              <a:rPr lang="en-US" dirty="0"/>
              <a:t>river networks in </a:t>
            </a:r>
            <a:r>
              <a:rPr lang="en-US" dirty="0" smtClean="0"/>
              <a:t>like other </a:t>
            </a:r>
            <a:r>
              <a:rPr lang="en-US" dirty="0"/>
              <a:t>fine </a:t>
            </a:r>
            <a:r>
              <a:rPr lang="en-US" dirty="0" smtClean="0"/>
              <a:t>sediments</a:t>
            </a:r>
          </a:p>
          <a:p>
            <a:pPr lvl="1"/>
            <a:r>
              <a:rPr lang="en-US" dirty="0" smtClean="0"/>
              <a:t>Surface water transport</a:t>
            </a:r>
          </a:p>
          <a:p>
            <a:pPr lvl="1"/>
            <a:r>
              <a:rPr lang="en-US" dirty="0" smtClean="0"/>
              <a:t>Deposition to sediments</a:t>
            </a:r>
          </a:p>
          <a:p>
            <a:pPr lvl="1"/>
            <a:r>
              <a:rPr lang="en-US" dirty="0" smtClean="0"/>
              <a:t>Re-suspension or burial </a:t>
            </a:r>
            <a:endParaRPr lang="en-US" dirty="0"/>
          </a:p>
        </p:txBody>
      </p:sp>
      <p:pic>
        <p:nvPicPr>
          <p:cNvPr id="7176" name="Picture 8" descr="http://educationally.narod.ru/nutrientspir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1292" y="1148080"/>
            <a:ext cx="4136770" cy="4533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2"/>
          <p:cNvSpPr txBox="1">
            <a:spLocks/>
          </p:cNvSpPr>
          <p:nvPr/>
        </p:nvSpPr>
        <p:spPr>
          <a:xfrm>
            <a:off x="0" y="0"/>
            <a:ext cx="9007742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/>
              <a:t>Spatial patterns in microplastic – reveal sources and sinks</a:t>
            </a:r>
            <a:endParaRPr 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808171" y="5851096"/>
            <a:ext cx="7391400" cy="83099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Can we measure microplastic deposition along a river reach using spiraling approach? 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429207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617129" y="781117"/>
            <a:ext cx="2964271" cy="4300480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Freeform 2"/>
          <p:cNvSpPr/>
          <p:nvPr/>
        </p:nvSpPr>
        <p:spPr>
          <a:xfrm rot="2059695">
            <a:off x="2204311" y="1224885"/>
            <a:ext cx="791890" cy="1901137"/>
          </a:xfrm>
          <a:custGeom>
            <a:avLst/>
            <a:gdLst>
              <a:gd name="connsiteX0" fmla="*/ 25598 w 554987"/>
              <a:gd name="connsiteY0" fmla="*/ 0 h 1001027"/>
              <a:gd name="connsiteX1" fmla="*/ 44848 w 554987"/>
              <a:gd name="connsiteY1" fmla="*/ 490888 h 1001027"/>
              <a:gd name="connsiteX2" fmla="*/ 439484 w 554987"/>
              <a:gd name="connsiteY2" fmla="*/ 616017 h 1001027"/>
              <a:gd name="connsiteX3" fmla="*/ 554987 w 554987"/>
              <a:gd name="connsiteY3" fmla="*/ 1001027 h 10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87" h="1001027">
                <a:moveTo>
                  <a:pt x="25598" y="0"/>
                </a:moveTo>
                <a:cubicBezTo>
                  <a:pt x="732" y="194109"/>
                  <a:pt x="-24133" y="388219"/>
                  <a:pt x="44848" y="490888"/>
                </a:cubicBezTo>
                <a:cubicBezTo>
                  <a:pt x="113829" y="593557"/>
                  <a:pt x="354461" y="530994"/>
                  <a:pt x="439484" y="616017"/>
                </a:cubicBezTo>
                <a:cubicBezTo>
                  <a:pt x="524507" y="701040"/>
                  <a:pt x="539747" y="851033"/>
                  <a:pt x="554987" y="1001027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reeform 3"/>
          <p:cNvSpPr/>
          <p:nvPr/>
        </p:nvSpPr>
        <p:spPr>
          <a:xfrm>
            <a:off x="2299635" y="3506695"/>
            <a:ext cx="264356" cy="1598705"/>
          </a:xfrm>
          <a:custGeom>
            <a:avLst/>
            <a:gdLst>
              <a:gd name="connsiteX0" fmla="*/ 138647 w 278788"/>
              <a:gd name="connsiteY0" fmla="*/ 0 h 1058779"/>
              <a:gd name="connsiteX1" fmla="*/ 3894 w 278788"/>
              <a:gd name="connsiteY1" fmla="*/ 336884 h 1058779"/>
              <a:gd name="connsiteX2" fmla="*/ 273401 w 278788"/>
              <a:gd name="connsiteY2" fmla="*/ 683393 h 1058779"/>
              <a:gd name="connsiteX3" fmla="*/ 157898 w 278788"/>
              <a:gd name="connsiteY3" fmla="*/ 1058779 h 1058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8788" h="1058779">
                <a:moveTo>
                  <a:pt x="138647" y="0"/>
                </a:moveTo>
                <a:cubicBezTo>
                  <a:pt x="60041" y="111492"/>
                  <a:pt x="-18565" y="222985"/>
                  <a:pt x="3894" y="336884"/>
                </a:cubicBezTo>
                <a:cubicBezTo>
                  <a:pt x="26353" y="450783"/>
                  <a:pt x="247734" y="563077"/>
                  <a:pt x="273401" y="683393"/>
                </a:cubicBezTo>
                <a:cubicBezTo>
                  <a:pt x="299068" y="803709"/>
                  <a:pt x="228483" y="931244"/>
                  <a:pt x="157898" y="1058779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33495" y="3587826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31407" y="3019117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55810" y="1942359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99747" y="1665462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255066" y="3885631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573736" y="4301143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>
          <a:xfrm rot="19415761" flipH="1">
            <a:off x="2344668" y="3259588"/>
            <a:ext cx="422445" cy="154766"/>
          </a:xfrm>
          <a:custGeom>
            <a:avLst/>
            <a:gdLst>
              <a:gd name="connsiteX0" fmla="*/ 25598 w 554987"/>
              <a:gd name="connsiteY0" fmla="*/ 0 h 1001027"/>
              <a:gd name="connsiteX1" fmla="*/ 44848 w 554987"/>
              <a:gd name="connsiteY1" fmla="*/ 490888 h 1001027"/>
              <a:gd name="connsiteX2" fmla="*/ 439484 w 554987"/>
              <a:gd name="connsiteY2" fmla="*/ 616017 h 1001027"/>
              <a:gd name="connsiteX3" fmla="*/ 554987 w 554987"/>
              <a:gd name="connsiteY3" fmla="*/ 1001027 h 10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87" h="1001027">
                <a:moveTo>
                  <a:pt x="25598" y="0"/>
                </a:moveTo>
                <a:cubicBezTo>
                  <a:pt x="732" y="194109"/>
                  <a:pt x="-24133" y="388219"/>
                  <a:pt x="44848" y="490888"/>
                </a:cubicBezTo>
                <a:cubicBezTo>
                  <a:pt x="113829" y="593557"/>
                  <a:pt x="354461" y="530994"/>
                  <a:pt x="439484" y="616017"/>
                </a:cubicBezTo>
                <a:cubicBezTo>
                  <a:pt x="524507" y="701040"/>
                  <a:pt x="539747" y="851033"/>
                  <a:pt x="554987" y="1001027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Freeform 12"/>
          <p:cNvSpPr/>
          <p:nvPr/>
        </p:nvSpPr>
        <p:spPr>
          <a:xfrm rot="3783340">
            <a:off x="2400548" y="2671735"/>
            <a:ext cx="1410871" cy="1717132"/>
          </a:xfrm>
          <a:custGeom>
            <a:avLst/>
            <a:gdLst>
              <a:gd name="connsiteX0" fmla="*/ 25598 w 554987"/>
              <a:gd name="connsiteY0" fmla="*/ 0 h 1001027"/>
              <a:gd name="connsiteX1" fmla="*/ 44848 w 554987"/>
              <a:gd name="connsiteY1" fmla="*/ 490888 h 1001027"/>
              <a:gd name="connsiteX2" fmla="*/ 439484 w 554987"/>
              <a:gd name="connsiteY2" fmla="*/ 616017 h 1001027"/>
              <a:gd name="connsiteX3" fmla="*/ 554987 w 554987"/>
              <a:gd name="connsiteY3" fmla="*/ 1001027 h 10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87" h="1001027">
                <a:moveTo>
                  <a:pt x="25598" y="0"/>
                </a:moveTo>
                <a:cubicBezTo>
                  <a:pt x="732" y="194109"/>
                  <a:pt x="-24133" y="388219"/>
                  <a:pt x="44848" y="490888"/>
                </a:cubicBezTo>
                <a:cubicBezTo>
                  <a:pt x="113829" y="593557"/>
                  <a:pt x="354461" y="530994"/>
                  <a:pt x="439484" y="616017"/>
                </a:cubicBezTo>
                <a:cubicBezTo>
                  <a:pt x="524507" y="701040"/>
                  <a:pt x="539747" y="851033"/>
                  <a:pt x="554987" y="1001027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13"/>
          <p:cNvSpPr/>
          <p:nvPr/>
        </p:nvSpPr>
        <p:spPr>
          <a:xfrm rot="11917254">
            <a:off x="3134378" y="2048005"/>
            <a:ext cx="312286" cy="548687"/>
          </a:xfrm>
          <a:custGeom>
            <a:avLst/>
            <a:gdLst>
              <a:gd name="connsiteX0" fmla="*/ 4278 w 312286"/>
              <a:gd name="connsiteY0" fmla="*/ 0 h 327259"/>
              <a:gd name="connsiteX1" fmla="*/ 42779 w 312286"/>
              <a:gd name="connsiteY1" fmla="*/ 269508 h 327259"/>
              <a:gd name="connsiteX2" fmla="*/ 312286 w 312286"/>
              <a:gd name="connsiteY2" fmla="*/ 327259 h 3272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2286" h="327259">
                <a:moveTo>
                  <a:pt x="4278" y="0"/>
                </a:moveTo>
                <a:cubicBezTo>
                  <a:pt x="-2139" y="107482"/>
                  <a:pt x="-8556" y="214965"/>
                  <a:pt x="42779" y="269508"/>
                </a:cubicBezTo>
                <a:cubicBezTo>
                  <a:pt x="94114" y="324051"/>
                  <a:pt x="203200" y="325655"/>
                  <a:pt x="312286" y="327259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5"/>
          <p:cNvSpPr/>
          <p:nvPr/>
        </p:nvSpPr>
        <p:spPr>
          <a:xfrm rot="3396933">
            <a:off x="2532953" y="3680465"/>
            <a:ext cx="331836" cy="369770"/>
          </a:xfrm>
          <a:custGeom>
            <a:avLst/>
            <a:gdLst>
              <a:gd name="connsiteX0" fmla="*/ 25598 w 554987"/>
              <a:gd name="connsiteY0" fmla="*/ 0 h 1001027"/>
              <a:gd name="connsiteX1" fmla="*/ 44848 w 554987"/>
              <a:gd name="connsiteY1" fmla="*/ 490888 h 1001027"/>
              <a:gd name="connsiteX2" fmla="*/ 439484 w 554987"/>
              <a:gd name="connsiteY2" fmla="*/ 616017 h 1001027"/>
              <a:gd name="connsiteX3" fmla="*/ 554987 w 554987"/>
              <a:gd name="connsiteY3" fmla="*/ 1001027 h 10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87" h="1001027">
                <a:moveTo>
                  <a:pt x="25598" y="0"/>
                </a:moveTo>
                <a:cubicBezTo>
                  <a:pt x="732" y="194109"/>
                  <a:pt x="-24133" y="388219"/>
                  <a:pt x="44848" y="490888"/>
                </a:cubicBezTo>
                <a:cubicBezTo>
                  <a:pt x="113829" y="593557"/>
                  <a:pt x="354461" y="530994"/>
                  <a:pt x="439484" y="616017"/>
                </a:cubicBezTo>
                <a:cubicBezTo>
                  <a:pt x="524507" y="701040"/>
                  <a:pt x="539747" y="851033"/>
                  <a:pt x="554987" y="1001027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524359" y="4968084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Freeform 14"/>
          <p:cNvSpPr/>
          <p:nvPr/>
        </p:nvSpPr>
        <p:spPr>
          <a:xfrm>
            <a:off x="2402010" y="4046725"/>
            <a:ext cx="360530" cy="593601"/>
          </a:xfrm>
          <a:custGeom>
            <a:avLst/>
            <a:gdLst>
              <a:gd name="connsiteX0" fmla="*/ 245027 w 458597"/>
              <a:gd name="connsiteY0" fmla="*/ 106565 h 761126"/>
              <a:gd name="connsiteX1" fmla="*/ 14021 w 458597"/>
              <a:gd name="connsiteY1" fmla="*/ 279820 h 761126"/>
              <a:gd name="connsiteX2" fmla="*/ 52522 w 458597"/>
              <a:gd name="connsiteY2" fmla="*/ 510826 h 761126"/>
              <a:gd name="connsiteX3" fmla="*/ 273903 w 458597"/>
              <a:gd name="connsiteY3" fmla="*/ 761083 h 761126"/>
              <a:gd name="connsiteX4" fmla="*/ 456783 w 458597"/>
              <a:gd name="connsiteY4" fmla="*/ 491576 h 761126"/>
              <a:gd name="connsiteX5" fmla="*/ 360530 w 458597"/>
              <a:gd name="connsiteY5" fmla="*/ 19938 h 761126"/>
              <a:gd name="connsiteX6" fmla="*/ 245027 w 458597"/>
              <a:gd name="connsiteY6" fmla="*/ 106565 h 761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8597" h="761126">
                <a:moveTo>
                  <a:pt x="245027" y="106565"/>
                </a:moveTo>
                <a:cubicBezTo>
                  <a:pt x="187275" y="149879"/>
                  <a:pt x="46105" y="212443"/>
                  <a:pt x="14021" y="279820"/>
                </a:cubicBezTo>
                <a:cubicBezTo>
                  <a:pt x="-18063" y="347197"/>
                  <a:pt x="9208" y="430616"/>
                  <a:pt x="52522" y="510826"/>
                </a:cubicBezTo>
                <a:cubicBezTo>
                  <a:pt x="95836" y="591036"/>
                  <a:pt x="206526" y="764291"/>
                  <a:pt x="273903" y="761083"/>
                </a:cubicBezTo>
                <a:cubicBezTo>
                  <a:pt x="341280" y="757875"/>
                  <a:pt x="442345" y="615100"/>
                  <a:pt x="456783" y="491576"/>
                </a:cubicBezTo>
                <a:cubicBezTo>
                  <a:pt x="471221" y="368052"/>
                  <a:pt x="395823" y="84106"/>
                  <a:pt x="360530" y="19938"/>
                </a:cubicBezTo>
                <a:cubicBezTo>
                  <a:pt x="325237" y="-44230"/>
                  <a:pt x="302779" y="63251"/>
                  <a:pt x="245027" y="106565"/>
                </a:cubicBezTo>
                <a:close/>
              </a:path>
            </a:pathLst>
          </a:cu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373052" y="4229017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544175" y="4650493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600405" y="1367779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391178" y="2103983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477487" y="2220247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2582275" y="2322349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2622053" y="2484983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AutoShape 59"/>
          <p:cNvSpPr>
            <a:spLocks noChangeArrowheads="1"/>
          </p:cNvSpPr>
          <p:nvPr/>
        </p:nvSpPr>
        <p:spPr bwMode="auto">
          <a:xfrm flipH="1">
            <a:off x="2678291" y="1702914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Picture 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5891" y="1779115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9691" y="1855315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Rectangle 32"/>
          <p:cNvSpPr/>
          <p:nvPr/>
        </p:nvSpPr>
        <p:spPr>
          <a:xfrm>
            <a:off x="2225019" y="1570583"/>
            <a:ext cx="758072" cy="472218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70304" y="915330"/>
            <a:ext cx="1417966" cy="121826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AutoShape 59"/>
          <p:cNvSpPr>
            <a:spLocks noChangeArrowheads="1"/>
          </p:cNvSpPr>
          <p:nvPr/>
        </p:nvSpPr>
        <p:spPr bwMode="auto">
          <a:xfrm flipH="1">
            <a:off x="1460870" y="970747"/>
            <a:ext cx="287114" cy="414601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5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657" y="1208725"/>
            <a:ext cx="485327" cy="330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Freeform 37"/>
          <p:cNvSpPr/>
          <p:nvPr/>
        </p:nvSpPr>
        <p:spPr>
          <a:xfrm rot="2059695">
            <a:off x="797582" y="915449"/>
            <a:ext cx="350664" cy="1226051"/>
          </a:xfrm>
          <a:custGeom>
            <a:avLst/>
            <a:gdLst>
              <a:gd name="connsiteX0" fmla="*/ 25598 w 554987"/>
              <a:gd name="connsiteY0" fmla="*/ 0 h 1001027"/>
              <a:gd name="connsiteX1" fmla="*/ 44848 w 554987"/>
              <a:gd name="connsiteY1" fmla="*/ 490888 h 1001027"/>
              <a:gd name="connsiteX2" fmla="*/ 439484 w 554987"/>
              <a:gd name="connsiteY2" fmla="*/ 616017 h 1001027"/>
              <a:gd name="connsiteX3" fmla="*/ 554987 w 554987"/>
              <a:gd name="connsiteY3" fmla="*/ 1001027 h 10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87" h="1001027">
                <a:moveTo>
                  <a:pt x="25598" y="0"/>
                </a:moveTo>
                <a:cubicBezTo>
                  <a:pt x="732" y="194109"/>
                  <a:pt x="-24133" y="388219"/>
                  <a:pt x="44848" y="490888"/>
                </a:cubicBezTo>
                <a:cubicBezTo>
                  <a:pt x="113829" y="593557"/>
                  <a:pt x="354461" y="530994"/>
                  <a:pt x="439484" y="616017"/>
                </a:cubicBezTo>
                <a:cubicBezTo>
                  <a:pt x="524507" y="701040"/>
                  <a:pt x="539747" y="851033"/>
                  <a:pt x="554987" y="1001027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76075" y="1218982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919010" y="1748900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Can 40"/>
          <p:cNvSpPr/>
          <p:nvPr/>
        </p:nvSpPr>
        <p:spPr>
          <a:xfrm rot="5400000">
            <a:off x="1062008" y="1413865"/>
            <a:ext cx="72633" cy="328666"/>
          </a:xfrm>
          <a:prstGeom prst="can">
            <a:avLst/>
          </a:prstGeo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5400000" scaled="0"/>
          </a:gra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7" name="Picture 5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158" y="1372602"/>
            <a:ext cx="485327" cy="330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3" name="Rectangle 52"/>
          <p:cNvSpPr/>
          <p:nvPr/>
        </p:nvSpPr>
        <p:spPr>
          <a:xfrm>
            <a:off x="2602091" y="2673400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470304" y="2305013"/>
            <a:ext cx="1417966" cy="146002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Freeform 51"/>
          <p:cNvSpPr/>
          <p:nvPr/>
        </p:nvSpPr>
        <p:spPr>
          <a:xfrm>
            <a:off x="748769" y="2305013"/>
            <a:ext cx="655448" cy="1472665"/>
          </a:xfrm>
          <a:custGeom>
            <a:avLst/>
            <a:gdLst>
              <a:gd name="connsiteX0" fmla="*/ 8205 w 655448"/>
              <a:gd name="connsiteY0" fmla="*/ 0 h 1472665"/>
              <a:gd name="connsiteX1" fmla="*/ 75581 w 655448"/>
              <a:gd name="connsiteY1" fmla="*/ 279132 h 1472665"/>
              <a:gd name="connsiteX2" fmla="*/ 556845 w 655448"/>
              <a:gd name="connsiteY2" fmla="*/ 635267 h 1472665"/>
              <a:gd name="connsiteX3" fmla="*/ 653097 w 655448"/>
              <a:gd name="connsiteY3" fmla="*/ 1049153 h 1472665"/>
              <a:gd name="connsiteX4" fmla="*/ 508718 w 655448"/>
              <a:gd name="connsiteY4" fmla="*/ 1472665 h 1472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448" h="1472665">
                <a:moveTo>
                  <a:pt x="8205" y="0"/>
                </a:moveTo>
                <a:cubicBezTo>
                  <a:pt x="-3827" y="86627"/>
                  <a:pt x="-15859" y="173254"/>
                  <a:pt x="75581" y="279132"/>
                </a:cubicBezTo>
                <a:cubicBezTo>
                  <a:pt x="167021" y="385010"/>
                  <a:pt x="460592" y="506930"/>
                  <a:pt x="556845" y="635267"/>
                </a:cubicBezTo>
                <a:cubicBezTo>
                  <a:pt x="653098" y="763604"/>
                  <a:pt x="661118" y="909587"/>
                  <a:pt x="653097" y="1049153"/>
                </a:cubicBezTo>
                <a:cubicBezTo>
                  <a:pt x="645076" y="1188719"/>
                  <a:pt x="576897" y="1330692"/>
                  <a:pt x="508718" y="1472665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930108" y="2667822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169401" y="2821954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1340969" y="3064568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351012" y="3464312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719273" y="2429661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225020" y="2085184"/>
            <a:ext cx="758070" cy="7701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Freeform 82"/>
          <p:cNvSpPr/>
          <p:nvPr/>
        </p:nvSpPr>
        <p:spPr>
          <a:xfrm rot="19415761">
            <a:off x="2263374" y="806348"/>
            <a:ext cx="293274" cy="692909"/>
          </a:xfrm>
          <a:custGeom>
            <a:avLst/>
            <a:gdLst>
              <a:gd name="connsiteX0" fmla="*/ 25598 w 554987"/>
              <a:gd name="connsiteY0" fmla="*/ 0 h 1001027"/>
              <a:gd name="connsiteX1" fmla="*/ 44848 w 554987"/>
              <a:gd name="connsiteY1" fmla="*/ 490888 h 1001027"/>
              <a:gd name="connsiteX2" fmla="*/ 439484 w 554987"/>
              <a:gd name="connsiteY2" fmla="*/ 616017 h 1001027"/>
              <a:gd name="connsiteX3" fmla="*/ 554987 w 554987"/>
              <a:gd name="connsiteY3" fmla="*/ 1001027 h 10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87" h="1001027">
                <a:moveTo>
                  <a:pt x="25598" y="0"/>
                </a:moveTo>
                <a:cubicBezTo>
                  <a:pt x="732" y="194109"/>
                  <a:pt x="-24133" y="388219"/>
                  <a:pt x="44848" y="490888"/>
                </a:cubicBezTo>
                <a:cubicBezTo>
                  <a:pt x="113829" y="593557"/>
                  <a:pt x="354461" y="530994"/>
                  <a:pt x="439484" y="616017"/>
                </a:cubicBezTo>
                <a:cubicBezTo>
                  <a:pt x="524507" y="701040"/>
                  <a:pt x="539747" y="851033"/>
                  <a:pt x="554987" y="1001027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2790462" y="1113383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Oval 63"/>
          <p:cNvSpPr/>
          <p:nvPr/>
        </p:nvSpPr>
        <p:spPr>
          <a:xfrm>
            <a:off x="304800" y="838199"/>
            <a:ext cx="304800" cy="28931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Oval 92"/>
          <p:cNvSpPr/>
          <p:nvPr/>
        </p:nvSpPr>
        <p:spPr>
          <a:xfrm>
            <a:off x="304800" y="2209799"/>
            <a:ext cx="304800" cy="289318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reeform 1"/>
          <p:cNvSpPr/>
          <p:nvPr/>
        </p:nvSpPr>
        <p:spPr>
          <a:xfrm>
            <a:off x="2086377" y="2429661"/>
            <a:ext cx="345030" cy="1089973"/>
          </a:xfrm>
          <a:custGeom>
            <a:avLst/>
            <a:gdLst>
              <a:gd name="connsiteX0" fmla="*/ 25598 w 554987"/>
              <a:gd name="connsiteY0" fmla="*/ 0 h 1001027"/>
              <a:gd name="connsiteX1" fmla="*/ 44848 w 554987"/>
              <a:gd name="connsiteY1" fmla="*/ 490888 h 1001027"/>
              <a:gd name="connsiteX2" fmla="*/ 439484 w 554987"/>
              <a:gd name="connsiteY2" fmla="*/ 616017 h 1001027"/>
              <a:gd name="connsiteX3" fmla="*/ 554987 w 554987"/>
              <a:gd name="connsiteY3" fmla="*/ 1001027 h 1001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4987" h="1001027">
                <a:moveTo>
                  <a:pt x="25598" y="0"/>
                </a:moveTo>
                <a:cubicBezTo>
                  <a:pt x="732" y="194109"/>
                  <a:pt x="-24133" y="388219"/>
                  <a:pt x="44848" y="490888"/>
                </a:cubicBezTo>
                <a:cubicBezTo>
                  <a:pt x="113829" y="593557"/>
                  <a:pt x="354461" y="530994"/>
                  <a:pt x="439484" y="616017"/>
                </a:cubicBezTo>
                <a:cubicBezTo>
                  <a:pt x="524507" y="701040"/>
                  <a:pt x="539747" y="851033"/>
                  <a:pt x="554987" y="1001027"/>
                </a:cubicBezTo>
              </a:path>
            </a:pathLst>
          </a:cu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381053" y="3273884"/>
            <a:ext cx="57916" cy="84766"/>
          </a:xfrm>
          <a:prstGeom prst="rect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93707" y="136882"/>
            <a:ext cx="816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Design</a:t>
            </a:r>
            <a:endParaRPr lang="en-US" dirty="0"/>
          </a:p>
        </p:txBody>
      </p:sp>
      <p:sp>
        <p:nvSpPr>
          <p:cNvPr id="133" name="TextBox 132"/>
          <p:cNvSpPr txBox="1"/>
          <p:nvPr/>
        </p:nvSpPr>
        <p:spPr>
          <a:xfrm>
            <a:off x="5969284" y="164068"/>
            <a:ext cx="1141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  <p:cxnSp>
        <p:nvCxnSpPr>
          <p:cNvPr id="178" name="Straight Connector 177"/>
          <p:cNvCxnSpPr/>
          <p:nvPr/>
        </p:nvCxnSpPr>
        <p:spPr>
          <a:xfrm flipV="1">
            <a:off x="5652022" y="1791455"/>
            <a:ext cx="0" cy="234188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79" name="Oval 178"/>
          <p:cNvSpPr/>
          <p:nvPr/>
        </p:nvSpPr>
        <p:spPr>
          <a:xfrm>
            <a:off x="7620000" y="2169149"/>
            <a:ext cx="228600" cy="2133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4" name="Straight Connector 183"/>
          <p:cNvCxnSpPr/>
          <p:nvPr/>
        </p:nvCxnSpPr>
        <p:spPr>
          <a:xfrm>
            <a:off x="4572000" y="1359272"/>
            <a:ext cx="0" cy="27432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5" name="Straight Connector 184"/>
          <p:cNvCxnSpPr/>
          <p:nvPr/>
        </p:nvCxnSpPr>
        <p:spPr>
          <a:xfrm flipH="1">
            <a:off x="4572000" y="4102472"/>
            <a:ext cx="40386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6" name="TextBox 185"/>
          <p:cNvSpPr txBox="1"/>
          <p:nvPr/>
        </p:nvSpPr>
        <p:spPr>
          <a:xfrm rot="16200000">
            <a:off x="2901048" y="2513498"/>
            <a:ext cx="267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microplastic concentration</a:t>
            </a:r>
            <a:endParaRPr lang="en-US" dirty="0"/>
          </a:p>
        </p:txBody>
      </p:sp>
      <p:sp>
        <p:nvSpPr>
          <p:cNvPr id="189" name="Right Arrow 188"/>
          <p:cNvSpPr/>
          <p:nvPr/>
        </p:nvSpPr>
        <p:spPr>
          <a:xfrm rot="16200000">
            <a:off x="5439761" y="4377711"/>
            <a:ext cx="474278" cy="228600"/>
          </a:xfrm>
          <a:prstGeom prst="rightArrow">
            <a:avLst>
              <a:gd name="adj1" fmla="val 43846"/>
              <a:gd name="adj2" fmla="val 62308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TextBox 189"/>
          <p:cNvSpPr txBox="1"/>
          <p:nvPr/>
        </p:nvSpPr>
        <p:spPr>
          <a:xfrm>
            <a:off x="4483779" y="4359818"/>
            <a:ext cx="10788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upstream</a:t>
            </a:r>
            <a:endParaRPr lang="en-US" dirty="0"/>
          </a:p>
        </p:txBody>
      </p:sp>
      <p:sp>
        <p:nvSpPr>
          <p:cNvPr id="191" name="TextBox 190"/>
          <p:cNvSpPr txBox="1"/>
          <p:nvPr/>
        </p:nvSpPr>
        <p:spPr>
          <a:xfrm>
            <a:off x="5251789" y="4736068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WWTP</a:t>
            </a:r>
            <a:endParaRPr lang="en-US" dirty="0"/>
          </a:p>
        </p:txBody>
      </p:sp>
      <p:sp>
        <p:nvSpPr>
          <p:cNvPr id="192" name="TextBox 191"/>
          <p:cNvSpPr txBox="1"/>
          <p:nvPr/>
        </p:nvSpPr>
        <p:spPr>
          <a:xfrm>
            <a:off x="6172200" y="4363928"/>
            <a:ext cx="2039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Downstream (2 km)</a:t>
            </a:r>
            <a:endParaRPr lang="en-US" dirty="0"/>
          </a:p>
        </p:txBody>
      </p:sp>
      <p:sp>
        <p:nvSpPr>
          <p:cNvPr id="193" name="Oval 192"/>
          <p:cNvSpPr/>
          <p:nvPr/>
        </p:nvSpPr>
        <p:spPr>
          <a:xfrm>
            <a:off x="5023189" y="3503032"/>
            <a:ext cx="228600" cy="213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Oval 193"/>
          <p:cNvSpPr/>
          <p:nvPr/>
        </p:nvSpPr>
        <p:spPr>
          <a:xfrm>
            <a:off x="5777372" y="1709792"/>
            <a:ext cx="228600" cy="213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Oval 194"/>
          <p:cNvSpPr/>
          <p:nvPr/>
        </p:nvSpPr>
        <p:spPr>
          <a:xfrm>
            <a:off x="6362700" y="1892672"/>
            <a:ext cx="228600" cy="213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/>
          <p:cNvSpPr/>
          <p:nvPr/>
        </p:nvSpPr>
        <p:spPr>
          <a:xfrm>
            <a:off x="6978478" y="2100952"/>
            <a:ext cx="228600" cy="213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/>
          <p:cNvSpPr/>
          <p:nvPr/>
        </p:nvSpPr>
        <p:spPr>
          <a:xfrm>
            <a:off x="7620000" y="2314312"/>
            <a:ext cx="228600" cy="213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/>
          <p:cNvSpPr/>
          <p:nvPr/>
        </p:nvSpPr>
        <p:spPr>
          <a:xfrm>
            <a:off x="8211476" y="2527672"/>
            <a:ext cx="228600" cy="21336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9" name="Straight Connector 198"/>
          <p:cNvCxnSpPr>
            <a:stCxn id="193" idx="7"/>
            <a:endCxn id="194" idx="3"/>
          </p:cNvCxnSpPr>
          <p:nvPr/>
        </p:nvCxnSpPr>
        <p:spPr>
          <a:xfrm flipV="1">
            <a:off x="5218311" y="1891906"/>
            <a:ext cx="592539" cy="16423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/>
          <p:cNvCxnSpPr>
            <a:stCxn id="195" idx="2"/>
            <a:endCxn id="194" idx="5"/>
          </p:cNvCxnSpPr>
          <p:nvPr/>
        </p:nvCxnSpPr>
        <p:spPr>
          <a:xfrm flipH="1" flipV="1">
            <a:off x="5972494" y="1891906"/>
            <a:ext cx="390206" cy="107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Straight Connector 200"/>
          <p:cNvCxnSpPr>
            <a:endCxn id="195" idx="5"/>
          </p:cNvCxnSpPr>
          <p:nvPr/>
        </p:nvCxnSpPr>
        <p:spPr>
          <a:xfrm flipH="1" flipV="1">
            <a:off x="6557822" y="2074786"/>
            <a:ext cx="459702" cy="1363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Straight Connector 201"/>
          <p:cNvCxnSpPr/>
          <p:nvPr/>
        </p:nvCxnSpPr>
        <p:spPr>
          <a:xfrm flipH="1" flipV="1">
            <a:off x="7207078" y="2246115"/>
            <a:ext cx="459702" cy="1363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Straight Connector 202"/>
          <p:cNvCxnSpPr/>
          <p:nvPr/>
        </p:nvCxnSpPr>
        <p:spPr>
          <a:xfrm flipH="1" flipV="1">
            <a:off x="7761934" y="2437057"/>
            <a:ext cx="459702" cy="1363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Oval 203"/>
          <p:cNvSpPr/>
          <p:nvPr/>
        </p:nvSpPr>
        <p:spPr>
          <a:xfrm>
            <a:off x="5046269" y="3716392"/>
            <a:ext cx="228600" cy="2133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/>
          <p:cNvSpPr/>
          <p:nvPr/>
        </p:nvSpPr>
        <p:spPr>
          <a:xfrm>
            <a:off x="5819882" y="2893432"/>
            <a:ext cx="228600" cy="2133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/>
          <p:cNvSpPr/>
          <p:nvPr/>
        </p:nvSpPr>
        <p:spPr>
          <a:xfrm>
            <a:off x="6443522" y="2680072"/>
            <a:ext cx="228600" cy="2133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/>
          <p:cNvSpPr/>
          <p:nvPr/>
        </p:nvSpPr>
        <p:spPr>
          <a:xfrm>
            <a:off x="7008958" y="2466712"/>
            <a:ext cx="228600" cy="2133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/>
          <p:cNvSpPr/>
          <p:nvPr/>
        </p:nvSpPr>
        <p:spPr>
          <a:xfrm>
            <a:off x="8211476" y="1902832"/>
            <a:ext cx="228600" cy="21336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9" name="Straight Connector 208"/>
          <p:cNvCxnSpPr>
            <a:stCxn id="204" idx="7"/>
            <a:endCxn id="205" idx="2"/>
          </p:cNvCxnSpPr>
          <p:nvPr/>
        </p:nvCxnSpPr>
        <p:spPr>
          <a:xfrm flipV="1">
            <a:off x="5241391" y="3000112"/>
            <a:ext cx="578491" cy="7475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0" name="Straight Connector 209"/>
          <p:cNvCxnSpPr/>
          <p:nvPr/>
        </p:nvCxnSpPr>
        <p:spPr>
          <a:xfrm flipV="1">
            <a:off x="6032343" y="2824469"/>
            <a:ext cx="428518" cy="1379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1" name="Straight Connector 210"/>
          <p:cNvCxnSpPr/>
          <p:nvPr/>
        </p:nvCxnSpPr>
        <p:spPr>
          <a:xfrm flipV="1">
            <a:off x="6672122" y="2578472"/>
            <a:ext cx="370314" cy="13792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2" name="Straight Connector 211"/>
          <p:cNvCxnSpPr>
            <a:stCxn id="207" idx="7"/>
          </p:cNvCxnSpPr>
          <p:nvPr/>
        </p:nvCxnSpPr>
        <p:spPr>
          <a:xfrm flipV="1">
            <a:off x="7204080" y="2314312"/>
            <a:ext cx="415920" cy="1836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3" name="Straight Connector 212"/>
          <p:cNvCxnSpPr/>
          <p:nvPr/>
        </p:nvCxnSpPr>
        <p:spPr>
          <a:xfrm flipV="1">
            <a:off x="7795556" y="2051160"/>
            <a:ext cx="415920" cy="18364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4" name="TextBox 213"/>
          <p:cNvSpPr txBox="1"/>
          <p:nvPr/>
        </p:nvSpPr>
        <p:spPr>
          <a:xfrm>
            <a:off x="5820359" y="1447140"/>
            <a:ext cx="1476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surface water</a:t>
            </a:r>
            <a:endParaRPr lang="en-US" i="1" dirty="0"/>
          </a:p>
        </p:txBody>
      </p:sp>
      <p:sp>
        <p:nvSpPr>
          <p:cNvPr id="215" name="TextBox 214"/>
          <p:cNvSpPr txBox="1"/>
          <p:nvPr/>
        </p:nvSpPr>
        <p:spPr>
          <a:xfrm>
            <a:off x="5921905" y="2940882"/>
            <a:ext cx="10432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sediment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287427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609600"/>
            <a:ext cx="8429881" cy="5181600"/>
          </a:xfrm>
        </p:spPr>
      </p:pic>
    </p:spTree>
    <p:extLst>
      <p:ext uri="{BB962C8B-B14F-4D97-AF65-F5344CB8AC3E}">
        <p14:creationId xmlns="" xmlns:p14="http://schemas.microsoft.com/office/powerpoint/2010/main" val="2978795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8120" y="76200"/>
            <a:ext cx="871728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724400" y="76200"/>
            <a:ext cx="76200" cy="67056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3679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8120" y="76200"/>
            <a:ext cx="871728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ular Callout 25"/>
          <p:cNvSpPr/>
          <p:nvPr/>
        </p:nvSpPr>
        <p:spPr>
          <a:xfrm>
            <a:off x="304800" y="100128"/>
            <a:ext cx="3299549" cy="1279846"/>
          </a:xfrm>
          <a:prstGeom prst="wedgeRectCallout">
            <a:avLst>
              <a:gd name="adj1" fmla="val 26511"/>
              <a:gd name="adj2" fmla="val 102838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North Side Water Reclamation Plant 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Average Flow 250 MGD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Services 1.3 million people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ight Arrow 26"/>
          <p:cNvSpPr/>
          <p:nvPr/>
        </p:nvSpPr>
        <p:spPr>
          <a:xfrm>
            <a:off x="4267200" y="1828800"/>
            <a:ext cx="474278" cy="228600"/>
          </a:xfrm>
          <a:prstGeom prst="rightArrow">
            <a:avLst>
              <a:gd name="adj1" fmla="val 43846"/>
              <a:gd name="adj2" fmla="val 62308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4790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223297"/>
            <a:ext cx="9144000" cy="1325563"/>
          </a:xfrm>
        </p:spPr>
        <p:txBody>
          <a:bodyPr>
            <a:normAutofit/>
          </a:bodyPr>
          <a:lstStyle/>
          <a:p>
            <a:r>
              <a:rPr lang="en-US" sz="4000" u="sng" dirty="0" smtClean="0"/>
              <a:t>Most</a:t>
            </a:r>
            <a:r>
              <a:rPr lang="en-US" sz="4000" dirty="0" smtClean="0"/>
              <a:t> microplastic research is marine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2926" y="1234175"/>
            <a:ext cx="4191080" cy="556582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Ingestion</a:t>
            </a:r>
            <a:endParaRPr lang="en-US" sz="3200" dirty="0"/>
          </a:p>
          <a:p>
            <a:pPr lvl="1"/>
            <a:r>
              <a:rPr lang="en-US" dirty="0"/>
              <a:t>Filter feeders, zooplankton, fish </a:t>
            </a:r>
            <a:endParaRPr lang="en-US" dirty="0" smtClean="0"/>
          </a:p>
          <a:p>
            <a:pPr lvl="1"/>
            <a:r>
              <a:rPr lang="en-US" dirty="0" smtClean="0"/>
              <a:t>Seabirds, turtles, whales</a:t>
            </a:r>
          </a:p>
          <a:p>
            <a:pPr lvl="1"/>
            <a:r>
              <a:rPr lang="en-US" dirty="0" smtClean="0"/>
              <a:t>Transfer </a:t>
            </a:r>
            <a:r>
              <a:rPr lang="en-US" dirty="0"/>
              <a:t>from prey to predator </a:t>
            </a:r>
          </a:p>
          <a:p>
            <a:r>
              <a:rPr lang="en-US" sz="3600" dirty="0"/>
              <a:t>Toxicity</a:t>
            </a:r>
          </a:p>
          <a:p>
            <a:pPr lvl="1"/>
            <a:r>
              <a:rPr lang="en-US" dirty="0" smtClean="0"/>
              <a:t>Plasticizers leach out of plastic</a:t>
            </a:r>
          </a:p>
          <a:p>
            <a:pPr lvl="1"/>
            <a:r>
              <a:rPr lang="en-US" dirty="0" smtClean="0"/>
              <a:t>Persistent </a:t>
            </a:r>
            <a:r>
              <a:rPr lang="en-US" dirty="0"/>
              <a:t>organic </a:t>
            </a:r>
            <a:r>
              <a:rPr lang="en-US" dirty="0" smtClean="0"/>
              <a:t>pollutants (PCBs) adsorb onto plastic</a:t>
            </a:r>
            <a:endParaRPr lang="en-US" sz="1400" dirty="0"/>
          </a:p>
        </p:txBody>
      </p:sp>
      <p:pic>
        <p:nvPicPr>
          <p:cNvPr id="5122" name="Picture 2" descr="https://plastictides.files.wordpress.com/2014/07/zoopl.gif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10" t="7073" r="11472" b="10380"/>
          <a:stretch/>
        </p:blipFill>
        <p:spPr bwMode="auto">
          <a:xfrm>
            <a:off x="4922520" y="1447799"/>
            <a:ext cx="3688080" cy="24439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239000" y="3863197"/>
            <a:ext cx="1506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Cole et al. 2013</a:t>
            </a:r>
            <a:endParaRPr lang="en-US" sz="1400" dirty="0"/>
          </a:p>
        </p:txBody>
      </p:sp>
      <p:pic>
        <p:nvPicPr>
          <p:cNvPr id="5124" name="Picture 4" descr="http://www.ecology.com/wp-content/uploads/2012/03/Rainbow-Runner-25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53000" y="4267200"/>
            <a:ext cx="3854598" cy="198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499802" y="6262300"/>
            <a:ext cx="13254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hlinkClick r:id="rId5"/>
              </a:rPr>
              <a:t>www.ecology.com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18722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8120" y="76200"/>
            <a:ext cx="871728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5-Point Star 4"/>
          <p:cNvSpPr>
            <a:spLocks noChangeAspect="1"/>
          </p:cNvSpPr>
          <p:nvPr/>
        </p:nvSpPr>
        <p:spPr>
          <a:xfrm>
            <a:off x="4632524" y="1524000"/>
            <a:ext cx="338957" cy="304800"/>
          </a:xfrm>
          <a:prstGeom prst="star5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>
            <a:spLocks noChangeAspect="1"/>
          </p:cNvSpPr>
          <p:nvPr/>
        </p:nvSpPr>
        <p:spPr>
          <a:xfrm>
            <a:off x="4614043" y="1981200"/>
            <a:ext cx="338957" cy="304800"/>
          </a:xfrm>
          <a:prstGeom prst="star5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/>
          <p:cNvSpPr>
            <a:spLocks noChangeAspect="1"/>
          </p:cNvSpPr>
          <p:nvPr/>
        </p:nvSpPr>
        <p:spPr>
          <a:xfrm>
            <a:off x="4614043" y="2438400"/>
            <a:ext cx="338957" cy="304800"/>
          </a:xfrm>
          <a:prstGeom prst="star5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4572000" y="4038600"/>
            <a:ext cx="338957" cy="304800"/>
          </a:xfrm>
          <a:prstGeom prst="star5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/>
          <p:cNvSpPr>
            <a:spLocks noChangeAspect="1"/>
          </p:cNvSpPr>
          <p:nvPr/>
        </p:nvSpPr>
        <p:spPr>
          <a:xfrm>
            <a:off x="4572000" y="5562600"/>
            <a:ext cx="338957" cy="304800"/>
          </a:xfrm>
          <a:prstGeom prst="star5">
            <a:avLst/>
          </a:prstGeom>
          <a:solidFill>
            <a:srgbClr val="FFFF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Brace 7"/>
          <p:cNvSpPr/>
          <p:nvPr/>
        </p:nvSpPr>
        <p:spPr>
          <a:xfrm>
            <a:off x="5029200" y="1600200"/>
            <a:ext cx="304800" cy="381000"/>
          </a:xfrm>
          <a:prstGeom prst="righ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360963" y="1535668"/>
            <a:ext cx="655949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50 m</a:t>
            </a:r>
            <a:endParaRPr lang="en-US" dirty="0"/>
          </a:p>
        </p:txBody>
      </p:sp>
      <p:sp>
        <p:nvSpPr>
          <p:cNvPr id="14" name="Right Brace 13"/>
          <p:cNvSpPr/>
          <p:nvPr/>
        </p:nvSpPr>
        <p:spPr>
          <a:xfrm>
            <a:off x="5029200" y="4191000"/>
            <a:ext cx="304800" cy="1600200"/>
          </a:xfrm>
          <a:prstGeom prst="righ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360963" y="4812268"/>
            <a:ext cx="772969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790 m</a:t>
            </a:r>
            <a:endParaRPr lang="en-US" dirty="0"/>
          </a:p>
        </p:txBody>
      </p:sp>
      <p:sp>
        <p:nvSpPr>
          <p:cNvPr id="16" name="Right Brace 15"/>
          <p:cNvSpPr/>
          <p:nvPr/>
        </p:nvSpPr>
        <p:spPr>
          <a:xfrm>
            <a:off x="5029200" y="2590800"/>
            <a:ext cx="304800" cy="1600200"/>
          </a:xfrm>
          <a:prstGeom prst="righ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5360963" y="3212068"/>
            <a:ext cx="772969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800 m</a:t>
            </a:r>
            <a:endParaRPr lang="en-US" dirty="0"/>
          </a:p>
        </p:txBody>
      </p:sp>
      <p:sp>
        <p:nvSpPr>
          <p:cNvPr id="18" name="Right Brace 17"/>
          <p:cNvSpPr/>
          <p:nvPr/>
        </p:nvSpPr>
        <p:spPr>
          <a:xfrm>
            <a:off x="5029200" y="2209800"/>
            <a:ext cx="304800" cy="381000"/>
          </a:xfrm>
          <a:prstGeom prst="righ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360963" y="2297668"/>
            <a:ext cx="772969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300 m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705600" y="3711526"/>
            <a:ext cx="817853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1.9 km</a:t>
            </a:r>
            <a:endParaRPr lang="en-US" dirty="0"/>
          </a:p>
        </p:txBody>
      </p:sp>
      <p:sp>
        <p:nvSpPr>
          <p:cNvPr id="22" name="Right Brace 21"/>
          <p:cNvSpPr/>
          <p:nvPr/>
        </p:nvSpPr>
        <p:spPr>
          <a:xfrm>
            <a:off x="6324600" y="1981200"/>
            <a:ext cx="304800" cy="3810000"/>
          </a:xfrm>
          <a:prstGeom prst="righ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>
            <a:off x="4267200" y="1828800"/>
            <a:ext cx="474278" cy="228600"/>
          </a:xfrm>
          <a:prstGeom prst="rightArrow">
            <a:avLst>
              <a:gd name="adj1" fmla="val 43846"/>
              <a:gd name="adj2" fmla="val 62308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Brace 22"/>
          <p:cNvSpPr/>
          <p:nvPr/>
        </p:nvSpPr>
        <p:spPr>
          <a:xfrm>
            <a:off x="5029200" y="1981200"/>
            <a:ext cx="304800" cy="240268"/>
          </a:xfrm>
          <a:prstGeom prst="righ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360963" y="1916668"/>
            <a:ext cx="655949" cy="369332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50 m</a:t>
            </a:r>
            <a:endParaRPr lang="en-US" dirty="0"/>
          </a:p>
        </p:txBody>
      </p:sp>
      <p:sp>
        <p:nvSpPr>
          <p:cNvPr id="26" name="Rectangular Callout 25"/>
          <p:cNvSpPr/>
          <p:nvPr/>
        </p:nvSpPr>
        <p:spPr>
          <a:xfrm>
            <a:off x="304800" y="100128"/>
            <a:ext cx="3299549" cy="1279846"/>
          </a:xfrm>
          <a:prstGeom prst="wedgeRectCallout">
            <a:avLst>
              <a:gd name="adj1" fmla="val 26511"/>
              <a:gd name="adj2" fmla="val 102838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North Side Water Reclamation Plant 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Average Flow 250 MGD</a:t>
            </a:r>
          </a:p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Services 1.3 million people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575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895400390"/>
              </p:ext>
            </p:extLst>
          </p:nvPr>
        </p:nvGraphicFramePr>
        <p:xfrm>
          <a:off x="2286000" y="685800"/>
          <a:ext cx="4167718" cy="2819400"/>
        </p:xfrm>
        <a:graphic>
          <a:graphicData uri="http://schemas.openxmlformats.org/presentationml/2006/ole">
            <p:oleObj spid="_x0000_s4204" name="SPW 13.0 Graph" r:id="rId3" imgW="3179160" imgH="2151360" progId="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3886200" y="1371600"/>
            <a:ext cx="0" cy="144780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Right Arrow 6"/>
          <p:cNvSpPr/>
          <p:nvPr/>
        </p:nvSpPr>
        <p:spPr>
          <a:xfrm rot="16200000">
            <a:off x="3715498" y="2895599"/>
            <a:ext cx="381000" cy="228601"/>
          </a:xfrm>
          <a:prstGeom prst="rightArrow">
            <a:avLst>
              <a:gd name="adj1" fmla="val 43846"/>
              <a:gd name="adj2" fmla="val 62308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264203071"/>
              </p:ext>
            </p:extLst>
          </p:nvPr>
        </p:nvGraphicFramePr>
        <p:xfrm>
          <a:off x="2209800" y="3733799"/>
          <a:ext cx="4191000" cy="2800201"/>
        </p:xfrm>
        <a:graphic>
          <a:graphicData uri="http://schemas.openxmlformats.org/presentationml/2006/ole">
            <p:oleObj spid="_x0000_s4205" name="SPW 13.0 Graph" r:id="rId4" imgW="3220200" imgH="2151360" progId="">
              <p:embed/>
            </p:oleObj>
          </a:graphicData>
        </a:graphic>
      </p:graphicFrame>
      <p:cxnSp>
        <p:nvCxnSpPr>
          <p:cNvPr id="11" name="Straight Connector 10"/>
          <p:cNvCxnSpPr/>
          <p:nvPr/>
        </p:nvCxnSpPr>
        <p:spPr>
          <a:xfrm flipV="1">
            <a:off x="3870958" y="4343400"/>
            <a:ext cx="0" cy="144780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ight Arrow 11"/>
          <p:cNvSpPr/>
          <p:nvPr/>
        </p:nvSpPr>
        <p:spPr>
          <a:xfrm rot="16200000">
            <a:off x="3657601" y="5867400"/>
            <a:ext cx="381000" cy="228601"/>
          </a:xfrm>
          <a:prstGeom prst="rightArrow">
            <a:avLst>
              <a:gd name="adj1" fmla="val 43846"/>
              <a:gd name="adj2" fmla="val 62308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8873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76960530"/>
              </p:ext>
            </p:extLst>
          </p:nvPr>
        </p:nvGraphicFramePr>
        <p:xfrm>
          <a:off x="838200" y="685800"/>
          <a:ext cx="4167718" cy="2819400"/>
        </p:xfrm>
        <a:graphic>
          <a:graphicData uri="http://schemas.openxmlformats.org/presentationml/2006/ole">
            <p:oleObj spid="_x0000_s9265" name="SPW 13.0 Graph" r:id="rId3" imgW="3179160" imgH="2151360" progId="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 flipV="1">
            <a:off x="2438400" y="1371600"/>
            <a:ext cx="0" cy="144780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7" name="Right Arrow 6"/>
          <p:cNvSpPr/>
          <p:nvPr/>
        </p:nvSpPr>
        <p:spPr>
          <a:xfrm rot="16200000">
            <a:off x="2267698" y="2895599"/>
            <a:ext cx="381000" cy="228601"/>
          </a:xfrm>
          <a:prstGeom prst="rightArrow">
            <a:avLst>
              <a:gd name="adj1" fmla="val 43846"/>
              <a:gd name="adj2" fmla="val 62308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378051715"/>
              </p:ext>
            </p:extLst>
          </p:nvPr>
        </p:nvGraphicFramePr>
        <p:xfrm>
          <a:off x="762000" y="3733799"/>
          <a:ext cx="4191000" cy="2800201"/>
        </p:xfrm>
        <a:graphic>
          <a:graphicData uri="http://schemas.openxmlformats.org/presentationml/2006/ole">
            <p:oleObj spid="_x0000_s9266" name="SPW 13.0 Graph" r:id="rId4" imgW="3220200" imgH="2151360" progId="">
              <p:embed/>
            </p:oleObj>
          </a:graphicData>
        </a:graphic>
      </p:graphicFrame>
      <p:cxnSp>
        <p:nvCxnSpPr>
          <p:cNvPr id="11" name="Straight Connector 10"/>
          <p:cNvCxnSpPr/>
          <p:nvPr/>
        </p:nvCxnSpPr>
        <p:spPr>
          <a:xfrm flipV="1">
            <a:off x="2423158" y="4343400"/>
            <a:ext cx="0" cy="144780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Right Arrow 11"/>
          <p:cNvSpPr/>
          <p:nvPr/>
        </p:nvSpPr>
        <p:spPr>
          <a:xfrm rot="16200000">
            <a:off x="2209801" y="5867400"/>
            <a:ext cx="381000" cy="228601"/>
          </a:xfrm>
          <a:prstGeom prst="rightArrow">
            <a:avLst>
              <a:gd name="adj1" fmla="val 43846"/>
              <a:gd name="adj2" fmla="val 62308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672590"/>
            <a:ext cx="3654441" cy="305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91200" y="4953000"/>
            <a:ext cx="2560771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i="1" dirty="0" smtClean="0"/>
              <a:t>We were wrong!</a:t>
            </a:r>
            <a:endParaRPr lang="en-US" sz="2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40209" y="1002268"/>
            <a:ext cx="1141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Prediction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1970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876328981"/>
              </p:ext>
            </p:extLst>
          </p:nvPr>
        </p:nvGraphicFramePr>
        <p:xfrm>
          <a:off x="2110632" y="0"/>
          <a:ext cx="4823568" cy="6722012"/>
        </p:xfrm>
        <a:graphic>
          <a:graphicData uri="http://schemas.openxmlformats.org/presentationml/2006/ole">
            <p:oleObj spid="_x0000_s5174" name="SPW 13.0 Graph" r:id="rId3" imgW="5160600" imgH="7193520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371727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Microplastic is mobile and abundant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Mobile in surface water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Deposition length may be &gt;1.9 km in N. Shore Channel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Suggests downstream dispersal over long distances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Need longer study reaches in future assessments</a:t>
            </a:r>
          </a:p>
          <a:p>
            <a:pPr marL="0" indent="0">
              <a:buNone/>
            </a:pPr>
            <a:endParaRPr lang="en-US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Abundant and mobile in sediment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Sediment concentrations were 10,000-100,000 times higher in sediment that water column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While plastic is transported in surface water, sediment is long-term sink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Variable among sites – some redistribution occurs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Fate is unknown: 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re-suspension, sediment bedload transport, burial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breakdown, consumption by benthic animals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3352800"/>
            <a:ext cx="8077200" cy="3276600"/>
          </a:xfrm>
          <a:prstGeom prst="rect">
            <a:avLst/>
          </a:prstGeom>
          <a:solidFill>
            <a:schemeClr val="bg1">
              <a:lumMod val="85000"/>
              <a:alpha val="83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1399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Microplastic is mobile and abundant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Mobile in surface water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Deposition length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may be &gt;1.9 km in N. Shore Channel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Suggests downstream dispersal over long distances</a:t>
            </a: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Need longer study reaches in future assessments</a:t>
            </a:r>
          </a:p>
          <a:p>
            <a:pPr marL="0" indent="0">
              <a:buNone/>
            </a:pPr>
            <a:endParaRPr lang="en-US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i="1" dirty="0" smtClean="0">
                <a:latin typeface="Arial" panose="020B0604020202020204" pitchFamily="34" charset="0"/>
                <a:cs typeface="Arial" panose="020B0604020202020204" pitchFamily="34" charset="0"/>
              </a:rPr>
              <a:t>Abundant and mobile in sediment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Sediment concentrations were 10,000-100,000 times higher in sediment that water column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While plastic is transported in surface water, sediment is long-term sink.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Variable among sites – some redistribution occurs </a:t>
            </a: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Fate in sediment is unknown: 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re-suspension, sediment bedload transport, burial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breakdown, consumption by benthic animals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2043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856868" y="4419600"/>
            <a:ext cx="6476709" cy="21544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u="sng" dirty="0" smtClean="0"/>
              <a:t>Review 4 projects</a:t>
            </a:r>
            <a:r>
              <a:rPr lang="en-US" i="1" dirty="0" smtClean="0"/>
              <a:t>:</a:t>
            </a:r>
          </a:p>
          <a:p>
            <a:endParaRPr lang="en-US" sz="1100" dirty="0" smtClean="0"/>
          </a:p>
          <a:p>
            <a:r>
              <a:rPr lang="en-US" dirty="0" smtClean="0"/>
              <a:t>1) WWTP as source of microplastic to rivers</a:t>
            </a:r>
          </a:p>
          <a:p>
            <a:endParaRPr lang="en-US" sz="1100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2) </a:t>
            </a:r>
            <a:r>
              <a:rPr lang="en-US" dirty="0">
                <a:solidFill>
                  <a:schemeClr val="bg1"/>
                </a:solidFill>
              </a:rPr>
              <a:t>Longitudinal patterns of microplastic in urban river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3)</a:t>
            </a:r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Microplastic selects for unique microbial flora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4) Ingestion of microplastic by fish and macroinvertebrates in rivers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776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856868" y="4419600"/>
            <a:ext cx="6476709" cy="21544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u="sng" dirty="0" smtClean="0"/>
              <a:t>Review 4 projects</a:t>
            </a:r>
            <a:r>
              <a:rPr lang="en-US" i="1" dirty="0" smtClean="0"/>
              <a:t>:</a:t>
            </a:r>
          </a:p>
          <a:p>
            <a:endParaRPr lang="en-US" sz="1100" dirty="0" smtClean="0"/>
          </a:p>
          <a:p>
            <a:r>
              <a:rPr lang="en-US" dirty="0" smtClean="0"/>
              <a:t>1) WWTP as source of microplastic to rivers</a:t>
            </a:r>
          </a:p>
          <a:p>
            <a:endParaRPr lang="en-US" sz="1100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2) </a:t>
            </a:r>
            <a:r>
              <a:rPr lang="en-US" dirty="0">
                <a:solidFill>
                  <a:schemeClr val="bg1"/>
                </a:solidFill>
              </a:rPr>
              <a:t>Longitudinal patterns of microplastic in urban river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3)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Microplastic selects for unique microbial flora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4) Ingestion of microplastic by fish and macroinvertebrates in rivers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0486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229600" cy="1143000"/>
          </a:xfrm>
        </p:spPr>
        <p:txBody>
          <a:bodyPr/>
          <a:lstStyle/>
          <a:p>
            <a:r>
              <a:rPr lang="en-US" dirty="0" smtClean="0"/>
              <a:t>Microplastic selection for microbes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6200" y="1219200"/>
            <a:ext cx="4572000" cy="54102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800" i="1" dirty="0" smtClean="0"/>
              <a:t>Microbes carry </a:t>
            </a:r>
            <a:r>
              <a:rPr lang="en-US" sz="2800" i="1" dirty="0"/>
              <a:t>out </a:t>
            </a:r>
            <a:r>
              <a:rPr lang="en-US" sz="2800" i="1" dirty="0" smtClean="0"/>
              <a:t>many critical processes </a:t>
            </a:r>
            <a:r>
              <a:rPr lang="en-US" sz="2800" i="1" dirty="0"/>
              <a:t>in rivers, </a:t>
            </a:r>
            <a:r>
              <a:rPr lang="en-US" sz="2800" i="1" dirty="0" smtClean="0"/>
              <a:t>so factors </a:t>
            </a:r>
            <a:r>
              <a:rPr lang="en-US" sz="2800" i="1" dirty="0"/>
              <a:t>which affect communities important to study</a:t>
            </a:r>
          </a:p>
          <a:p>
            <a:pPr marL="0" indent="0">
              <a:buNone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Selection mechanisms</a:t>
            </a:r>
          </a:p>
          <a:p>
            <a:pPr marL="0" indent="0">
              <a:buNone/>
            </a:pPr>
            <a:endParaRPr lang="en-US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Plastic is novel </a:t>
            </a:r>
            <a:r>
              <a:rPr lang="en-US" sz="2800" u="sng" dirty="0" smtClean="0"/>
              <a:t>surface</a:t>
            </a:r>
            <a:r>
              <a:rPr lang="en-US" sz="2800" dirty="0" smtClean="0"/>
              <a:t> for biofilm-forming bacteria</a:t>
            </a:r>
          </a:p>
          <a:p>
            <a:pPr lvl="1"/>
            <a:r>
              <a:rPr lang="en-US" sz="2400" dirty="0" smtClean="0"/>
              <a:t>Hard and buoyant, unlike naturally occurring surfaces</a:t>
            </a:r>
          </a:p>
          <a:p>
            <a:pPr marL="800100" lvl="1" indent="-342900">
              <a:buFont typeface="+mj-lt"/>
              <a:buAutoNum type="arabicPeriod"/>
            </a:pPr>
            <a:endParaRPr lang="en-US" sz="18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Carbon polymers in plastic are novel </a:t>
            </a:r>
            <a:r>
              <a:rPr lang="en-US" sz="2800" u="sng" dirty="0" smtClean="0"/>
              <a:t>food source</a:t>
            </a:r>
          </a:p>
          <a:p>
            <a:pPr lvl="1"/>
            <a:r>
              <a:rPr lang="en-US" sz="2400" dirty="0" smtClean="0"/>
              <a:t>Metabolize, breakdown plastic</a:t>
            </a:r>
          </a:p>
          <a:p>
            <a:pPr marL="914400" lvl="1" indent="-457200">
              <a:buFont typeface="+mj-lt"/>
              <a:buAutoNum type="arabicPeriod"/>
            </a:pPr>
            <a:endParaRPr lang="en-US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WWTP-derived microplastic may have more </a:t>
            </a:r>
            <a:r>
              <a:rPr lang="en-US" sz="2800" u="sng" dirty="0" smtClean="0"/>
              <a:t>gastrointestinal</a:t>
            </a:r>
            <a:r>
              <a:rPr lang="en-US" sz="2800" dirty="0" smtClean="0"/>
              <a:t> microbes</a:t>
            </a:r>
          </a:p>
          <a:p>
            <a:pPr lvl="1"/>
            <a:r>
              <a:rPr lang="en-US" sz="2400" dirty="0" smtClean="0"/>
              <a:t>Could persist longer in biofilms on plastic than organic surfaces (which degrade)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800600" y="1651000"/>
            <a:ext cx="3810000" cy="29510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914900" y="4800599"/>
            <a:ext cx="35813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Bacteria on plastic fragment from North Shore Channel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8700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912927" y="622838"/>
            <a:ext cx="7124699" cy="6096000"/>
            <a:chOff x="207027" y="121024"/>
            <a:chExt cx="7730897" cy="6661569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7027" y="121024"/>
              <a:ext cx="6735501" cy="6661569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5500362" y="6413261"/>
              <a:ext cx="2437562" cy="336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 smtClean="0"/>
                <a:t>      McCormick et al. 2014</a:t>
              </a:r>
              <a:endParaRPr lang="en-US" sz="1400" dirty="0"/>
            </a:p>
          </p:txBody>
        </p:sp>
        <p:sp>
          <p:nvSpPr>
            <p:cNvPr id="2" name="Rectangle 1"/>
            <p:cNvSpPr/>
            <p:nvPr/>
          </p:nvSpPr>
          <p:spPr>
            <a:xfrm>
              <a:off x="4363453" y="4475747"/>
              <a:ext cx="1556084" cy="256674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395537" y="2425575"/>
              <a:ext cx="1556084" cy="256674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4363452" y="1254058"/>
              <a:ext cx="1556084" cy="256674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75552" y="3421776"/>
              <a:ext cx="843522" cy="124647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375552" y="1869259"/>
              <a:ext cx="875565" cy="556316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3375552" y="1013425"/>
              <a:ext cx="843522" cy="398279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78576" y="-302160"/>
            <a:ext cx="83820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Bacteria families, pilot study</a:t>
            </a:r>
            <a:endParaRPr lang="en-US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441734" y="1803939"/>
            <a:ext cx="3357094" cy="267765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Pilot study showed bacteria on plastic may select for those which decompose polymers, some typical of human GI pathogens.  More measurements needed</a:t>
            </a:r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197743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6844" y="1795346"/>
            <a:ext cx="8466156" cy="281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 rot="19910263">
            <a:off x="4866714" y="2738534"/>
            <a:ext cx="920745" cy="3570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-3978" y="22302"/>
            <a:ext cx="90678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Conceptual representations of marine plastic do not include terrestrial or freshwater dynamics</a:t>
            </a:r>
            <a:endParaRPr lang="en-US" sz="3200" dirty="0"/>
          </a:p>
        </p:txBody>
      </p:sp>
      <p:sp>
        <p:nvSpPr>
          <p:cNvPr id="17" name="TextBox 16"/>
          <p:cNvSpPr txBox="1"/>
          <p:nvPr/>
        </p:nvSpPr>
        <p:spPr>
          <a:xfrm>
            <a:off x="0" y="6488668"/>
            <a:ext cx="1819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Ryan et al. (2009)</a:t>
            </a:r>
            <a:endParaRPr lang="en-US" dirty="0"/>
          </a:p>
        </p:txBody>
      </p:sp>
      <p:sp>
        <p:nvSpPr>
          <p:cNvPr id="18" name="Oval 17"/>
          <p:cNvSpPr/>
          <p:nvPr/>
        </p:nvSpPr>
        <p:spPr>
          <a:xfrm rot="20857415">
            <a:off x="3682856" y="1981381"/>
            <a:ext cx="1000868" cy="57260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683066" y="1905000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?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73456" y="2285263"/>
            <a:ext cx="2013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Streams are gutters</a:t>
            </a:r>
            <a:endParaRPr lang="en-US" i="1" dirty="0"/>
          </a:p>
        </p:txBody>
      </p:sp>
      <p:sp>
        <p:nvSpPr>
          <p:cNvPr id="14" name="Quad Arrow 13"/>
          <p:cNvSpPr/>
          <p:nvPr/>
        </p:nvSpPr>
        <p:spPr>
          <a:xfrm rot="3192690">
            <a:off x="6162741" y="1567622"/>
            <a:ext cx="1637247" cy="1487120"/>
          </a:xfrm>
          <a:prstGeom prst="quadArrow">
            <a:avLst>
              <a:gd name="adj1" fmla="val 16840"/>
              <a:gd name="adj2" fmla="val 13444"/>
              <a:gd name="adj3" fmla="val 22500"/>
            </a:avLst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835466" y="2057400"/>
            <a:ext cx="3273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?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243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4" grpId="0"/>
      <p:bldP spid="2" grpId="0"/>
      <p:bldP spid="14" grpId="0" animBg="1"/>
      <p:bldP spid="1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60576375"/>
              </p:ext>
            </p:extLst>
          </p:nvPr>
        </p:nvGraphicFramePr>
        <p:xfrm>
          <a:off x="80211" y="80210"/>
          <a:ext cx="8999620" cy="66787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94657"/>
                <a:gridCol w="3157762"/>
                <a:gridCol w="1499937"/>
                <a:gridCol w="1484148"/>
                <a:gridCol w="963116"/>
              </a:tblGrid>
              <a:tr h="117107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Plant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Receiving Water Body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Mean Effluent (MGD)</a:t>
                      </a:r>
                      <a:endParaRPr lang="en-US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Contrib. of effluent to downstream flow (%)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Tertiary sand bed (Y/N)</a:t>
                      </a:r>
                    </a:p>
                  </a:txBody>
                  <a:tcPr marL="9525" marR="9525" marT="9525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James C. </a:t>
                      </a:r>
                      <a:r>
                        <a:rPr lang="en-US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Kirie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WRP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Higgen's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 Plaines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38.72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110.82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Wheaton WWTP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Springbrook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Wheaton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7.39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86.18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 SE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Little Kickapoo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4.24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78.93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Schererville WWTP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Schererville Ditch, Schererville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4.32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70.22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Terrence J. O'Brien WRP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18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Shore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Channel, Chicago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225.00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70.00*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 W Oakton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Goose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Bloomington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15.93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46.51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Springbrook WRP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DuPage </a:t>
                      </a:r>
                      <a:r>
                        <a:rPr lang="en-US" sz="18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Naperville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19.68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20.82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Bartlett WWTP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sv-SE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 </a:t>
                      </a:r>
                      <a:r>
                        <a:rPr lang="sv-SE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 </a:t>
                      </a:r>
                      <a:r>
                        <a:rPr lang="sv-SE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DuPage </a:t>
                      </a:r>
                      <a:r>
                        <a:rPr lang="sv-SE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Ri, </a:t>
                      </a:r>
                      <a:r>
                        <a:rPr lang="sv-SE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Bartlett</a:t>
                      </a:r>
                      <a:endParaRPr lang="sv-SE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2.16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15.99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77122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Elmhurst WRP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Salt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Cr,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Elmhurst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7.03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13.17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N</a:t>
                      </a:r>
                    </a:p>
                  </a:txBody>
                  <a:tcPr marL="9525" marR="9525" marT="9525" marB="0" anchor="b">
                    <a:solidFill>
                      <a:schemeClr val="bg1"/>
                    </a:solidFill>
                  </a:tcPr>
                </a:tc>
              </a:tr>
              <a:tr h="608204"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Woodridge Greene Valley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 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DuPage </a:t>
                      </a:r>
                      <a:r>
                        <a:rPr lang="en-US" sz="1800" u="none" strike="noStrike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Ri</a:t>
                      </a:r>
                      <a:r>
                        <a:rPr lang="en-US" sz="18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Woodridge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10.00</a:t>
                      </a:r>
                      <a:endParaRPr lang="en-US" sz="2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13.24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Y</a:t>
                      </a:r>
                    </a:p>
                  </a:txBody>
                  <a:tcPr marL="9525" marR="9525" marT="9525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3860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578" y="0"/>
            <a:ext cx="7886700" cy="1325563"/>
          </a:xfrm>
        </p:spPr>
        <p:txBody>
          <a:bodyPr/>
          <a:lstStyle/>
          <a:p>
            <a:pPr algn="ctr"/>
            <a:r>
              <a:rPr lang="en-US" dirty="0" smtClean="0"/>
              <a:t>Microbial analysis</a:t>
            </a:r>
            <a:endParaRPr lang="en-US" sz="14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07941" y="1221255"/>
            <a:ext cx="5964259" cy="5636745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 smtClean="0"/>
              <a:t>Collected additional samples for microbial analysis (n=4 per habitat)</a:t>
            </a:r>
            <a:endParaRPr lang="en-US" sz="3200" dirty="0"/>
          </a:p>
          <a:p>
            <a:pPr lvl="1"/>
            <a:r>
              <a:rPr lang="en-US" sz="2200" dirty="0" smtClean="0"/>
              <a:t>Microplastic</a:t>
            </a:r>
          </a:p>
          <a:p>
            <a:pPr lvl="1"/>
            <a:r>
              <a:rPr lang="en-US" sz="2200" dirty="0" smtClean="0"/>
              <a:t>Organic material</a:t>
            </a:r>
          </a:p>
          <a:p>
            <a:pPr lvl="1"/>
            <a:r>
              <a:rPr lang="en-US" sz="2200" dirty="0" smtClean="0"/>
              <a:t>Upstream water column</a:t>
            </a:r>
          </a:p>
          <a:p>
            <a:pPr lvl="1"/>
            <a:r>
              <a:rPr lang="en-US" sz="2200" dirty="0" smtClean="0"/>
              <a:t>Downstream water column</a:t>
            </a:r>
          </a:p>
          <a:p>
            <a:r>
              <a:rPr lang="en-US" sz="3200" dirty="0"/>
              <a:t>DNA extraction </a:t>
            </a:r>
          </a:p>
          <a:p>
            <a:r>
              <a:rPr lang="en-US" sz="3200" dirty="0"/>
              <a:t>Polymerase chain reaction (PCR) </a:t>
            </a:r>
          </a:p>
          <a:p>
            <a:pPr marL="685800" lvl="2">
              <a:spcBef>
                <a:spcPts val="1000"/>
              </a:spcBef>
            </a:pPr>
            <a:r>
              <a:rPr lang="en-US" sz="2200" dirty="0"/>
              <a:t>V4 hypervariable region 16S </a:t>
            </a:r>
            <a:r>
              <a:rPr lang="en-US" sz="2200" dirty="0" err="1"/>
              <a:t>rRNA</a:t>
            </a:r>
            <a:r>
              <a:rPr lang="en-US" sz="2200" dirty="0"/>
              <a:t> genes</a:t>
            </a:r>
            <a:endParaRPr lang="en-US" sz="3900" dirty="0"/>
          </a:p>
          <a:p>
            <a:r>
              <a:rPr lang="en-US" sz="3200" dirty="0"/>
              <a:t>Next-generation sequencing</a:t>
            </a:r>
          </a:p>
          <a:p>
            <a:pPr marL="685800" lvl="3">
              <a:spcBef>
                <a:spcPts val="1000"/>
              </a:spcBef>
            </a:pPr>
            <a:r>
              <a:rPr lang="en-US" sz="2200" dirty="0" err="1"/>
              <a:t>Illumina</a:t>
            </a:r>
            <a:r>
              <a:rPr lang="en-US" sz="2200" dirty="0"/>
              <a:t> </a:t>
            </a:r>
            <a:r>
              <a:rPr lang="en-US" sz="2200" dirty="0" err="1"/>
              <a:t>MiSeq</a:t>
            </a:r>
            <a:r>
              <a:rPr lang="en-US" sz="2200" dirty="0"/>
              <a:t> platform</a:t>
            </a:r>
          </a:p>
          <a:p>
            <a:r>
              <a:rPr lang="en-US" sz="3200" dirty="0"/>
              <a:t>Sequence analysis with </a:t>
            </a:r>
            <a:r>
              <a:rPr lang="en-US" sz="3200" dirty="0" err="1"/>
              <a:t>Mothur</a:t>
            </a:r>
            <a:r>
              <a:rPr lang="en-US" sz="3200" dirty="0"/>
              <a:t> </a:t>
            </a:r>
            <a:r>
              <a:rPr lang="en-US" dirty="0"/>
              <a:t>v.1.33.0 </a:t>
            </a:r>
            <a:r>
              <a:rPr lang="en-US" sz="1500" dirty="0"/>
              <a:t>(</a:t>
            </a:r>
            <a:r>
              <a:rPr lang="en-US" sz="1500" dirty="0" err="1"/>
              <a:t>Schloss</a:t>
            </a:r>
            <a:r>
              <a:rPr lang="en-US" sz="1500" dirty="0"/>
              <a:t> et al. 2009) </a:t>
            </a:r>
          </a:p>
          <a:p>
            <a:endParaRPr 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388" y="1472383"/>
            <a:ext cx="2705595" cy="360746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009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1" y="0"/>
            <a:ext cx="9144001" cy="1325563"/>
          </a:xfrm>
        </p:spPr>
        <p:txBody>
          <a:bodyPr>
            <a:normAutofit/>
          </a:bodyPr>
          <a:lstStyle/>
          <a:p>
            <a:pPr algn="ctr"/>
            <a:r>
              <a:rPr lang="en-US" sz="2900" dirty="0" smtClean="0"/>
              <a:t>Microplastic: lower community richness, diversity, evenness </a:t>
            </a:r>
            <a:endParaRPr lang="en-US" sz="29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105" y="2116052"/>
            <a:ext cx="3030603" cy="2852991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3059883" y="2116051"/>
            <a:ext cx="3024231" cy="2852991"/>
            <a:chOff x="3486150" y="2547937"/>
            <a:chExt cx="2171700" cy="193357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86150" y="2547937"/>
              <a:ext cx="2171700" cy="176212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8575" y="4271961"/>
              <a:ext cx="1752600" cy="209550"/>
            </a:xfrm>
            <a:prstGeom prst="rect">
              <a:avLst/>
            </a:prstGeom>
          </p:spPr>
        </p:pic>
      </p:grpSp>
      <p:grpSp>
        <p:nvGrpSpPr>
          <p:cNvPr id="10" name="Group 9"/>
          <p:cNvGrpSpPr/>
          <p:nvPr/>
        </p:nvGrpSpPr>
        <p:grpSpPr>
          <a:xfrm>
            <a:off x="0" y="2056647"/>
            <a:ext cx="3062586" cy="2914791"/>
            <a:chOff x="149894" y="2597818"/>
            <a:chExt cx="2266950" cy="1966912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9894" y="2597818"/>
              <a:ext cx="2266950" cy="179070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569" y="4355180"/>
              <a:ext cx="1752600" cy="209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="" xmlns:p14="http://schemas.microsoft.com/office/powerpoint/2010/main" val="165995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492" y="-331022"/>
            <a:ext cx="83820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Family level plastic selection</a:t>
            </a:r>
            <a:endParaRPr lang="en-US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0" y="529389"/>
            <a:ext cx="6588741" cy="6328612"/>
          </a:xfrm>
          <a:prstGeom prst="rect">
            <a:avLst/>
          </a:prstGeom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622581" y="1898983"/>
            <a:ext cx="252141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60 OTU’s significantly different between plastic and organic material</a:t>
            </a:r>
          </a:p>
          <a:p>
            <a:endParaRPr lang="en-US" dirty="0"/>
          </a:p>
          <a:p>
            <a:r>
              <a:rPr lang="en-US" dirty="0" smtClean="0"/>
              <a:t>Those 60 OTU’s explain 60.7% of variation.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4678325" y="4444411"/>
            <a:ext cx="1796902" cy="12759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78325" y="4777563"/>
            <a:ext cx="1105787" cy="14531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78325" y="1428576"/>
            <a:ext cx="1105787" cy="14646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78325" y="1596307"/>
            <a:ext cx="829340" cy="18429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678325" y="2946642"/>
            <a:ext cx="1679945" cy="12616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296093" y="3544991"/>
            <a:ext cx="797442" cy="516646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94370" y="4114801"/>
            <a:ext cx="797442" cy="68402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306824" y="1797305"/>
            <a:ext cx="797442" cy="18035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306824" y="1638218"/>
            <a:ext cx="797442" cy="14238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294370" y="2352157"/>
            <a:ext cx="797442" cy="31661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82120" y="2913044"/>
            <a:ext cx="264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endParaRPr lang="en-US" sz="1200" dirty="0"/>
          </a:p>
        </p:txBody>
      </p:sp>
      <p:sp>
        <p:nvSpPr>
          <p:cNvPr id="18" name="TextBox 17"/>
          <p:cNvSpPr txBox="1"/>
          <p:nvPr/>
        </p:nvSpPr>
        <p:spPr>
          <a:xfrm>
            <a:off x="6398326" y="4422871"/>
            <a:ext cx="264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endParaRPr lang="en-US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5728328" y="4753029"/>
            <a:ext cx="2643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*</a:t>
            </a:r>
            <a:endParaRPr lang="en-US" sz="1200" dirty="0"/>
          </a:p>
        </p:txBody>
      </p:sp>
    </p:spTree>
    <p:extLst>
      <p:ext uri="{BB962C8B-B14F-4D97-AF65-F5344CB8AC3E}">
        <p14:creationId xmlns="" xmlns:p14="http://schemas.microsoft.com/office/powerpoint/2010/main" val="421096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Microplastic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microbes are distinct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Select for potential plastic-degrading taxa</a:t>
            </a:r>
          </a:p>
          <a:p>
            <a:pPr lvl="1"/>
            <a:r>
              <a:rPr lang="en-US" sz="2000" i="1" dirty="0" smtClean="0"/>
              <a:t>Pseudomonas</a:t>
            </a:r>
            <a:r>
              <a:rPr lang="en-US" sz="2000" dirty="0" smtClean="0"/>
              <a:t> sp. (oil and plastic in lab studies)</a:t>
            </a:r>
          </a:p>
          <a:p>
            <a:r>
              <a:rPr lang="en-US" sz="2400" dirty="0" smtClean="0"/>
              <a:t>Supports persistence of potential pathogens more than natural surfaces</a:t>
            </a:r>
          </a:p>
          <a:p>
            <a:pPr lvl="1"/>
            <a:r>
              <a:rPr lang="en-US" sz="2000" dirty="0" smtClean="0"/>
              <a:t>Campylobacter </a:t>
            </a:r>
          </a:p>
          <a:p>
            <a:r>
              <a:rPr lang="en-US" sz="2400" dirty="0" smtClean="0"/>
              <a:t>Microplastic can be transported in surface waters &gt;1.9 km</a:t>
            </a:r>
          </a:p>
          <a:p>
            <a:pPr lvl="1"/>
            <a:r>
              <a:rPr lang="en-US" sz="2000" dirty="0" smtClean="0"/>
              <a:t>May be </a:t>
            </a:r>
            <a:r>
              <a:rPr lang="en-US" sz="2000" i="1" u="sng" dirty="0" smtClean="0"/>
              <a:t>novel vector </a:t>
            </a:r>
            <a:r>
              <a:rPr lang="en-US" sz="2000" dirty="0" smtClean="0"/>
              <a:t>for microbial transport – exposure to river biota farther downstream (invertebrates, fish, people)</a:t>
            </a:r>
          </a:p>
          <a:p>
            <a:r>
              <a:rPr lang="en-US" sz="2400" b="1" dirty="0" smtClean="0"/>
              <a:t>Unknown</a:t>
            </a:r>
          </a:p>
          <a:p>
            <a:pPr lvl="1"/>
            <a:r>
              <a:rPr lang="en-US" sz="2000" dirty="0" smtClean="0"/>
              <a:t>Stability of microbial community &gt;2 km</a:t>
            </a:r>
          </a:p>
          <a:p>
            <a:pPr lvl="1"/>
            <a:r>
              <a:rPr lang="en-US" sz="2000" dirty="0" smtClean="0"/>
              <a:t>Presence of genes for plastic polymer degradation, pathogen virulence factors </a:t>
            </a:r>
            <a:r>
              <a:rPr lang="en-US" sz="2000" i="1" dirty="0" smtClean="0"/>
              <a:t>(</a:t>
            </a:r>
            <a:r>
              <a:rPr lang="en-US" sz="2000" i="1" dirty="0" err="1" smtClean="0"/>
              <a:t>metagenomic</a:t>
            </a:r>
            <a:r>
              <a:rPr lang="en-US" sz="2000" i="1" dirty="0" smtClean="0"/>
              <a:t> sequencing needed – very expensive)</a:t>
            </a:r>
          </a:p>
          <a:p>
            <a:pPr lvl="1"/>
            <a:r>
              <a:rPr lang="en-US" sz="2000" dirty="0" smtClean="0"/>
              <a:t>Sediment microplastic microbial community </a:t>
            </a:r>
            <a:r>
              <a:rPr lang="en-US" sz="2000" i="1" dirty="0" smtClean="0"/>
              <a:t>(analysis underway)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="" xmlns:p14="http://schemas.microsoft.com/office/powerpoint/2010/main" val="354807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856868" y="4419600"/>
            <a:ext cx="6476709" cy="21544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u="sng" dirty="0" smtClean="0"/>
              <a:t>Review 4 projects</a:t>
            </a:r>
            <a:r>
              <a:rPr lang="en-US" i="1" dirty="0" smtClean="0"/>
              <a:t>:</a:t>
            </a:r>
          </a:p>
          <a:p>
            <a:endParaRPr lang="en-US" sz="1100" dirty="0" smtClean="0"/>
          </a:p>
          <a:p>
            <a:r>
              <a:rPr lang="en-US" dirty="0" smtClean="0"/>
              <a:t>1) WWTP as source of microplastic to rivers</a:t>
            </a:r>
          </a:p>
          <a:p>
            <a:endParaRPr lang="en-US" sz="1100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2) </a:t>
            </a:r>
            <a:r>
              <a:rPr lang="en-US" dirty="0">
                <a:solidFill>
                  <a:schemeClr val="bg1"/>
                </a:solidFill>
              </a:rPr>
              <a:t>Longitudinal patterns of microplastic in urban river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3)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Microplastic selects for unique microbial flora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4) Ingestion of microplastic by fish and macroinvertebrates in rivers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5072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856868" y="4419600"/>
            <a:ext cx="6476709" cy="21544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u="sng" dirty="0" smtClean="0"/>
              <a:t>Review 4 projects</a:t>
            </a:r>
            <a:r>
              <a:rPr lang="en-US" i="1" dirty="0" smtClean="0"/>
              <a:t>:</a:t>
            </a:r>
          </a:p>
          <a:p>
            <a:endParaRPr lang="en-US" sz="1100" dirty="0" smtClean="0"/>
          </a:p>
          <a:p>
            <a:r>
              <a:rPr lang="en-US" dirty="0" smtClean="0"/>
              <a:t>1) WWTP as source of microplastic to rivers</a:t>
            </a:r>
          </a:p>
          <a:p>
            <a:endParaRPr lang="en-US" sz="1100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2) </a:t>
            </a:r>
            <a:r>
              <a:rPr lang="en-US" dirty="0">
                <a:solidFill>
                  <a:schemeClr val="bg1"/>
                </a:solidFill>
              </a:rPr>
              <a:t>Longitudinal patterns of microplastic in urban river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3)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Microplastic selects for unique microbial flora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4) Ingestion of microplastic by fish and macroinvertebrates in rivers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393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Ingestion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5105400" cy="4876800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Mostly marine studies</a:t>
            </a:r>
          </a:p>
          <a:p>
            <a:r>
              <a:rPr lang="en-US" dirty="0" smtClean="0"/>
              <a:t>Expect similar processes in rivers</a:t>
            </a:r>
          </a:p>
          <a:p>
            <a:endParaRPr lang="en-US" dirty="0" smtClean="0"/>
          </a:p>
          <a:p>
            <a:r>
              <a:rPr lang="en-US" dirty="0" smtClean="0"/>
              <a:t>Plastic ingestion several toxicity mechanisms</a:t>
            </a:r>
            <a:endParaRPr lang="en-US" dirty="0"/>
          </a:p>
          <a:p>
            <a:pPr lvl="1"/>
            <a:r>
              <a:rPr lang="en-US" dirty="0" smtClean="0"/>
              <a:t>Physical </a:t>
            </a:r>
          </a:p>
          <a:p>
            <a:pPr lvl="2"/>
            <a:r>
              <a:rPr lang="en-US" dirty="0" smtClean="0"/>
              <a:t>Reduced food intake</a:t>
            </a:r>
          </a:p>
          <a:p>
            <a:pPr lvl="3"/>
            <a:r>
              <a:rPr lang="en-US" dirty="0" smtClean="0"/>
              <a:t>Feel “full”</a:t>
            </a:r>
          </a:p>
          <a:p>
            <a:pPr lvl="2"/>
            <a:r>
              <a:rPr lang="en-US" dirty="0" smtClean="0"/>
              <a:t>Retention in gut tissue</a:t>
            </a:r>
          </a:p>
          <a:p>
            <a:pPr lvl="3"/>
            <a:r>
              <a:rPr lang="en-US" dirty="0" smtClean="0"/>
              <a:t>Fibers stick to intestine walls</a:t>
            </a:r>
          </a:p>
          <a:p>
            <a:pPr lvl="3"/>
            <a:r>
              <a:rPr lang="en-US" dirty="0" smtClean="0"/>
              <a:t>Irritation/inflammation</a:t>
            </a:r>
            <a:endParaRPr lang="en-US" dirty="0"/>
          </a:p>
          <a:p>
            <a:pPr lvl="3"/>
            <a:r>
              <a:rPr lang="en-US" dirty="0" smtClean="0"/>
              <a:t>Block food uptake</a:t>
            </a:r>
          </a:p>
          <a:p>
            <a:pPr lvl="1"/>
            <a:r>
              <a:rPr lang="en-US" dirty="0" smtClean="0"/>
              <a:t>Chemical</a:t>
            </a:r>
          </a:p>
          <a:p>
            <a:pPr lvl="2"/>
            <a:r>
              <a:rPr lang="en-US" dirty="0" smtClean="0"/>
              <a:t>Plasticizers leech from plastic</a:t>
            </a:r>
          </a:p>
          <a:p>
            <a:pPr lvl="2"/>
            <a:r>
              <a:rPr lang="en-US" dirty="0" smtClean="0"/>
              <a:t>In water, persistent organic pollutants stick to plastic</a:t>
            </a:r>
          </a:p>
          <a:p>
            <a:pPr lvl="2"/>
            <a:r>
              <a:rPr lang="en-US" dirty="0" smtClean="0"/>
              <a:t>In guts, low oxygen allows for desorption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913" t="22440" r="13351" b="5391"/>
          <a:stretch/>
        </p:blipFill>
        <p:spPr bwMode="auto">
          <a:xfrm>
            <a:off x="4724400" y="1560783"/>
            <a:ext cx="4064285" cy="3143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03381" y="4704055"/>
            <a:ext cx="29853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NOAA Marine Debris Program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75111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47"/>
          <p:cNvGrpSpPr/>
          <p:nvPr/>
        </p:nvGrpSpPr>
        <p:grpSpPr>
          <a:xfrm>
            <a:off x="400424" y="286133"/>
            <a:ext cx="8403431" cy="6323063"/>
            <a:chOff x="400424" y="286133"/>
            <a:chExt cx="8403431" cy="6323063"/>
          </a:xfrm>
        </p:grpSpPr>
        <p:sp>
          <p:nvSpPr>
            <p:cNvPr id="2" name="TextBox 1"/>
            <p:cNvSpPr txBox="1"/>
            <p:nvPr/>
          </p:nvSpPr>
          <p:spPr>
            <a:xfrm>
              <a:off x="1670346" y="423351"/>
              <a:ext cx="18648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Double-crested Cormorant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5267672" y="354076"/>
              <a:ext cx="12355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White Bass</a:t>
              </a: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00424" y="2749559"/>
              <a:ext cx="17504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Smallmouth Bass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192421" y="3174120"/>
              <a:ext cx="96102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Brown Trout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535184" y="2855455"/>
              <a:ext cx="99534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Yellow Perch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939910" y="2973381"/>
              <a:ext cx="981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 err="1">
                  <a:latin typeface="Corbel"/>
                  <a:ea typeface="+mn-ea"/>
                  <a:cs typeface="+mn-cs"/>
                </a:rPr>
                <a:t>Burbot</a:t>
              </a:r>
              <a:endParaRPr lang="en-US" sz="2000" b="1" kern="1200" dirty="0">
                <a:latin typeface="Corbel"/>
                <a:ea typeface="+mn-ea"/>
                <a:cs typeface="+mn-cs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91110" y="2998949"/>
              <a:ext cx="13634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Lake Trout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62430" y="2994005"/>
              <a:ext cx="11056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Walleye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00424" y="5514300"/>
              <a:ext cx="12699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Common Shiner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787719" y="5943805"/>
              <a:ext cx="9330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Cisco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997753" y="5719761"/>
              <a:ext cx="10754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Bloater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969932" y="5846820"/>
              <a:ext cx="7379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 err="1">
                  <a:latin typeface="Corbel"/>
                  <a:ea typeface="+mn-ea"/>
                  <a:cs typeface="+mn-cs"/>
                </a:rPr>
                <a:t>Kiyi</a:t>
              </a:r>
              <a:endParaRPr lang="en-US" sz="2000" b="1" kern="1200" dirty="0">
                <a:latin typeface="Corbel"/>
                <a:ea typeface="+mn-ea"/>
                <a:cs typeface="+mn-cs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804843" y="5651394"/>
              <a:ext cx="121397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Emerald Shiner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722975" y="6005310"/>
              <a:ext cx="9541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Smelt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39899" y="5836686"/>
              <a:ext cx="12699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 err="1">
                  <a:latin typeface="Corbel"/>
                  <a:ea typeface="+mn-ea"/>
                  <a:cs typeface="+mn-cs"/>
                </a:rPr>
                <a:t>Logperch</a:t>
              </a:r>
              <a:endParaRPr lang="en-US" sz="2000" b="1" kern="1200" dirty="0">
                <a:latin typeface="Corbel"/>
                <a:ea typeface="+mn-ea"/>
                <a:cs typeface="+mn-cs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876281" y="5539596"/>
              <a:ext cx="9267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latin typeface="Corbel"/>
                  <a:ea typeface="+mn-ea"/>
                  <a:cs typeface="+mn-cs"/>
                </a:rPr>
                <a:t>Creek Chub</a:t>
              </a: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 rot="5400000" flipH="1" flipV="1">
              <a:off x="-80621" y="4449777"/>
              <a:ext cx="2129046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Curved Up Arrow 23"/>
            <p:cNvSpPr/>
            <p:nvPr/>
          </p:nvSpPr>
          <p:spPr>
            <a:xfrm rot="5400000">
              <a:off x="1629675" y="5808545"/>
              <a:ext cx="354661" cy="240281"/>
            </a:xfrm>
            <a:prstGeom prst="curvedUp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rtl="0"/>
              <a:endParaRPr lang="en-US" kern="1200">
                <a:solidFill>
                  <a:prstClr val="white"/>
                </a:solidFill>
                <a:latin typeface="Corbel"/>
                <a:ea typeface="+mn-ea"/>
                <a:cs typeface="+mn-cs"/>
              </a:endParaRPr>
            </a:p>
          </p:txBody>
        </p:sp>
        <p:cxnSp>
          <p:nvCxnSpPr>
            <p:cNvPr id="26" name="Straight Arrow Connector 25"/>
            <p:cNvCxnSpPr/>
            <p:nvPr/>
          </p:nvCxnSpPr>
          <p:spPr>
            <a:xfrm rot="5400000" flipH="1" flipV="1">
              <a:off x="1530225" y="4552863"/>
              <a:ext cx="1657593" cy="31588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/>
            <p:nvPr/>
          </p:nvCxnSpPr>
          <p:spPr>
            <a:xfrm flipV="1">
              <a:off x="2631366" y="3380310"/>
              <a:ext cx="3649592" cy="2477952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endCxn id="6" idx="2"/>
            </p:cNvCxnSpPr>
            <p:nvPr/>
          </p:nvCxnSpPr>
          <p:spPr>
            <a:xfrm rot="5400000" flipH="1" flipV="1">
              <a:off x="2264791" y="3815510"/>
              <a:ext cx="2020234" cy="1515896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/>
            <p:cNvCxnSpPr>
              <a:stCxn id="12" idx="0"/>
            </p:cNvCxnSpPr>
            <p:nvPr/>
          </p:nvCxnSpPr>
          <p:spPr>
            <a:xfrm rot="5400000" flipH="1" flipV="1">
              <a:off x="3155082" y="3749399"/>
              <a:ext cx="2350748" cy="158997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V="1">
              <a:off x="3604743" y="3399111"/>
              <a:ext cx="2802063" cy="232065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45"/>
            <p:cNvCxnSpPr>
              <a:stCxn id="13" idx="0"/>
            </p:cNvCxnSpPr>
            <p:nvPr/>
          </p:nvCxnSpPr>
          <p:spPr>
            <a:xfrm rot="5400000" flipH="1" flipV="1">
              <a:off x="3610078" y="4114081"/>
              <a:ext cx="2461557" cy="100392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stCxn id="13" idx="0"/>
            </p:cNvCxnSpPr>
            <p:nvPr/>
          </p:nvCxnSpPr>
          <p:spPr>
            <a:xfrm rot="5400000" flipH="1" flipV="1">
              <a:off x="4194760" y="3543247"/>
              <a:ext cx="2447709" cy="215943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Arrow Connector 52"/>
            <p:cNvCxnSpPr/>
            <p:nvPr/>
          </p:nvCxnSpPr>
          <p:spPr>
            <a:xfrm rot="5400000" flipH="1" flipV="1">
              <a:off x="4251760" y="4489908"/>
              <a:ext cx="2266138" cy="5683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stCxn id="15" idx="0"/>
            </p:cNvCxnSpPr>
            <p:nvPr/>
          </p:nvCxnSpPr>
          <p:spPr>
            <a:xfrm rot="5400000" flipH="1" flipV="1">
              <a:off x="5022459" y="4721318"/>
              <a:ext cx="2461560" cy="106425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/>
            <p:cNvCxnSpPr>
              <a:stCxn id="15" idx="0"/>
              <a:endCxn id="9" idx="2"/>
            </p:cNvCxnSpPr>
            <p:nvPr/>
          </p:nvCxnSpPr>
          <p:spPr>
            <a:xfrm rot="5400000" flipH="1" flipV="1">
              <a:off x="5852038" y="3742105"/>
              <a:ext cx="2611195" cy="191521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63"/>
            <p:cNvCxnSpPr>
              <a:stCxn id="16" idx="0"/>
            </p:cNvCxnSpPr>
            <p:nvPr/>
          </p:nvCxnSpPr>
          <p:spPr>
            <a:xfrm rot="5400000" flipH="1" flipV="1">
              <a:off x="6261564" y="4288433"/>
              <a:ext cx="2461549" cy="63495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/>
            <p:cNvCxnSpPr>
              <a:stCxn id="16" idx="0"/>
              <a:endCxn id="8" idx="2"/>
            </p:cNvCxnSpPr>
            <p:nvPr/>
          </p:nvCxnSpPr>
          <p:spPr>
            <a:xfrm rot="16200000" flipV="1">
              <a:off x="5705046" y="4366872"/>
              <a:ext cx="2437627" cy="50200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>
              <a:stCxn id="11" idx="0"/>
            </p:cNvCxnSpPr>
            <p:nvPr/>
          </p:nvCxnSpPr>
          <p:spPr>
            <a:xfrm rot="16200000" flipV="1">
              <a:off x="5032597" y="2722179"/>
              <a:ext cx="2527925" cy="3915327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/>
            <p:cNvCxnSpPr>
              <a:stCxn id="11" idx="0"/>
            </p:cNvCxnSpPr>
            <p:nvPr/>
          </p:nvCxnSpPr>
          <p:spPr>
            <a:xfrm rot="16200000" flipV="1">
              <a:off x="5649609" y="3339192"/>
              <a:ext cx="2489271" cy="271995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Arrow Connector 80"/>
            <p:cNvCxnSpPr>
              <a:stCxn id="11" idx="0"/>
              <a:endCxn id="9" idx="2"/>
            </p:cNvCxnSpPr>
            <p:nvPr/>
          </p:nvCxnSpPr>
          <p:spPr>
            <a:xfrm rot="16200000" flipV="1">
              <a:off x="6909888" y="4599470"/>
              <a:ext cx="2549690" cy="138979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Arrow Connector 83"/>
            <p:cNvCxnSpPr>
              <a:stCxn id="11" idx="0"/>
              <a:endCxn id="8" idx="2"/>
            </p:cNvCxnSpPr>
            <p:nvPr/>
          </p:nvCxnSpPr>
          <p:spPr>
            <a:xfrm rot="16200000" flipV="1">
              <a:off x="6191167" y="3880750"/>
              <a:ext cx="2544746" cy="1581364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Arrow Connector 90"/>
            <p:cNvCxnSpPr/>
            <p:nvPr/>
          </p:nvCxnSpPr>
          <p:spPr>
            <a:xfrm>
              <a:off x="1903991" y="2922795"/>
              <a:ext cx="1658905" cy="64441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Curved Down Arrow 92"/>
            <p:cNvSpPr/>
            <p:nvPr/>
          </p:nvSpPr>
          <p:spPr>
            <a:xfrm rot="5400000" flipV="1">
              <a:off x="3324434" y="3105739"/>
              <a:ext cx="343221" cy="217397"/>
            </a:xfrm>
            <a:prstGeom prst="curvedDown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rtl="0"/>
              <a:endParaRPr lang="en-US" kern="1200">
                <a:solidFill>
                  <a:prstClr val="white"/>
                </a:solidFill>
                <a:latin typeface="Corbel"/>
                <a:ea typeface="+mn-ea"/>
                <a:cs typeface="+mn-cs"/>
              </a:endParaRPr>
            </a:p>
          </p:txBody>
        </p:sp>
        <p:cxnSp>
          <p:nvCxnSpPr>
            <p:cNvPr id="95" name="Straight Arrow Connector 94"/>
            <p:cNvCxnSpPr>
              <a:stCxn id="6" idx="0"/>
              <a:endCxn id="2" idx="2"/>
            </p:cNvCxnSpPr>
            <p:nvPr/>
          </p:nvCxnSpPr>
          <p:spPr>
            <a:xfrm rot="16200000" flipV="1">
              <a:off x="2455702" y="1278300"/>
              <a:ext cx="1724218" cy="143009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/>
            <p:nvPr/>
          </p:nvCxnSpPr>
          <p:spPr>
            <a:xfrm rot="5400000" flipH="1" flipV="1">
              <a:off x="3887009" y="1287653"/>
              <a:ext cx="1887253" cy="1276063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Curved Down Arrow 97"/>
            <p:cNvSpPr/>
            <p:nvPr/>
          </p:nvSpPr>
          <p:spPr>
            <a:xfrm rot="5221084">
              <a:off x="7130643" y="3100316"/>
              <a:ext cx="343222" cy="217397"/>
            </a:xfrm>
            <a:prstGeom prst="curvedDown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rtl="0"/>
              <a:endParaRPr lang="en-US" kern="1200">
                <a:solidFill>
                  <a:prstClr val="white"/>
                </a:solidFill>
                <a:latin typeface="Corbel"/>
                <a:ea typeface="+mn-ea"/>
                <a:cs typeface="+mn-cs"/>
              </a:endParaRPr>
            </a:p>
          </p:txBody>
        </p:sp>
        <p:sp>
          <p:nvSpPr>
            <p:cNvPr id="99" name="Curved Left Arrow 98"/>
            <p:cNvSpPr/>
            <p:nvPr/>
          </p:nvSpPr>
          <p:spPr>
            <a:xfrm>
              <a:off x="8456403" y="3031981"/>
              <a:ext cx="211653" cy="354067"/>
            </a:xfrm>
            <a:prstGeom prst="curvedLeft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rtl="0"/>
              <a:endParaRPr lang="en-US" kern="1200">
                <a:solidFill>
                  <a:prstClr val="white"/>
                </a:solidFill>
                <a:latin typeface="Corbel"/>
                <a:ea typeface="+mn-ea"/>
                <a:cs typeface="+mn-cs"/>
              </a:endParaRPr>
            </a:p>
          </p:txBody>
        </p:sp>
        <p:sp>
          <p:nvSpPr>
            <p:cNvPr id="100" name="Curved Down Arrow 99"/>
            <p:cNvSpPr/>
            <p:nvPr/>
          </p:nvSpPr>
          <p:spPr>
            <a:xfrm rot="5697078">
              <a:off x="5976646" y="646208"/>
              <a:ext cx="343511" cy="236346"/>
            </a:xfrm>
            <a:prstGeom prst="curvedDownArrow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457200" rtl="0"/>
              <a:endParaRPr lang="en-US" kern="1200">
                <a:solidFill>
                  <a:prstClr val="white"/>
                </a:solidFill>
                <a:latin typeface="Corbel"/>
                <a:ea typeface="+mn-ea"/>
                <a:cs typeface="+mn-cs"/>
              </a:endParaRPr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3210015" y="6022886"/>
              <a:ext cx="5584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1.5</a:t>
              </a: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7927679" y="6207401"/>
              <a:ext cx="65309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2.6</a:t>
              </a:r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7999" y="6036741"/>
              <a:ext cx="5777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3.0</a:t>
              </a:r>
            </a:p>
          </p:txBody>
        </p:sp>
        <p:sp>
          <p:nvSpPr>
            <p:cNvPr id="104" name="TextBox 103"/>
            <p:cNvSpPr txBox="1"/>
            <p:nvPr/>
          </p:nvSpPr>
          <p:spPr>
            <a:xfrm>
              <a:off x="2269962" y="6119871"/>
              <a:ext cx="6656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1.8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606529" y="982057"/>
              <a:ext cx="7779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36.3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4969474" y="6164403"/>
              <a:ext cx="6211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1.4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3969932" y="6119871"/>
              <a:ext cx="5605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2.6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6315281" y="2749559"/>
              <a:ext cx="5834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6.0</a:t>
              </a:r>
            </a:p>
          </p:txBody>
        </p:sp>
        <p:sp>
          <p:nvSpPr>
            <p:cNvPr id="109" name="TextBox 108"/>
            <p:cNvSpPr txBox="1"/>
            <p:nvPr/>
          </p:nvSpPr>
          <p:spPr>
            <a:xfrm>
              <a:off x="6862705" y="6104331"/>
              <a:ext cx="5888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1.0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5887777" y="6209086"/>
              <a:ext cx="65212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1.3</a:t>
              </a: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790688" y="2725847"/>
              <a:ext cx="5834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5.1</a:t>
              </a: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5632141" y="857362"/>
              <a:ext cx="6349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1.5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127712" y="3056682"/>
              <a:ext cx="6063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8.2</a:t>
              </a: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2719852" y="3644786"/>
              <a:ext cx="58348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2000" b="1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5.3</a:t>
              </a: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862868" y="286133"/>
              <a:ext cx="1940987" cy="1477328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l" defTabSz="457200" rtl="0"/>
              <a:r>
                <a:rPr lang="en-US" sz="1800" u="sng" kern="1200" dirty="0">
                  <a:solidFill>
                    <a:srgbClr val="FF0000"/>
                  </a:solidFill>
                  <a:latin typeface="Corbel"/>
                  <a:ea typeface="+mn-ea"/>
                  <a:cs typeface="+mn-cs"/>
                </a:rPr>
                <a:t>Not listed:</a:t>
              </a:r>
            </a:p>
            <a:p>
              <a:pPr algn="l" defTabSz="457200" rtl="0"/>
              <a:r>
                <a:rPr lang="en-US" sz="1800" kern="1200" dirty="0" err="1">
                  <a:solidFill>
                    <a:prstClr val="black"/>
                  </a:solidFill>
                  <a:latin typeface="Corbel"/>
                  <a:ea typeface="+mn-ea"/>
                  <a:cs typeface="+mn-cs"/>
                </a:rPr>
                <a:t>Spotfin</a:t>
              </a:r>
              <a:r>
                <a:rPr lang="en-US" sz="1800" kern="1200" dirty="0">
                  <a:solidFill>
                    <a:prstClr val="black"/>
                  </a:solidFill>
                  <a:latin typeface="Corbel"/>
                  <a:ea typeface="+mn-ea"/>
                  <a:cs typeface="+mn-cs"/>
                </a:rPr>
                <a:t> Shiner</a:t>
              </a:r>
            </a:p>
            <a:p>
              <a:pPr algn="l" defTabSz="457200" rtl="0"/>
              <a:r>
                <a:rPr lang="en-US" sz="1800" kern="1200" dirty="0">
                  <a:solidFill>
                    <a:prstClr val="black"/>
                  </a:solidFill>
                  <a:latin typeface="Corbel"/>
                  <a:ea typeface="+mn-ea"/>
                  <a:cs typeface="+mn-cs"/>
                </a:rPr>
                <a:t>Sand Shiner</a:t>
              </a:r>
            </a:p>
            <a:p>
              <a:pPr algn="l" defTabSz="457200" rtl="0"/>
              <a:r>
                <a:rPr lang="en-US" sz="1800" kern="1200" dirty="0">
                  <a:solidFill>
                    <a:prstClr val="black"/>
                  </a:solidFill>
                  <a:latin typeface="Corbel"/>
                  <a:ea typeface="+mn-ea"/>
                  <a:cs typeface="+mn-cs"/>
                </a:rPr>
                <a:t>Golden </a:t>
              </a:r>
              <a:r>
                <a:rPr lang="en-US" sz="1800" kern="1200" dirty="0" err="1">
                  <a:solidFill>
                    <a:prstClr val="black"/>
                  </a:solidFill>
                  <a:latin typeface="Corbel"/>
                  <a:ea typeface="+mn-ea"/>
                  <a:cs typeface="+mn-cs"/>
                </a:rPr>
                <a:t>Redhorse</a:t>
              </a:r>
              <a:endParaRPr lang="en-US" sz="1800" kern="1200" dirty="0">
                <a:solidFill>
                  <a:prstClr val="black"/>
                </a:solidFill>
                <a:latin typeface="Corbel"/>
                <a:ea typeface="+mn-ea"/>
                <a:cs typeface="+mn-cs"/>
              </a:endParaRPr>
            </a:p>
            <a:p>
              <a:pPr algn="l" defTabSz="457200" rtl="0"/>
              <a:r>
                <a:rPr lang="en-US" sz="1800" kern="1200" dirty="0" err="1">
                  <a:solidFill>
                    <a:prstClr val="black"/>
                  </a:solidFill>
                  <a:latin typeface="Corbel"/>
                  <a:ea typeface="+mn-ea"/>
                  <a:cs typeface="+mn-cs"/>
                </a:rPr>
                <a:t>Longnose</a:t>
              </a:r>
              <a:r>
                <a:rPr lang="en-US" sz="1800" kern="1200" dirty="0">
                  <a:solidFill>
                    <a:prstClr val="black"/>
                  </a:solidFill>
                  <a:latin typeface="Corbel"/>
                  <a:ea typeface="+mn-ea"/>
                  <a:cs typeface="+mn-cs"/>
                </a:rPr>
                <a:t> Dace</a:t>
              </a: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7886" y="2111"/>
            <a:ext cx="10422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S. Mason</a:t>
            </a:r>
          </a:p>
          <a:p>
            <a:r>
              <a:rPr lang="en-US" i="1" dirty="0" err="1" smtClean="0"/>
              <a:t>Unpubl</a:t>
            </a:r>
            <a:r>
              <a:rPr lang="en-US" i="1" dirty="0" smtClean="0"/>
              <a:t>.</a:t>
            </a:r>
          </a:p>
          <a:p>
            <a:r>
              <a:rPr lang="en-US" i="1" dirty="0" smtClean="0"/>
              <a:t>data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244552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urbanmilwaukee.com/wp-content/uploads/2015/02/ClimateLkMich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54687"/>
            <a:ext cx="7086600" cy="66259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Point Star 3"/>
          <p:cNvSpPr/>
          <p:nvPr/>
        </p:nvSpPr>
        <p:spPr>
          <a:xfrm>
            <a:off x="5181600" y="4572000"/>
            <a:ext cx="228600" cy="2286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4230812" y="2133600"/>
            <a:ext cx="228600" cy="2286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5222697" y="4038600"/>
            <a:ext cx="228600" cy="2286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/>
          <p:cNvSpPr/>
          <p:nvPr/>
        </p:nvSpPr>
        <p:spPr>
          <a:xfrm>
            <a:off x="5159768" y="3733800"/>
            <a:ext cx="228600" cy="2286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5-Point Star 8"/>
          <p:cNvSpPr/>
          <p:nvPr/>
        </p:nvSpPr>
        <p:spPr>
          <a:xfrm>
            <a:off x="5067300" y="2819400"/>
            <a:ext cx="228600" cy="2286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/>
          <p:cNvSpPr/>
          <p:nvPr/>
        </p:nvSpPr>
        <p:spPr>
          <a:xfrm>
            <a:off x="4230812" y="3810000"/>
            <a:ext cx="228600" cy="2286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/>
          <p:cNvSpPr/>
          <p:nvPr/>
        </p:nvSpPr>
        <p:spPr>
          <a:xfrm>
            <a:off x="4002212" y="2695682"/>
            <a:ext cx="228600" cy="2286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5-Point Star 11"/>
          <p:cNvSpPr/>
          <p:nvPr/>
        </p:nvSpPr>
        <p:spPr>
          <a:xfrm>
            <a:off x="4497512" y="1600200"/>
            <a:ext cx="228600" cy="2286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5-Point Star 13"/>
          <p:cNvSpPr/>
          <p:nvPr/>
        </p:nvSpPr>
        <p:spPr>
          <a:xfrm>
            <a:off x="5105400" y="3581400"/>
            <a:ext cx="228600" cy="228600"/>
          </a:xfrm>
          <a:prstGeom prst="star5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312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6844" y="1795346"/>
            <a:ext cx="8466156" cy="281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92101" y="6444734"/>
            <a:ext cx="2911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Hoellein et al. 2014 </a:t>
            </a:r>
            <a:r>
              <a:rPr lang="en-US" i="1" dirty="0" err="1" smtClean="0"/>
              <a:t>PLoS</a:t>
            </a:r>
            <a:r>
              <a:rPr lang="en-US" i="1" dirty="0" smtClean="0"/>
              <a:t> One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78548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4" grpId="0" animBg="1"/>
      <p:bldP spid="41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6" grpId="0" animBg="1"/>
      <p:bldP spid="60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73" grpId="0" animBg="1"/>
      <p:bldP spid="74" grpId="0" animBg="1"/>
      <p:bldP spid="75" grpId="0"/>
      <p:bldP spid="76" grpId="0" animBg="1"/>
      <p:bldP spid="77" grpId="0"/>
      <p:bldP spid="78" grpId="0" animBg="1"/>
      <p:bldP spid="79" grpId="0"/>
      <p:bldP spid="80" grpId="0" animBg="1"/>
      <p:bldP spid="81" grpId="0"/>
      <p:bldP spid="82" grpId="0" animBg="1"/>
      <p:bldP spid="83" grpId="0"/>
      <p:bldP spid="84" grpId="0" animBg="1"/>
      <p:bldP spid="85" grpId="0"/>
      <p:bldP spid="86" grpId="0" animBg="1"/>
      <p:bldP spid="87" grpId="0"/>
      <p:bldP spid="88" grpId="0" animBg="1"/>
      <p:bldP spid="89" grpId="0"/>
      <p:bldP spid="90" grpId="0" animBg="1"/>
      <p:bldP spid="91" grpId="0"/>
      <p:bldP spid="92" grpId="0" animBg="1"/>
      <p:bldP spid="93" grpId="0"/>
      <p:bldP spid="95" grpId="0" animBg="1"/>
      <p:bldP spid="96" grpId="0" animBg="1"/>
      <p:bldP spid="97" grpId="0" animBg="1"/>
      <p:bldP spid="9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856868" y="4419600"/>
            <a:ext cx="6476709" cy="21544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u="sng" dirty="0" smtClean="0"/>
              <a:t>Review 4 projects</a:t>
            </a:r>
            <a:r>
              <a:rPr lang="en-US" i="1" dirty="0" smtClean="0"/>
              <a:t>:</a:t>
            </a:r>
          </a:p>
          <a:p>
            <a:endParaRPr lang="en-US" sz="1100" dirty="0" smtClean="0"/>
          </a:p>
          <a:p>
            <a:r>
              <a:rPr lang="en-US" dirty="0" smtClean="0"/>
              <a:t>1) WWTP as source of microplastic to rivers</a:t>
            </a:r>
          </a:p>
          <a:p>
            <a:endParaRPr lang="en-US" sz="1100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2) </a:t>
            </a:r>
            <a:r>
              <a:rPr lang="en-US" dirty="0">
                <a:solidFill>
                  <a:schemeClr val="bg1"/>
                </a:solidFill>
              </a:rPr>
              <a:t>Longitudinal patterns of microplastic in urban river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3)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Microplastic selects for unique microbial flora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4) Ingestion of microplastic by fish and macroinvertebrates in rivers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725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33CC"/>
                </a:solidFill>
              </a:rPr>
              <a:t>Acknowledgements</a:t>
            </a:r>
            <a:endParaRPr lang="en-US" dirty="0">
              <a:solidFill>
                <a:srgbClr val="0033CC"/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2400" y="3113649"/>
            <a:ext cx="1981200" cy="5439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John Kelly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2209800" y="3113649"/>
            <a:ext cx="2111326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Sam Mason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533900" y="3124200"/>
            <a:ext cx="1485900" cy="533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Amanda McCormick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943600" y="3120683"/>
            <a:ext cx="198120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Max London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1067581"/>
            <a:ext cx="14859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 descr="Sherri%20Mason%2C%20an%20associate%20professor%20of%20chemistry%20with%20the%20State%20University%20of%20New%20York%20at%20Fredonia%2C%20inspects%20plastic%20samples%20Tuesday%20in%20Milwaukee%20after%20collecting%20them%20in%20Lake%20Michigan.%20%28Stacey%20Wescott%2C%20Chicago%20Tribune%2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523138"/>
            <a:ext cx="2249073" cy="14993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1889759" y="3733799"/>
            <a:ext cx="1143000" cy="1555723"/>
            <a:chOff x="44857747" y="745171"/>
            <a:chExt cx="1637683" cy="2249563"/>
          </a:xfrm>
        </p:grpSpPr>
        <p:sp>
          <p:nvSpPr>
            <p:cNvPr id="14" name="Rectangle 13"/>
            <p:cNvSpPr/>
            <p:nvPr/>
          </p:nvSpPr>
          <p:spPr bwMode="auto">
            <a:xfrm>
              <a:off x="44857748" y="750188"/>
              <a:ext cx="1637682" cy="218448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endParaRPr>
            </a:p>
          </p:txBody>
        </p:sp>
        <p:pic>
          <p:nvPicPr>
            <p:cNvPr id="15" name="Picture 2" descr="http://web.extension.illinois.edu/iwrc/images/logo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57747" y="745171"/>
              <a:ext cx="1637682" cy="224956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6" name="Picture 4" descr="http://upload.wikimedia.org/wikipedia/en/thumb/a/a1/Loyolauniversitycrest.png/150px-Loyolauniversitycres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733800"/>
            <a:ext cx="1121448" cy="15557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Picture 10" descr="C:\Users\Josh\Downloads\photo 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2"/>
          <a:stretch/>
        </p:blipFill>
        <p:spPr bwMode="auto">
          <a:xfrm>
            <a:off x="7699429" y="1067581"/>
            <a:ext cx="1280160" cy="1981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Subtitle 2"/>
          <p:cNvSpPr txBox="1">
            <a:spLocks/>
          </p:cNvSpPr>
          <p:nvPr/>
        </p:nvSpPr>
        <p:spPr>
          <a:xfrm>
            <a:off x="7696200" y="3124200"/>
            <a:ext cx="1283389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Joshua </a:t>
            </a:r>
            <a:r>
              <a:rPr lang="en-US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Hittie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302065" y="1203871"/>
            <a:ext cx="1766547" cy="1818649"/>
          </a:xfrm>
          <a:prstGeom prst="rect">
            <a:avLst/>
          </a:prstGeom>
        </p:spPr>
      </p:pic>
      <p:pic>
        <p:nvPicPr>
          <p:cNvPr id="20" name="Picture 2" descr="C:\Users\thoellein\Desktop\TH files\Research\Grad Students\Amanda\Pictures\unnamed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33900" y="1094566"/>
            <a:ext cx="1427358" cy="1927954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582325" y="3916006"/>
            <a:ext cx="5561675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33CC"/>
                </a:solidFill>
              </a:rPr>
              <a:t>Funding: </a:t>
            </a:r>
            <a:r>
              <a:rPr lang="en-US" sz="2000" dirty="0" smtClean="0"/>
              <a:t>Loyola Univ. Chicago, IL Water Resources,  IL/IN Sea Grant, National Science Foundation</a:t>
            </a:r>
          </a:p>
          <a:p>
            <a:endParaRPr lang="en-US" dirty="0" smtClean="0"/>
          </a:p>
          <a:p>
            <a:r>
              <a:rPr lang="en-US" sz="2400" dirty="0" smtClean="0">
                <a:solidFill>
                  <a:srgbClr val="0033CC"/>
                </a:solidFill>
              </a:rPr>
              <a:t>Field, lab, technical assistance</a:t>
            </a:r>
          </a:p>
          <a:p>
            <a:r>
              <a:rPr lang="en-US" dirty="0" smtClean="0"/>
              <a:t>Martin Berg, Joseph </a:t>
            </a:r>
            <a:r>
              <a:rPr lang="en-US" dirty="0" err="1" smtClean="0"/>
              <a:t>Schleup</a:t>
            </a:r>
            <a:r>
              <a:rPr lang="en-US" dirty="0" smtClean="0"/>
              <a:t>, Miguel Rojas, </a:t>
            </a:r>
            <a:r>
              <a:rPr lang="en-US" dirty="0" err="1" smtClean="0"/>
              <a:t>Melaney</a:t>
            </a:r>
            <a:r>
              <a:rPr lang="en-US" dirty="0" smtClean="0"/>
              <a:t> Dunne, Margaret </a:t>
            </a:r>
            <a:r>
              <a:rPr lang="en-US" dirty="0" err="1" smtClean="0"/>
              <a:t>Sladek</a:t>
            </a:r>
            <a:r>
              <a:rPr lang="en-US" dirty="0" smtClean="0"/>
              <a:t>, Maxwell </a:t>
            </a:r>
            <a:r>
              <a:rPr lang="en-US" dirty="0" err="1" smtClean="0"/>
              <a:t>Jabay</a:t>
            </a:r>
            <a:r>
              <a:rPr lang="en-US" dirty="0" smtClean="0"/>
              <a:t>, Roy </a:t>
            </a:r>
            <a:r>
              <a:rPr lang="en-US" dirty="0" err="1" smtClean="0"/>
              <a:t>Kressman</a:t>
            </a:r>
            <a:r>
              <a:rPr lang="en-US" dirty="0" smtClean="0"/>
              <a:t>, Mike Wisniewski, Bill Perry,</a:t>
            </a:r>
            <a:r>
              <a:rPr lang="en-US" dirty="0"/>
              <a:t> </a:t>
            </a:r>
            <a:r>
              <a:rPr lang="en-US" dirty="0" smtClean="0"/>
              <a:t>Jake Callahan, Jim Gorman, Carl Christensen, Lisa Kim, Claudia Urban</a:t>
            </a:r>
          </a:p>
        </p:txBody>
      </p:sp>
      <p:pic>
        <p:nvPicPr>
          <p:cNvPr id="6146" name="Picture 2" descr="Sea Grant log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065" y="5677218"/>
            <a:ext cx="1390650" cy="8286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 descr="data:image/jpeg;base64,/9j/4AAQSkZJRgABAQAAAQABAAD/2wCEAAkGBxQTEhMUExQWFhQXGBcXFxcUGBQZGhsYFhYaGhccFBgaHCggGBwmHhQXITEhJSkrLi8uGB8zODMsNygtLisBCgoKDg0OGxAQGywmICYsLCwsNCw0LCw0LCwsLCwsLCwsLCwsLCwsLCwsLCwsLCwsLCwsLCwsLCwsLCwsLCwsLP/AABEIAOEA4QMBEQACEQEDEQH/xAAcAAACAgMBAQAAAAAAAAAAAAAABQQGAgMHAQj/xABGEAABAgMEBwUFBgQEBQUAAAABAAIDBBEFEiExBkFRYXGBkRMiobHBMkJS0fAHI2JyguEUM5KyorPC0hUWJFPxJTRDc3T/xAAaAQEAAwEBAQAAAAAAAAAAAAAAAwQFAgEG/8QANBEAAgIBAgIHCAICAwEBAAAAAAECAxEEIRIxBRNBUXGx8CIyYYGRodHhFMEzQhUj8VKi/9oADAMBAAIRAxEAPwDuKAEAIAQAgBACAEAIAQAgBACAgW4fuXfp/uCp69/9D+XmiSr3iBo0e9EG5vhX5qp0Y/akvD+yS7kh8tcrggBACAEAIAQAgBACAEAIAQAgBACAEAIAQAgBAYQozXVukGmBouIWQnnhecHrTRmuzwEAIAQAgEmkMx7LB+Y+nr4LJ6StW1a8X/RPTHtF9lTPZxATke6eB/cBU9JaqrU3y5MksjxRLWvoioCAEAIAQGmbmmw23nmgwHXYo7bY1x4pcjqMXJ4R7LzDXi8xwI3euxewsjNZi8nji08M2rs8BACAEAIAQAgBACAEAIAQAgNcxCvNLcqqK6vrIOPeep4eRFLRzDf4OCwabpaez7NE7XEh9Bihwq01C+grsjZHii9iBrBmuzwEBhEiBoq4gDeaLmU4wWZPB6k3yFs5bLQKMxO05fus+7pGKWK939iWNT7RDEcSSSak5lY8pOTy+ZOtjArw9GMhbDmANcLzRltA9Vf0+ulWuGSyvuRzqT3Q7lrRhv8AZcK7DgemvktSrU1We6yCUJLmSlYOAQGuPGawFziABrK5nOMFmTwj1Jt4RUbZtLtnYYMbkPUrB1ep66W3JcvyXK6+FfEsdiyfZQgPePedxOrlktfSU9VWl2vdla2fFInqyRggBACAEAIAQAgBACAEAIAQAgENqNpEO+h8Fga6OLn8ieHIjQ4rmmrSR9a9qrV2TreYvB20nzJH/FIm0dArX8+7vX0OeriZQoseJkTTbgB1XULNVf7r2+n3PGoR5m5tjE4veSd3zKsLo1y3sl68Wedb3I2/8Fh7XdR8lL/x1Xe/XyPOtkI5yBce5udNe44hZF1Tqm4PsJ4vKyRyojodS1ggtBe41ONG0w5mq1qujU4pzbz8CB3b7Gb9Hmanu50PyXT6Mh2Sf2CvfcaYlmzEP+XELhsqR/hOC4el1NX+OWfXc9j1WQlzQviWpHFQXkEZghoPkqktXqE8OT+i/BKq4dxBjRnONXOLjvJKrznKbzJ5O0kuRjBFXNByJHmkFmST70evkX9fUmcCAEAIAQAgBACAEAIAQAgBACAEBXZuLee46q4cBgF81qLOsscizFYWCOVCem+QhNdEAdl57lZ0lcZ2qMuR5NtLYsTRTAZL6FJJYRWPV6AQFXth1Yz+Q6AL57WvN8vl5Fqv3UQXKoSFzgvq1p2gHqF9VCXFFPvKTWGZro8BAV7Sl7asHvYkndq9eiyek5RzFdv9FmhPdiArKLBiUBepCaESG141jHcdYX01NqsgpIoTjwvBIUpyCAEAIAQAgBACAEAIAQAgBALrUmvcbmc/lzWZrtThdVDm+f4+ZJCPayPBstxFSbviear1dHTksyePudOxLkQpmCWOLSqdtUqp8MjtPKyag6hqMwuE2nlHRYZCcERv4hmPUbl9DpdQro/HtK048LJSsnJ4SgKvLQTGi7iS48K1PnRfO1Qeou8Xl+Bbk+GJvtqzwyjmDu5EbDq6qfW6VV4lBbHNU87MaWLFvQW7qt6ZeFFoaKfFSvht6+RFYsSJytkZonZpsNhc7kNp2BRXXRqhxSOoxcnhFMmYxe4udmfrBfOWWOyTlLmy7FJLCNbGFxAGJJAA3lcxi5NJHucD52jXdwf3+Hd+fNar6MXDtLf7EH8jfkQJOYfKxLrwbpzG0fE363cK1VlmksxNbPn+USSirI5RbYUQOAc01BxBC3YyUllcim1jZmS9PAQAgBACAEAIAQAgBACAgz0+G91uLvL91n6rWqHsQ5+X7JIwzuz2Qk7vedi4+FfVdaTS9WuOfvP7fvvPJSzsiarxwLbbg1aHbMDwP7+azekq8wU+7+/2S1vfBAs+TES9UkUApTft6KlpNMr3JN4wdzlwhGlokE3hkPeGX6gvZ0XaaXGvr+QpRksDeRnREGxwzHy3LV02pjcvj2oilBxPLVjXYTtpFBzw+aauzgpk/l9RWsyI1gy9GFxzd5D96+Cg6Oq4a+N9vkdWyy8E+Zgh7XNORFPkVdtrVkHF9pHF4eRRo9ELXPhnPPmMHenRZnR0nGUq36xsya5ZSkN5qYbDaXONAPE7BvWlbbGuPFIhjFyeEVtwiTT6gUaOjR6lYzVusnlcvsv2WvZrRttaymQoQcKl1QCTrru1KTVaOFVXEuZ5XY5Swa9GZa9ELzkwYcXftXquejquKxzfZ5sXywsFoW2VTROSjYrbrxUajrB2gqK2mNseGR1GTi8orsCYfJxLj+9DOIps2t37R9HLhZPRz4Jbx9br+0WXFWrK5lkl5hr2hzCCNo9dhWtCyM1xReUVXFp4ZtXZ4YRozWAucQ0DWTRcylGKzJ4R6k28I8l47XtDmGrTkUhOM4qUeQaaeGbF0eAgBAapoOLCG5qK9TdbUOZ7HGdxHDmHwzSpFNRy6fJYMLrqHw8vg/XkTtKRLba51tHVW10nLG8Uc9WjRHtB7sMhu+agt1ttm3JfA9UEjZZECri4+7lxKk6PpUpub7PM8seFgcrbIQQGuZhXmubtH/hR3Q44OPej1PDyKrBPeeNw8D+6y+jH7Ul4EtvJDkhbBCI7UlhDIexwafhrjxaNm5Y+rpjTJWVvD7vwTwlxbMiT9oGKGgilM6azt3a+qrajVyuSTWMfc7hBRMH6TNhgNLoLaAAXnAZcXBWq9RqXFKuvZfBsjkq0/al5GMPS0HKJAdwcD5OXT1Osjzr/APzIJVPlL7owZPntRFFK1qQ3I4UO1UevlG7rGt+4m4U44JDYv8RF+8cGtGTa+A371NGf8q3/ALHhd39I5x1cdkWSFCDQGtFAMgFtwhGC4YrYrNt7sW6Sn7n9Q9VT6Qf/AE/NEtPvHujkG7BB+Ik+g8vFe9Hw4ac9+55c8yGiukQIBZpFLh0FxOBb3gfMc8uip66tTpbfZuS0yakU6BMOYascWncfPasOFkoPMXguuKfMmm35int87rK+Ssfzr8e99kcdRDuIjRFmHgVc9284AazsaFEutvnjdv19Dv2YLPIuVi2eYEO6XXiTXcD+HWtzS0OmHC3ko2z43nAwVkjBACAEBGnZQRBv1H57lW1OmjdH49jOoywV9wIJBzGC+elFxeGWDyq8BJk5wwzhiDmPkrOm1MqXtumcyjxDWDaUN2u6fxYeOS169dTPtx4+sETraJbTXJWk090cHq9AkhPEOYdU0Br494LGrkqNVLPLf77k7XFA12lblAbputHvHPkPoqSersulwUL5+uRzwxgszZU562XuB7Id4+8/HnT57sFNR0dDPFc89/8A7zKtmtfKAogvixAREcS5pxB8MMFpyoqrw6o4TKbunP3mJ7UlO84tGAoCd6vafKik+0ib3FzatNQpZw4lhhMmwJg0qwlp10cQdmpZt9CXvLKJ4Ta5bDOW0iis9sCI3fg6laZ9cwsy3o6ue8dn9i5Xq5r3ty32BpOCO46o1w34OHDZywxVJSv0jxLeP2+T7PWxbTruW3Ma21aTYrGBla3qkHMUFBxzXus1UboRUe/15nVVbi3ksUtCuMa34QB0C164cEFHuRWk8vJ7GjtYKucGjeQEnOMFmTwEm+QqmtIoTfZq87sB1PyVOzpGqPu7k0aJPmILStaJGwdg34Rlz2rMv1U7tny7ixCpQ5C4qsSmJQF7sSzhBhgU75oXHfs4BfRaWhUwx2vmZ9tnHIYKyRggBACAEAIBBa4AiHeAT9clg69JXPHcixX7poEs+l66acFAtPa48Si8HvEuRpqoTokS0k+ICW0pliVYp0tlyzE5lJLmSGWZFGRA4OI9FYjoNRHeLS8GznrIszfFmIYqaEDbQ+WKkc9ZSsy3Xy/9PMQkJLZtUNq99KnANGFSB9Y/sFBCE9Xbl7d/rvE5xqiVaZmnRCXvyFaAZAZYD6yW7RRGKUIIyrbXN5kZycu6NRzDcaMBUVLjv3Y+autQp9may/Ig3fIhuhPDnHEOqa0w4hX1w8KS5HOGRI0spcnGMEF8OhGGsLicdj1MkxpRoNQKHLDAGoNajxWO7J4cWWURojcd3p9EDmozshuwLXVLSxwNWmlCMM/6vor3GVhrOT1Np5RbdHdIe1ox9BEGThk6mzYcPrJYes0Uqfbjy8v0adGoVnsy5+ZdJWJMzFbsSlKVxDc/yiq8rlqdRnEv68iWSrhzRuGjTji6KK/lJ8SQpP8AjZPeU/tn+zz+QlyRrm9HQxjn9r7IJxbnTVmubej1CDlxcvh+z2N+XjAgKzSwMpawIz23qBuwPJBPKmHOiuV6G6azjHiRSugngXthFsQNcKEOAIPFV1FxsUZd5LnMco6KvpzMBACAEAIAQAgEb4faTBGoHHg0AHx81iyh1+ra7Fz+X7J88MB4togIFoWeH4twd4Hj81R1Wjjb7UdpeZJCeOZAs2YMN5a/AHA11HUVR0dzoscJ7Z+zJJx4llD5bhXK9pFaIFQTRjMXHf8AXisjWWSusVMPT/RNDEY8TOczE46M+8cAaUGwZtH1rK1Kao1QUYmZZNzlljCQb6eqlIWWazIIp5+fRebtnUFkW2m9kRwcxtMMa61p1QlBYZxKSzsJ5uCp4vB4+QkmmqXmQ9pGl410kE4GlOP15KlqauJZXMmg8GM5AvEYmla4GlcfDMqjCfD2Er3F8zK3nVJwplwqeuPiuoWuPYe4PALpF3Cmzdr3Gp8FFJuXvHS2OhaG6QEgOJrEZg8fE3b9awsS6D0lynH3X6a/BqUzV0MPmvWTpsKIHAOBqCKg7itiMlJJrkQtYeCu6ST98iCzHEXqazqaOH1ksrXX8b6mHz8e4s0wx7TJljWIIdHvoYng3htO/op9LolX7U95eRxZc5bLkOVfICraXSl0tjN1908Ri09BTkFkdI1cLVq8PwW9PLK4WWeG+oBGRAI5rWTysoqtYMl6eAgBACAEBhGiBrS45AVXFk1CLk+w9Sy8CuwRW+45kj5n0Wd0as8U367WS29iG61CEEBEn5ERBscMj6Hcqup0sbl8e87hPhF0C0XQ2uY8d5oo30B3b1Rr1k6YuuxbrkSOCk8ooml8/i2FX8bv9IPieik6Nq52vwX9lfVz2UEJJdww4/X1wWsUR3JOy4GvTPxXhGyXPWpT7sHP2iDnuV7S05XGzni7DUyYwVs8cckSbjLqKPWxJNRApGQ5F7RVzdlQoLZYTZLElRiNZ+InpU8BmsgnIcR+XLwI+uSHpGe4DXv6ZcdqHRvsid7GMx/u4g01tIq4b9dOCg1NPW1uP08SWmzgmmdYk7YeyEYbMST3XDGgd8O01y4rFr1c4V9WufZ8DUlUnLiY8sOyeyF9+MQ/4QdQ37T9HR0el6pcUve8iC23i2XIbq8QggF9vQb8vEGxt4fpx9FW1cOKmS+GfpuSVPE0a9G5m/AZtb3D+nLwoudFZx0r4bfT9Ht8cTY0VsiBACAEAIBPbs3gIY4u9B69FldI37dWvmTVR7TLR53deN4PUfsuujGuCS+Iu5obLTITCLFa32iBxIC4nZGCzJ4PUm+RAj2zDGVXcMB1Kp2dIVR93ckVUmKJ+bMQg3buGG8cday9Te7pKTWCaEeHY5RHtYunIrwaHtKsJoRSH3RgRTJoNDhiV9LVR1dEF8N/F7mTbPNjfxOv6JzMOZl2xHQoYcCWuo1tCW6xhgDUYLxk8GpLOBFpbYpgxO2hj7l1Q8DAw3HAEarh8Cdhw6jj5kF9WN1yKxZ87Flqvbcc00vBwY8GlaVqKjPURmtTjru9nfP0KcZSr3H+mdqFsXsmhrWXWEgNbUk97F1KjVkuNLXmPE+ZPqLGpcK5EuXlBKyBm7rXxnNa5pcKhgiOAaQDrAdXwyXEp9Zd1edvPB1GPBVx9pU/+b5prqmJ2gPtMiNa5jhsIpgOFFPKirGywQxus7Xkb6Tzsu+zpeLLw2QmumQXsaAKROxiBwNAK6qHZRUuGfFKMnnYsTcXBOKxv/RN+z6fMaK+DFbDe1sOrSWQ6i6WtpUAXq3tdcs1VZLU87Ml/aLOmVZB7FkJpe51SYcNx7oFAKimvZqQ6seORT7O04iMcO2gwIrMLwENjX0JxLSMK66EY5YVwYOFY+00/aW6GZuG6EGiG+BCe0tFAQXOINBupvRCznsPNELSPYwYgoS0Xe9j7NW+VCsC9ujUuS8fqadL6ypZ9YLrK6TQz7YLTtHeHhj4K7X0lW/eWPv6+hxLTyXIay89Df7D2ncDj0zVyF1c/daZC4SXNEhSnJFtN9IMUn4Hf2lRXvFcn8GdwWZIquis+IcS440a+g4OGXWpHRZGgu4J8L5PzLeohxRyuwui3CiCAEBAdbEIe8TwDvUKm9fQu37Mk6qRBmrcJwhim858hkqd3STaxWsfFkkae8Ul1cTms1vO7JTKHFLTVpIO5exnKDzF4DSfM2OnYhze7qVI9Ra+cmecEe42ycg+LjkPiPptUlGlsueezvfrc5lNRHcrZkNmq8drsegyC1qtHVX2ZfxIJWSYo0li3X1+Flel4qh0guK5R+C82S1bRycAgvOBrjnXevrsLkYq33Oh2bbToFmy0ZpuuE28ayD92aggaiNSoypfFwonUsQTXedLsW1YM7L320c1wLXsNDQkd5rtox5gqPeLLEZKaOZaUaKulYpun7l9bjjUkbWu3jbrGO2l6GrWFnmULaHF7cjfp5Cd/EkjEdnD/tC9018VHhZ7qI+1kvWiFoQpqTY3B11ghRWOocQ273hscBUcdxVW6LhY380W6mpQS+RXtIfs3DqulH3T/wBuISW/pfmOBrxClhq3ymRT0y/1Oc2syYgAy0YOYL4i3HUoXXS0PaRnhUVBp0VhOMvaiQtSj7LLT9jscmbitJqBAd/mQ1V1EEt0T6fmP/tasyYjtlRLw3xCHvrcGVWil4nBqiq4d+IkuTaWCtaV2K6Us+UhxP5j4kR8QA1Ac6GBdrua0DZULh4zscuPDFZKfOTTn3b7q3GiG3cxl6jRQbzihHkuv2dxO62vuxx07hWPrVjUwfh5mlpd6pLx8jqk5ZcKJ7TBX4hgeoz5q/bpqrPeRxGyUeTK3amjrmAuh99uz3h/u5dFl36CUN4br7/stV3p7PYVwZ+Kz2YjxuvGnTJVI32R92TJXCL5o8mrQixBR73EbK4dBgk77JrEpNnsYRjyREKiOx9Zek7mANiAvaMnD2udfa8Fo0dISgsTWV9/2V7NOnvHYcs0nlyMXOG4td6Aq6ukKO/7Mg/jzPf+Zpb4z/Q/5L3+fR3/AGf4H8ezuNbtH9kTq391VfRndL7fsdd8CHNWVEZjS8NrfUKrbora1nmvgSRsiyDVVDs9GOSJN7IHrgRmCOK9cWuaAxs+1ywBrhVoypmPmr2m10q1wy3XkRTqzuh5LTbH+y4Hdr6LXqvrs91kDi1zK9pS2rnDbD87yytdtqE/gvNk9XuHz9CdgF9a+ZirkW+Yd/6NA/8A2P8A8pyjj/lfgSS/xrxIuiWkb5KMIjalhoIjPib5XhmDxGRK6sgprDOYTcHk7nHhQZ2X+KHEbUEZjYRscDq3EFZxdaU4nOdPH3JtwrgGQx0bs1L1Fa33hZMCNJx+6+5FAab7CaFrmhwBvCjxjShFKjgpFN4w+RxwuDLbY32iNwbNtDNXaN9ni9ubRvBPJcYy9ieN3/0SftXs5kSQdFoL8Etcx25zmteK7CDWm1oUtEsTwe3RzHJTvsXP/Wxv/od/mQ1LqPdI6PeHX21zcSGyUMOI9hvxMYbnNPst1tIKj06Tbyd3tpLBVrW0hdN2dKmK69GhxosNxwq4CGHNcRwcBXWQVxbDhlsccXFFZKvrrTx50/8AC4OS8fZ2w3cdcdortoGCv1sWPrt9RBeHmaWk/wAUn4+R16ZmmQxV7g0bz5DWtOdkILMngijFy5FdtPSatWwRT8bs/wBI1cT0WXf0jnav6/j9/QtV6ftkVxjC72QTwBPksyMXLkslltLmeRoTm4OaWn8QI817KMo+8sHqafI1FcnpPs+xYsYVa2jfidgOWs8lZp0llu6W3eyOdsYcxvD0P+KL0b6kq5Hozvl9v2QvVdyNn/Jzf+67+kfNd/8AGR/+mc/yn3FnWmVQQFdt+TDSHtFA7A8f3x6LF6QoUGpx5Pn4/ss1Szsydo9DHZ1piSangrfR0Uqs9rZHc/awMyFfIiNFs6E7Ng5YeSrz0tM+cV5eR2pyXaQY1gtzY4g78fkVUn0bHnCWDtXPtQqtGWiMI7Q3q5GpOA4461Q1NNlbXWPPd2k0JRfI4dNSDhMvgNAvdo5rQS1o9o3cXEAAimZC+uotU6oz70v2Ys44m4/EvsfRp5smFBEWB/EMjujGH20LJzXNuh1bt7EHOmeK8Vi6zPYSOt8CXac/jMLHOY7BzSWmhBxaaGhBIOIzBIVjKZAXv7PdMRLu7OIfunEXqn2HZX2j4cq/MUNGyvhZPXPBu+0aL/1ryMRchmo1gt2g5clGhb7xY9LbJhzQhiDFhfxcOG0GE57Q5zC0OAoTUEVqK4d7HMECScVLlzKTE0QnYn3fYOZWgL4ha1jRXEk1pQAaqlSVySllkXVye2Br9pGlcEy7JCWeIoaGCLEGLaQqXWg5ON5rSSMBSmZNJaoPPEzq2aa4UZ/ZNZroEWJMR3wobHwg1gMWEXOvua6tGuN0UbkaHHJL5JrCFMWnljT7V5H+MgwP4eJBe6G9xLO1hNJDgBVpc4DCms61HS+F7ndq4lschhQXQ4j2PFHNqCA5pxBxo5pIOBOIKmtw4FdLDN5P1nqKqnaOiaDyTjAgNZQOfV4NaZ1INc8gCsHUqVuqcY8+X0NWjEKU36yXiDozU1ixHOOun+51SVZj0dl5sk3672ePUY2ihnL2NBZlDBO13ePjkrcNJTDlH67+ZE7ZvtJwFMlYIxdpFADpeJUYtF4biMcPFVdZBSplns3JaXiaKpo5ZwjRe97DRV2/YOfoVk6OhW2b8lzLl1nBHbmXwCmAyX0BnHqAEAIAQEa0Ze/Dc3XSo4jEKDUV9ZW4+snUJYlkhaNxKwiNjj4gH5qt0bLNTXcyS5e0NloEIIDTNzLYbS52XiTsCittjVHikdRi5PCK6+BEjh8U5AYDbTMN8cdvhjSrt1Kla+S5fheuZZTjDETk32j2fdjNjAd2ILrvzsGvi2n9JWv0PfxVOvtXk/35lDW14nxd/mVFtFs5KWDYHIDNsShBGYxRrIG7ItQN9KYuy6fWxUGsPBIj2I+udTuJ2cwvOZ6J48wX+0SRqBxA2UCvQiooje5qLl0eGs0TJ7hGJaNgXh7hGcCKGnEGm7iuLI8SweolSl6YiQ4LRQvNCdgzceQqeSq2Yprdkuz0vuSQjxyUV2naZGyonZCJDFGsoGgZ0aM28KeC+ajRbOLuXf8APxRsucU+BlmsO2RGF11BEHR29vyWppNWrlh+95la2pw3XIbq6QggF+kES7LxT+Gn9Rp6qvq3imXh57ElKzNETRKVuQLxzeS7kMG+Veah6Pr4as9+53qJZnjuHavEAIAQAgBACAQWbE7OZiQ9Tiacc2+BPgsnTS6rUyr7/wD1fYsTXFBMfrWK5om5psNt5x4DWTsCitujVHikdRi5PCK4HPmooBwGwe63Xz3rGzPV24fLyRZ2riWiHDDQABQDABbkYqKSXIqt53KJprYDYjHwjg1/eY74XDEdD4FZMm9HqVOPL+u1evgTuKur4XzOHzMB0N7obxde00cN/wAtYOwr6eE1OKlHkzJlFxeGYBy6OcHtUyME6Qid0jZ5Hmq10cPJ3EwnZg1ugmgz2niuqa17zDZDvKfJxg8JQ9MSUPcGJK8PDEleHp0P7NNHXOIikd6JhDr7sP3nnjTDcPxLC6Rud1q08Pn4/rzNLS1qEetl8vXxO4S8EMa1rcA0UCuQgoRUVyRw228sq2k1m9m4RoeAJxphddqI2V8+KyNdp+rl1sP/AB9/rtLdFnEuFjCwbdESjIhAiajkHfI7uis6TWqz2J8/P9kdtPDuuQ9WgVyt6ZzVGMhDNxqeAy6k+CzOkrPZVa5v15lrTR3ciwS8IMa1oyaAByFFowioxUV2FZvLybF0eAgBACAEAICpW4aTDyMD3TzuhYGt21Da+Hki5VvBE4aR932O9xwrt28la/5P2fd3+xH1G/MTTU06I6881PgNwGpZtts7JcUmTxiorCGNh2hDhNdereJzArhTAda9Vd0Woqqi+LmyK2EpPYYv0ghD4jwHzKtvpGlcskfUSF1pWsIzbjYZJrUHWOACqajWK+PBGPrwRJCvgeWyi6ZaL9uLzRdjtHvYXhmGurluPplJodbLTS6uxez5Eeo06tXFHn5nL4sNzXFrgWuaaEHAg7wvpotNJoy8YeGY1Xp4bpWNddU5a8/rzUdkeJHqYTZbe7przrivKm+HcNGmqlB4XLwGJKHh4SvD3BZdEtGTHLYsUUgjEA5xDu/Dv15BZnSGvVK6uHveX7Lmm03H7UuXmdbsqf8A4Ym9CNTQVNWkAagCFiUXvTtuUd337GjOvrOTHLNKoWtjxyafVXl0lX2p/b8kH8aXeap/SKC+G9l15vAjIDHVjXDFc3a6mcHHDeT2FE1JMqVVjl0cSWksZgoaPGq9WvUZ81eq19sFh7+JBLTxfLYgTM+6LGER9M25ZAA5BV53Oy1Tl8CRQUY8KOjr6UzAQAgBACAEB4TTNOQKRaMx2kR7xkThwGA8AvmtRZ1lkpIvwjwxSI9VCdAEA2k7BiPxd3BvxPTVzV+ro+ye8tl9yGV0VyG8vYUJuYLj+I+gwV+vQUx5rPiQu6TGEOE1oo0ADYAB5K3GMYrEVgjbb5lZmoHbzT21oBhXOl1v+5Y9tfX6pxz6S/Jai+CtMrOluhrYv81t1wwbGZ4B20bjvou67tRonh7x+36ZxOuu7ftOZWvoxMQCSWF7Pjh1I/UM2+W9ben11N+0Xv3P1uZ9mnsr5rb4CXFXMkODbLwbxxrT6wC4nPhQw2a7prSmK7yhgzEu/wCHjWgpx2Ljjj3hI3yllRoppDYXnXdpQfmOTea4ndXBZk0kdxrlJ4ii86LfZ8XOBigRX53B/LbveT7XDLisq7pGdr6vTL5+uXrYu16SMVxW/Qvlq2UZcQnA124UAcMQBup5LM1OmdHDPOX2+PMuV2KeUXNjg5oOYcAeRxW4mpLPeUnsyHMWNAfnDaDtb3T4ZqGekpnzj9NvI7jbNdonnNExnCfyf/uGXQqlZ0Yv9JfUmjqf/pFfn7PiQTSI2lcjmDwPos62idT9tFmE4y5EQqIkMSgOgaO2kI0IY99oDXjyPOnmvodJera/iufr4mbdXwS+A0VoiBACAEBhFiBoJcQAMyVzKSist7HqTeyKzbNtdoCyHgzWdbvkFj6vW9YuCHLz/Rarq4d2Jbyzck57VenhYdFYbCHnC+D0aRq51Wt0bGDTfb/RXvb2XYWFapWBAeONMSjeAVrRp16PEedYJ/qcCsfo98d0p+P3ZavWIpFlc0EUIqNhWu0msMqlW0hlIMMi4SHn3BiKbfwrG11NNb9nn3euRbplKXPkV61LBZgY0EAuFQcWk8S0g1UfXamjGW9+/c9dVVnYL42gjCQezj0zo3EdSwq0tZqV71efk/2QfxquyRg3QFtfZmj+ah8ezXX83UPlW/uefxau2XkSJLROD2ghtggvqRSIScRnUE3dR1KD+XqbJ9XHCfrvySrT1RXE9x1Z0tDbF7OOCxowujugHfTIbxu1KCGJW41Dfz9cvAme0P8ArLvLQGMbRjQBu+sVuwhGCxFYRRlJt7inS5lYAOx4PgR6qn0is057mTad+2SNG49+XZtbVp/ScPCik0U+KlfDb6fo5ujibGatkQIBVpPEaJd97XQNH4q4U4UryVTXSiqXxfLxJqE3NYKCASaAEk5AYnkvn0m3hGjyJRsmPSvYvp+U16Zqf+NdjPCzjrYd5pl5mJBfeaS14zB8nA6lxCc6pZWzOnGM1hl70ftUzDC4tulpoaeyTSvd18t4zW7pdR10ctYwZ11XVvGRorRECAEBrmIIe0tdkRQ/suJwU4uL5M9TaeUL5KwobPaF9212XJuXWqq06GqHPd/H8EkrpPlsM2tAwAAG5XEkuRERpuz4cQd5ortGB6qK3T12L2kdxnKPIr0aViSkQRG95mVdx1O2ceHBZUqrNJPjW69bP1+CwpRtWHzLLKzLYjQ5pqD9UO9bFdkbI8UeRVlFxeGbl2eC+3Zi5AftIuj9WHlU8lV1lnBTL47fUkqjmaEWi8cNiOvECrdZAyI/fos3o6ajY89xYvTcdidamkIFWwcT8Wofl2nw4qzqOkEvZq3ff+O/y8SOuhveRssWySD2sXGIcQDjTefxeS60mkafWWe95fvyPLbc+zHke6VS96EHa2EHkcD406LrpGviq4u5jTyxLBv0emr8Fu1vdPLLwopNFZx0r4bevkc3R4ZE6ajiGxzzk0E/srFk1CLk+wjiuJ4K9onCLnxYrs8q73G8706rM6Oi5SlY/Wd2WdQ8JRQ1tiyWx27Hj2Xeh2hXNTpY3L49jIq7XB/ArkpacaVcYbxVo907NrDs8FmV6i3TS4Jcu78MsyrjYsomW3bUKLLkNJvEt7pBqKGp3alPqtXXbTiPPbY4qqlGeWYaGzdHPhnX3hxGDvCnRedG2Ybg/E91MdlIta1ymYRorWNLnEBoxJK5lJRWXyPUm3hFRitiT8Wre7BZgCdW3i44YahTnkSU9ZZttFevr5ed1cNEd+ZZbOsyHBFGNx1uOLjxPpktOmiFSxFFSdkp8yYpjgjTshDiikRgdsOscCMQo7KYWLE1k6jOUeTPZGTbCYGMFGjqTrJ3pXXGuKjHkJycnlkhSHIIAQAgBACAEBi9oIIIqDgQV40msMFam4T5R9+HjCccWnLgfQ/RyLIz0k+KHuv1/wCP07UWrVh8xrJW3CiDF1x2x+HQ5FXatbVYueH8SKVMoiPSO0hEcGMNWtxqMi7duG3eVna7UKySjHkvMnpr4VliaqoE5ZNHLJyivG9gP9x9Ouxa2h0vK2fy/P4Kt1v+qLGtUrGqbg32OYfeBHULiyHHBxfaj2Lw8lNsC0OxiUdg12DtxGR5eqwtHf1M/a5PmXrYccdhhpXaIIEJprk5xH+EevRWukb08Vx8X/X5+hHp6/8AZjPRuDdl2bXVceZw8AFb0MOGlfHf18iG95mxorZEL7ZstsdlMnj2Xeh3KtqdPG6OO3sJK7HBlCjQy1xa4UcDQjevnpRcW0+ZopprKPZWYMN7Xtzaaj1B4jDmuq5uElJc0JRUlhlyOk8C5eq698FDWvHLnVbX/IU8Oe3u9bFH+PPOBOx8WfiUPcgtNSBq5+87y86admsnjlFevm/LznxGiPxLbLQGw2hjBRoyAWxCEYRUY8ilKTk8s2ro8BACAEAIAQAgBACAEAIAQGuYgh7S1wqCKFczgpxcZcmeptPKKFPyxhRHMOo57QcQei+auqdU3BmhCXEskeqjOyXZMuIkZjHZE47wATTnSin01astjF8vTOLJcMW0X4L6QzgQAgOe2qy7Gij8bvE19V81qI8Nsl8WaVbzFEQqA7Oky8O61rRk0AdBRfVQjwxUV2GW3l5Ni6PAQFQ00gtD4bh7TgQ4flpQ+JHLcsfpKEVKMlzZd0reGiuLMLRiSgOkWRJCDCYzXSrt7jn9bgvpdPUqq1H6+Jl2T45NkxTHAIAQAgBACAEAIAQAgBACAEAICoaXD75v5B/c5YnSSXWrw/tlzT+6I6rPLBsglwIcytRiC2uBXUOJPiiePHJj2T0pcMIrb29tAebTh5LRq6Sa2sWfD8FeWmT91jWFpDAd793c5rvOlFdjrqH24InRNdhtdbcAf/I3lU+QXT1dK/2Rz1M+4pNozIiRXvAoHGors1VWFdZ1ljku0vwjwxSI9VFnB0X6XtmA5oPaMbUZOcGkbjVfRw1dMlniS8TOdU0+RjMW7AZnEafy97yXk9ZTH/b6b+R6qZvsFE1pM99RLw3fmIvHk0VA51VKfSE57VRfn9kTR06XvsRx5SYeS50OK4nWWPr5eCoyqvm+KUZP5MsKVa2TRCiwy00cC07HAg9CoXFxeGsHaafIIBAc0nK8K8K4r2G0lnvD5HUl9SZIIAQAgBACAEAIAQAgBACAEAIAQFEt2a7WO67iBRjaa6bNtSSvntXZ1lzx4L14mhVHhhuPbH0ea0B0UBz/AITi1vH4j4ea0NNoIxXFZu/svyV7L29oj1opgFo8iuYxIYcKOAI3gFeOKfNHqbXIXTVgQH+7cO1mHhl4KrZoaZ9mPD1gkjfNdpXrT0diQwXN77RnQd4cRr5LNv0E6947r7lqu+MtnsJKqiTnlUA5snR58YB5NxhyJFSRtA2byrun0M7VxPZEFl6jsuZZJOwIEP3L52vx8MvBadeiph2Z8d/0VZXzl2jNopgMArZEeoDROSbIrbr2hw8RvB1FR2VQsXDJZOozcXlFAtyynS76Zsd7LvMHeFganTOmWOx8jRqtU1ntLpo/P9tAa6veHdd+YfMUPNbWlu62pPt5Px9blG6HBPAyVkiBACAEAIAQAgBACAEAIAQAgMXtqCNuC8aysAT2bo82FEL714D2ARkdpOs/NUqNDGqfFnPd8Ced7lHA6V4gBACAEAICk6VWeIcQOaKNfU02OGfWteqwtfQq58S5PzL+ns4o4fYRdH5ARowB9lvedvAyHMkcqqLSU9bZh8luzu6fBHJ0ABfRGaCAEAIAQEW0ZBkZlx9aVBwzBGw9RzKiupjbHhkdwm4PKNkrKshtDWNDWjUPXad66hXGC4YrCPJScnlm5dnIIAQAgBACAEAIAQAgBACAEAIAQAgBACAEAIBFpjDrL1+F7T1qPVUOkY5pz3NfgsaZ+2RNB4fdiu2lo6An/UoujI7Sl4Heqe6RaFqFQEAIAQAgBACAEAIAQAgBACAEAIAQAgBACAEAIAQAgBACAEAIBLpd/wC2d+Zv9ypdIf4H8vMn0/8AkIug/wDLifn/ANIUXRnuS8f6O9V7yLItIqggBACAEAIAQAgBACAEAIAQAgP/2Q==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6" descr="data:image/jpeg;base64,/9j/4AAQSkZJRgABAQAAAQABAAD/2wCEAAkGBxQTEhMUExQWFhQXGBcXFxcUGBQZGhsYFhYaGhccFBgaHCggGBwmHhQXITEhJSkrLi8uGB8zODMsNygtLisBCgoKDg0OGxAQGywmICYsLCwsNCw0LCw0LCwsLCwsLCwsLCwsLCwsLCwsLCwsLCwsLCwsLCwsLCwsLCwsLCwsLP/AABEIAOEA4QMBEQACEQEDEQH/xAAcAAACAgMBAQAAAAAAAAAAAAAABQQGAgMHAQj/xABGEAABAgMEBwUFBgQEBQUAAAABAAIDBBEFEiExBkFRYXGBkRMiobHBMkJS0fAHI2JyguEUM5KyorPC0hUWJFPxJTRDc3T/xAAaAQEAAwEBAQAAAAAAAAAAAAAAAwQFAgEG/8QANBEAAgIBAgIHCAICAwEBAAAAAAECAxEEIRIxBRNBUXGx8CIyYYGRodHhFMEzQhUj8VKi/9oADAMBAAIRAxEAPwDuKAEAIAQAgBACAEAIAQAgBACAgW4fuXfp/uCp69/9D+XmiSr3iBo0e9EG5vhX5qp0Y/akvD+yS7kh8tcrggBACAEAIAQAgBACAEAIAQAgBACAEAIAQAgBAYQozXVukGmBouIWQnnhecHrTRmuzwEAIAQAgEmkMx7LB+Y+nr4LJ6StW1a8X/RPTHtF9lTPZxATke6eB/cBU9JaqrU3y5MksjxRLWvoioCAEAIAQGmbmmw23nmgwHXYo7bY1x4pcjqMXJ4R7LzDXi8xwI3euxewsjNZi8nji08M2rs8BACAEAIAQAgBACAEAIAQAgNcxCvNLcqqK6vrIOPeep4eRFLRzDf4OCwabpaez7NE7XEh9Bihwq01C+grsjZHii9iBrBmuzwEBhEiBoq4gDeaLmU4wWZPB6k3yFs5bLQKMxO05fus+7pGKWK939iWNT7RDEcSSSak5lY8pOTy+ZOtjArw9GMhbDmANcLzRltA9Vf0+ulWuGSyvuRzqT3Q7lrRhv8AZcK7DgemvktSrU1We6yCUJLmSlYOAQGuPGawFziABrK5nOMFmTwj1Jt4RUbZtLtnYYMbkPUrB1ep66W3JcvyXK6+FfEsdiyfZQgPePedxOrlktfSU9VWl2vdla2fFInqyRggBACAEAIAQAgBACAEAIAQAgENqNpEO+h8Fga6OLn8ieHIjQ4rmmrSR9a9qrV2TreYvB20nzJH/FIm0dArX8+7vX0OeriZQoseJkTTbgB1XULNVf7r2+n3PGoR5m5tjE4veSd3zKsLo1y3sl68Wedb3I2/8Fh7XdR8lL/x1Xe/XyPOtkI5yBce5udNe44hZF1Tqm4PsJ4vKyRyojodS1ggtBe41ONG0w5mq1qujU4pzbz8CB3b7Gb9Hmanu50PyXT6Mh2Sf2CvfcaYlmzEP+XELhsqR/hOC4el1NX+OWfXc9j1WQlzQviWpHFQXkEZghoPkqktXqE8OT+i/BKq4dxBjRnONXOLjvJKrznKbzJ5O0kuRjBFXNByJHmkFmST70evkX9fUmcCAEAIAQAgBACAEAIAQAgBACAEBXZuLee46q4cBgF81qLOsscizFYWCOVCem+QhNdEAdl57lZ0lcZ2qMuR5NtLYsTRTAZL6FJJYRWPV6AQFXth1Yz+Q6AL57WvN8vl5Fqv3UQXKoSFzgvq1p2gHqF9VCXFFPvKTWGZro8BAV7Sl7asHvYkndq9eiyek5RzFdv9FmhPdiArKLBiUBepCaESG141jHcdYX01NqsgpIoTjwvBIUpyCAEAIAQAgBACAEAIAQAgBALrUmvcbmc/lzWZrtThdVDm+f4+ZJCPayPBstxFSbviear1dHTksyePudOxLkQpmCWOLSqdtUqp8MjtPKyag6hqMwuE2nlHRYZCcERv4hmPUbl9DpdQro/HtK048LJSsnJ4SgKvLQTGi7iS48K1PnRfO1Qeou8Xl+Bbk+GJvtqzwyjmDu5EbDq6qfW6VV4lBbHNU87MaWLFvQW7qt6ZeFFoaKfFSvht6+RFYsSJytkZonZpsNhc7kNp2BRXXRqhxSOoxcnhFMmYxe4udmfrBfOWWOyTlLmy7FJLCNbGFxAGJJAA3lcxi5NJHucD52jXdwf3+Hd+fNar6MXDtLf7EH8jfkQJOYfKxLrwbpzG0fE363cK1VlmksxNbPn+USSirI5RbYUQOAc01BxBC3YyUllcim1jZmS9PAQAgBACAEAIAQAgBACAgz0+G91uLvL91n6rWqHsQ5+X7JIwzuz2Qk7vedi4+FfVdaTS9WuOfvP7fvvPJSzsiarxwLbbg1aHbMDwP7+azekq8wU+7+/2S1vfBAs+TES9UkUApTft6KlpNMr3JN4wdzlwhGlokE3hkPeGX6gvZ0XaaXGvr+QpRksDeRnREGxwzHy3LV02pjcvj2oilBxPLVjXYTtpFBzw+aauzgpk/l9RWsyI1gy9GFxzd5D96+Cg6Oq4a+N9vkdWyy8E+Zgh7XNORFPkVdtrVkHF9pHF4eRRo9ELXPhnPPmMHenRZnR0nGUq36xsya5ZSkN5qYbDaXONAPE7BvWlbbGuPFIhjFyeEVtwiTT6gUaOjR6lYzVusnlcvsv2WvZrRttaymQoQcKl1QCTrru1KTVaOFVXEuZ5XY5Swa9GZa9ELzkwYcXftXquejquKxzfZ5sXywsFoW2VTROSjYrbrxUajrB2gqK2mNseGR1GTi8orsCYfJxLj+9DOIps2t37R9HLhZPRz4Jbx9br+0WXFWrK5lkl5hr2hzCCNo9dhWtCyM1xReUVXFp4ZtXZ4YRozWAucQ0DWTRcylGKzJ4R6k28I8l47XtDmGrTkUhOM4qUeQaaeGbF0eAgBAapoOLCG5qK9TdbUOZ7HGdxHDmHwzSpFNRy6fJYMLrqHw8vg/XkTtKRLba51tHVW10nLG8Uc9WjRHtB7sMhu+agt1ttm3JfA9UEjZZECri4+7lxKk6PpUpub7PM8seFgcrbIQQGuZhXmubtH/hR3Q44OPej1PDyKrBPeeNw8D+6y+jH7Ul4EtvJDkhbBCI7UlhDIexwafhrjxaNm5Y+rpjTJWVvD7vwTwlxbMiT9oGKGgilM6azt3a+qrajVyuSTWMfc7hBRMH6TNhgNLoLaAAXnAZcXBWq9RqXFKuvZfBsjkq0/al5GMPS0HKJAdwcD5OXT1Osjzr/APzIJVPlL7owZPntRFFK1qQ3I4UO1UevlG7rGt+4m4U44JDYv8RF+8cGtGTa+A371NGf8q3/ALHhd39I5x1cdkWSFCDQGtFAMgFtwhGC4YrYrNt7sW6Sn7n9Q9VT6Qf/AE/NEtPvHujkG7BB+Ik+g8vFe9Hw4ac9+55c8yGiukQIBZpFLh0FxOBb3gfMc8uip66tTpbfZuS0yakU6BMOYascWncfPasOFkoPMXguuKfMmm35int87rK+Ssfzr8e99kcdRDuIjRFmHgVc9284AazsaFEutvnjdv19Dv2YLPIuVi2eYEO6XXiTXcD+HWtzS0OmHC3ko2z43nAwVkjBACAEBGnZQRBv1H57lW1OmjdH49jOoywV9wIJBzGC+elFxeGWDyq8BJk5wwzhiDmPkrOm1MqXtumcyjxDWDaUN2u6fxYeOS169dTPtx4+sETraJbTXJWk090cHq9AkhPEOYdU0Br494LGrkqNVLPLf77k7XFA12lblAbputHvHPkPoqSersulwUL5+uRzwxgszZU562XuB7Id4+8/HnT57sFNR0dDPFc89/8A7zKtmtfKAogvixAREcS5pxB8MMFpyoqrw6o4TKbunP3mJ7UlO84tGAoCd6vafKik+0ib3FzatNQpZw4lhhMmwJg0qwlp10cQdmpZt9CXvLKJ4Ta5bDOW0iis9sCI3fg6laZ9cwsy3o6ue8dn9i5Xq5r3ty32BpOCO46o1w34OHDZywxVJSv0jxLeP2+T7PWxbTruW3Ma21aTYrGBla3qkHMUFBxzXus1UboRUe/15nVVbi3ksUtCuMa34QB0C164cEFHuRWk8vJ7GjtYKucGjeQEnOMFmTwEm+QqmtIoTfZq87sB1PyVOzpGqPu7k0aJPmILStaJGwdg34Rlz2rMv1U7tny7ixCpQ5C4qsSmJQF7sSzhBhgU75oXHfs4BfRaWhUwx2vmZ9tnHIYKyRggBACAEAIBBa4AiHeAT9clg69JXPHcixX7poEs+l66acFAtPa48Si8HvEuRpqoTokS0k+ICW0pliVYp0tlyzE5lJLmSGWZFGRA4OI9FYjoNRHeLS8GznrIszfFmIYqaEDbQ+WKkc9ZSsy3Xy/9PMQkJLZtUNq99KnANGFSB9Y/sFBCE9Xbl7d/rvE5xqiVaZmnRCXvyFaAZAZYD6yW7RRGKUIIyrbXN5kZycu6NRzDcaMBUVLjv3Y+autQp9may/Ig3fIhuhPDnHEOqa0w4hX1w8KS5HOGRI0spcnGMEF8OhGGsLicdj1MkxpRoNQKHLDAGoNajxWO7J4cWWURojcd3p9EDmozshuwLXVLSxwNWmlCMM/6vor3GVhrOT1Np5RbdHdIe1ox9BEGThk6mzYcPrJYes0Uqfbjy8v0adGoVnsy5+ZdJWJMzFbsSlKVxDc/yiq8rlqdRnEv68iWSrhzRuGjTji6KK/lJ8SQpP8AjZPeU/tn+zz+QlyRrm9HQxjn9r7IJxbnTVmubej1CDlxcvh+z2N+XjAgKzSwMpawIz23qBuwPJBPKmHOiuV6G6azjHiRSugngXthFsQNcKEOAIPFV1FxsUZd5LnMco6KvpzMBACAEAIAQAgEb4faTBGoHHg0AHx81iyh1+ra7Fz+X7J88MB4togIFoWeH4twd4Hj81R1Wjjb7UdpeZJCeOZAs2YMN5a/AHA11HUVR0dzoscJ7Z+zJJx4llD5bhXK9pFaIFQTRjMXHf8AXisjWWSusVMPT/RNDEY8TOczE46M+8cAaUGwZtH1rK1Kao1QUYmZZNzlljCQb6eqlIWWazIIp5+fRebtnUFkW2m9kRwcxtMMa61p1QlBYZxKSzsJ5uCp4vB4+QkmmqXmQ9pGl410kE4GlOP15KlqauJZXMmg8GM5AvEYmla4GlcfDMqjCfD2Er3F8zK3nVJwplwqeuPiuoWuPYe4PALpF3Cmzdr3Gp8FFJuXvHS2OhaG6QEgOJrEZg8fE3b9awsS6D0lynH3X6a/BqUzV0MPmvWTpsKIHAOBqCKg7itiMlJJrkQtYeCu6ST98iCzHEXqazqaOH1ksrXX8b6mHz8e4s0wx7TJljWIIdHvoYng3htO/op9LolX7U95eRxZc5bLkOVfICraXSl0tjN1908Ri09BTkFkdI1cLVq8PwW9PLK4WWeG+oBGRAI5rWTysoqtYMl6eAgBACAEBhGiBrS45AVXFk1CLk+w9Sy8CuwRW+45kj5n0Wd0as8U367WS29iG61CEEBEn5ERBscMj6Hcqup0sbl8e87hPhF0C0XQ2uY8d5oo30B3b1Rr1k6YuuxbrkSOCk8ooml8/i2FX8bv9IPieik6Nq52vwX9lfVz2UEJJdww4/X1wWsUR3JOy4GvTPxXhGyXPWpT7sHP2iDnuV7S05XGzni7DUyYwVs8cckSbjLqKPWxJNRApGQ5F7RVzdlQoLZYTZLElRiNZ+InpU8BmsgnIcR+XLwI+uSHpGe4DXv6ZcdqHRvsid7GMx/u4g01tIq4b9dOCg1NPW1uP08SWmzgmmdYk7YeyEYbMST3XDGgd8O01y4rFr1c4V9WufZ8DUlUnLiY8sOyeyF9+MQ/4QdQ37T9HR0el6pcUve8iC23i2XIbq8QggF9vQb8vEGxt4fpx9FW1cOKmS+GfpuSVPE0a9G5m/AZtb3D+nLwoudFZx0r4bfT9Ht8cTY0VsiBACAEAIBPbs3gIY4u9B69FldI37dWvmTVR7TLR53deN4PUfsuujGuCS+Iu5obLTITCLFa32iBxIC4nZGCzJ4PUm+RAj2zDGVXcMB1Kp2dIVR93ckVUmKJ+bMQg3buGG8cday9Te7pKTWCaEeHY5RHtYunIrwaHtKsJoRSH3RgRTJoNDhiV9LVR1dEF8N/F7mTbPNjfxOv6JzMOZl2xHQoYcCWuo1tCW6xhgDUYLxk8GpLOBFpbYpgxO2hj7l1Q8DAw3HAEarh8Cdhw6jj5kF9WN1yKxZ87Flqvbcc00vBwY8GlaVqKjPURmtTjru9nfP0KcZSr3H+mdqFsXsmhrWXWEgNbUk97F1KjVkuNLXmPE+ZPqLGpcK5EuXlBKyBm7rXxnNa5pcKhgiOAaQDrAdXwyXEp9Zd1edvPB1GPBVx9pU/+b5prqmJ2gPtMiNa5jhsIpgOFFPKirGywQxus7Xkb6Tzsu+zpeLLw2QmumQXsaAKROxiBwNAK6qHZRUuGfFKMnnYsTcXBOKxv/RN+z6fMaK+DFbDe1sOrSWQ6i6WtpUAXq3tdcs1VZLU87Ml/aLOmVZB7FkJpe51SYcNx7oFAKimvZqQ6seORT7O04iMcO2gwIrMLwENjX0JxLSMK66EY5YVwYOFY+00/aW6GZuG6EGiG+BCe0tFAQXOINBupvRCznsPNELSPYwYgoS0Xe9j7NW+VCsC9ujUuS8fqadL6ypZ9YLrK6TQz7YLTtHeHhj4K7X0lW/eWPv6+hxLTyXIay89Df7D2ncDj0zVyF1c/daZC4SXNEhSnJFtN9IMUn4Hf2lRXvFcn8GdwWZIquis+IcS440a+g4OGXWpHRZGgu4J8L5PzLeohxRyuwui3CiCAEBAdbEIe8TwDvUKm9fQu37Mk6qRBmrcJwhim858hkqd3STaxWsfFkkae8Ul1cTms1vO7JTKHFLTVpIO5exnKDzF4DSfM2OnYhze7qVI9Ra+cmecEe42ycg+LjkPiPptUlGlsueezvfrc5lNRHcrZkNmq8drsegyC1qtHVX2ZfxIJWSYo0li3X1+Flel4qh0guK5R+C82S1bRycAgvOBrjnXevrsLkYq33Oh2bbToFmy0ZpuuE28ayD92aggaiNSoypfFwonUsQTXedLsW1YM7L320c1wLXsNDQkd5rtox5gqPeLLEZKaOZaUaKulYpun7l9bjjUkbWu3jbrGO2l6GrWFnmULaHF7cjfp5Cd/EkjEdnD/tC9018VHhZ7qI+1kvWiFoQpqTY3B11ghRWOocQ273hscBUcdxVW6LhY380W6mpQS+RXtIfs3DqulH3T/wBuISW/pfmOBrxClhq3ymRT0y/1Oc2syYgAy0YOYL4i3HUoXXS0PaRnhUVBp0VhOMvaiQtSj7LLT9jscmbitJqBAd/mQ1V1EEt0T6fmP/tasyYjtlRLw3xCHvrcGVWil4nBqiq4d+IkuTaWCtaV2K6Us+UhxP5j4kR8QA1Ac6GBdrua0DZULh4zscuPDFZKfOTTn3b7q3GiG3cxl6jRQbzihHkuv2dxO62vuxx07hWPrVjUwfh5mlpd6pLx8jqk5ZcKJ7TBX4hgeoz5q/bpqrPeRxGyUeTK3amjrmAuh99uz3h/u5dFl36CUN4br7/stV3p7PYVwZ+Kz2YjxuvGnTJVI32R92TJXCL5o8mrQixBR73EbK4dBgk77JrEpNnsYRjyREKiOx9Zek7mANiAvaMnD2udfa8Fo0dISgsTWV9/2V7NOnvHYcs0nlyMXOG4td6Aq6ukKO/7Mg/jzPf+Zpb4z/Q/5L3+fR3/AGf4H8ezuNbtH9kTq391VfRndL7fsdd8CHNWVEZjS8NrfUKrbora1nmvgSRsiyDVVDs9GOSJN7IHrgRmCOK9cWuaAxs+1ywBrhVoypmPmr2m10q1wy3XkRTqzuh5LTbH+y4Hdr6LXqvrs91kDi1zK9pS2rnDbD87yytdtqE/gvNk9XuHz9CdgF9a+ZirkW+Yd/6NA/8A2P8A8pyjj/lfgSS/xrxIuiWkb5KMIjalhoIjPib5XhmDxGRK6sgprDOYTcHk7nHhQZ2X+KHEbUEZjYRscDq3EFZxdaU4nOdPH3JtwrgGQx0bs1L1Fa33hZMCNJx+6+5FAab7CaFrmhwBvCjxjShFKjgpFN4w+RxwuDLbY32iNwbNtDNXaN9ni9ubRvBPJcYy9ieN3/0SftXs5kSQdFoL8Etcx25zmteK7CDWm1oUtEsTwe3RzHJTvsXP/Wxv/od/mQ1LqPdI6PeHX21zcSGyUMOI9hvxMYbnNPst1tIKj06Tbyd3tpLBVrW0hdN2dKmK69GhxosNxwq4CGHNcRwcBXWQVxbDhlsccXFFZKvrrTx50/8AC4OS8fZ2w3cdcdortoGCv1sWPrt9RBeHmaWk/wAUn4+R16ZmmQxV7g0bz5DWtOdkILMngijFy5FdtPSatWwRT8bs/wBI1cT0WXf0jnav6/j9/QtV6ftkVxjC72QTwBPksyMXLkslltLmeRoTm4OaWn8QI817KMo+8sHqafI1FcnpPs+xYsYVa2jfidgOWs8lZp0llu6W3eyOdsYcxvD0P+KL0b6kq5Hozvl9v2QvVdyNn/Jzf+67+kfNd/8AGR/+mc/yn3FnWmVQQFdt+TDSHtFA7A8f3x6LF6QoUGpx5Pn4/ss1Szsydo9DHZ1piSangrfR0Uqs9rZHc/awMyFfIiNFs6E7Ng5YeSrz0tM+cV5eR2pyXaQY1gtzY4g78fkVUn0bHnCWDtXPtQqtGWiMI7Q3q5GpOA4461Q1NNlbXWPPd2k0JRfI4dNSDhMvgNAvdo5rQS1o9o3cXEAAimZC+uotU6oz70v2Ys44m4/EvsfRp5smFBEWB/EMjujGH20LJzXNuh1bt7EHOmeK8Vi6zPYSOt8CXac/jMLHOY7BzSWmhBxaaGhBIOIzBIVjKZAXv7PdMRLu7OIfunEXqn2HZX2j4cq/MUNGyvhZPXPBu+0aL/1ryMRchmo1gt2g5clGhb7xY9LbJhzQhiDFhfxcOG0GE57Q5zC0OAoTUEVqK4d7HMECScVLlzKTE0QnYn3fYOZWgL4ha1jRXEk1pQAaqlSVySllkXVye2Br9pGlcEy7JCWeIoaGCLEGLaQqXWg5ON5rSSMBSmZNJaoPPEzq2aa4UZ/ZNZroEWJMR3wobHwg1gMWEXOvua6tGuN0UbkaHHJL5JrCFMWnljT7V5H+MgwP4eJBe6G9xLO1hNJDgBVpc4DCms61HS+F7ndq4lschhQXQ4j2PFHNqCA5pxBxo5pIOBOIKmtw4FdLDN5P1nqKqnaOiaDyTjAgNZQOfV4NaZ1INc8gCsHUqVuqcY8+X0NWjEKU36yXiDozU1ixHOOun+51SVZj0dl5sk3672ePUY2ihnL2NBZlDBO13ePjkrcNJTDlH67+ZE7ZvtJwFMlYIxdpFADpeJUYtF4biMcPFVdZBSplns3JaXiaKpo5ZwjRe97DRV2/YOfoVk6OhW2b8lzLl1nBHbmXwCmAyX0BnHqAEAIAQEa0Ze/Dc3XSo4jEKDUV9ZW4+snUJYlkhaNxKwiNjj4gH5qt0bLNTXcyS5e0NloEIIDTNzLYbS52XiTsCittjVHikdRi5PCK6+BEjh8U5AYDbTMN8cdvhjSrt1Kla+S5fheuZZTjDETk32j2fdjNjAd2ILrvzsGvi2n9JWv0PfxVOvtXk/35lDW14nxd/mVFtFs5KWDYHIDNsShBGYxRrIG7ItQN9KYuy6fWxUGsPBIj2I+udTuJ2cwvOZ6J48wX+0SRqBxA2UCvQiooje5qLl0eGs0TJ7hGJaNgXh7hGcCKGnEGm7iuLI8SweolSl6YiQ4LRQvNCdgzceQqeSq2Yprdkuz0vuSQjxyUV2naZGyonZCJDFGsoGgZ0aM28KeC+ajRbOLuXf8APxRsucU+BlmsO2RGF11BEHR29vyWppNWrlh+95la2pw3XIbq6QggF+kES7LxT+Gn9Rp6qvq3imXh57ElKzNETRKVuQLxzeS7kMG+Veah6Pr4as9+53qJZnjuHavEAIAQAgBACAQWbE7OZiQ9Tiacc2+BPgsnTS6rUyr7/wD1fYsTXFBMfrWK5om5psNt5x4DWTsCitujVHikdRi5PCK4HPmooBwGwe63Xz3rGzPV24fLyRZ2riWiHDDQABQDABbkYqKSXIqt53KJprYDYjHwjg1/eY74XDEdD4FZMm9HqVOPL+u1evgTuKur4XzOHzMB0N7obxde00cN/wAtYOwr6eE1OKlHkzJlFxeGYBy6OcHtUyME6Qid0jZ5Hmq10cPJ3EwnZg1ugmgz2niuqa17zDZDvKfJxg8JQ9MSUPcGJK8PDEleHp0P7NNHXOIikd6JhDr7sP3nnjTDcPxLC6Rud1q08Pn4/rzNLS1qEetl8vXxO4S8EMa1rcA0UCuQgoRUVyRw228sq2k1m9m4RoeAJxphddqI2V8+KyNdp+rl1sP/AB9/rtLdFnEuFjCwbdESjIhAiajkHfI7uis6TWqz2J8/P9kdtPDuuQ9WgVyt6ZzVGMhDNxqeAy6k+CzOkrPZVa5v15lrTR3ciwS8IMa1oyaAByFFowioxUV2FZvLybF0eAgBACAEAICpW4aTDyMD3TzuhYGt21Da+Hki5VvBE4aR932O9xwrt28la/5P2fd3+xH1G/MTTU06I6881PgNwGpZtts7JcUmTxiorCGNh2hDhNdereJzArhTAda9Vd0Woqqi+LmyK2EpPYYv0ghD4jwHzKtvpGlcskfUSF1pWsIzbjYZJrUHWOACqajWK+PBGPrwRJCvgeWyi6ZaL9uLzRdjtHvYXhmGurluPplJodbLTS6uxez5Eeo06tXFHn5nL4sNzXFrgWuaaEHAg7wvpotNJoy8YeGY1Xp4bpWNddU5a8/rzUdkeJHqYTZbe7przrivKm+HcNGmqlB4XLwGJKHh4SvD3BZdEtGTHLYsUUgjEA5xDu/Dv15BZnSGvVK6uHveX7Lmm03H7UuXmdbsqf8A4Ym9CNTQVNWkAagCFiUXvTtuUd337GjOvrOTHLNKoWtjxyafVXl0lX2p/b8kH8aXeap/SKC+G9l15vAjIDHVjXDFc3a6mcHHDeT2FE1JMqVVjl0cSWksZgoaPGq9WvUZ81eq19sFh7+JBLTxfLYgTM+6LGER9M25ZAA5BV53Oy1Tl8CRQUY8KOjr6UzAQAgBACAEB4TTNOQKRaMx2kR7xkThwGA8AvmtRZ1lkpIvwjwxSI9VCdAEA2k7BiPxd3BvxPTVzV+ro+ye8tl9yGV0VyG8vYUJuYLj+I+gwV+vQUx5rPiQu6TGEOE1oo0ADYAB5K3GMYrEVgjbb5lZmoHbzT21oBhXOl1v+5Y9tfX6pxz6S/Jai+CtMrOluhrYv81t1wwbGZ4B20bjvou67tRonh7x+36ZxOuu7ftOZWvoxMQCSWF7Pjh1I/UM2+W9ben11N+0Xv3P1uZ9mnsr5rb4CXFXMkODbLwbxxrT6wC4nPhQw2a7prSmK7yhgzEu/wCHjWgpx2Ljjj3hI3yllRoppDYXnXdpQfmOTea4ndXBZk0kdxrlJ4ii86LfZ8XOBigRX53B/LbveT7XDLisq7pGdr6vTL5+uXrYu16SMVxW/Qvlq2UZcQnA124UAcMQBup5LM1OmdHDPOX2+PMuV2KeUXNjg5oOYcAeRxW4mpLPeUnsyHMWNAfnDaDtb3T4ZqGekpnzj9NvI7jbNdonnNExnCfyf/uGXQqlZ0Yv9JfUmjqf/pFfn7PiQTSI2lcjmDwPos62idT9tFmE4y5EQqIkMSgOgaO2kI0IY99oDXjyPOnmvodJera/iufr4mbdXwS+A0VoiBACAEBhFiBoJcQAMyVzKSist7HqTeyKzbNtdoCyHgzWdbvkFj6vW9YuCHLz/Rarq4d2Jbyzck57VenhYdFYbCHnC+D0aRq51Wt0bGDTfb/RXvb2XYWFapWBAeONMSjeAVrRp16PEedYJ/qcCsfo98d0p+P3ZavWIpFlc0EUIqNhWu0msMqlW0hlIMMi4SHn3BiKbfwrG11NNb9nn3euRbplKXPkV61LBZgY0EAuFQcWk8S0g1UfXamjGW9+/c9dVVnYL42gjCQezj0zo3EdSwq0tZqV71efk/2QfxquyRg3QFtfZmj+ah8ezXX83UPlW/uefxau2XkSJLROD2ghtggvqRSIScRnUE3dR1KD+XqbJ9XHCfrvySrT1RXE9x1Z0tDbF7OOCxowujugHfTIbxu1KCGJW41Dfz9cvAme0P8ArLvLQGMbRjQBu+sVuwhGCxFYRRlJt7inS5lYAOx4PgR6qn0is057mTad+2SNG49+XZtbVp/ScPCik0U+KlfDb6fo5ujibGatkQIBVpPEaJd97XQNH4q4U4UryVTXSiqXxfLxJqE3NYKCASaAEk5AYnkvn0m3hGjyJRsmPSvYvp+U16Zqf+NdjPCzjrYd5pl5mJBfeaS14zB8nA6lxCc6pZWzOnGM1hl70ftUzDC4tulpoaeyTSvd18t4zW7pdR10ctYwZ11XVvGRorRECAEBrmIIe0tdkRQ/suJwU4uL5M9TaeUL5KwobPaF9212XJuXWqq06GqHPd/H8EkrpPlsM2tAwAAG5XEkuRERpuz4cQd5ortGB6qK3T12L2kdxnKPIr0aViSkQRG95mVdx1O2ceHBZUqrNJPjW69bP1+CwpRtWHzLLKzLYjQ5pqD9UO9bFdkbI8UeRVlFxeGbl2eC+3Zi5AftIuj9WHlU8lV1lnBTL47fUkqjmaEWi8cNiOvECrdZAyI/fos3o6ajY89xYvTcdidamkIFWwcT8Wofl2nw4qzqOkEvZq3ff+O/y8SOuhveRssWySD2sXGIcQDjTefxeS60mkafWWe95fvyPLbc+zHke6VS96EHa2EHkcD406LrpGviq4u5jTyxLBv0emr8Fu1vdPLLwopNFZx0r4bevkc3R4ZE6ajiGxzzk0E/srFk1CLk+wjiuJ4K9onCLnxYrs8q73G8706rM6Oi5SlY/Wd2WdQ8JRQ1tiyWx27Hj2Xeh2hXNTpY3L49jIq7XB/ArkpacaVcYbxVo907NrDs8FmV6i3TS4Jcu78MsyrjYsomW3bUKLLkNJvEt7pBqKGp3alPqtXXbTiPPbY4qqlGeWYaGzdHPhnX3hxGDvCnRedG2Ybg/E91MdlIta1ymYRorWNLnEBoxJK5lJRWXyPUm3hFRitiT8Wre7BZgCdW3i44YahTnkSU9ZZttFevr5ed1cNEd+ZZbOsyHBFGNx1uOLjxPpktOmiFSxFFSdkp8yYpjgjTshDiikRgdsOscCMQo7KYWLE1k6jOUeTPZGTbCYGMFGjqTrJ3pXXGuKjHkJycnlkhSHIIAQAgBACAEBi9oIIIqDgQV40msMFam4T5R9+HjCccWnLgfQ/RyLIz0k+KHuv1/wCP07UWrVh8xrJW3CiDF1x2x+HQ5FXatbVYueH8SKVMoiPSO0hEcGMNWtxqMi7duG3eVna7UKySjHkvMnpr4VliaqoE5ZNHLJyivG9gP9x9Ouxa2h0vK2fy/P4Kt1v+qLGtUrGqbg32OYfeBHULiyHHBxfaj2Lw8lNsC0OxiUdg12DtxGR5eqwtHf1M/a5PmXrYccdhhpXaIIEJprk5xH+EevRWukb08Vx8X/X5+hHp6/8AZjPRuDdl2bXVceZw8AFb0MOGlfHf18iG95mxorZEL7ZstsdlMnj2Xeh3KtqdPG6OO3sJK7HBlCjQy1xa4UcDQjevnpRcW0+ZopprKPZWYMN7Xtzaaj1B4jDmuq5uElJc0JRUlhlyOk8C5eq698FDWvHLnVbX/IU8Oe3u9bFH+PPOBOx8WfiUPcgtNSBq5+87y86admsnjlFevm/LznxGiPxLbLQGw2hjBRoyAWxCEYRUY8ilKTk8s2ro8BACAEAIAQAgBACAEAIAQGuYgh7S1wqCKFczgpxcZcmeptPKKFPyxhRHMOo57QcQei+auqdU3BmhCXEskeqjOyXZMuIkZjHZE47wATTnSin01astjF8vTOLJcMW0X4L6QzgQAgOe2qy7Gij8bvE19V81qI8Nsl8WaVbzFEQqA7Oky8O61rRk0AdBRfVQjwxUV2GW3l5Ni6PAQFQ00gtD4bh7TgQ4flpQ+JHLcsfpKEVKMlzZd0reGiuLMLRiSgOkWRJCDCYzXSrt7jn9bgvpdPUqq1H6+Jl2T45NkxTHAIAQAgBACAEAIAQAgBACAEAICoaXD75v5B/c5YnSSXWrw/tlzT+6I6rPLBsglwIcytRiC2uBXUOJPiiePHJj2T0pcMIrb29tAebTh5LRq6Sa2sWfD8FeWmT91jWFpDAd793c5rvOlFdjrqH24InRNdhtdbcAf/I3lU+QXT1dK/2Rz1M+4pNozIiRXvAoHGors1VWFdZ1ljku0vwjwxSI9VFnB0X6XtmA5oPaMbUZOcGkbjVfRw1dMlniS8TOdU0+RjMW7AZnEafy97yXk9ZTH/b6b+R6qZvsFE1pM99RLw3fmIvHk0VA51VKfSE57VRfn9kTR06XvsRx5SYeS50OK4nWWPr5eCoyqvm+KUZP5MsKVa2TRCiwy00cC07HAg9CoXFxeGsHaafIIBAc0nK8K8K4r2G0lnvD5HUl9SZIIAQAgBACAEAIAQAgBACAEAIAQFEt2a7WO67iBRjaa6bNtSSvntXZ1lzx4L14mhVHhhuPbH0ea0B0UBz/AITi1vH4j4ea0NNoIxXFZu/svyV7L29oj1opgFo8iuYxIYcKOAI3gFeOKfNHqbXIXTVgQH+7cO1mHhl4KrZoaZ9mPD1gkjfNdpXrT0diQwXN77RnQd4cRr5LNv0E6947r7lqu+MtnsJKqiTnlUA5snR58YB5NxhyJFSRtA2byrun0M7VxPZEFl6jsuZZJOwIEP3L52vx8MvBadeiph2Z8d/0VZXzl2jNopgMArZEeoDROSbIrbr2hw8RvB1FR2VQsXDJZOozcXlFAtyynS76Zsd7LvMHeFganTOmWOx8jRqtU1ntLpo/P9tAa6veHdd+YfMUPNbWlu62pPt5Px9blG6HBPAyVkiBACAEAIAQAgBACAEAIAQAgMXtqCNuC8aysAT2bo82FEL714D2ARkdpOs/NUqNDGqfFnPd8Ced7lHA6V4gBACAEAICk6VWeIcQOaKNfU02OGfWteqwtfQq58S5PzL+ns4o4fYRdH5ARowB9lvedvAyHMkcqqLSU9bZh8luzu6fBHJ0ABfRGaCAEAIAQEW0ZBkZlx9aVBwzBGw9RzKiupjbHhkdwm4PKNkrKshtDWNDWjUPXad66hXGC4YrCPJScnlm5dnIIAQAgBACAEAIAQAgBACAEAIAQAgBACAEAIBFpjDrL1+F7T1qPVUOkY5pz3NfgsaZ+2RNB4fdiu2lo6An/UoujI7Sl4Heqe6RaFqFQEAIAQAgBACAEAIAQAgBACAEAIAQAgBACAEAIAQAgBACAEAIBLpd/wC2d+Zv9ypdIf4H8vMn0/8AkIug/wDLifn/ANIUXRnuS8f6O9V7yLItIqggBACAEAIAQAgBACAEAIAQAgP/2Q==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2" name="Picture 8" descr="https://upload.wikimedia.org/wikipedia/commons/thumb/1/12/NSF.svg/2000px-NSF.svg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123" y="5374411"/>
            <a:ext cx="1434289" cy="14342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340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92101" y="6444734"/>
            <a:ext cx="29117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Hoellein et al. 2014 </a:t>
            </a:r>
            <a:r>
              <a:rPr lang="en-US" i="1" dirty="0" err="1" smtClean="0"/>
              <a:t>PLoS</a:t>
            </a:r>
            <a:r>
              <a:rPr lang="en-US" i="1" dirty="0" smtClean="0"/>
              <a:t> One</a:t>
            </a:r>
            <a:endParaRPr lang="en-US" i="1" dirty="0"/>
          </a:p>
        </p:txBody>
      </p:sp>
    </p:spTree>
    <p:extLst>
      <p:ext uri="{BB962C8B-B14F-4D97-AF65-F5344CB8AC3E}">
        <p14:creationId xmlns="" xmlns:p14="http://schemas.microsoft.com/office/powerpoint/2010/main" val="261015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496939" y="4648200"/>
            <a:ext cx="8150119" cy="203132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Research on microplastic in rivers </a:t>
            </a:r>
            <a:r>
              <a:rPr lang="en-US" dirty="0" smtClean="0"/>
              <a:t>uses marine </a:t>
            </a:r>
            <a:r>
              <a:rPr lang="en-US" dirty="0"/>
              <a:t>studies as </a:t>
            </a:r>
            <a:r>
              <a:rPr lang="en-US" dirty="0" smtClean="0"/>
              <a:t>guidance </a:t>
            </a:r>
            <a:r>
              <a:rPr lang="en-US" i="1" dirty="0" smtClean="0"/>
              <a:t>(but is behind!)</a:t>
            </a:r>
          </a:p>
          <a:p>
            <a:endParaRPr lang="en-US" dirty="0"/>
          </a:p>
          <a:p>
            <a:r>
              <a:rPr lang="en-US" dirty="0" smtClean="0"/>
              <a:t>Predict many of the same dynamics are underway in rivers</a:t>
            </a:r>
          </a:p>
          <a:p>
            <a:endParaRPr lang="en-US" dirty="0" smtClean="0"/>
          </a:p>
          <a:p>
            <a:r>
              <a:rPr lang="en-US" dirty="0" smtClean="0"/>
              <a:t>Research in rivers critical for management:</a:t>
            </a:r>
          </a:p>
          <a:p>
            <a:r>
              <a:rPr lang="en-US" dirty="0" smtClean="0"/>
              <a:t>           Freshwater resources are less abundant, intensively used</a:t>
            </a:r>
          </a:p>
          <a:p>
            <a:r>
              <a:rPr lang="en-US" dirty="0" smtClean="0"/>
              <a:t>           Less volume - so intervention, management likely to be more successful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08926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856868" y="4419600"/>
            <a:ext cx="6476709" cy="21544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u="sng" dirty="0" smtClean="0"/>
              <a:t>Review 4 projects</a:t>
            </a:r>
            <a:r>
              <a:rPr lang="en-US" i="1" dirty="0" smtClean="0"/>
              <a:t>:</a:t>
            </a:r>
          </a:p>
          <a:p>
            <a:endParaRPr lang="en-US" sz="1100" dirty="0" smtClean="0"/>
          </a:p>
          <a:p>
            <a:r>
              <a:rPr lang="en-US" dirty="0" smtClean="0"/>
              <a:t>1) WWTP as source of microplastic to rivers</a:t>
            </a:r>
          </a:p>
          <a:p>
            <a:endParaRPr lang="en-US" sz="1100" dirty="0" smtClean="0"/>
          </a:p>
          <a:p>
            <a:r>
              <a:rPr lang="en-US" dirty="0" smtClean="0"/>
              <a:t>2) </a:t>
            </a:r>
            <a:r>
              <a:rPr lang="en-US" dirty="0"/>
              <a:t>Longitudinal patterns of microplastic in urban river</a:t>
            </a:r>
          </a:p>
          <a:p>
            <a:endParaRPr lang="en-US" sz="1100" dirty="0" smtClean="0"/>
          </a:p>
          <a:p>
            <a:r>
              <a:rPr lang="en-US" dirty="0" smtClean="0"/>
              <a:t>3)</a:t>
            </a:r>
            <a:r>
              <a:rPr lang="en-US" sz="1100" dirty="0"/>
              <a:t> </a:t>
            </a:r>
            <a:r>
              <a:rPr lang="en-US" dirty="0"/>
              <a:t>Microplastic selects for unique microbial flora</a:t>
            </a:r>
          </a:p>
          <a:p>
            <a:endParaRPr lang="en-US" sz="1100" dirty="0" smtClean="0"/>
          </a:p>
          <a:p>
            <a:r>
              <a:rPr lang="en-US" dirty="0" smtClean="0"/>
              <a:t>4) Ingestion of microplastic by fish and macroinvertebrates in rivers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9568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1447800" y="1600200"/>
            <a:ext cx="6019800" cy="2743200"/>
          </a:xfrm>
          <a:prstGeom prst="cube">
            <a:avLst>
              <a:gd name="adj" fmla="val 79030"/>
            </a:avLst>
          </a:prstGeom>
          <a:gradFill rotWithShape="1">
            <a:gsLst>
              <a:gs pos="0">
                <a:srgbClr val="800000"/>
              </a:gs>
              <a:gs pos="50000">
                <a:srgbClr val="800000">
                  <a:gamma/>
                  <a:shade val="46275"/>
                  <a:invGamma/>
                </a:srgbClr>
              </a:gs>
              <a:gs pos="100000">
                <a:srgbClr val="80000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2057400" y="914400"/>
            <a:ext cx="5410200" cy="2362200"/>
          </a:xfrm>
          <a:prstGeom prst="cube">
            <a:avLst>
              <a:gd name="adj" fmla="val 65789"/>
            </a:avLst>
          </a:prstGeom>
          <a:gradFill flip="none" rotWithShape="1">
            <a:gsLst>
              <a:gs pos="0">
                <a:srgbClr val="00FF00"/>
              </a:gs>
              <a:gs pos="100000">
                <a:srgbClr val="0076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447800" y="2438400"/>
            <a:ext cx="4495800" cy="1600200"/>
          </a:xfrm>
          <a:prstGeom prst="cube">
            <a:avLst>
              <a:gd name="adj" fmla="val 39775"/>
            </a:avLst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" name="Freeform 52"/>
          <p:cNvSpPr>
            <a:spLocks/>
          </p:cNvSpPr>
          <p:nvPr/>
        </p:nvSpPr>
        <p:spPr bwMode="auto">
          <a:xfrm>
            <a:off x="4648202" y="1066801"/>
            <a:ext cx="290649" cy="860613"/>
          </a:xfrm>
          <a:custGeom>
            <a:avLst/>
            <a:gdLst/>
            <a:ahLst/>
            <a:cxnLst>
              <a:cxn ang="0">
                <a:pos x="160" y="8"/>
              </a:cxn>
              <a:cxn ang="0">
                <a:pos x="64" y="104"/>
              </a:cxn>
              <a:cxn ang="0">
                <a:pos x="112" y="248"/>
              </a:cxn>
              <a:cxn ang="0">
                <a:pos x="208" y="296"/>
              </a:cxn>
              <a:cxn ang="0">
                <a:pos x="160" y="344"/>
              </a:cxn>
              <a:cxn ang="0">
                <a:pos x="64" y="248"/>
              </a:cxn>
              <a:cxn ang="0">
                <a:pos x="16" y="56"/>
              </a:cxn>
              <a:cxn ang="0">
                <a:pos x="160" y="8"/>
              </a:cxn>
            </a:cxnLst>
            <a:rect l="0" t="0" r="r" b="b"/>
            <a:pathLst>
              <a:path w="216" h="352">
                <a:moveTo>
                  <a:pt x="160" y="8"/>
                </a:moveTo>
                <a:cubicBezTo>
                  <a:pt x="168" y="16"/>
                  <a:pt x="72" y="64"/>
                  <a:pt x="64" y="104"/>
                </a:cubicBezTo>
                <a:cubicBezTo>
                  <a:pt x="56" y="144"/>
                  <a:pt x="88" y="216"/>
                  <a:pt x="112" y="248"/>
                </a:cubicBezTo>
                <a:cubicBezTo>
                  <a:pt x="136" y="280"/>
                  <a:pt x="200" y="280"/>
                  <a:pt x="208" y="296"/>
                </a:cubicBezTo>
                <a:cubicBezTo>
                  <a:pt x="216" y="312"/>
                  <a:pt x="184" y="352"/>
                  <a:pt x="160" y="344"/>
                </a:cubicBezTo>
                <a:cubicBezTo>
                  <a:pt x="136" y="336"/>
                  <a:pt x="88" y="296"/>
                  <a:pt x="64" y="248"/>
                </a:cubicBezTo>
                <a:cubicBezTo>
                  <a:pt x="40" y="200"/>
                  <a:pt x="0" y="96"/>
                  <a:pt x="16" y="56"/>
                </a:cubicBezTo>
                <a:cubicBezTo>
                  <a:pt x="32" y="16"/>
                  <a:pt x="152" y="0"/>
                  <a:pt x="160" y="8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6" name="Freeform 17"/>
          <p:cNvSpPr>
            <a:spLocks/>
          </p:cNvSpPr>
          <p:nvPr/>
        </p:nvSpPr>
        <p:spPr bwMode="auto">
          <a:xfrm rot="18986816">
            <a:off x="3648390" y="1270904"/>
            <a:ext cx="916457" cy="987705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7" name="Freeform 39"/>
          <p:cNvSpPr>
            <a:spLocks/>
          </p:cNvSpPr>
          <p:nvPr/>
        </p:nvSpPr>
        <p:spPr bwMode="auto">
          <a:xfrm rot="3506020">
            <a:off x="5003610" y="1626472"/>
            <a:ext cx="508383" cy="111857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sp>
        <p:nvSpPr>
          <p:cNvPr id="8" name="Freeform 39"/>
          <p:cNvSpPr>
            <a:spLocks/>
          </p:cNvSpPr>
          <p:nvPr/>
        </p:nvSpPr>
        <p:spPr bwMode="auto">
          <a:xfrm rot="936102">
            <a:off x="5448975" y="1920718"/>
            <a:ext cx="227252" cy="319469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DD9EB">
                  <a:shade val="30000"/>
                  <a:satMod val="115000"/>
                </a:srgbClr>
              </a:gs>
              <a:gs pos="50000">
                <a:srgbClr val="2DD9EB">
                  <a:shade val="67500"/>
                  <a:satMod val="115000"/>
                </a:srgbClr>
              </a:gs>
              <a:gs pos="100000">
                <a:srgbClr val="2DD9EB">
                  <a:shade val="100000"/>
                  <a:satMod val="115000"/>
                </a:srgbClr>
              </a:gs>
            </a:gsLst>
            <a:lin ang="54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8042"/>
          <a:stretch>
            <a:fillRect/>
          </a:stretch>
        </p:blipFill>
        <p:spPr bwMode="auto">
          <a:xfrm>
            <a:off x="4038600" y="685800"/>
            <a:ext cx="2286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Freeform 17"/>
          <p:cNvSpPr>
            <a:spLocks/>
          </p:cNvSpPr>
          <p:nvPr/>
        </p:nvSpPr>
        <p:spPr bwMode="auto">
          <a:xfrm rot="20495243">
            <a:off x="3834097" y="947547"/>
            <a:ext cx="271539" cy="380454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rot="16200000">
            <a:off x="3682089" y="1041604"/>
            <a:ext cx="305508" cy="202087"/>
          </a:xfrm>
          <a:custGeom>
            <a:avLst/>
            <a:gdLst/>
            <a:ahLst/>
            <a:cxnLst>
              <a:cxn ang="0">
                <a:pos x="560" y="0"/>
              </a:cxn>
              <a:cxn ang="0">
                <a:pos x="608" y="96"/>
              </a:cxn>
              <a:cxn ang="0">
                <a:pos x="512" y="144"/>
              </a:cxn>
              <a:cxn ang="0">
                <a:pos x="464" y="240"/>
              </a:cxn>
              <a:cxn ang="0">
                <a:pos x="224" y="288"/>
              </a:cxn>
              <a:cxn ang="0">
                <a:pos x="176" y="432"/>
              </a:cxn>
              <a:cxn ang="0">
                <a:pos x="32" y="528"/>
              </a:cxn>
              <a:cxn ang="0">
                <a:pos x="32" y="624"/>
              </a:cxn>
              <a:cxn ang="0">
                <a:pos x="224" y="624"/>
              </a:cxn>
              <a:cxn ang="0">
                <a:pos x="272" y="480"/>
              </a:cxn>
              <a:cxn ang="0">
                <a:pos x="272" y="384"/>
              </a:cxn>
              <a:cxn ang="0">
                <a:pos x="416" y="288"/>
              </a:cxn>
              <a:cxn ang="0">
                <a:pos x="512" y="240"/>
              </a:cxn>
              <a:cxn ang="0">
                <a:pos x="560" y="144"/>
              </a:cxn>
              <a:cxn ang="0">
                <a:pos x="656" y="96"/>
              </a:cxn>
              <a:cxn ang="0">
                <a:pos x="560" y="0"/>
              </a:cxn>
            </a:cxnLst>
            <a:rect l="0" t="0" r="r" b="b"/>
            <a:pathLst>
              <a:path w="656" h="648">
                <a:moveTo>
                  <a:pt x="560" y="0"/>
                </a:moveTo>
                <a:cubicBezTo>
                  <a:pt x="552" y="0"/>
                  <a:pt x="616" y="72"/>
                  <a:pt x="608" y="96"/>
                </a:cubicBezTo>
                <a:cubicBezTo>
                  <a:pt x="600" y="120"/>
                  <a:pt x="536" y="120"/>
                  <a:pt x="512" y="144"/>
                </a:cubicBezTo>
                <a:cubicBezTo>
                  <a:pt x="488" y="168"/>
                  <a:pt x="512" y="216"/>
                  <a:pt x="464" y="240"/>
                </a:cubicBezTo>
                <a:cubicBezTo>
                  <a:pt x="416" y="264"/>
                  <a:pt x="272" y="256"/>
                  <a:pt x="224" y="288"/>
                </a:cubicBezTo>
                <a:cubicBezTo>
                  <a:pt x="176" y="320"/>
                  <a:pt x="208" y="392"/>
                  <a:pt x="176" y="432"/>
                </a:cubicBezTo>
                <a:cubicBezTo>
                  <a:pt x="144" y="472"/>
                  <a:pt x="56" y="496"/>
                  <a:pt x="32" y="528"/>
                </a:cubicBezTo>
                <a:cubicBezTo>
                  <a:pt x="8" y="560"/>
                  <a:pt x="0" y="608"/>
                  <a:pt x="32" y="624"/>
                </a:cubicBezTo>
                <a:cubicBezTo>
                  <a:pt x="64" y="640"/>
                  <a:pt x="184" y="648"/>
                  <a:pt x="224" y="624"/>
                </a:cubicBezTo>
                <a:cubicBezTo>
                  <a:pt x="264" y="600"/>
                  <a:pt x="264" y="520"/>
                  <a:pt x="272" y="480"/>
                </a:cubicBezTo>
                <a:cubicBezTo>
                  <a:pt x="280" y="440"/>
                  <a:pt x="248" y="416"/>
                  <a:pt x="272" y="384"/>
                </a:cubicBezTo>
                <a:cubicBezTo>
                  <a:pt x="296" y="352"/>
                  <a:pt x="376" y="312"/>
                  <a:pt x="416" y="288"/>
                </a:cubicBezTo>
                <a:cubicBezTo>
                  <a:pt x="456" y="264"/>
                  <a:pt x="488" y="264"/>
                  <a:pt x="512" y="240"/>
                </a:cubicBezTo>
                <a:cubicBezTo>
                  <a:pt x="536" y="216"/>
                  <a:pt x="536" y="168"/>
                  <a:pt x="560" y="144"/>
                </a:cubicBezTo>
                <a:cubicBezTo>
                  <a:pt x="584" y="120"/>
                  <a:pt x="656" y="120"/>
                  <a:pt x="656" y="96"/>
                </a:cubicBezTo>
                <a:cubicBezTo>
                  <a:pt x="656" y="72"/>
                  <a:pt x="568" y="0"/>
                  <a:pt x="560" y="0"/>
                </a:cubicBezTo>
                <a:close/>
              </a:path>
            </a:pathLst>
          </a:custGeom>
          <a:solidFill>
            <a:srgbClr val="2DD9EB"/>
          </a:solidFill>
          <a:ln w="9525">
            <a:noFill/>
            <a:round/>
            <a:headEnd/>
            <a:tailEnd/>
          </a:ln>
          <a:effectLst/>
        </p:spPr>
        <p:txBody>
          <a:bodyPr lIns="91430" tIns="45714" rIns="91430" bIns="45714"/>
          <a:lstStyle/>
          <a:p>
            <a:endParaRPr lang="en-US" dirty="0"/>
          </a:p>
        </p:txBody>
      </p:sp>
      <p:sp>
        <p:nvSpPr>
          <p:cNvPr id="12" name="AutoShape 49"/>
          <p:cNvSpPr>
            <a:spLocks noChangeArrowheads="1"/>
          </p:cNvSpPr>
          <p:nvPr/>
        </p:nvSpPr>
        <p:spPr bwMode="auto">
          <a:xfrm>
            <a:off x="4953000" y="685800"/>
            <a:ext cx="152400" cy="3048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3" name="AutoShape 69"/>
          <p:cNvSpPr>
            <a:spLocks noChangeArrowheads="1"/>
          </p:cNvSpPr>
          <p:nvPr/>
        </p:nvSpPr>
        <p:spPr bwMode="auto">
          <a:xfrm>
            <a:off x="5105403" y="609600"/>
            <a:ext cx="2063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4" name="AutoShape 50"/>
          <p:cNvSpPr>
            <a:spLocks noChangeArrowheads="1"/>
          </p:cNvSpPr>
          <p:nvPr/>
        </p:nvSpPr>
        <p:spPr bwMode="auto">
          <a:xfrm>
            <a:off x="48006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15" name="AutoShape 59"/>
          <p:cNvSpPr>
            <a:spLocks noChangeArrowheads="1"/>
          </p:cNvSpPr>
          <p:nvPr/>
        </p:nvSpPr>
        <p:spPr bwMode="auto">
          <a:xfrm flipH="1">
            <a:off x="4724400" y="9144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16" name="Picture 5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9906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66801"/>
            <a:ext cx="22860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7620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7620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2" y="1066801"/>
            <a:ext cx="228601" cy="383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914402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85801"/>
            <a:ext cx="228600" cy="383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Freeform 24"/>
          <p:cNvSpPr/>
          <p:nvPr/>
        </p:nvSpPr>
        <p:spPr>
          <a:xfrm>
            <a:off x="4267200" y="2362200"/>
            <a:ext cx="1371600" cy="228600"/>
          </a:xfrm>
          <a:custGeom>
            <a:avLst/>
            <a:gdLst>
              <a:gd name="connsiteX0" fmla="*/ 1006475 w 2244725"/>
              <a:gd name="connsiteY0" fmla="*/ 49212 h 468312"/>
              <a:gd name="connsiteX1" fmla="*/ 701675 w 2244725"/>
              <a:gd name="connsiteY1" fmla="*/ 277812 h 468312"/>
              <a:gd name="connsiteX2" fmla="*/ 320675 w 2244725"/>
              <a:gd name="connsiteY2" fmla="*/ 325437 h 468312"/>
              <a:gd name="connsiteX3" fmla="*/ 53975 w 2244725"/>
              <a:gd name="connsiteY3" fmla="*/ 411162 h 468312"/>
              <a:gd name="connsiteX4" fmla="*/ 644525 w 2244725"/>
              <a:gd name="connsiteY4" fmla="*/ 458787 h 468312"/>
              <a:gd name="connsiteX5" fmla="*/ 1577975 w 2244725"/>
              <a:gd name="connsiteY5" fmla="*/ 354012 h 468312"/>
              <a:gd name="connsiteX6" fmla="*/ 2139950 w 2244725"/>
              <a:gd name="connsiteY6" fmla="*/ 58737 h 468312"/>
              <a:gd name="connsiteX7" fmla="*/ 2206625 w 2244725"/>
              <a:gd name="connsiteY7" fmla="*/ 1587 h 468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4725" h="468312">
                <a:moveTo>
                  <a:pt x="1006475" y="49212"/>
                </a:moveTo>
                <a:cubicBezTo>
                  <a:pt x="911225" y="140493"/>
                  <a:pt x="815975" y="231774"/>
                  <a:pt x="701675" y="277812"/>
                </a:cubicBezTo>
                <a:cubicBezTo>
                  <a:pt x="587375" y="323850"/>
                  <a:pt x="428625" y="303212"/>
                  <a:pt x="320675" y="325437"/>
                </a:cubicBezTo>
                <a:cubicBezTo>
                  <a:pt x="212725" y="347662"/>
                  <a:pt x="0" y="388937"/>
                  <a:pt x="53975" y="411162"/>
                </a:cubicBezTo>
                <a:cubicBezTo>
                  <a:pt x="107950" y="433387"/>
                  <a:pt x="390525" y="468312"/>
                  <a:pt x="644525" y="458787"/>
                </a:cubicBezTo>
                <a:cubicBezTo>
                  <a:pt x="898525" y="449262"/>
                  <a:pt x="1328738" y="420687"/>
                  <a:pt x="1577975" y="354012"/>
                </a:cubicBezTo>
                <a:cubicBezTo>
                  <a:pt x="1827213" y="287337"/>
                  <a:pt x="2035175" y="117474"/>
                  <a:pt x="2139950" y="58737"/>
                </a:cubicBezTo>
                <a:cubicBezTo>
                  <a:pt x="2244725" y="0"/>
                  <a:pt x="2225675" y="793"/>
                  <a:pt x="2206625" y="1587"/>
                </a:cubicBezTo>
              </a:path>
            </a:pathLst>
          </a:custGeom>
          <a:gradFill flip="none" rotWithShape="1">
            <a:gsLst>
              <a:gs pos="0">
                <a:srgbClr val="31DB5E">
                  <a:shade val="30000"/>
                  <a:satMod val="115000"/>
                </a:srgbClr>
              </a:gs>
              <a:gs pos="50000">
                <a:srgbClr val="31DB5E">
                  <a:shade val="67500"/>
                  <a:satMod val="115000"/>
                </a:srgbClr>
              </a:gs>
              <a:gs pos="100000">
                <a:srgbClr val="31DB5E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31DB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 rot="20309914">
            <a:off x="3613395" y="1181876"/>
            <a:ext cx="685800" cy="304800"/>
          </a:xfrm>
          <a:prstGeom prst="ellipse">
            <a:avLst/>
          </a:prstGeom>
          <a:gradFill flip="none" rotWithShape="1">
            <a:gsLst>
              <a:gs pos="1000">
                <a:srgbClr val="7DDDFF">
                  <a:shade val="30000"/>
                  <a:satMod val="115000"/>
                </a:srgbClr>
              </a:gs>
              <a:gs pos="50000">
                <a:srgbClr val="7DDDFF">
                  <a:shade val="67500"/>
                  <a:satMod val="115000"/>
                </a:srgbClr>
              </a:gs>
              <a:gs pos="100000">
                <a:srgbClr val="7DDDF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4724402" y="1295401"/>
            <a:ext cx="1588" cy="2270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utoShape 69"/>
          <p:cNvSpPr>
            <a:spLocks noChangeArrowheads="1"/>
          </p:cNvSpPr>
          <p:nvPr/>
        </p:nvSpPr>
        <p:spPr bwMode="auto">
          <a:xfrm>
            <a:off x="5334003" y="685800"/>
            <a:ext cx="130175" cy="533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29" name="AutoShape 50"/>
          <p:cNvSpPr>
            <a:spLocks noChangeArrowheads="1"/>
          </p:cNvSpPr>
          <p:nvPr/>
        </p:nvSpPr>
        <p:spPr bwMode="auto">
          <a:xfrm>
            <a:off x="4953000" y="990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30" name="AutoShape 50"/>
          <p:cNvSpPr>
            <a:spLocks noChangeArrowheads="1"/>
          </p:cNvSpPr>
          <p:nvPr/>
        </p:nvSpPr>
        <p:spPr bwMode="auto">
          <a:xfrm>
            <a:off x="48768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cxnSp>
        <p:nvCxnSpPr>
          <p:cNvPr id="31" name="Straight Arrow Connector 30"/>
          <p:cNvCxnSpPr/>
          <p:nvPr/>
        </p:nvCxnSpPr>
        <p:spPr>
          <a:xfrm rot="5400000">
            <a:off x="4192588" y="1066801"/>
            <a:ext cx="150813" cy="15081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H="1">
            <a:off x="4076700" y="1485900"/>
            <a:ext cx="1524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rot="10800000" flipV="1">
            <a:off x="4191000" y="2362200"/>
            <a:ext cx="2286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2590800" y="2182368"/>
            <a:ext cx="1447800" cy="256033"/>
          </a:xfrm>
          <a:custGeom>
            <a:avLst/>
            <a:gdLst>
              <a:gd name="connsiteX0" fmla="*/ 137160 w 1737360"/>
              <a:gd name="connsiteY0" fmla="*/ 256032 h 256032"/>
              <a:gd name="connsiteX1" fmla="*/ 1719072 w 1737360"/>
              <a:gd name="connsiteY1" fmla="*/ 246888 h 256032"/>
              <a:gd name="connsiteX2" fmla="*/ 1682496 w 1737360"/>
              <a:gd name="connsiteY2" fmla="*/ 100584 h 256032"/>
              <a:gd name="connsiteX3" fmla="*/ 1737360 w 1737360"/>
              <a:gd name="connsiteY3" fmla="*/ 27432 h 256032"/>
              <a:gd name="connsiteX4" fmla="*/ 365760 w 1737360"/>
              <a:gd name="connsiteY4" fmla="*/ 0 h 256032"/>
              <a:gd name="connsiteX5" fmla="*/ 0 w 1737360"/>
              <a:gd name="connsiteY5" fmla="*/ 246888 h 256032"/>
              <a:gd name="connsiteX6" fmla="*/ 137160 w 1737360"/>
              <a:gd name="connsiteY6" fmla="*/ 256032 h 256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256032">
                <a:moveTo>
                  <a:pt x="137160" y="256032"/>
                </a:moveTo>
                <a:lnTo>
                  <a:pt x="1719072" y="246888"/>
                </a:lnTo>
                <a:lnTo>
                  <a:pt x="1682496" y="100584"/>
                </a:lnTo>
                <a:lnTo>
                  <a:pt x="1737360" y="27432"/>
                </a:lnTo>
                <a:lnTo>
                  <a:pt x="365760" y="0"/>
                </a:lnTo>
                <a:lnTo>
                  <a:pt x="0" y="246888"/>
                </a:lnTo>
                <a:lnTo>
                  <a:pt x="137160" y="256032"/>
                </a:lnTo>
                <a:close/>
              </a:path>
            </a:pathLst>
          </a:custGeom>
          <a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31249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2972595" y="23614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1"/>
            <a:ext cx="762000" cy="28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38" name="Straight Arrow Connector 37"/>
          <p:cNvCxnSpPr/>
          <p:nvPr/>
        </p:nvCxnSpPr>
        <p:spPr>
          <a:xfrm flipV="1">
            <a:off x="2819400" y="2971800"/>
            <a:ext cx="3810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>
            <a:off x="2629695" y="3237708"/>
            <a:ext cx="3810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 rot="5400000">
            <a:off x="2515395" y="24376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4876800" y="990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cxnSp>
        <p:nvCxnSpPr>
          <p:cNvPr id="42" name="Straight Arrow Connector 41"/>
          <p:cNvCxnSpPr/>
          <p:nvPr/>
        </p:nvCxnSpPr>
        <p:spPr>
          <a:xfrm>
            <a:off x="4800601" y="1219200"/>
            <a:ext cx="400051" cy="1588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4800600" y="1676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 rot="16200000" flipH="1">
            <a:off x="4495800" y="1828800"/>
            <a:ext cx="228600" cy="2286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4419600" y="1447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962400" y="1143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581400" y="20574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048000" y="25146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667000" y="3860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267200" y="297180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11</a:t>
            </a:r>
          </a:p>
        </p:txBody>
      </p:sp>
      <p:sp>
        <p:nvSpPr>
          <p:cNvPr id="51" name="AutoShape 50"/>
          <p:cNvSpPr>
            <a:spLocks noChangeArrowheads="1"/>
          </p:cNvSpPr>
          <p:nvPr/>
        </p:nvSpPr>
        <p:spPr bwMode="auto">
          <a:xfrm>
            <a:off x="2667000" y="2133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2" name="AutoShape 50"/>
          <p:cNvSpPr>
            <a:spLocks noChangeArrowheads="1"/>
          </p:cNvSpPr>
          <p:nvPr/>
        </p:nvSpPr>
        <p:spPr bwMode="auto">
          <a:xfrm>
            <a:off x="2819400" y="2057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3" name="AutoShape 50"/>
          <p:cNvSpPr>
            <a:spLocks noChangeArrowheads="1"/>
          </p:cNvSpPr>
          <p:nvPr/>
        </p:nvSpPr>
        <p:spPr bwMode="auto">
          <a:xfrm>
            <a:off x="2514600" y="22098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54" name="AutoShape 59"/>
          <p:cNvSpPr>
            <a:spLocks noChangeArrowheads="1"/>
          </p:cNvSpPr>
          <p:nvPr/>
        </p:nvSpPr>
        <p:spPr bwMode="auto">
          <a:xfrm flipH="1">
            <a:off x="2971800" y="1981200"/>
            <a:ext cx="76200" cy="152400"/>
          </a:xfrm>
          <a:prstGeom prst="cube">
            <a:avLst>
              <a:gd name="adj" fmla="val 25000"/>
            </a:avLst>
          </a:prstGeom>
          <a:solidFill>
            <a:srgbClr val="8000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752601"/>
            <a:ext cx="19352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6" name="Freeform 55"/>
          <p:cNvSpPr/>
          <p:nvPr/>
        </p:nvSpPr>
        <p:spPr>
          <a:xfrm>
            <a:off x="4191000" y="3200400"/>
            <a:ext cx="609600" cy="274320"/>
          </a:xfrm>
          <a:custGeom>
            <a:avLst/>
            <a:gdLst>
              <a:gd name="connsiteX0" fmla="*/ 493776 w 493776"/>
              <a:gd name="connsiteY0" fmla="*/ 146304 h 274320"/>
              <a:gd name="connsiteX1" fmla="*/ 338328 w 493776"/>
              <a:gd name="connsiteY1" fmla="*/ 73152 h 274320"/>
              <a:gd name="connsiteX2" fmla="*/ 237744 w 493776"/>
              <a:gd name="connsiteY2" fmla="*/ 82296 h 274320"/>
              <a:gd name="connsiteX3" fmla="*/ 182880 w 493776"/>
              <a:gd name="connsiteY3" fmla="*/ 0 h 274320"/>
              <a:gd name="connsiteX4" fmla="*/ 164592 w 493776"/>
              <a:gd name="connsiteY4" fmla="*/ 100584 h 274320"/>
              <a:gd name="connsiteX5" fmla="*/ 45720 w 493776"/>
              <a:gd name="connsiteY5" fmla="*/ 128016 h 274320"/>
              <a:gd name="connsiteX6" fmla="*/ 0 w 493776"/>
              <a:gd name="connsiteY6" fmla="*/ 18288 h 274320"/>
              <a:gd name="connsiteX7" fmla="*/ 18288 w 493776"/>
              <a:gd name="connsiteY7" fmla="*/ 274320 h 274320"/>
              <a:gd name="connsiteX8" fmla="*/ 64008 w 493776"/>
              <a:gd name="connsiteY8" fmla="*/ 182880 h 274320"/>
              <a:gd name="connsiteX9" fmla="*/ 155448 w 493776"/>
              <a:gd name="connsiteY9" fmla="*/ 173736 h 274320"/>
              <a:gd name="connsiteX10" fmla="*/ 155448 w 493776"/>
              <a:gd name="connsiteY10" fmla="*/ 228600 h 274320"/>
              <a:gd name="connsiteX11" fmla="*/ 201168 w 493776"/>
              <a:gd name="connsiteY11" fmla="*/ 155448 h 274320"/>
              <a:gd name="connsiteX12" fmla="*/ 493776 w 493776"/>
              <a:gd name="connsiteY12" fmla="*/ 146304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93776" h="274320">
                <a:moveTo>
                  <a:pt x="493776" y="146304"/>
                </a:moveTo>
                <a:lnTo>
                  <a:pt x="338328" y="73152"/>
                </a:lnTo>
                <a:lnTo>
                  <a:pt x="237744" y="82296"/>
                </a:lnTo>
                <a:lnTo>
                  <a:pt x="182880" y="0"/>
                </a:lnTo>
                <a:lnTo>
                  <a:pt x="164592" y="100584"/>
                </a:lnTo>
                <a:lnTo>
                  <a:pt x="45720" y="128016"/>
                </a:lnTo>
                <a:lnTo>
                  <a:pt x="0" y="18288"/>
                </a:lnTo>
                <a:lnTo>
                  <a:pt x="18288" y="274320"/>
                </a:lnTo>
                <a:lnTo>
                  <a:pt x="64008" y="182880"/>
                </a:lnTo>
                <a:lnTo>
                  <a:pt x="155448" y="173736"/>
                </a:lnTo>
                <a:lnTo>
                  <a:pt x="155448" y="228600"/>
                </a:lnTo>
                <a:lnTo>
                  <a:pt x="201168" y="155448"/>
                </a:lnTo>
                <a:lnTo>
                  <a:pt x="493776" y="146304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57" name="Straight Arrow Connector 56"/>
          <p:cNvCxnSpPr/>
          <p:nvPr/>
        </p:nvCxnSpPr>
        <p:spPr>
          <a:xfrm>
            <a:off x="3733800" y="3124200"/>
            <a:ext cx="30480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2860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2209802"/>
            <a:ext cx="457200" cy="298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0" name="TextBox 59"/>
          <p:cNvSpPr txBox="1"/>
          <p:nvPr/>
        </p:nvSpPr>
        <p:spPr>
          <a:xfrm>
            <a:off x="4876800" y="22098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 rot="5400000">
            <a:off x="47251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/>
          <p:nvPr/>
        </p:nvCxnSpPr>
        <p:spPr>
          <a:xfrm rot="16200000" flipV="1">
            <a:off x="4572795" y="2666208"/>
            <a:ext cx="30480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3886200" y="2819400"/>
            <a:ext cx="438912" cy="231648"/>
          </a:xfrm>
          <a:custGeom>
            <a:avLst/>
            <a:gdLst>
              <a:gd name="connsiteX0" fmla="*/ 128016 w 576072"/>
              <a:gd name="connsiteY0" fmla="*/ 0 h 374904"/>
              <a:gd name="connsiteX1" fmla="*/ 338328 w 576072"/>
              <a:gd name="connsiteY1" fmla="*/ 64008 h 374904"/>
              <a:gd name="connsiteX2" fmla="*/ 448056 w 576072"/>
              <a:gd name="connsiteY2" fmla="*/ 9144 h 374904"/>
              <a:gd name="connsiteX3" fmla="*/ 493776 w 576072"/>
              <a:gd name="connsiteY3" fmla="*/ 45720 h 374904"/>
              <a:gd name="connsiteX4" fmla="*/ 576072 w 576072"/>
              <a:gd name="connsiteY4" fmla="*/ 45720 h 374904"/>
              <a:gd name="connsiteX5" fmla="*/ 512064 w 576072"/>
              <a:gd name="connsiteY5" fmla="*/ 64008 h 374904"/>
              <a:gd name="connsiteX6" fmla="*/ 429768 w 576072"/>
              <a:gd name="connsiteY6" fmla="*/ 118872 h 374904"/>
              <a:gd name="connsiteX7" fmla="*/ 548640 w 576072"/>
              <a:gd name="connsiteY7" fmla="*/ 374904 h 374904"/>
              <a:gd name="connsiteX8" fmla="*/ 338328 w 576072"/>
              <a:gd name="connsiteY8" fmla="*/ 182880 h 374904"/>
              <a:gd name="connsiteX9" fmla="*/ 82296 w 576072"/>
              <a:gd name="connsiteY9" fmla="*/ 173736 h 374904"/>
              <a:gd name="connsiteX10" fmla="*/ 9144 w 576072"/>
              <a:gd name="connsiteY10" fmla="*/ 210312 h 374904"/>
              <a:gd name="connsiteX11" fmla="*/ 0 w 576072"/>
              <a:gd name="connsiteY11" fmla="*/ 118872 h 374904"/>
              <a:gd name="connsiteX12" fmla="*/ 73152 w 576072"/>
              <a:gd name="connsiteY12" fmla="*/ 146304 h 374904"/>
              <a:gd name="connsiteX13" fmla="*/ 256032 w 576072"/>
              <a:gd name="connsiteY13" fmla="*/ 128016 h 374904"/>
              <a:gd name="connsiteX14" fmla="*/ 128016 w 576072"/>
              <a:gd name="connsiteY14" fmla="*/ 0 h 37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76072" h="374904">
                <a:moveTo>
                  <a:pt x="128016" y="0"/>
                </a:moveTo>
                <a:lnTo>
                  <a:pt x="338328" y="64008"/>
                </a:lnTo>
                <a:lnTo>
                  <a:pt x="448056" y="9144"/>
                </a:lnTo>
                <a:lnTo>
                  <a:pt x="493776" y="45720"/>
                </a:lnTo>
                <a:lnTo>
                  <a:pt x="576072" y="45720"/>
                </a:lnTo>
                <a:lnTo>
                  <a:pt x="512064" y="64008"/>
                </a:lnTo>
                <a:lnTo>
                  <a:pt x="429768" y="118872"/>
                </a:lnTo>
                <a:lnTo>
                  <a:pt x="548640" y="374904"/>
                </a:lnTo>
                <a:lnTo>
                  <a:pt x="338328" y="182880"/>
                </a:lnTo>
                <a:lnTo>
                  <a:pt x="82296" y="173736"/>
                </a:lnTo>
                <a:lnTo>
                  <a:pt x="9144" y="210312"/>
                </a:lnTo>
                <a:lnTo>
                  <a:pt x="0" y="118872"/>
                </a:lnTo>
                <a:lnTo>
                  <a:pt x="73152" y="146304"/>
                </a:lnTo>
                <a:lnTo>
                  <a:pt x="256032" y="128016"/>
                </a:lnTo>
                <a:lnTo>
                  <a:pt x="128016" y="0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cxnSp>
        <p:nvCxnSpPr>
          <p:cNvPr id="64" name="Straight Arrow Connector 63"/>
          <p:cNvCxnSpPr/>
          <p:nvPr/>
        </p:nvCxnSpPr>
        <p:spPr>
          <a:xfrm flipV="1">
            <a:off x="3733800" y="3036775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895600" y="3048002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66" name="AutoShape 50"/>
          <p:cNvSpPr>
            <a:spLocks noChangeArrowheads="1"/>
          </p:cNvSpPr>
          <p:nvPr/>
        </p:nvSpPr>
        <p:spPr bwMode="auto">
          <a:xfrm>
            <a:off x="5029200" y="12954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7" name="AutoShape 50"/>
          <p:cNvSpPr>
            <a:spLocks noChangeArrowheads="1"/>
          </p:cNvSpPr>
          <p:nvPr/>
        </p:nvSpPr>
        <p:spPr bwMode="auto">
          <a:xfrm>
            <a:off x="5105400" y="13716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auto">
          <a:xfrm>
            <a:off x="5257800" y="1143000"/>
            <a:ext cx="152400" cy="152400"/>
          </a:xfrm>
          <a:prstGeom prst="cube">
            <a:avLst>
              <a:gd name="adj" fmla="val 25000"/>
            </a:avLst>
          </a:prstGeom>
          <a:solidFill>
            <a:srgbClr val="CC6600"/>
          </a:solidFill>
          <a:ln w="9525">
            <a:solidFill>
              <a:srgbClr val="993300"/>
            </a:solidFill>
            <a:miter lim="800000"/>
            <a:headEnd/>
            <a:tailEnd/>
          </a:ln>
          <a:effectLst/>
        </p:spPr>
        <p:txBody>
          <a:bodyPr wrap="none" lIns="91430" tIns="45714" rIns="91430" bIns="45714" anchor="ctr"/>
          <a:lstStyle/>
          <a:p>
            <a:endParaRPr lang="en-US"/>
          </a:p>
        </p:txBody>
      </p:sp>
      <p:pic>
        <p:nvPicPr>
          <p:cNvPr id="69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13716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14478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143001"/>
            <a:ext cx="152400" cy="16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2" name="Straight Arrow Connector 71"/>
          <p:cNvCxnSpPr/>
          <p:nvPr/>
        </p:nvCxnSpPr>
        <p:spPr>
          <a:xfrm rot="10800000" flipV="1">
            <a:off x="5105400" y="1676400"/>
            <a:ext cx="304800" cy="76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 72"/>
          <p:cNvSpPr/>
          <p:nvPr/>
        </p:nvSpPr>
        <p:spPr>
          <a:xfrm>
            <a:off x="6629400" y="914400"/>
            <a:ext cx="1676400" cy="3505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6751428" y="1028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23423" y="1018402"/>
            <a:ext cx="125243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Terrestrial, urban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751428" y="1332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6934200" y="1323202"/>
            <a:ext cx="50056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River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1428" y="16376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3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934200" y="1628002"/>
            <a:ext cx="699210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Riparian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6751428" y="19424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4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934200" y="1932802"/>
            <a:ext cx="85938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Inland lake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51428" y="22472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5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934204" y="2237602"/>
            <a:ext cx="131437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Non-beach littoral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6751428" y="25520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6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6934200" y="2542402"/>
            <a:ext cx="564558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Beach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51428" y="285687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7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6934201" y="2847202"/>
            <a:ext cx="1116632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Shallow littoral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6747152" y="31750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8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6934201" y="3152002"/>
            <a:ext cx="814626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Epipelagic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6747152" y="3479885"/>
            <a:ext cx="2286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9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6924134" y="3456802"/>
            <a:ext cx="656121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Benthic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747152" y="3771275"/>
            <a:ext cx="339448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10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7010402" y="3761602"/>
            <a:ext cx="1010769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Microplastics</a:t>
            </a:r>
          </a:p>
        </p:txBody>
      </p:sp>
      <p:pic>
        <p:nvPicPr>
          <p:cNvPr id="9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130" y="2896415"/>
            <a:ext cx="174679" cy="441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5" name="Arc 94"/>
          <p:cNvSpPr/>
          <p:nvPr/>
        </p:nvSpPr>
        <p:spPr>
          <a:xfrm rot="12543990">
            <a:off x="3450503" y="3164081"/>
            <a:ext cx="310127" cy="283648"/>
          </a:xfrm>
          <a:prstGeom prst="arc">
            <a:avLst>
              <a:gd name="adj1" fmla="val 16200000"/>
              <a:gd name="adj2" fmla="val 6081869"/>
            </a:avLst>
          </a:prstGeom>
          <a:ln>
            <a:headEnd type="triangl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543300" y="3598372"/>
            <a:ext cx="381000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pPr algn="ctr"/>
            <a:r>
              <a:rPr lang="en-US" sz="1000" dirty="0"/>
              <a:t>10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6751430" y="4062439"/>
            <a:ext cx="335172" cy="2462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lIns="91430" tIns="45714" rIns="91430" bIns="45714" rtlCol="0">
            <a:spAutoFit/>
          </a:bodyPr>
          <a:lstStyle/>
          <a:p>
            <a:r>
              <a:rPr lang="en-US" sz="1000" dirty="0"/>
              <a:t>11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042201" y="4066402"/>
            <a:ext cx="858485" cy="276987"/>
          </a:xfrm>
          <a:prstGeom prst="rect">
            <a:avLst/>
          </a:prstGeom>
          <a:noFill/>
        </p:spPr>
        <p:txBody>
          <a:bodyPr wrap="none" lIns="91430" tIns="45714" rIns="91430" bIns="45714" rtlCol="0">
            <a:spAutoFit/>
          </a:bodyPr>
          <a:lstStyle/>
          <a:p>
            <a:r>
              <a:rPr lang="en-US" sz="1200" dirty="0"/>
              <a:t>Food webs</a:t>
            </a:r>
          </a:p>
        </p:txBody>
      </p:sp>
      <p:pic>
        <p:nvPicPr>
          <p:cNvPr id="9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077" y="3463842"/>
            <a:ext cx="281571" cy="269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0" name="Straight Arrow Connector 99"/>
          <p:cNvCxnSpPr/>
          <p:nvPr/>
        </p:nvCxnSpPr>
        <p:spPr>
          <a:xfrm flipV="1">
            <a:off x="3657602" y="3380603"/>
            <a:ext cx="394937" cy="12585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ectangle 100"/>
          <p:cNvSpPr/>
          <p:nvPr/>
        </p:nvSpPr>
        <p:spPr>
          <a:xfrm>
            <a:off x="3434246" y="381001"/>
            <a:ext cx="2280757" cy="2133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856868" y="4419600"/>
            <a:ext cx="6476709" cy="2154436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i="1" u="sng" dirty="0" smtClean="0"/>
              <a:t>Review 4 projects</a:t>
            </a:r>
            <a:r>
              <a:rPr lang="en-US" i="1" dirty="0" smtClean="0"/>
              <a:t>:</a:t>
            </a:r>
          </a:p>
          <a:p>
            <a:endParaRPr lang="en-US" sz="1100" dirty="0" smtClean="0"/>
          </a:p>
          <a:p>
            <a:r>
              <a:rPr lang="en-US" dirty="0" smtClean="0"/>
              <a:t>1) WWTP as source of microplastic to rivers</a:t>
            </a:r>
          </a:p>
          <a:p>
            <a:endParaRPr lang="en-US" sz="1100" dirty="0" smtClean="0"/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2)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Longitudinal patterns of microplastic in urban river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3)</a:t>
            </a:r>
            <a:r>
              <a:rPr lang="en-US" sz="11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</a:rPr>
              <a:t>Microplastic selects for unique microbial flora</a:t>
            </a:r>
          </a:p>
          <a:p>
            <a:endParaRPr lang="en-US" sz="11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4) Ingestion of microplastic by fish and macroinvertebrates in rivers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7771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2741</Words>
  <Application>Microsoft Office PowerPoint</Application>
  <PresentationFormat>On-screen Show (4:3)</PresentationFormat>
  <Paragraphs>941</Paragraphs>
  <Slides>51</Slides>
  <Notes>10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3" baseType="lpstr">
      <vt:lpstr>Office Theme</vt:lpstr>
      <vt:lpstr>SPW 13.0 Graph</vt:lpstr>
      <vt:lpstr>Microplastic in urban streams:  Abundance, movement, and microbial interactions</vt:lpstr>
      <vt:lpstr>Most microplastic research is marine</vt:lpstr>
      <vt:lpstr>Most microplastic research is marine</vt:lpstr>
      <vt:lpstr>Conceptual representations of marine plastic do not include terrestrial or freshwater dynamics</vt:lpstr>
      <vt:lpstr>Slide 5</vt:lpstr>
      <vt:lpstr>Slide 6</vt:lpstr>
      <vt:lpstr>Slide 7</vt:lpstr>
      <vt:lpstr>Slide 8</vt:lpstr>
      <vt:lpstr>Slide 9</vt:lpstr>
      <vt:lpstr>Potential microplastic source:  wastewater treatment plant (WWTP) effluent</vt:lpstr>
      <vt:lpstr>Slide 11</vt:lpstr>
      <vt:lpstr>Slide 12</vt:lpstr>
      <vt:lpstr>Sample collection </vt:lpstr>
      <vt:lpstr>Sample processing (Baker et al. 2011) </vt:lpstr>
      <vt:lpstr>Slide 15</vt:lpstr>
      <vt:lpstr>Microplastic concentration higher downstream of WWTPs</vt:lpstr>
      <vt:lpstr>Higher relative abundance of pellets downstream</vt:lpstr>
      <vt:lpstr>Flux of microplastic was 15,000 -4.7 million pieces per day</vt:lpstr>
      <vt:lpstr>Tertiary sand bed may be helpful</vt:lpstr>
      <vt:lpstr>WWTP is a source of microplastic to rivers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Microplastic is mobile and abundant</vt:lpstr>
      <vt:lpstr>Microplastic is mobile and abundant</vt:lpstr>
      <vt:lpstr>Slide 36</vt:lpstr>
      <vt:lpstr>Slide 37</vt:lpstr>
      <vt:lpstr>Microplastic selection for microbes</vt:lpstr>
      <vt:lpstr>Bacteria families, pilot study</vt:lpstr>
      <vt:lpstr>Slide 40</vt:lpstr>
      <vt:lpstr>Microbial analysis</vt:lpstr>
      <vt:lpstr>Microplastic: lower community richness, diversity, evenness </vt:lpstr>
      <vt:lpstr>Family level plastic selection</vt:lpstr>
      <vt:lpstr>Microplastic microbes are distinct</vt:lpstr>
      <vt:lpstr>Slide 45</vt:lpstr>
      <vt:lpstr>Slide 46</vt:lpstr>
      <vt:lpstr>Ingestion</vt:lpstr>
      <vt:lpstr>Slide 48</vt:lpstr>
      <vt:lpstr>Slide 49</vt:lpstr>
      <vt:lpstr>Slide 50</vt:lpstr>
      <vt:lpstr>Acknowledgements</vt:lpstr>
    </vt:vector>
  </TitlesOfParts>
  <Company>Loyola University Chicago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Anthropogenic litter and microplastic in urban streams: abundance, movement, and microbial interactions</dc:title>
  <dc:creator>Tim Hoellein</dc:creator>
  <cp:lastModifiedBy>Jason Heath</cp:lastModifiedBy>
  <cp:revision>117</cp:revision>
  <dcterms:created xsi:type="dcterms:W3CDTF">2015-10-28T19:04:33Z</dcterms:created>
  <dcterms:modified xsi:type="dcterms:W3CDTF">2016-02-11T19:51:14Z</dcterms:modified>
</cp:coreProperties>
</file>