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2"/>
  </p:notesMasterIdLst>
  <p:handoutMasterIdLst>
    <p:handoutMasterId r:id="rId23"/>
  </p:handoutMasterIdLst>
  <p:sldIdLst>
    <p:sldId id="269" r:id="rId2"/>
    <p:sldId id="272" r:id="rId3"/>
    <p:sldId id="273" r:id="rId4"/>
    <p:sldId id="257" r:id="rId5"/>
    <p:sldId id="274" r:id="rId6"/>
    <p:sldId id="292" r:id="rId7"/>
    <p:sldId id="286" r:id="rId8"/>
    <p:sldId id="293" r:id="rId9"/>
    <p:sldId id="288" r:id="rId10"/>
    <p:sldId id="300" r:id="rId11"/>
    <p:sldId id="297" r:id="rId12"/>
    <p:sldId id="290" r:id="rId13"/>
    <p:sldId id="295" r:id="rId14"/>
    <p:sldId id="296" r:id="rId15"/>
    <p:sldId id="301" r:id="rId16"/>
    <p:sldId id="294" r:id="rId17"/>
    <p:sldId id="299" r:id="rId18"/>
    <p:sldId id="302" r:id="rId19"/>
    <p:sldId id="303" r:id="rId20"/>
    <p:sldId id="291" r:id="rId21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113"/>
    <a:srgbClr val="D3E5F5"/>
    <a:srgbClr val="CBDFFD"/>
    <a:srgbClr val="D8DEFC"/>
    <a:srgbClr val="D8EBFC"/>
    <a:srgbClr val="D9E4FB"/>
    <a:srgbClr val="C9E3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47" d="100"/>
          <a:sy n="47" d="100"/>
        </p:scale>
        <p:origin x="66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Office%20PowerPoint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chemeClr val="tx1"/>
                </a:solidFill>
              </a:rPr>
              <a:t>Upstream</a:t>
            </a:r>
            <a:r>
              <a:rPr lang="en-US" sz="1600" b="1" baseline="0" dirty="0">
                <a:solidFill>
                  <a:schemeClr val="tx1"/>
                </a:solidFill>
              </a:rPr>
              <a:t> vs. Downstream Median Fecal </a:t>
            </a:r>
            <a:r>
              <a:rPr lang="en-US" sz="1600" b="1" baseline="0" dirty="0" smtClean="0">
                <a:solidFill>
                  <a:schemeClr val="tx1"/>
                </a:solidFill>
              </a:rPr>
              <a:t>Coliform 2001-2015</a:t>
            </a:r>
            <a:endParaRPr lang="en-US" sz="1600" b="1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79999608257923"/>
          <c:y val="0.13603115888573625"/>
          <c:w val="0.8790878285736673"/>
          <c:h val="0.71667304747803184"/>
        </c:manualLayout>
      </c:layout>
      <c:barChart>
        <c:barDir val="col"/>
        <c:grouping val="clustered"/>
        <c:varyColors val="0"/>
        <c:ser>
          <c:idx val="0"/>
          <c:order val="0"/>
          <c:tx>
            <c:v>US Median Fecal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Median!$A$5:$A$10</c:f>
              <c:strCache>
                <c:ptCount val="6"/>
                <c:pt idx="0">
                  <c:v>Pittsburgh</c:v>
                </c:pt>
                <c:pt idx="1">
                  <c:v>Wheeling</c:v>
                </c:pt>
                <c:pt idx="2">
                  <c:v>Huntington</c:v>
                </c:pt>
                <c:pt idx="3">
                  <c:v>Cincinnati</c:v>
                </c:pt>
                <c:pt idx="4">
                  <c:v>Louisville </c:v>
                </c:pt>
                <c:pt idx="5">
                  <c:v>Evansville</c:v>
                </c:pt>
              </c:strCache>
            </c:strRef>
          </c:cat>
          <c:val>
            <c:numRef>
              <c:f>Median!$B$5:$B$10</c:f>
              <c:numCache>
                <c:formatCode>General</c:formatCode>
                <c:ptCount val="6"/>
                <c:pt idx="0">
                  <c:v>390</c:v>
                </c:pt>
                <c:pt idx="1">
                  <c:v>67</c:v>
                </c:pt>
                <c:pt idx="2">
                  <c:v>40</c:v>
                </c:pt>
                <c:pt idx="3">
                  <c:v>60</c:v>
                </c:pt>
                <c:pt idx="4">
                  <c:v>66</c:v>
                </c:pt>
                <c:pt idx="5">
                  <c:v>69</c:v>
                </c:pt>
              </c:numCache>
            </c:numRef>
          </c:val>
        </c:ser>
        <c:ser>
          <c:idx val="1"/>
          <c:order val="1"/>
          <c:tx>
            <c:v>DS Median Fecal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Median!$C$5:$C$10</c:f>
              <c:numCache>
                <c:formatCode>General</c:formatCode>
                <c:ptCount val="6"/>
                <c:pt idx="0">
                  <c:v>390</c:v>
                </c:pt>
                <c:pt idx="1">
                  <c:v>280</c:v>
                </c:pt>
                <c:pt idx="2">
                  <c:v>136</c:v>
                </c:pt>
                <c:pt idx="3">
                  <c:v>110</c:v>
                </c:pt>
                <c:pt idx="4">
                  <c:v>220</c:v>
                </c:pt>
                <c:pt idx="5">
                  <c:v>211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190680"/>
        <c:axId val="219323096"/>
      </c:barChart>
      <c:catAx>
        <c:axId val="140190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323096"/>
        <c:crosses val="autoZero"/>
        <c:auto val="1"/>
        <c:lblAlgn val="ctr"/>
        <c:lblOffset val="100"/>
        <c:noMultiLvlLbl val="0"/>
      </c:catAx>
      <c:valAx>
        <c:axId val="219323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Fecal Coliform CFU/100mL</a:t>
                </a:r>
              </a:p>
            </c:rich>
          </c:tx>
          <c:layout>
            <c:manualLayout>
              <c:xMode val="edge"/>
              <c:yMode val="edge"/>
              <c:x val="2.4875621890547272E-3"/>
              <c:y val="0.212834587479607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190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998377872575308"/>
          <c:y val="0.9392238245779132"/>
          <c:w val="0.58003244254849384"/>
          <c:h val="6.07761754220867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400" b="1" baseline="0">
                <a:solidFill>
                  <a:schemeClr val="tx1"/>
                </a:solidFill>
              </a:rPr>
              <a:t>Huntington Median US-DS Fecal Coliform</a:t>
            </a:r>
          </a:p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400" b="1" baseline="0">
                <a:solidFill>
                  <a:schemeClr val="tx1"/>
                </a:solidFill>
              </a:rPr>
              <a:t>2001-2015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396241335217714"/>
          <c:y val="0.14772541113520243"/>
          <c:w val="0.8407137088633152"/>
          <c:h val="0.68281066048427863"/>
        </c:manualLayout>
      </c:layout>
      <c:scatterChart>
        <c:scatterStyle val="lineMarker"/>
        <c:varyColors val="0"/>
        <c:ser>
          <c:idx val="0"/>
          <c:order val="0"/>
          <c:tx>
            <c:v>US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25400">
                <a:solidFill>
                  <a:schemeClr val="accent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'EC Median'!$C$23:$C$37</c:f>
              <c:numCache>
                <c:formatCode>General</c:formatCod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numCache>
            </c:numRef>
          </c:xVal>
          <c:yVal>
            <c:numRef>
              <c:f>'EC Median'!$F$23:$F$37</c:f>
              <c:numCache>
                <c:formatCode>General</c:formatCode>
                <c:ptCount val="15"/>
                <c:pt idx="0">
                  <c:v>84</c:v>
                </c:pt>
                <c:pt idx="1">
                  <c:v>84</c:v>
                </c:pt>
                <c:pt idx="2">
                  <c:v>140</c:v>
                </c:pt>
                <c:pt idx="3">
                  <c:v>71</c:v>
                </c:pt>
                <c:pt idx="4">
                  <c:v>104</c:v>
                </c:pt>
                <c:pt idx="5">
                  <c:v>47.5</c:v>
                </c:pt>
                <c:pt idx="6">
                  <c:v>10</c:v>
                </c:pt>
                <c:pt idx="7">
                  <c:v>20</c:v>
                </c:pt>
                <c:pt idx="8">
                  <c:v>20</c:v>
                </c:pt>
                <c:pt idx="9">
                  <c:v>18</c:v>
                </c:pt>
                <c:pt idx="10">
                  <c:v>32</c:v>
                </c:pt>
                <c:pt idx="11">
                  <c:v>16</c:v>
                </c:pt>
                <c:pt idx="12">
                  <c:v>40</c:v>
                </c:pt>
                <c:pt idx="13">
                  <c:v>40</c:v>
                </c:pt>
                <c:pt idx="14">
                  <c:v>28</c:v>
                </c:pt>
              </c:numCache>
            </c:numRef>
          </c:yVal>
          <c:smooth val="0"/>
        </c:ser>
        <c:ser>
          <c:idx val="1"/>
          <c:order val="1"/>
          <c:tx>
            <c:v>DS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rgbClr val="ED6113"/>
              </a:solidFill>
              <a:ln w="25400">
                <a:solidFill>
                  <a:srgbClr val="ED6113"/>
                </a:solidFill>
              </a:ln>
              <a:effectLst/>
            </c:spPr>
          </c:marker>
          <c:trendline>
            <c:spPr>
              <a:ln w="19050" cap="rnd" cmpd="sng">
                <a:solidFill>
                  <a:srgbClr val="ED6113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>
                <a:solidFill>
                  <a:srgbClr val="ED6113"/>
                </a:solidFill>
              </a:ln>
            </c:spPr>
            <c:trendlineType val="linear"/>
            <c:dispRSqr val="0"/>
            <c:dispEq val="0"/>
          </c:trendline>
          <c:xVal>
            <c:numRef>
              <c:f>'EC Median'!$C$8:$C$22</c:f>
              <c:numCache>
                <c:formatCode>General</c:formatCod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numCache>
            </c:numRef>
          </c:xVal>
          <c:yVal>
            <c:numRef>
              <c:f>'EC Median'!$F$18:$F$37</c:f>
              <c:numCache>
                <c:formatCode>General</c:formatCode>
                <c:ptCount val="20"/>
                <c:pt idx="0">
                  <c:v>113.5</c:v>
                </c:pt>
                <c:pt idx="1">
                  <c:v>134</c:v>
                </c:pt>
                <c:pt idx="2">
                  <c:v>84</c:v>
                </c:pt>
                <c:pt idx="3">
                  <c:v>120</c:v>
                </c:pt>
                <c:pt idx="4">
                  <c:v>66</c:v>
                </c:pt>
                <c:pt idx="5">
                  <c:v>84</c:v>
                </c:pt>
                <c:pt idx="6">
                  <c:v>84</c:v>
                </c:pt>
                <c:pt idx="7">
                  <c:v>140</c:v>
                </c:pt>
                <c:pt idx="8">
                  <c:v>71</c:v>
                </c:pt>
                <c:pt idx="9">
                  <c:v>104</c:v>
                </c:pt>
                <c:pt idx="10">
                  <c:v>47.5</c:v>
                </c:pt>
                <c:pt idx="11">
                  <c:v>10</c:v>
                </c:pt>
                <c:pt idx="12">
                  <c:v>20</c:v>
                </c:pt>
                <c:pt idx="13">
                  <c:v>20</c:v>
                </c:pt>
                <c:pt idx="14">
                  <c:v>18</c:v>
                </c:pt>
                <c:pt idx="15">
                  <c:v>32</c:v>
                </c:pt>
                <c:pt idx="16">
                  <c:v>16</c:v>
                </c:pt>
                <c:pt idx="17">
                  <c:v>40</c:v>
                </c:pt>
                <c:pt idx="18">
                  <c:v>40</c:v>
                </c:pt>
                <c:pt idx="19">
                  <c:v>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9323880"/>
        <c:axId val="219324272"/>
      </c:scatterChart>
      <c:valAx>
        <c:axId val="219323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>
                    <a:solidFill>
                      <a:schemeClr val="tx1"/>
                    </a:solidFill>
                  </a:rPr>
                  <a:t>Year</a:t>
                </a:r>
              </a:p>
            </c:rich>
          </c:tx>
          <c:layout>
            <c:manualLayout>
              <c:xMode val="edge"/>
              <c:yMode val="edge"/>
              <c:x val="0.50983575166311801"/>
              <c:y val="0.8884653911014744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324272"/>
        <c:crosses val="autoZero"/>
        <c:crossBetween val="midCat"/>
      </c:valAx>
      <c:valAx>
        <c:axId val="219324272"/>
        <c:scaling>
          <c:orientation val="minMax"/>
          <c:max val="16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</a:rPr>
                  <a:t>Median Fecal</a:t>
                </a:r>
                <a:r>
                  <a:rPr lang="en-US" sz="1200" b="1" baseline="0">
                    <a:solidFill>
                      <a:schemeClr val="tx1"/>
                    </a:solidFill>
                  </a:rPr>
                  <a:t> Coliform </a:t>
                </a:r>
                <a:r>
                  <a:rPr lang="en-US" sz="1200" b="1">
                    <a:solidFill>
                      <a:schemeClr val="tx1"/>
                    </a:solidFill>
                  </a:rPr>
                  <a:t>CFU/100mL</a:t>
                </a:r>
              </a:p>
            </c:rich>
          </c:tx>
          <c:layout>
            <c:manualLayout>
              <c:xMode val="edge"/>
              <c:yMode val="edge"/>
              <c:x val="1.265007739417188E-2"/>
              <c:y val="0.2357498148772763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323880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69777388937494"/>
          <c:y val="0.92145774278215198"/>
          <c:w val="0.74129398755711118"/>
          <c:h val="7.40288713910761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Huntington Downstream </a:t>
            </a:r>
            <a:r>
              <a:rPr lang="en-US" sz="1600" b="1" dirty="0" smtClean="0">
                <a:solidFill>
                  <a:sysClr val="windowText" lastClr="000000"/>
                </a:solidFill>
              </a:rPr>
              <a:t>Fecal Coliform</a:t>
            </a:r>
            <a:endParaRPr lang="en-US" sz="1600" b="1" dirty="0">
              <a:solidFill>
                <a:sysClr val="windowText" lastClr="000000"/>
              </a:solidFill>
            </a:endParaRPr>
          </a:p>
          <a:p>
            <a:pPr>
              <a:defRPr sz="1600" b="1">
                <a:solidFill>
                  <a:sysClr val="windowText" lastClr="000000"/>
                </a:solidFill>
              </a:defRPr>
            </a:pPr>
            <a:r>
              <a:rPr lang="en-US" sz="1600" b="1" dirty="0">
                <a:solidFill>
                  <a:sysClr val="windowText" lastClr="000000"/>
                </a:solidFill>
              </a:rPr>
              <a:t>Annual</a:t>
            </a:r>
            <a:r>
              <a:rPr lang="en-US" sz="1600" b="1" baseline="0" dirty="0">
                <a:solidFill>
                  <a:sysClr val="windowText" lastClr="000000"/>
                </a:solidFill>
              </a:rPr>
              <a:t> </a:t>
            </a:r>
            <a:r>
              <a:rPr lang="en-US" sz="1600" b="1" dirty="0">
                <a:solidFill>
                  <a:sysClr val="windowText" lastClr="000000"/>
                </a:solidFill>
              </a:rPr>
              <a:t>Median (</a:t>
            </a:r>
            <a:r>
              <a:rPr lang="en-US" sz="1600" b="1" dirty="0" err="1">
                <a:solidFill>
                  <a:sysClr val="windowText" lastClr="000000"/>
                </a:solidFill>
              </a:rPr>
              <a:t>cfu</a:t>
            </a:r>
            <a:r>
              <a:rPr lang="en-US" sz="1600" b="1" dirty="0">
                <a:solidFill>
                  <a:sysClr val="windowText" lastClr="000000"/>
                </a:solidFill>
              </a:rPr>
              <a:t>/100mL)</a:t>
            </a:r>
          </a:p>
        </c:rich>
      </c:tx>
      <c:layout>
        <c:manualLayout>
          <c:xMode val="edge"/>
          <c:yMode val="edge"/>
          <c:x val="0.16411594181641634"/>
          <c:y val="2.095089676290464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152898442367838"/>
          <c:y val="0.13675339807483769"/>
          <c:w val="0.84736975479090459"/>
          <c:h val="0.73543713564516389"/>
        </c:manualLayout>
      </c:layout>
      <c:scatterChart>
        <c:scatterStyle val="lineMarker"/>
        <c:varyColors val="0"/>
        <c:ser>
          <c:idx val="0"/>
          <c:order val="0"/>
          <c:tx>
            <c:v>Huntington Downstream Fecal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'[1]AnnSumStats w PrecipSum '!$G$713:$G$732</c:f>
              <c:numCache>
                <c:formatCode>General</c:formatCode>
                <c:ptCount val="20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</c:numCache>
            </c:numRef>
          </c:xVal>
          <c:yVal>
            <c:numRef>
              <c:f>'[1]AnnSumStats w PrecipSum '!$J$713:$J$732</c:f>
              <c:numCache>
                <c:formatCode>General</c:formatCode>
                <c:ptCount val="20"/>
                <c:pt idx="0">
                  <c:v>560</c:v>
                </c:pt>
                <c:pt idx="1">
                  <c:v>209.5</c:v>
                </c:pt>
                <c:pt idx="2">
                  <c:v>124</c:v>
                </c:pt>
                <c:pt idx="3">
                  <c:v>80</c:v>
                </c:pt>
                <c:pt idx="4">
                  <c:v>166</c:v>
                </c:pt>
                <c:pt idx="5">
                  <c:v>80</c:v>
                </c:pt>
                <c:pt idx="6">
                  <c:v>174</c:v>
                </c:pt>
                <c:pt idx="7">
                  <c:v>300</c:v>
                </c:pt>
                <c:pt idx="8">
                  <c:v>206</c:v>
                </c:pt>
                <c:pt idx="9">
                  <c:v>194</c:v>
                </c:pt>
                <c:pt idx="10">
                  <c:v>128</c:v>
                </c:pt>
                <c:pt idx="11">
                  <c:v>114</c:v>
                </c:pt>
                <c:pt idx="12">
                  <c:v>128</c:v>
                </c:pt>
                <c:pt idx="13">
                  <c:v>150</c:v>
                </c:pt>
                <c:pt idx="14">
                  <c:v>145</c:v>
                </c:pt>
                <c:pt idx="15">
                  <c:v>113.5</c:v>
                </c:pt>
                <c:pt idx="16">
                  <c:v>134</c:v>
                </c:pt>
                <c:pt idx="17">
                  <c:v>84</c:v>
                </c:pt>
                <c:pt idx="18">
                  <c:v>120</c:v>
                </c:pt>
                <c:pt idx="19">
                  <c:v>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9325056"/>
        <c:axId val="219325448"/>
      </c:scatterChart>
      <c:valAx>
        <c:axId val="219325056"/>
        <c:scaling>
          <c:orientation val="minMax"/>
          <c:max val="2016"/>
          <c:min val="199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>
                    <a:solidFill>
                      <a:sysClr val="windowText" lastClr="000000"/>
                    </a:solidFill>
                  </a:rPr>
                  <a:t>Year</a:t>
                </a:r>
              </a:p>
            </c:rich>
          </c:tx>
          <c:layout>
            <c:manualLayout>
              <c:xMode val="edge"/>
              <c:yMode val="edge"/>
              <c:x val="0.45553988257292777"/>
              <c:y val="0.930243055555555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325448"/>
        <c:crosses val="autoZero"/>
        <c:crossBetween val="midCat"/>
      </c:valAx>
      <c:valAx>
        <c:axId val="219325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dirty="0">
                    <a:solidFill>
                      <a:sysClr val="windowText" lastClr="000000"/>
                    </a:solidFill>
                  </a:rPr>
                  <a:t>Fecal Annual Median (</a:t>
                </a:r>
                <a:r>
                  <a:rPr lang="en-US" sz="1400" b="1" dirty="0" err="1">
                    <a:solidFill>
                      <a:sysClr val="windowText" lastClr="000000"/>
                    </a:solidFill>
                  </a:rPr>
                  <a:t>cfu</a:t>
                </a:r>
                <a:r>
                  <a:rPr lang="en-US" sz="1400" b="1" dirty="0">
                    <a:solidFill>
                      <a:sysClr val="windowText" lastClr="000000"/>
                    </a:solidFill>
                  </a:rPr>
                  <a:t>/100mL)</a:t>
                </a:r>
              </a:p>
            </c:rich>
          </c:tx>
          <c:layout>
            <c:manualLayout>
              <c:xMode val="edge"/>
              <c:yMode val="edge"/>
              <c:x val="2.3474182742631087E-3"/>
              <c:y val="0.122864446631671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3250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Fecal Coliform in Louisville 619.3</a:t>
            </a:r>
          </a:p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2001-2015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trendline>
            <c:spPr>
              <a:ln w="254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4.9423262881613542E-2"/>
                  <c:y val="-8.7418859227962373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2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200" baseline="0" dirty="0">
                        <a:solidFill>
                          <a:schemeClr val="tx1"/>
                        </a:solidFill>
                      </a:rPr>
                      <a:t> </a:t>
                    </a:r>
                    <a:br>
                      <a:rPr lang="en-US" sz="1200" baseline="0" dirty="0">
                        <a:solidFill>
                          <a:schemeClr val="tx1"/>
                        </a:solidFill>
                      </a:rPr>
                    </a:br>
                    <a:r>
                      <a:rPr lang="en-US" sz="1200" baseline="0" dirty="0">
                        <a:solidFill>
                          <a:schemeClr val="tx1"/>
                        </a:solidFill>
                      </a:rPr>
                      <a:t>R² = 0.9569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</c:trendlineLbl>
          </c:trendline>
          <c:cat>
            <c:strRef>
              <c:f>'data R2'!$D$24:$D$30</c:f>
              <c:strCache>
                <c:ptCount val="7"/>
                <c:pt idx="0">
                  <c:v>0-0.1</c:v>
                </c:pt>
                <c:pt idx="1">
                  <c:v>0.1-0.3</c:v>
                </c:pt>
                <c:pt idx="2">
                  <c:v>0.3-0.5</c:v>
                </c:pt>
                <c:pt idx="3">
                  <c:v>0.5-0.8</c:v>
                </c:pt>
                <c:pt idx="4">
                  <c:v>0.8-1.2</c:v>
                </c:pt>
                <c:pt idx="5">
                  <c:v>1.2-1.8</c:v>
                </c:pt>
                <c:pt idx="6">
                  <c:v>&gt;1.8</c:v>
                </c:pt>
              </c:strCache>
            </c:strRef>
          </c:cat>
          <c:val>
            <c:numRef>
              <c:f>'data R2'!$G$24:$G$30</c:f>
              <c:numCache>
                <c:formatCode>0%</c:formatCode>
                <c:ptCount val="7"/>
                <c:pt idx="0">
                  <c:v>0.21656050955414033</c:v>
                </c:pt>
                <c:pt idx="1">
                  <c:v>0.36263736263736285</c:v>
                </c:pt>
                <c:pt idx="2">
                  <c:v>0.35937500000000044</c:v>
                </c:pt>
                <c:pt idx="3">
                  <c:v>0.46875</c:v>
                </c:pt>
                <c:pt idx="4">
                  <c:v>0.65217391304348027</c:v>
                </c:pt>
                <c:pt idx="5">
                  <c:v>0.71875000000000089</c:v>
                </c:pt>
                <c:pt idx="6">
                  <c:v>0.75000000000000078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0678120"/>
        <c:axId val="220678512"/>
      </c:lineChart>
      <c:catAx>
        <c:axId val="2206781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</a:rPr>
                  <a:t>Precipitation</a:t>
                </a:r>
                <a:r>
                  <a:rPr lang="en-US" sz="1200" b="1" baseline="0">
                    <a:solidFill>
                      <a:schemeClr val="tx1"/>
                    </a:solidFill>
                  </a:rPr>
                  <a:t> in Inches</a:t>
                </a:r>
                <a:endParaRPr lang="en-US" sz="1200" b="1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678512"/>
        <c:crosses val="autoZero"/>
        <c:auto val="1"/>
        <c:lblAlgn val="ctr"/>
        <c:lblOffset val="100"/>
        <c:noMultiLvlLbl val="1"/>
      </c:catAx>
      <c:valAx>
        <c:axId val="220678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</a:rPr>
                  <a:t>Percent Exceedences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678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Cincinnati 477.5 Median E.coli vs Precipitation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2001-2005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25400">
                <a:solidFill>
                  <a:schemeClr val="accent1"/>
                </a:solidFill>
              </a:ln>
              <a:effectLst/>
            </c:spPr>
          </c:marker>
          <c:trendline>
            <c:spPr>
              <a:ln w="31750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Cincinnati!$S$10:$S$12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xVal>
          <c:yVal>
            <c:numRef>
              <c:f>Cincinnati!$T$10:$T$12</c:f>
              <c:numCache>
                <c:formatCode>General</c:formatCode>
                <c:ptCount val="3"/>
                <c:pt idx="0">
                  <c:v>32</c:v>
                </c:pt>
                <c:pt idx="1">
                  <c:v>100</c:v>
                </c:pt>
                <c:pt idx="2">
                  <c:v>290</c:v>
                </c:pt>
              </c:numCache>
            </c:numRef>
          </c:yVal>
          <c:smooth val="0"/>
        </c:ser>
        <c:ser>
          <c:idx val="1"/>
          <c:order val="1"/>
          <c:tx>
            <c:v>2006-2010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rgbClr val="ED6113"/>
              </a:solidFill>
              <a:ln w="9525">
                <a:solidFill>
                  <a:srgbClr val="ED6113"/>
                </a:solidFill>
              </a:ln>
              <a:effectLst/>
            </c:spPr>
          </c:marker>
          <c:dPt>
            <c:idx val="0"/>
            <c:marker>
              <c:spPr>
                <a:solidFill>
                  <a:srgbClr val="ED6113"/>
                </a:solidFill>
                <a:ln w="25400">
                  <a:solidFill>
                    <a:srgbClr val="ED6113"/>
                  </a:solidFill>
                </a:ln>
                <a:effectLst/>
              </c:spPr>
            </c:marker>
            <c:bubble3D val="0"/>
          </c:dPt>
          <c:dPt>
            <c:idx val="1"/>
            <c:marker>
              <c:spPr>
                <a:solidFill>
                  <a:srgbClr val="ED6113"/>
                </a:solidFill>
                <a:ln w="25400">
                  <a:solidFill>
                    <a:srgbClr val="ED6113"/>
                  </a:solidFill>
                </a:ln>
                <a:effectLst/>
              </c:spPr>
            </c:marker>
            <c:bubble3D val="0"/>
          </c:dPt>
          <c:dPt>
            <c:idx val="2"/>
            <c:marker>
              <c:spPr>
                <a:solidFill>
                  <a:srgbClr val="ED6113"/>
                </a:solidFill>
                <a:ln w="25400">
                  <a:solidFill>
                    <a:srgbClr val="ED6113"/>
                  </a:solidFill>
                </a:ln>
                <a:effectLst/>
              </c:spPr>
            </c:marker>
            <c:bubble3D val="0"/>
          </c:dPt>
          <c:trendline>
            <c:spPr>
              <a:ln w="31750" cap="rnd">
                <a:solidFill>
                  <a:srgbClr val="ED6113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Cincinnati!$S$10:$S$12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xVal>
          <c:yVal>
            <c:numRef>
              <c:f>Cincinnati!$U$10:$U$12</c:f>
              <c:numCache>
                <c:formatCode>General</c:formatCode>
                <c:ptCount val="3"/>
                <c:pt idx="0">
                  <c:v>38</c:v>
                </c:pt>
                <c:pt idx="1">
                  <c:v>48</c:v>
                </c:pt>
                <c:pt idx="2">
                  <c:v>215</c:v>
                </c:pt>
              </c:numCache>
            </c:numRef>
          </c:yVal>
          <c:smooth val="0"/>
        </c:ser>
        <c:ser>
          <c:idx val="2"/>
          <c:order val="2"/>
          <c:tx>
            <c:v>2011-2015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bg1">
                  <a:lumMod val="65000"/>
                </a:schemeClr>
              </a:solidFill>
              <a:ln w="25400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trendline>
            <c:spPr>
              <a:ln w="34925" cap="rnd" cmpd="sng">
                <a:solidFill>
                  <a:schemeClr val="bg1">
                    <a:lumMod val="75000"/>
                  </a:schemeClr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Cincinnati!$S$10:$S$12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xVal>
          <c:yVal>
            <c:numRef>
              <c:f>Cincinnati!$V$10:$V$12</c:f>
              <c:numCache>
                <c:formatCode>General</c:formatCode>
                <c:ptCount val="3"/>
                <c:pt idx="0">
                  <c:v>24</c:v>
                </c:pt>
                <c:pt idx="1">
                  <c:v>112</c:v>
                </c:pt>
                <c:pt idx="2">
                  <c:v>370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0679296"/>
        <c:axId val="220679688"/>
      </c:scatterChart>
      <c:valAx>
        <c:axId val="220679296"/>
        <c:scaling>
          <c:orientation val="minMax"/>
          <c:max val="3.2"/>
          <c:min val="0.8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solidFill>
                      <a:schemeClr val="tx1"/>
                    </a:solidFill>
                  </a:rPr>
                  <a:t>Precipitation in inches</a:t>
                </a:r>
              </a:p>
            </c:rich>
          </c:tx>
          <c:layout>
            <c:manualLayout>
              <c:xMode val="edge"/>
              <c:yMode val="edge"/>
              <c:x val="0.42575447166326441"/>
              <c:y val="0.8032889537113990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one"/>
        <c:crossAx val="220679688"/>
        <c:crosses val="autoZero"/>
        <c:crossBetween val="midCat"/>
      </c:valAx>
      <c:valAx>
        <c:axId val="22067968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>
                    <a:solidFill>
                      <a:schemeClr val="tx1"/>
                    </a:solidFill>
                  </a:rPr>
                  <a:t> Median E.coli CFU/100mL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6792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3468532260805527E-4"/>
          <c:y val="0.86843845679768661"/>
          <c:w val="0.9957325478200113"/>
          <c:h val="0.124225496335062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E. coli in Huntington 314.8</a:t>
            </a:r>
          </a:p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trendline>
            <c:spPr>
              <a:ln w="254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0"/>
            <c:trendlineLbl>
              <c:layout>
                <c:manualLayout>
                  <c:x val="-5.1338783033800246E-2"/>
                  <c:y val="-5.2153831380833536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cat>
            <c:numRef>
              <c:f>'[Chart in Microsoft Office PowerPoint]data R2'!$B$50:$B$59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'[Chart in Microsoft Office PowerPoint]data R2'!$G$50:$G$59</c:f>
              <c:numCache>
                <c:formatCode>0%</c:formatCode>
                <c:ptCount val="10"/>
                <c:pt idx="0">
                  <c:v>5.645161290322584E-2</c:v>
                </c:pt>
                <c:pt idx="1">
                  <c:v>6.5420560747663573E-2</c:v>
                </c:pt>
                <c:pt idx="2">
                  <c:v>9.7826086956521743E-2</c:v>
                </c:pt>
                <c:pt idx="3">
                  <c:v>0.1</c:v>
                </c:pt>
                <c:pt idx="4">
                  <c:v>0.27419354838709675</c:v>
                </c:pt>
                <c:pt idx="5">
                  <c:v>0.25</c:v>
                </c:pt>
                <c:pt idx="6">
                  <c:v>0.30188679245283057</c:v>
                </c:pt>
                <c:pt idx="7">
                  <c:v>0.31034482758620707</c:v>
                </c:pt>
                <c:pt idx="8">
                  <c:v>0.56410256410256376</c:v>
                </c:pt>
                <c:pt idx="9">
                  <c:v>0.68000000000000038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2486832"/>
        <c:axId val="142464808"/>
      </c:lineChart>
      <c:catAx>
        <c:axId val="1424868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aseline="0"/>
                  <a:t>Flow Percentile</a:t>
                </a:r>
                <a:endParaRPr lang="en-US" sz="12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464808"/>
        <c:crosses val="autoZero"/>
        <c:auto val="1"/>
        <c:lblAlgn val="ctr"/>
        <c:lblOffset val="100"/>
        <c:noMultiLvlLbl val="1"/>
      </c:catAx>
      <c:valAx>
        <c:axId val="14246480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Percent Exceedences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486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b="1">
                <a:solidFill>
                  <a:schemeClr val="tx1"/>
                </a:solidFill>
              </a:rPr>
              <a:t>Median Fecal Colifrom at all sites vs Flow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469488188976454E-2"/>
          <c:y val="0.13618346456692923"/>
          <c:w val="0.90611384514435678"/>
          <c:h val="0.6328286089238850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Sheet4!$Q$3</c:f>
              <c:strCache>
                <c:ptCount val="1"/>
                <c:pt idx="0">
                  <c:v>2001-2005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  <a:effectLst/>
            </c:spPr>
          </c:marker>
          <c:trendline>
            <c:spPr>
              <a:ln w="28575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Sheet4!$P$4:$P$8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Sheet4!$Q$4:$Q$8</c:f>
              <c:numCache>
                <c:formatCode>General</c:formatCode>
                <c:ptCount val="5"/>
                <c:pt idx="0">
                  <c:v>100</c:v>
                </c:pt>
                <c:pt idx="1">
                  <c:v>170</c:v>
                </c:pt>
                <c:pt idx="2">
                  <c:v>191</c:v>
                </c:pt>
                <c:pt idx="3">
                  <c:v>285</c:v>
                </c:pt>
                <c:pt idx="4">
                  <c:v>614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Sheet4!$R$3</c:f>
              <c:strCache>
                <c:ptCount val="1"/>
                <c:pt idx="0">
                  <c:v>2006-2010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57150">
                <a:solidFill>
                  <a:srgbClr val="ED6113"/>
                </a:solidFill>
              </a:ln>
              <a:effectLst/>
            </c:spPr>
          </c:marker>
          <c:trendline>
            <c:spPr>
              <a:ln w="31750" cap="rnd" cmpd="sng">
                <a:solidFill>
                  <a:srgbClr val="ED6113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Sheet4!$P$4:$P$8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Sheet4!$R$4:$R$8</c:f>
              <c:numCache>
                <c:formatCode>General</c:formatCode>
                <c:ptCount val="5"/>
                <c:pt idx="0">
                  <c:v>57</c:v>
                </c:pt>
                <c:pt idx="1">
                  <c:v>116</c:v>
                </c:pt>
                <c:pt idx="2">
                  <c:v>166</c:v>
                </c:pt>
                <c:pt idx="3">
                  <c:v>200</c:v>
                </c:pt>
                <c:pt idx="4">
                  <c:v>600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Sheet4!$S$3</c:f>
              <c:strCache>
                <c:ptCount val="1"/>
                <c:pt idx="0">
                  <c:v>2011-2015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3"/>
              </a:solidFill>
              <a:ln w="19050">
                <a:solidFill>
                  <a:schemeClr val="accent3"/>
                </a:solidFill>
              </a:ln>
              <a:effectLst/>
            </c:spPr>
          </c:marker>
          <c:trendline>
            <c:spPr>
              <a:ln w="28575" cap="rnd" cmpd="sng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Sheet4!$P$4:$P$8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Sheet4!$S$4:$S$8</c:f>
              <c:numCache>
                <c:formatCode>General</c:formatCode>
                <c:ptCount val="5"/>
                <c:pt idx="0">
                  <c:v>51</c:v>
                </c:pt>
                <c:pt idx="1">
                  <c:v>74</c:v>
                </c:pt>
                <c:pt idx="2">
                  <c:v>110</c:v>
                </c:pt>
                <c:pt idx="3">
                  <c:v>150</c:v>
                </c:pt>
                <c:pt idx="4">
                  <c:v>251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0680472"/>
        <c:axId val="220680864"/>
      </c:scatterChart>
      <c:valAx>
        <c:axId val="220680472"/>
        <c:scaling>
          <c:orientation val="minMax"/>
          <c:max val="5.5"/>
          <c:min val="0.5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>
                    <a:solidFill>
                      <a:schemeClr val="tx1"/>
                    </a:solidFill>
                  </a:rPr>
                  <a:t>Flow Percentile</a:t>
                </a:r>
              </a:p>
            </c:rich>
          </c:tx>
          <c:layout>
            <c:manualLayout>
              <c:xMode val="edge"/>
              <c:yMode val="edge"/>
              <c:x val="0.47363541362885192"/>
              <c:y val="0.862303149606299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one"/>
        <c:crossAx val="220680864"/>
        <c:crosses val="autoZero"/>
        <c:crossBetween val="midCat"/>
        <c:majorUnit val="0.5"/>
      </c:valAx>
      <c:valAx>
        <c:axId val="220680864"/>
        <c:scaling>
          <c:orientation val="minMax"/>
          <c:max val="6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 smtClean="0">
                    <a:solidFill>
                      <a:schemeClr val="tx1"/>
                    </a:solidFill>
                  </a:rPr>
                  <a:t>Median </a:t>
                </a:r>
                <a:r>
                  <a:rPr lang="en-US" b="1" dirty="0">
                    <a:solidFill>
                      <a:schemeClr val="tx1"/>
                    </a:solidFill>
                  </a:rPr>
                  <a:t>Fecal</a:t>
                </a:r>
                <a:r>
                  <a:rPr lang="en-US" b="1" baseline="0" dirty="0">
                    <a:solidFill>
                      <a:schemeClr val="tx1"/>
                    </a:solidFill>
                  </a:rPr>
                  <a:t> Coliform</a:t>
                </a:r>
                <a:endParaRPr lang="en-US" b="1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4.3702154418197746E-3"/>
              <c:y val="0.317368766404199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680472"/>
        <c:crosses val="autoZero"/>
        <c:crossBetween val="midCat"/>
        <c:majorUnit val="5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222099190726163E-2"/>
          <c:y val="0.89969553805774283"/>
          <c:w val="0.90854412729658784"/>
          <c:h val="9.69711286089239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0.129</cdr:x>
      <cdr:y>0.82393</cdr:y>
    </cdr:from>
    <cdr:to>
      <cdr:x>0.98973</cdr:x>
      <cdr:y>0.90647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76325" y="2852739"/>
          <a:ext cx="7181850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0.08105</cdr:x>
      <cdr:y>0.72901</cdr:y>
    </cdr:from>
    <cdr:to>
      <cdr:x>0.94521</cdr:x>
      <cdr:y>0.79956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67009" y="2362201"/>
          <a:ext cx="7111691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           </a:t>
          </a:r>
          <a:r>
            <a:rPr lang="en-US" sz="1400" b="1" dirty="0">
              <a:latin typeface="+mj-lt"/>
            </a:rPr>
            <a:t>0-0.19	                                                  </a:t>
          </a:r>
          <a:r>
            <a:rPr lang="en-US" sz="1400" b="1" dirty="0" smtClean="0">
              <a:latin typeface="+mj-lt"/>
            </a:rPr>
            <a:t>           0.20-0.4 </a:t>
          </a:r>
          <a:r>
            <a:rPr lang="en-US" sz="1400" b="1" baseline="0" dirty="0" smtClean="0">
              <a:latin typeface="+mj-lt"/>
            </a:rPr>
            <a:t>                                                      </a:t>
          </a:r>
          <a:r>
            <a:rPr lang="en-US" sz="1400" b="1" dirty="0">
              <a:latin typeface="+mj-lt"/>
            </a:rPr>
            <a:t>0.50-&gt;1.5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0.125</cdr:x>
      <cdr:y>0.77083</cdr:y>
    </cdr:from>
    <cdr:to>
      <cdr:x>0.95833</cdr:x>
      <cdr:y>0.83333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28700" y="2819400"/>
          <a:ext cx="6857973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b="1" dirty="0" smtClean="0">
              <a:solidFill>
                <a:schemeClr val="tx1"/>
              </a:solidFill>
            </a:rPr>
            <a:t>10</a:t>
          </a:r>
          <a:r>
            <a:rPr lang="en-US" sz="1200" b="1" baseline="30000" dirty="0" smtClean="0">
              <a:solidFill>
                <a:schemeClr val="tx1"/>
              </a:solidFill>
            </a:rPr>
            <a:t>th</a:t>
          </a:r>
          <a:r>
            <a:rPr lang="en-US" sz="1200" b="1" dirty="0" smtClean="0">
              <a:solidFill>
                <a:schemeClr val="tx1"/>
              </a:solidFill>
            </a:rPr>
            <a:t>-20</a:t>
          </a:r>
          <a:r>
            <a:rPr lang="en-US" sz="1200" b="1" baseline="30000" dirty="0" smtClean="0">
              <a:solidFill>
                <a:schemeClr val="tx1"/>
              </a:solidFill>
            </a:rPr>
            <a:t>th</a:t>
          </a:r>
          <a:r>
            <a:rPr lang="en-US" sz="1200" b="1" dirty="0" smtClean="0">
              <a:solidFill>
                <a:schemeClr val="tx1"/>
              </a:solidFill>
            </a:rPr>
            <a:t>                             30</a:t>
          </a:r>
          <a:r>
            <a:rPr lang="en-US" sz="1200" b="1" baseline="30000" dirty="0" smtClean="0">
              <a:solidFill>
                <a:schemeClr val="tx1"/>
              </a:solidFill>
            </a:rPr>
            <a:t>th</a:t>
          </a:r>
          <a:r>
            <a:rPr lang="en-US" sz="1200" b="1" dirty="0" smtClean="0">
              <a:solidFill>
                <a:schemeClr val="tx1"/>
              </a:solidFill>
            </a:rPr>
            <a:t>-40</a:t>
          </a:r>
          <a:r>
            <a:rPr lang="en-US" sz="1200" b="1" baseline="30000" dirty="0" smtClean="0">
              <a:solidFill>
                <a:schemeClr val="tx1"/>
              </a:solidFill>
            </a:rPr>
            <a:t>th</a:t>
          </a:r>
          <a:r>
            <a:rPr lang="en-US" sz="1200" b="1" dirty="0" smtClean="0">
              <a:solidFill>
                <a:schemeClr val="tx1"/>
              </a:solidFill>
            </a:rPr>
            <a:t>                           50</a:t>
          </a:r>
          <a:r>
            <a:rPr lang="en-US" sz="1200" b="1" baseline="30000" dirty="0" smtClean="0">
              <a:solidFill>
                <a:schemeClr val="tx1"/>
              </a:solidFill>
            </a:rPr>
            <a:t>th</a:t>
          </a:r>
          <a:r>
            <a:rPr lang="en-US" sz="1200" b="1" dirty="0" smtClean="0">
              <a:solidFill>
                <a:schemeClr val="tx1"/>
              </a:solidFill>
            </a:rPr>
            <a:t>-60</a:t>
          </a:r>
          <a:r>
            <a:rPr lang="en-US" sz="1200" b="1" baseline="30000" dirty="0" smtClean="0">
              <a:solidFill>
                <a:schemeClr val="tx1"/>
              </a:solidFill>
            </a:rPr>
            <a:t>th</a:t>
          </a:r>
          <a:r>
            <a:rPr lang="en-US" sz="1200" b="1" dirty="0" smtClean="0">
              <a:solidFill>
                <a:schemeClr val="tx1"/>
              </a:solidFill>
            </a:rPr>
            <a:t>                             70</a:t>
          </a:r>
          <a:r>
            <a:rPr lang="en-US" sz="1200" b="1" baseline="30000" dirty="0" smtClean="0">
              <a:solidFill>
                <a:schemeClr val="tx1"/>
              </a:solidFill>
            </a:rPr>
            <a:t>th</a:t>
          </a:r>
          <a:r>
            <a:rPr lang="en-US" sz="1200" b="1" dirty="0" smtClean="0">
              <a:solidFill>
                <a:schemeClr val="tx1"/>
              </a:solidFill>
            </a:rPr>
            <a:t>-80</a:t>
          </a:r>
          <a:r>
            <a:rPr lang="en-US" sz="1200" b="1" baseline="30000" dirty="0" smtClean="0">
              <a:solidFill>
                <a:schemeClr val="tx1"/>
              </a:solidFill>
            </a:rPr>
            <a:t>th</a:t>
          </a:r>
          <a:r>
            <a:rPr lang="en-US" sz="1200" b="1" dirty="0" smtClean="0">
              <a:solidFill>
                <a:schemeClr val="tx1"/>
              </a:solidFill>
            </a:rPr>
            <a:t>                       90</a:t>
          </a:r>
          <a:r>
            <a:rPr lang="en-US" sz="1200" b="1" baseline="30000" dirty="0" smtClean="0">
              <a:solidFill>
                <a:schemeClr val="tx1"/>
              </a:solidFill>
            </a:rPr>
            <a:t>th</a:t>
          </a:r>
          <a:r>
            <a:rPr lang="en-US" sz="1200" b="1" dirty="0" smtClean="0">
              <a:solidFill>
                <a:schemeClr val="tx1"/>
              </a:solidFill>
            </a:rPr>
            <a:t>-100th </a:t>
          </a:r>
          <a:endParaRPr lang="en-US" sz="1200" b="1" dirty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82656-DFC5-4589-A51A-FA07D695A126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39FD-D398-47F8-9F59-7B7B8614B4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593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8AA4C-6531-4253-94A5-70370752EC9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F1EF5-0419-4343-88F9-929FD171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46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F1EF5-0419-4343-88F9-929FD1712CA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632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F1EF5-0419-4343-88F9-929FD1712CA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753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841AF2-8107-43FC-B7C7-2FB45E831D83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1828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Bacteria Trends Report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572000"/>
            <a:ext cx="6400800" cy="2286000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Technical Committee Meeting</a:t>
            </a:r>
          </a:p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October 3-4, 2017</a:t>
            </a:r>
          </a:p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Agenda Item #9 </a:t>
            </a:r>
          </a:p>
          <a:p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276600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Informational Item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Conclusions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dirty="0" smtClean="0"/>
              <a:t>Upstream/Downstream</a:t>
            </a:r>
          </a:p>
          <a:p>
            <a:pPr lvl="1"/>
            <a:r>
              <a:rPr lang="en-US" dirty="0" smtClean="0"/>
              <a:t>Decrease in difference between median value over time</a:t>
            </a:r>
          </a:p>
          <a:p>
            <a:pPr lvl="2"/>
            <a:r>
              <a:rPr lang="en-US" dirty="0" smtClean="0"/>
              <a:t>Exception again is Pittsburgh 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263297251"/>
              </p:ext>
            </p:extLst>
          </p:nvPr>
        </p:nvGraphicFramePr>
        <p:xfrm>
          <a:off x="457200" y="2971800"/>
          <a:ext cx="82296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954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Temporal</a:t>
            </a:r>
          </a:p>
          <a:p>
            <a:pPr lvl="1"/>
            <a:r>
              <a:rPr lang="en-US" dirty="0" smtClean="0"/>
              <a:t>Statistically significant decreasing trend found for Pittsburgh and Huntington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3126685"/>
              </p:ext>
            </p:extLst>
          </p:nvPr>
        </p:nvGraphicFramePr>
        <p:xfrm>
          <a:off x="228600" y="2895600"/>
          <a:ext cx="5181599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120621"/>
              </p:ext>
            </p:extLst>
          </p:nvPr>
        </p:nvGraphicFramePr>
        <p:xfrm>
          <a:off x="5562600" y="3581401"/>
          <a:ext cx="3429000" cy="2561229"/>
        </p:xfrm>
        <a:graphic>
          <a:graphicData uri="http://schemas.openxmlformats.org/drawingml/2006/table">
            <a:tbl>
              <a:tblPr/>
              <a:tblGrid>
                <a:gridCol w="1143000"/>
                <a:gridCol w="1143000"/>
                <a:gridCol w="1143000"/>
              </a:tblGrid>
              <a:tr h="5179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Downstream site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Spearman (R)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p-value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086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Pittsburgh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-0.489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0.029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6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Wheeling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086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Huntington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-0.460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0.041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6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Cincinnati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086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Louisville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Monthly comparison</a:t>
            </a:r>
          </a:p>
          <a:p>
            <a:pPr lvl="1"/>
            <a:r>
              <a:rPr lang="en-US" dirty="0" smtClean="0"/>
              <a:t>June exceedance rate 27-67%</a:t>
            </a:r>
          </a:p>
          <a:p>
            <a:pPr lvl="1"/>
            <a:r>
              <a:rPr lang="en-US" dirty="0" smtClean="0"/>
              <a:t>October exceedance 11-40%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34462" y="0"/>
            <a:ext cx="7620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5943600"/>
            <a:ext cx="3657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783627"/>
              </p:ext>
            </p:extLst>
          </p:nvPr>
        </p:nvGraphicFramePr>
        <p:xfrm>
          <a:off x="5029200" y="3733798"/>
          <a:ext cx="3962401" cy="2895601"/>
        </p:xfrm>
        <a:graphic>
          <a:graphicData uri="http://schemas.openxmlformats.org/drawingml/2006/table">
            <a:tbl>
              <a:tblPr/>
              <a:tblGrid>
                <a:gridCol w="797727"/>
                <a:gridCol w="421473"/>
                <a:gridCol w="457200"/>
                <a:gridCol w="457200"/>
                <a:gridCol w="533400"/>
                <a:gridCol w="762000"/>
                <a:gridCol w="533401"/>
              </a:tblGrid>
              <a:tr h="6086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Fecal Coliform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October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478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Pittsburgh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Wheeling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681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Huntington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5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Cincinnati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275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Louisville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5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Evansville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275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500081"/>
              </p:ext>
            </p:extLst>
          </p:nvPr>
        </p:nvGraphicFramePr>
        <p:xfrm>
          <a:off x="6172200" y="1143000"/>
          <a:ext cx="2362200" cy="2358230"/>
        </p:xfrm>
        <a:graphic>
          <a:graphicData uri="http://schemas.openxmlformats.org/drawingml/2006/table">
            <a:tbl>
              <a:tblPr/>
              <a:tblGrid>
                <a:gridCol w="1181100"/>
                <a:gridCol w="1181100"/>
              </a:tblGrid>
              <a:tr h="336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36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36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36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October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  <p:sp>
        <p:nvSpPr>
          <p:cNvPr id="12" name="Rectangle 44"/>
          <p:cNvSpPr>
            <a:spLocks noChangeArrowheads="1"/>
          </p:cNvSpPr>
          <p:nvPr/>
        </p:nvSpPr>
        <p:spPr bwMode="auto">
          <a:xfrm>
            <a:off x="0" y="0"/>
            <a:ext cx="885965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563932"/>
              </p:ext>
            </p:extLst>
          </p:nvPr>
        </p:nvGraphicFramePr>
        <p:xfrm>
          <a:off x="152398" y="3429000"/>
          <a:ext cx="4800601" cy="3312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04" name="Graph" r:id="rId3" imgW="5810400" imgH="3048120" progId="">
                  <p:embed/>
                </p:oleObj>
              </mc:Choice>
              <mc:Fallback>
                <p:oleObj name="Graph" r:id="rId3" imgW="5810400" imgH="3048120" progId="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398" y="3429000"/>
                        <a:ext cx="4800601" cy="33121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Precipitation</a:t>
            </a:r>
          </a:p>
          <a:p>
            <a:pPr lvl="1"/>
            <a:r>
              <a:rPr lang="en-US" dirty="0" smtClean="0"/>
              <a:t>Median concentrations steadily increase with rainfall</a:t>
            </a:r>
          </a:p>
          <a:p>
            <a:pPr lvl="1"/>
            <a:r>
              <a:rPr lang="en-US" dirty="0" smtClean="0"/>
              <a:t>Variability also increases with rainfall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115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1151" name="Object 15"/>
          <p:cNvGraphicFramePr>
            <a:graphicFrameLocks noChangeAspect="1"/>
          </p:cNvGraphicFramePr>
          <p:nvPr/>
        </p:nvGraphicFramePr>
        <p:xfrm>
          <a:off x="762000" y="3429000"/>
          <a:ext cx="7543800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3" r:id="rId3" imgW="5943600" imgH="2867040" progId="">
                  <p:embed/>
                </p:oleObj>
              </mc:Choice>
              <mc:Fallback>
                <p:oleObj r:id="rId3" imgW="5943600" imgH="286704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429000"/>
                        <a:ext cx="7543800" cy="327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82000" cy="11887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Precipitation</a:t>
            </a:r>
          </a:p>
          <a:p>
            <a:pPr lvl="1"/>
            <a:r>
              <a:rPr lang="en-US" dirty="0" smtClean="0"/>
              <a:t>Significant increasing trend</a:t>
            </a:r>
          </a:p>
          <a:p>
            <a:pPr lvl="2"/>
            <a:r>
              <a:rPr lang="en-US" dirty="0" smtClean="0"/>
              <a:t>Concentration and percentage of exceedances (Fecal and E. coli) 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510603"/>
              </p:ext>
            </p:extLst>
          </p:nvPr>
        </p:nvGraphicFramePr>
        <p:xfrm>
          <a:off x="76200" y="3124200"/>
          <a:ext cx="53340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023156"/>
              </p:ext>
            </p:extLst>
          </p:nvPr>
        </p:nvGraphicFramePr>
        <p:xfrm>
          <a:off x="5486400" y="3809999"/>
          <a:ext cx="3581400" cy="2209802"/>
        </p:xfrm>
        <a:graphic>
          <a:graphicData uri="http://schemas.openxmlformats.org/drawingml/2006/table">
            <a:tbl>
              <a:tblPr/>
              <a:tblGrid>
                <a:gridCol w="1543981"/>
                <a:gridCol w="1034627"/>
                <a:gridCol w="1002792"/>
              </a:tblGrid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Site 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R² value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 value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LOUISVILLE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0.9569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0.0001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CINCINNATI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0.9423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0.0003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EVANSVILLE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0.9230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0.0006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HUNTINGTON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0.9152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0.0007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PITTSBURGH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0.8926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0.0013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WHEELING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0.7960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0.0069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04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7088"/>
            <a:ext cx="8229600" cy="5010912"/>
          </a:xfrm>
        </p:spPr>
        <p:txBody>
          <a:bodyPr/>
          <a:lstStyle/>
          <a:p>
            <a:r>
              <a:rPr lang="en-US" dirty="0" smtClean="0"/>
              <a:t>Precipitation</a:t>
            </a:r>
          </a:p>
          <a:p>
            <a:pPr lvl="1"/>
            <a:r>
              <a:rPr lang="en-US" dirty="0" smtClean="0"/>
              <a:t>No consistent pattern </a:t>
            </a:r>
          </a:p>
          <a:p>
            <a:pPr lvl="2"/>
            <a:r>
              <a:rPr lang="en-US" dirty="0" smtClean="0"/>
              <a:t>Pittsburgh and Huntington did show temporal trend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845186486"/>
              </p:ext>
            </p:extLst>
          </p:nvPr>
        </p:nvGraphicFramePr>
        <p:xfrm>
          <a:off x="457200" y="3276600"/>
          <a:ext cx="82296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916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Flow</a:t>
            </a:r>
          </a:p>
          <a:p>
            <a:pPr lvl="1"/>
            <a:r>
              <a:rPr lang="en-US" dirty="0" smtClean="0"/>
              <a:t>Median concentrations steadily increase with flow</a:t>
            </a:r>
          </a:p>
          <a:p>
            <a:pPr lvl="1"/>
            <a:r>
              <a:rPr lang="en-US" dirty="0" smtClean="0"/>
              <a:t>Variability also increases with flow</a:t>
            </a:r>
          </a:p>
        </p:txBody>
      </p:sp>
      <p:graphicFrame>
        <p:nvGraphicFramePr>
          <p:cNvPr id="9011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685637"/>
              </p:ext>
            </p:extLst>
          </p:nvPr>
        </p:nvGraphicFramePr>
        <p:xfrm>
          <a:off x="1447800" y="3429000"/>
          <a:ext cx="5791200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51" name="Graph" r:id="rId3" imgW="2788920" imgH="2082240" progId="">
                  <p:embed/>
                </p:oleObj>
              </mc:Choice>
              <mc:Fallback>
                <p:oleObj name="Graph" r:id="rId3" imgW="2788920" imgH="2082240" progId="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429000"/>
                        <a:ext cx="5791200" cy="327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Flow</a:t>
            </a:r>
          </a:p>
          <a:p>
            <a:pPr lvl="1"/>
            <a:r>
              <a:rPr lang="en-US" dirty="0" smtClean="0"/>
              <a:t>Significant increasing trend with flow</a:t>
            </a:r>
          </a:p>
          <a:p>
            <a:pPr lvl="2"/>
            <a:r>
              <a:rPr lang="en-US" sz="1900" dirty="0" smtClean="0"/>
              <a:t>Concentration and percentage of exceedances  </a:t>
            </a:r>
            <a:endParaRPr lang="en-US" sz="1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915826"/>
              </p:ext>
            </p:extLst>
          </p:nvPr>
        </p:nvGraphicFramePr>
        <p:xfrm>
          <a:off x="5410200" y="3810001"/>
          <a:ext cx="3048000" cy="2209799"/>
        </p:xfrm>
        <a:graphic>
          <a:graphicData uri="http://schemas.openxmlformats.org/drawingml/2006/table">
            <a:tbl>
              <a:tblPr/>
              <a:tblGrid>
                <a:gridCol w="1016000"/>
                <a:gridCol w="812800"/>
                <a:gridCol w="1219200"/>
              </a:tblGrid>
              <a:tr h="4833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Site Name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  <a:r>
                        <a:rPr lang="en-US" sz="1200" b="1" i="0" u="none" strike="noStrike" baseline="2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 </a:t>
                      </a:r>
                      <a:r>
                        <a:rPr lang="en-US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US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 coli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90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Huntington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0.000003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Wheeling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0.000004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90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Cincinnati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0.000077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3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Pittsburgh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0.000184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900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Evansville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0.000200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Louisville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0.000621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76200" y="3200400"/>
          <a:ext cx="52578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Flow</a:t>
            </a:r>
          </a:p>
          <a:p>
            <a:pPr lvl="1"/>
            <a:r>
              <a:rPr lang="en-US" dirty="0" smtClean="0"/>
              <a:t>A consistent pattern seen over 2001-2015</a:t>
            </a:r>
          </a:p>
          <a:p>
            <a:pPr lvl="1"/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3299864"/>
              </p:ext>
            </p:extLst>
          </p:nvPr>
        </p:nvGraphicFramePr>
        <p:xfrm>
          <a:off x="457200" y="2971800"/>
          <a:ext cx="82296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869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 Bacteria Trends Report</a:t>
            </a:r>
          </a:p>
          <a:p>
            <a:pPr lvl="1"/>
            <a:r>
              <a:rPr lang="en-US" dirty="0" smtClean="0"/>
              <a:t>Will be distributed to Technical Committee for review by end of October</a:t>
            </a:r>
          </a:p>
          <a:p>
            <a:r>
              <a:rPr lang="en-US" dirty="0" smtClean="0"/>
              <a:t>Final Draft</a:t>
            </a:r>
          </a:p>
          <a:p>
            <a:pPr lvl="1"/>
            <a:r>
              <a:rPr lang="en-US" dirty="0" smtClean="0"/>
              <a:t>Comments will be incorporated and the final draft will be presented to TEC at the February meeting.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98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Bacteria data collected routinely as part of Contact Recreation Program</a:t>
            </a:r>
          </a:p>
          <a:p>
            <a:endParaRPr lang="en-US" sz="900" dirty="0" smtClean="0"/>
          </a:p>
          <a:p>
            <a:r>
              <a:rPr lang="en-US" sz="2800" dirty="0" smtClean="0"/>
              <a:t>Data uses:</a:t>
            </a:r>
          </a:p>
          <a:p>
            <a:pPr lvl="1"/>
            <a:r>
              <a:rPr lang="en-US" sz="2800" dirty="0" smtClean="0"/>
              <a:t>Weekly reporting of conditions for recreation </a:t>
            </a:r>
          </a:p>
          <a:p>
            <a:pPr lvl="1"/>
            <a:r>
              <a:rPr lang="en-US" sz="2800" dirty="0" smtClean="0"/>
              <a:t>Assess attainment of WQS (305b)</a:t>
            </a:r>
          </a:p>
          <a:p>
            <a:pPr lvl="1"/>
            <a:endParaRPr lang="en-US" sz="900" dirty="0" smtClean="0"/>
          </a:p>
          <a:p>
            <a:r>
              <a:rPr lang="en-US" sz="2800" dirty="0" smtClean="0"/>
              <a:t>Municipalities spending $Billions on Long Term Control Plans and Consent Decrees</a:t>
            </a:r>
          </a:p>
          <a:p>
            <a:endParaRPr lang="en-US" sz="900" dirty="0" smtClean="0"/>
          </a:p>
          <a:p>
            <a:r>
              <a:rPr lang="en-US" sz="2800" dirty="0" smtClean="0"/>
              <a:t>Are bacteria levels improving?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en-US" dirty="0" smtClean="0"/>
              <a:t>Bacteria Data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95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1990’s – Commission begins routine fecal coliform sampling</a:t>
            </a:r>
          </a:p>
          <a:p>
            <a:pPr lvl="1"/>
            <a:r>
              <a:rPr lang="en-US" sz="2800" dirty="0" smtClean="0"/>
              <a:t>Weekly sampling in six largest CSO communities</a:t>
            </a:r>
          </a:p>
          <a:p>
            <a:pPr lvl="1"/>
            <a:r>
              <a:rPr lang="en-US" sz="2800" dirty="0" smtClean="0"/>
              <a:t>May through October</a:t>
            </a:r>
          </a:p>
          <a:p>
            <a:r>
              <a:rPr lang="en-US" sz="2800" dirty="0" smtClean="0"/>
              <a:t>2000 – Sampling sites added</a:t>
            </a:r>
          </a:p>
          <a:p>
            <a:pPr lvl="1"/>
            <a:r>
              <a:rPr lang="en-US" sz="2800" dirty="0" smtClean="0"/>
              <a:t>Upstream, downtown, downstream</a:t>
            </a:r>
          </a:p>
          <a:p>
            <a:pPr lvl="0">
              <a:buClr>
                <a:srgbClr val="0BD0D9"/>
              </a:buClr>
            </a:pPr>
            <a:r>
              <a:rPr lang="en-US" sz="2800" dirty="0" smtClean="0">
                <a:solidFill>
                  <a:prstClr val="black"/>
                </a:solidFill>
              </a:rPr>
              <a:t>2001 – </a:t>
            </a:r>
            <a:r>
              <a:rPr lang="en-US" sz="2800" i="1" dirty="0" smtClean="0">
                <a:solidFill>
                  <a:prstClr val="black"/>
                </a:solidFill>
              </a:rPr>
              <a:t>E.coli</a:t>
            </a:r>
            <a:r>
              <a:rPr lang="en-US" sz="2800" dirty="0" smtClean="0">
                <a:solidFill>
                  <a:prstClr val="black"/>
                </a:solidFill>
              </a:rPr>
              <a:t> analysis was added</a:t>
            </a:r>
          </a:p>
          <a:p>
            <a:pPr lvl="0">
              <a:buClr>
                <a:srgbClr val="0BD0D9"/>
              </a:buClr>
            </a:pPr>
            <a:r>
              <a:rPr lang="en-US" sz="2800" dirty="0" smtClean="0"/>
              <a:t>2009 - Sites reduced to two per CSO community</a:t>
            </a:r>
          </a:p>
          <a:p>
            <a:r>
              <a:rPr lang="en-US" sz="2800" dirty="0" smtClean="0"/>
              <a:t>2013 – Sampling period extended to include April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tacey\AppData\Local\Microsoft\Windows\Temporary Internet Files\Content.Outlook\5TSAKQJ3\Contact rec siters with data availability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448800" cy="7010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381000"/>
            <a:ext cx="48006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Contact Recreation Sites</a:t>
            </a:r>
            <a:endParaRPr lang="en-US" sz="36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7880"/>
            <a:ext cx="8229600" cy="438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Evaluate observed trends in bacteria data set</a:t>
            </a:r>
          </a:p>
          <a:p>
            <a:pPr lvl="1"/>
            <a:r>
              <a:rPr lang="en-US" sz="3200" dirty="0" smtClean="0"/>
              <a:t>Spatial (comparison across and within CSO communities)</a:t>
            </a:r>
          </a:p>
          <a:p>
            <a:pPr lvl="1"/>
            <a:r>
              <a:rPr lang="en-US" sz="3200" dirty="0" smtClean="0"/>
              <a:t>Temporal (Are levels changing over time?)</a:t>
            </a:r>
          </a:p>
          <a:p>
            <a:pPr lvl="1"/>
            <a:r>
              <a:rPr lang="en-US" sz="3200" dirty="0" smtClean="0"/>
              <a:t>Seasonal trends</a:t>
            </a:r>
          </a:p>
          <a:p>
            <a:pPr lvl="2"/>
            <a:r>
              <a:rPr lang="en-US" sz="2800" dirty="0" smtClean="0"/>
              <a:t>Changes over contact recreation season</a:t>
            </a:r>
          </a:p>
          <a:p>
            <a:pPr lvl="2"/>
            <a:r>
              <a:rPr lang="en-US" sz="2800" dirty="0" smtClean="0"/>
              <a:t>Relationship to flow and precipitation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Evaluated based on concentration and frequency samples exceed water quality criteria.</a:t>
            </a:r>
          </a:p>
          <a:p>
            <a:r>
              <a:rPr lang="en-US" dirty="0" smtClean="0"/>
              <a:t>Spatial</a:t>
            </a:r>
          </a:p>
          <a:p>
            <a:pPr lvl="1"/>
            <a:r>
              <a:rPr lang="en-US" dirty="0" smtClean="0"/>
              <a:t>Upstream/Downstream comparison</a:t>
            </a:r>
          </a:p>
          <a:p>
            <a:pPr lvl="1"/>
            <a:r>
              <a:rPr lang="en-US" dirty="0" smtClean="0"/>
              <a:t>2001 to 2015 (All 6 major CSO communities)</a:t>
            </a:r>
          </a:p>
          <a:p>
            <a:r>
              <a:rPr lang="en-US" dirty="0" smtClean="0"/>
              <a:t>Temporal</a:t>
            </a:r>
          </a:p>
          <a:p>
            <a:pPr lvl="1"/>
            <a:r>
              <a:rPr lang="en-US" dirty="0" smtClean="0"/>
              <a:t>Rolling 5 Year aggregates</a:t>
            </a:r>
          </a:p>
          <a:p>
            <a:pPr lvl="1"/>
            <a:r>
              <a:rPr lang="en-US" dirty="0" smtClean="0"/>
              <a:t>1996 to 2015 (Evansville limited to 2001-2015)</a:t>
            </a:r>
          </a:p>
          <a:p>
            <a:r>
              <a:rPr lang="en-US" dirty="0" smtClean="0"/>
              <a:t>Seasonal</a:t>
            </a:r>
          </a:p>
          <a:p>
            <a:pPr lvl="1"/>
            <a:r>
              <a:rPr lang="en-US" dirty="0" smtClean="0"/>
              <a:t>Monthly comparison (May-Oct)</a:t>
            </a:r>
          </a:p>
          <a:p>
            <a:pPr lvl="1"/>
            <a:r>
              <a:rPr lang="en-US" dirty="0" smtClean="0"/>
              <a:t>Precipitation – Grouped by precipitation ranges</a:t>
            </a:r>
          </a:p>
          <a:p>
            <a:pPr lvl="1"/>
            <a:r>
              <a:rPr lang="en-US" dirty="0" smtClean="0"/>
              <a:t>Flow – Grouped by flow quintiles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smtClean="0"/>
              <a:t>Longitudinal</a:t>
            </a:r>
          </a:p>
          <a:p>
            <a:pPr lvl="1"/>
            <a:r>
              <a:rPr lang="en-US" dirty="0" smtClean="0"/>
              <a:t>Lowest in Cincinnati/ Huntington</a:t>
            </a:r>
          </a:p>
          <a:p>
            <a:pPr lvl="1"/>
            <a:r>
              <a:rPr lang="en-US" dirty="0" smtClean="0"/>
              <a:t>Highest levels in upper river</a:t>
            </a:r>
          </a:p>
          <a:p>
            <a:pPr lvl="1"/>
            <a:endParaRPr lang="en-US" dirty="0" smtClean="0"/>
          </a:p>
          <a:p>
            <a:endParaRPr lang="en-US" sz="1200" dirty="0" smtClean="0"/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015106"/>
              </p:ext>
            </p:extLst>
          </p:nvPr>
        </p:nvGraphicFramePr>
        <p:xfrm>
          <a:off x="5105401" y="3352800"/>
          <a:ext cx="3733799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371600"/>
                <a:gridCol w="1600199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Median </a:t>
                      </a:r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cfu</a:t>
                      </a:r>
                      <a:r>
                        <a:rPr lang="en-US" dirty="0" smtClean="0"/>
                        <a:t>/100 ml)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Cincinnati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Huntington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Evansville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Louisville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Wheeling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Pittsburgh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685800" y="5715000"/>
            <a:ext cx="3505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971800"/>
            <a:ext cx="4953001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38200"/>
          </a:xfrm>
        </p:spPr>
        <p:txBody>
          <a:bodyPr/>
          <a:lstStyle/>
          <a:p>
            <a:r>
              <a:rPr lang="en-US" dirty="0" smtClean="0"/>
              <a:t>Conclusions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799"/>
            <a:ext cx="8229600" cy="5334001"/>
          </a:xfrm>
        </p:spPr>
        <p:txBody>
          <a:bodyPr>
            <a:normAutofit/>
          </a:bodyPr>
          <a:lstStyle/>
          <a:p>
            <a:r>
              <a:rPr lang="en-US" dirty="0" smtClean="0"/>
              <a:t>Upstream / Downstream</a:t>
            </a:r>
          </a:p>
          <a:p>
            <a:pPr lvl="1"/>
            <a:r>
              <a:rPr lang="en-US" dirty="0" smtClean="0"/>
              <a:t>Concentrations significantly greater at downstream site</a:t>
            </a:r>
          </a:p>
          <a:p>
            <a:pPr lvl="2"/>
            <a:r>
              <a:rPr lang="en-US" dirty="0" smtClean="0"/>
              <a:t>Exception in Pittsburgh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marL="667512" lvl="2" indent="0">
              <a:buNone/>
            </a:pPr>
            <a:endParaRPr lang="en-US" dirty="0"/>
          </a:p>
          <a:p>
            <a:pPr lvl="2"/>
            <a:endParaRPr lang="en-US" dirty="0" smtClean="0"/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sz="12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786048"/>
              </p:ext>
            </p:extLst>
          </p:nvPr>
        </p:nvGraphicFramePr>
        <p:xfrm>
          <a:off x="5486397" y="3048003"/>
          <a:ext cx="3505200" cy="3352798"/>
        </p:xfrm>
        <a:graphic>
          <a:graphicData uri="http://schemas.openxmlformats.org/drawingml/2006/table">
            <a:tbl>
              <a:tblPr/>
              <a:tblGrid>
                <a:gridCol w="884992"/>
                <a:gridCol w="875962"/>
                <a:gridCol w="880477"/>
                <a:gridCol w="863769"/>
              </a:tblGrid>
              <a:tr h="6590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Fecal Median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 Fecal Median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Difference US vs DS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489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Pittsburgh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9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Wheeling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489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Huntington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9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Cincinnati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489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Louisville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9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Evansville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5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5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5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5F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8458647"/>
              </p:ext>
            </p:extLst>
          </p:nvPr>
        </p:nvGraphicFramePr>
        <p:xfrm>
          <a:off x="152402" y="2819400"/>
          <a:ext cx="5257798" cy="3962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1513</TotalTime>
  <Words>720</Words>
  <Application>Microsoft Office PowerPoint</Application>
  <PresentationFormat>On-screen Show (4:3)</PresentationFormat>
  <Paragraphs>310</Paragraphs>
  <Slides>20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Constantia</vt:lpstr>
      <vt:lpstr>Wingdings 2</vt:lpstr>
      <vt:lpstr>Flow</vt:lpstr>
      <vt:lpstr>Graph</vt:lpstr>
      <vt:lpstr>Bacteria Trends Report</vt:lpstr>
      <vt:lpstr>Background</vt:lpstr>
      <vt:lpstr>Bacteria Data Availability</vt:lpstr>
      <vt:lpstr>PowerPoint Presentation</vt:lpstr>
      <vt:lpstr>Study Objectives</vt:lpstr>
      <vt:lpstr>Assessment</vt:lpstr>
      <vt:lpstr>Conclusions</vt:lpstr>
      <vt:lpstr>Conclusions</vt:lpstr>
      <vt:lpstr>Conclusions (cont)</vt:lpstr>
      <vt:lpstr>Conclusions (cont)</vt:lpstr>
      <vt:lpstr>Conclusions (cont)</vt:lpstr>
      <vt:lpstr>Conclusions (cont)</vt:lpstr>
      <vt:lpstr>Conclusions (cont)</vt:lpstr>
      <vt:lpstr>Conclusions (cont)</vt:lpstr>
      <vt:lpstr>Conclusion (cont)</vt:lpstr>
      <vt:lpstr>Conclusions (cont)</vt:lpstr>
      <vt:lpstr>Conclusions (cont)</vt:lpstr>
      <vt:lpstr>Conclusion (cont)</vt:lpstr>
      <vt:lpstr>Next Steps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stacey</dc:creator>
  <cp:lastModifiedBy>ORSANCO 32</cp:lastModifiedBy>
  <cp:revision>160</cp:revision>
  <dcterms:created xsi:type="dcterms:W3CDTF">2015-10-01T20:16:02Z</dcterms:created>
  <dcterms:modified xsi:type="dcterms:W3CDTF">2017-10-03T16:21:59Z</dcterms:modified>
</cp:coreProperties>
</file>