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FCD829-41DE-46CB-95AE-38BB57C0D83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6105D7-1A13-4741-9736-A8D363D546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Monitoring Strategy Revision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TEC Meeting October 3-4</a:t>
            </a:r>
            <a:r>
              <a:rPr lang="en-US" smtClean="0"/>
              <a:t>, </a:t>
            </a:r>
            <a:r>
              <a:rPr lang="en-US" smtClean="0"/>
              <a:t>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Monitoring Strategy last updated in 2005.</a:t>
            </a:r>
          </a:p>
          <a:p>
            <a:r>
              <a:rPr lang="en-US" sz="2800" dirty="0" smtClean="0"/>
              <a:t>Region 5 asked that we update our strategy as part of our Section 106 grant.</a:t>
            </a:r>
          </a:p>
          <a:p>
            <a:r>
              <a:rPr lang="en-US" sz="2800" dirty="0" smtClean="0"/>
              <a:t>Updated the subcommittee membership list.</a:t>
            </a:r>
          </a:p>
          <a:p>
            <a:r>
              <a:rPr lang="en-US" sz="2800" dirty="0" smtClean="0"/>
              <a:t>Held initial call January 18.</a:t>
            </a:r>
          </a:p>
          <a:p>
            <a:r>
              <a:rPr lang="en-US" sz="2800" dirty="0" smtClean="0"/>
              <a:t> 5 states, USACE, USEPA, USGS participated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Provided summaries of each of our monitoring programs.</a:t>
            </a:r>
          </a:p>
          <a:p>
            <a:r>
              <a:rPr lang="en-US" dirty="0" smtClean="0"/>
              <a:t>Plan to utilize USEPA’s 2003 Elements of a State Water Monitoring and Assessment Program.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480"/>
            <a:ext cx="8458200" cy="438912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1)  Fulfill 106 grant requirements.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2)	Obtain input from the states on their needs for each of our monitoring initiatives.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3)	Consider different/better/more efficient/more informative ways of monitoring.</a:t>
            </a:r>
          </a:p>
          <a:p>
            <a:pPr marL="514350" indent="-514350">
              <a:buAutoNum type="arabicParenR" startAt="2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4)	Lay out a plan to develop a GIS data base of all monitoring activities in the Ohio Basin.</a:t>
            </a:r>
          </a:p>
          <a:p>
            <a:pPr marL="514350" indent="-514350">
              <a:buAutoNum type="arabicParenR" startAt="3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USEPA’s 2003 Elements of a State Water Monitoring and Assessment Program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680"/>
            <a:ext cx="8229600" cy="4846320"/>
          </a:xfrm>
        </p:spPr>
        <p:txBody>
          <a:bodyPr/>
          <a:lstStyle/>
          <a:p>
            <a:r>
              <a:rPr lang="en-US" dirty="0" smtClean="0"/>
              <a:t>Monitoring Objectives</a:t>
            </a:r>
          </a:p>
          <a:p>
            <a:r>
              <a:rPr lang="en-US" dirty="0" smtClean="0"/>
              <a:t>Monitoring Design</a:t>
            </a:r>
          </a:p>
          <a:p>
            <a:r>
              <a:rPr lang="en-US" dirty="0" smtClean="0"/>
              <a:t>Core and Supplemental Water Quality Indicators</a:t>
            </a:r>
          </a:p>
          <a:p>
            <a:r>
              <a:rPr lang="en-US" dirty="0" smtClean="0"/>
              <a:t>Quality Assurance</a:t>
            </a:r>
          </a:p>
          <a:p>
            <a:r>
              <a:rPr lang="en-US" dirty="0" smtClean="0"/>
              <a:t>Data Management</a:t>
            </a:r>
          </a:p>
          <a:p>
            <a:r>
              <a:rPr lang="en-US" dirty="0" smtClean="0"/>
              <a:t>Data Analysis/Assessment</a:t>
            </a:r>
          </a:p>
          <a:p>
            <a:r>
              <a:rPr lang="en-US" dirty="0" smtClean="0"/>
              <a:t>Reporting</a:t>
            </a:r>
          </a:p>
          <a:p>
            <a:r>
              <a:rPr lang="en-US" dirty="0" smtClean="0"/>
              <a:t>Programmatic Evaluation</a:t>
            </a:r>
          </a:p>
          <a:p>
            <a:r>
              <a:rPr lang="en-US" dirty="0" smtClean="0"/>
              <a:t>General Support and Infrastructure Planning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ap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470" y="0"/>
            <a:ext cx="8875058" cy="6858000"/>
          </a:xfrm>
          <a:prstGeom prst="rect">
            <a:avLst/>
          </a:prstGeom>
        </p:spPr>
      </p:pic>
      <p:pic>
        <p:nvPicPr>
          <p:cNvPr id="5" name="Picture 4" descr="Map 9 Ohio River only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0"/>
            <a:ext cx="887505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152400"/>
            <a:ext cx="66294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The Ohio River… </a:t>
            </a:r>
          </a:p>
          <a:p>
            <a:pPr algn="ctr"/>
            <a:r>
              <a:rPr lang="en-US" sz="4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It’s a Great River!</a:t>
            </a:r>
            <a:endParaRPr lang="en-US" sz="4800" b="1" dirty="0">
              <a:solidFill>
                <a:schemeClr val="bg1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9800" y="4634805"/>
            <a:ext cx="6629400" cy="18158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U.S. River rankings by average flow: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Mississippi River – 593,000 </a:t>
            </a:r>
            <a:r>
              <a:rPr lang="en-US" sz="2800" b="1" dirty="0" err="1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cfs</a:t>
            </a:r>
            <a:endParaRPr lang="en-US" sz="2800" b="1" dirty="0" smtClean="0">
              <a:solidFill>
                <a:schemeClr val="bg1">
                  <a:lumMod val="60000"/>
                  <a:lumOff val="40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Ohio River – 281,500 </a:t>
            </a:r>
            <a:r>
              <a:rPr lang="en-US" sz="2800" b="1" dirty="0" err="1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cfs</a:t>
            </a:r>
            <a:r>
              <a:rPr lang="en-US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St. Lawrence – 275,000 </a:t>
            </a:r>
            <a:r>
              <a:rPr lang="en-US" sz="2800" b="1" dirty="0" err="1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cfs</a:t>
            </a:r>
            <a:r>
              <a:rPr lang="en-US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Calibri" pitchFamily="34" charset="0"/>
                <a:cs typeface="Arial" pitchFamily="34" charset="0"/>
              </a:rPr>
              <a:t> (at border)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What Are the Monitoring Challenges for the Ohio River… a Great River?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534400" cy="5334000"/>
          </a:xfrm>
        </p:spPr>
        <p:txBody>
          <a:bodyPr/>
          <a:lstStyle/>
          <a:p>
            <a:r>
              <a:rPr lang="en-US" dirty="0" smtClean="0"/>
              <a:t>It is so large, 1000 miles long, 1500-2000ft across, 30 ft deep.</a:t>
            </a:r>
          </a:p>
          <a:p>
            <a:r>
              <a:rPr lang="en-US" dirty="0" smtClean="0"/>
              <a:t>A single sample represents only a very small subset of the river, even for a localized area.</a:t>
            </a:r>
          </a:p>
          <a:p>
            <a:r>
              <a:rPr lang="en-US" dirty="0" smtClean="0"/>
              <a:t>The uses are so diverse, conditions can vary significantly from one area to another.  From one time to another.</a:t>
            </a:r>
          </a:p>
          <a:p>
            <a:r>
              <a:rPr lang="en-US" dirty="0" smtClean="0"/>
              <a:t>Almost 600 discharges of varying industries and municipalities.  1000 CSO points.</a:t>
            </a:r>
          </a:p>
          <a:p>
            <a:r>
              <a:rPr lang="en-US" dirty="0" smtClean="0"/>
              <a:t>Must monitor for uses including aquatic life, water consumption, fish consumption,  &amp; swimming.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Some of the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Do ORSANCO’s monitoring programs meet the needs of the member states? </a:t>
            </a:r>
          </a:p>
          <a:p>
            <a:pPr>
              <a:buNone/>
            </a:pPr>
            <a:r>
              <a:rPr lang="en-US" sz="8000" dirty="0" smtClean="0"/>
              <a:t> </a:t>
            </a:r>
          </a:p>
          <a:p>
            <a:r>
              <a:rPr lang="en-US" sz="8000" dirty="0" smtClean="0"/>
              <a:t>Should ORSANCO be doing more, less, or different monitoring?  Different approaches?</a:t>
            </a:r>
          </a:p>
          <a:p>
            <a:pPr>
              <a:buNone/>
            </a:pPr>
            <a:r>
              <a:rPr lang="en-US" sz="4500" dirty="0" smtClean="0"/>
              <a:t> </a:t>
            </a:r>
          </a:p>
          <a:p>
            <a:r>
              <a:rPr lang="en-US" sz="8000" dirty="0" smtClean="0"/>
              <a:t>Should more targeted sampling to address problems be done?</a:t>
            </a:r>
          </a:p>
          <a:p>
            <a:pPr>
              <a:buNone/>
            </a:pPr>
            <a:r>
              <a:rPr lang="en-US" sz="4500" dirty="0" smtClean="0"/>
              <a:t> </a:t>
            </a:r>
          </a:p>
          <a:p>
            <a:r>
              <a:rPr lang="en-US" sz="8000" dirty="0" smtClean="0"/>
              <a:t>Are ORSANCO’s monitoring programs providing an appropriate balance between chemical, biological, and spills monitoring?  Between the various beneficial uses of the river?</a:t>
            </a:r>
          </a:p>
          <a:p>
            <a:pPr>
              <a:buNone/>
            </a:pPr>
            <a:endParaRPr lang="en-US" sz="4500" dirty="0" smtClean="0"/>
          </a:p>
          <a:p>
            <a:r>
              <a:rPr lang="en-US" sz="8000" dirty="0" smtClean="0"/>
              <a:t>Is the correct set of indicators being analyzed for?</a:t>
            </a:r>
          </a:p>
          <a:p>
            <a:pPr>
              <a:buNone/>
            </a:pPr>
            <a:endParaRPr lang="en-US" sz="4500" dirty="0" smtClean="0"/>
          </a:p>
          <a:p>
            <a:r>
              <a:rPr lang="en-US" sz="8000" dirty="0" smtClean="0"/>
              <a:t>Is grab sampling from lock walls adequate or should samples be collected by the flow-weighted, cross-sectional USGS method which allows for the calculation of mass loading (Equal-Discharge Increment Method).</a:t>
            </a:r>
          </a:p>
          <a:p>
            <a:pPr>
              <a:buNone/>
            </a:pPr>
            <a:endParaRPr lang="en-US" sz="4500" dirty="0" smtClean="0"/>
          </a:p>
          <a:p>
            <a:r>
              <a:rPr lang="en-US" sz="8000" dirty="0" smtClean="0"/>
              <a:t>Is six samples per year enough?</a:t>
            </a:r>
          </a:p>
          <a:p>
            <a:endParaRPr lang="en-US" sz="8000" dirty="0" smtClean="0"/>
          </a:p>
          <a:p>
            <a:r>
              <a:rPr lang="en-US" sz="8000" dirty="0" smtClean="0"/>
              <a:t>Should fixed station monitoring be replaced with pool intensive surveys? </a:t>
            </a:r>
            <a:r>
              <a:rPr lang="en-US" sz="4500" dirty="0" smtClean="0"/>
              <a:t> </a:t>
            </a:r>
          </a:p>
          <a:p>
            <a:pPr>
              <a:buNone/>
            </a:pPr>
            <a:endParaRPr lang="en-US" sz="45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strategy has been submitted to Region 5 in August.</a:t>
            </a:r>
          </a:p>
          <a:p>
            <a:r>
              <a:rPr lang="en-US" dirty="0" smtClean="0"/>
              <a:t>Received some preliminary comments.</a:t>
            </a:r>
          </a:p>
          <a:p>
            <a:r>
              <a:rPr lang="en-US" dirty="0" smtClean="0"/>
              <a:t>Will bring back to ORSANCO Monitoring Strategy Subcommittee.</a:t>
            </a:r>
          </a:p>
          <a:p>
            <a:r>
              <a:rPr lang="en-US" dirty="0" smtClean="0"/>
              <a:t>Begin addressing questions.</a:t>
            </a:r>
          </a:p>
          <a:p>
            <a:r>
              <a:rPr lang="en-US" dirty="0" smtClean="0"/>
              <a:t>Begin investigating basin-wide GIS of monitoring.</a:t>
            </a:r>
          </a:p>
          <a:p>
            <a:r>
              <a:rPr lang="en-US" dirty="0" smtClean="0"/>
              <a:t>Add wish list of monitoring </a:t>
            </a:r>
            <a:r>
              <a:rPr lang="en-US" dirty="0" err="1" smtClean="0"/>
              <a:t>intiatives</a:t>
            </a:r>
            <a:r>
              <a:rPr lang="en-US" dirty="0" smtClean="0"/>
              <a:t> and </a:t>
            </a:r>
            <a:r>
              <a:rPr lang="en-US" smtClean="0"/>
              <a:t>associated costs.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382</TotalTime>
  <Words>331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Flow</vt:lpstr>
      <vt:lpstr>Development of Monitoring Strategy Revision</vt:lpstr>
      <vt:lpstr>Background</vt:lpstr>
      <vt:lpstr>Monitoring Strategy</vt:lpstr>
      <vt:lpstr>4 Objectives</vt:lpstr>
      <vt:lpstr>USEPA’s 2003 Elements of a State Water Monitoring and Assessment Program</vt:lpstr>
      <vt:lpstr>PowerPoint Presentation</vt:lpstr>
      <vt:lpstr>What Are the Monitoring Challenges for the Ohio River… a Great River?</vt:lpstr>
      <vt:lpstr>Some of the Questions</vt:lpstr>
      <vt:lpstr>Status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the Monitoring Strategy Subcommittee</dc:title>
  <dc:creator>Jason Heath</dc:creator>
  <cp:lastModifiedBy>ORSANCO 32</cp:lastModifiedBy>
  <cp:revision>43</cp:revision>
  <dcterms:created xsi:type="dcterms:W3CDTF">2017-02-03T16:53:58Z</dcterms:created>
  <dcterms:modified xsi:type="dcterms:W3CDTF">2017-10-03T18:52:41Z</dcterms:modified>
</cp:coreProperties>
</file>