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rawings/drawing1.xml" ContentType="application/vnd.openxmlformats-officedocument.drawingml.chartshap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63" r:id="rId4"/>
    <p:sldId id="264" r:id="rId5"/>
    <p:sldId id="257" r:id="rId6"/>
    <p:sldId id="259" r:id="rId7"/>
    <p:sldId id="260" r:id="rId8"/>
    <p:sldId id="265" r:id="rId9"/>
    <p:sldId id="261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05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Office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plotArea>
      <c:layout/>
      <c:barChart>
        <c:barDir val="col"/>
        <c:grouping val="stacked"/>
        <c:ser>
          <c:idx val="0"/>
          <c:order val="0"/>
          <c:tx>
            <c:strRef>
              <c:f>Sheet1!$B$1</c:f>
              <c:strCache>
                <c:ptCount val="1"/>
                <c:pt idx="0">
                  <c:v>PFOA</c:v>
                </c:pt>
              </c:strCache>
            </c:strRef>
          </c:tx>
          <c:cat>
            <c:numRef>
              <c:f>Sheet1!$A$2:$A$11</c:f>
              <c:numCache>
                <c:formatCode>General</c:formatCode>
                <c:ptCount val="10"/>
                <c:pt idx="0">
                  <c:v>9.7000000000000011</c:v>
                </c:pt>
                <c:pt idx="1">
                  <c:v>86.7</c:v>
                </c:pt>
                <c:pt idx="2">
                  <c:v>220.3</c:v>
                </c:pt>
                <c:pt idx="3">
                  <c:v>306.8</c:v>
                </c:pt>
                <c:pt idx="4">
                  <c:v>394.9</c:v>
                </c:pt>
                <c:pt idx="5">
                  <c:v>462.9</c:v>
                </c:pt>
                <c:pt idx="6">
                  <c:v>600.5</c:v>
                </c:pt>
                <c:pt idx="7">
                  <c:v>791.5</c:v>
                </c:pt>
                <c:pt idx="8">
                  <c:v>889.1</c:v>
                </c:pt>
                <c:pt idx="9">
                  <c:v>934.4</c:v>
                </c:pt>
              </c:numCache>
            </c:numRef>
          </c:cat>
          <c:val>
            <c:numRef>
              <c:f>Sheet1!$B$2:$B$11</c:f>
              <c:numCache>
                <c:formatCode>General</c:formatCode>
                <c:ptCount val="10"/>
                <c:pt idx="0">
                  <c:v>2.5</c:v>
                </c:pt>
                <c:pt idx="1">
                  <c:v>3.01</c:v>
                </c:pt>
                <c:pt idx="2">
                  <c:v>35.200000000000003</c:v>
                </c:pt>
                <c:pt idx="3">
                  <c:v>19.100000000000001</c:v>
                </c:pt>
                <c:pt idx="4">
                  <c:v>14.1</c:v>
                </c:pt>
                <c:pt idx="5">
                  <c:v>13.1</c:v>
                </c:pt>
                <c:pt idx="6">
                  <c:v>9.2100000000000009</c:v>
                </c:pt>
                <c:pt idx="7">
                  <c:v>11.5</c:v>
                </c:pt>
                <c:pt idx="8">
                  <c:v>8.93</c:v>
                </c:pt>
                <c:pt idx="9">
                  <c:v>23.9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PFOS</c:v>
                </c:pt>
              </c:strCache>
            </c:strRef>
          </c:tx>
          <c:cat>
            <c:numRef>
              <c:f>Sheet1!$A$2:$A$11</c:f>
              <c:numCache>
                <c:formatCode>General</c:formatCode>
                <c:ptCount val="10"/>
                <c:pt idx="0">
                  <c:v>9.7000000000000011</c:v>
                </c:pt>
                <c:pt idx="1">
                  <c:v>86.7</c:v>
                </c:pt>
                <c:pt idx="2">
                  <c:v>220.3</c:v>
                </c:pt>
                <c:pt idx="3">
                  <c:v>306.8</c:v>
                </c:pt>
                <c:pt idx="4">
                  <c:v>394.9</c:v>
                </c:pt>
                <c:pt idx="5">
                  <c:v>462.9</c:v>
                </c:pt>
                <c:pt idx="6">
                  <c:v>600.5</c:v>
                </c:pt>
                <c:pt idx="7">
                  <c:v>791.5</c:v>
                </c:pt>
                <c:pt idx="8">
                  <c:v>889.1</c:v>
                </c:pt>
                <c:pt idx="9">
                  <c:v>934.4</c:v>
                </c:pt>
              </c:numCache>
            </c:numRef>
          </c:cat>
          <c:val>
            <c:numRef>
              <c:f>Sheet1!$C$2:$C$11</c:f>
              <c:numCache>
                <c:formatCode>General</c:formatCode>
                <c:ptCount val="10"/>
                <c:pt idx="0">
                  <c:v>0</c:v>
                </c:pt>
                <c:pt idx="1">
                  <c:v>2.82</c:v>
                </c:pt>
                <c:pt idx="2">
                  <c:v>2.88</c:v>
                </c:pt>
                <c:pt idx="3">
                  <c:v>2.71</c:v>
                </c:pt>
                <c:pt idx="4">
                  <c:v>3.15</c:v>
                </c:pt>
                <c:pt idx="5">
                  <c:v>2.58</c:v>
                </c:pt>
                <c:pt idx="6">
                  <c:v>5.58</c:v>
                </c:pt>
                <c:pt idx="7">
                  <c:v>7.2700000000000014</c:v>
                </c:pt>
                <c:pt idx="8">
                  <c:v>6.49</c:v>
                </c:pt>
                <c:pt idx="9">
                  <c:v>35.4</c:v>
                </c:pt>
              </c:numCache>
            </c:numRef>
          </c:val>
        </c:ser>
        <c:overlap val="100"/>
        <c:axId val="86392192"/>
        <c:axId val="86398464"/>
      </c:barChart>
      <c:catAx>
        <c:axId val="86392192"/>
        <c:scaling>
          <c:orientation val="minMax"/>
        </c:scaling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Ohio River Mile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crossAx val="86398464"/>
        <c:crosses val="autoZero"/>
        <c:auto val="1"/>
        <c:lblAlgn val="ctr"/>
        <c:lblOffset val="100"/>
      </c:catAx>
      <c:valAx>
        <c:axId val="86398464"/>
        <c:scaling>
          <c:orientation val="minMax"/>
        </c:scaling>
        <c:axPos val="l"/>
        <c:majorGridlines/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err="1" smtClean="0"/>
                  <a:t>ng</a:t>
                </a:r>
                <a:r>
                  <a:rPr lang="en-US" dirty="0" smtClean="0"/>
                  <a:t>/L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crossAx val="86392192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stacked"/>
        <c:ser>
          <c:idx val="0"/>
          <c:order val="0"/>
          <c:tx>
            <c:strRef>
              <c:f>Sheet1!$B$1</c:f>
              <c:strCache>
                <c:ptCount val="1"/>
                <c:pt idx="0">
                  <c:v>PFOA</c:v>
                </c:pt>
              </c:strCache>
            </c:strRef>
          </c:tx>
          <c:cat>
            <c:numRef>
              <c:f>Sheet1!$A$2:$A$7</c:f>
              <c:numCache>
                <c:formatCode>General</c:formatCode>
                <c:ptCount val="6"/>
                <c:pt idx="0">
                  <c:v>3.1</c:v>
                </c:pt>
                <c:pt idx="1">
                  <c:v>91.3</c:v>
                </c:pt>
                <c:pt idx="2">
                  <c:v>478</c:v>
                </c:pt>
                <c:pt idx="3">
                  <c:v>612.20000000000005</c:v>
                </c:pt>
                <c:pt idx="4">
                  <c:v>791.8</c:v>
                </c:pt>
                <c:pt idx="5">
                  <c:v>935.9</c:v>
                </c:pt>
              </c:numCache>
            </c:numRef>
          </c:cat>
          <c:val>
            <c:numRef>
              <c:f>Sheet1!$B$2:$B$7</c:f>
              <c:numCache>
                <c:formatCode>General</c:formatCode>
                <c:ptCount val="6"/>
                <c:pt idx="0">
                  <c:v>3.4099999999999997</c:v>
                </c:pt>
                <c:pt idx="1">
                  <c:v>5.39</c:v>
                </c:pt>
                <c:pt idx="2">
                  <c:v>14.4</c:v>
                </c:pt>
                <c:pt idx="3">
                  <c:v>9.44</c:v>
                </c:pt>
                <c:pt idx="4">
                  <c:v>18.2</c:v>
                </c:pt>
                <c:pt idx="5">
                  <c:v>31.2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PFOS</c:v>
                </c:pt>
              </c:strCache>
            </c:strRef>
          </c:tx>
          <c:cat>
            <c:numRef>
              <c:f>Sheet1!$A$2:$A$7</c:f>
              <c:numCache>
                <c:formatCode>General</c:formatCode>
                <c:ptCount val="6"/>
                <c:pt idx="0">
                  <c:v>3.1</c:v>
                </c:pt>
                <c:pt idx="1">
                  <c:v>91.3</c:v>
                </c:pt>
                <c:pt idx="2">
                  <c:v>478</c:v>
                </c:pt>
                <c:pt idx="3">
                  <c:v>612.20000000000005</c:v>
                </c:pt>
                <c:pt idx="4">
                  <c:v>791.8</c:v>
                </c:pt>
                <c:pt idx="5">
                  <c:v>935.9</c:v>
                </c:pt>
              </c:numCache>
            </c:numRef>
          </c:cat>
          <c:val>
            <c:numRef>
              <c:f>Sheet1!$C$2:$C$7</c:f>
              <c:numCache>
                <c:formatCode>General</c:formatCode>
                <c:ptCount val="6"/>
                <c:pt idx="0">
                  <c:v>2.63</c:v>
                </c:pt>
                <c:pt idx="1">
                  <c:v>4.42</c:v>
                </c:pt>
                <c:pt idx="2">
                  <c:v>4.9700000000000024</c:v>
                </c:pt>
                <c:pt idx="3">
                  <c:v>5.8</c:v>
                </c:pt>
                <c:pt idx="4">
                  <c:v>669</c:v>
                </c:pt>
                <c:pt idx="5">
                  <c:v>29.2</c:v>
                </c:pt>
              </c:numCache>
            </c:numRef>
          </c:val>
        </c:ser>
        <c:overlap val="100"/>
        <c:axId val="84817792"/>
        <c:axId val="84819968"/>
      </c:barChart>
      <c:catAx>
        <c:axId val="84817792"/>
        <c:scaling>
          <c:orientation val="minMax"/>
        </c:scaling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Ohio River Mile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crossAx val="84819968"/>
        <c:crosses val="autoZero"/>
        <c:auto val="1"/>
        <c:lblAlgn val="ctr"/>
        <c:lblOffset val="100"/>
      </c:catAx>
      <c:valAx>
        <c:axId val="84819968"/>
        <c:scaling>
          <c:orientation val="minMax"/>
          <c:max val="70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 dirty="0" err="1" smtClean="0"/>
                  <a:t>ng</a:t>
                </a:r>
                <a:r>
                  <a:rPr lang="en-US" dirty="0" smtClean="0"/>
                  <a:t>/L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crossAx val="84817792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  <c:userShapes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stacked"/>
        <c:ser>
          <c:idx val="0"/>
          <c:order val="0"/>
          <c:tx>
            <c:strRef>
              <c:f>Sheet1!$B$1</c:f>
              <c:strCache>
                <c:ptCount val="1"/>
                <c:pt idx="0">
                  <c:v>PFOA</c:v>
                </c:pt>
              </c:strCache>
            </c:strRef>
          </c:tx>
          <c:cat>
            <c:strRef>
              <c:f>Sheet1!$A$2:$A$7</c:f>
              <c:strCache>
                <c:ptCount val="6"/>
                <c:pt idx="0">
                  <c:v>Allegheny R</c:v>
                </c:pt>
                <c:pt idx="1">
                  <c:v>Monongahela R</c:v>
                </c:pt>
                <c:pt idx="2">
                  <c:v>Kanawha R</c:v>
                </c:pt>
                <c:pt idx="3">
                  <c:v>Scioto R</c:v>
                </c:pt>
                <c:pt idx="4">
                  <c:v>Mill Cr</c:v>
                </c:pt>
                <c:pt idx="5">
                  <c:v>Wabash R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2.04</c:v>
                </c:pt>
                <c:pt idx="1">
                  <c:v>3.8699999999999997</c:v>
                </c:pt>
                <c:pt idx="2">
                  <c:v>1.48</c:v>
                </c:pt>
                <c:pt idx="3">
                  <c:v>6.22</c:v>
                </c:pt>
                <c:pt idx="4">
                  <c:v>14.3</c:v>
                </c:pt>
                <c:pt idx="5">
                  <c:v>3.4299999999999997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PFOS</c:v>
                </c:pt>
              </c:strCache>
            </c:strRef>
          </c:tx>
          <c:cat>
            <c:strRef>
              <c:f>Sheet1!$A$2:$A$7</c:f>
              <c:strCache>
                <c:ptCount val="6"/>
                <c:pt idx="0">
                  <c:v>Allegheny R</c:v>
                </c:pt>
                <c:pt idx="1">
                  <c:v>Monongahela R</c:v>
                </c:pt>
                <c:pt idx="2">
                  <c:v>Kanawha R</c:v>
                </c:pt>
                <c:pt idx="3">
                  <c:v>Scioto R</c:v>
                </c:pt>
                <c:pt idx="4">
                  <c:v>Mill Cr</c:v>
                </c:pt>
                <c:pt idx="5">
                  <c:v>Wabash R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2.2400000000000002</c:v>
                </c:pt>
                <c:pt idx="1">
                  <c:v>2.79</c:v>
                </c:pt>
                <c:pt idx="2">
                  <c:v>0</c:v>
                </c:pt>
                <c:pt idx="3">
                  <c:v>5.14</c:v>
                </c:pt>
                <c:pt idx="4">
                  <c:v>7.3599999999999985</c:v>
                </c:pt>
                <c:pt idx="5">
                  <c:v>3.9</c:v>
                </c:pt>
              </c:numCache>
            </c:numRef>
          </c:val>
        </c:ser>
        <c:overlap val="100"/>
        <c:axId val="87032576"/>
        <c:axId val="87034112"/>
      </c:barChart>
      <c:catAx>
        <c:axId val="87032576"/>
        <c:scaling>
          <c:orientation val="minMax"/>
        </c:scaling>
        <c:axPos val="b"/>
        <c:tickLblPos val="nextTo"/>
        <c:crossAx val="87034112"/>
        <c:crosses val="autoZero"/>
        <c:auto val="1"/>
        <c:lblAlgn val="ctr"/>
        <c:lblOffset val="100"/>
      </c:catAx>
      <c:valAx>
        <c:axId val="87034112"/>
        <c:scaling>
          <c:orientation val="minMax"/>
          <c:max val="70"/>
        </c:scaling>
        <c:axPos val="l"/>
        <c:majorGridlines/>
        <c:numFmt formatCode="General" sourceLinked="1"/>
        <c:tickLblPos val="nextTo"/>
        <c:crossAx val="87032576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barChart>
        <c:barDir val="col"/>
        <c:grouping val="stacked"/>
        <c:ser>
          <c:idx val="0"/>
          <c:order val="0"/>
          <c:tx>
            <c:strRef>
              <c:f>Sheet1!$B$1</c:f>
              <c:strCache>
                <c:ptCount val="1"/>
                <c:pt idx="0">
                  <c:v>PFOA</c:v>
                </c:pt>
              </c:strCache>
            </c:strRef>
          </c:tx>
          <c:cat>
            <c:numRef>
              <c:f>Sheet1!$A$2:$A$11</c:f>
              <c:numCache>
                <c:formatCode>General</c:formatCode>
                <c:ptCount val="10"/>
                <c:pt idx="0">
                  <c:v>9.7000000000000011</c:v>
                </c:pt>
                <c:pt idx="1">
                  <c:v>86.7</c:v>
                </c:pt>
                <c:pt idx="2">
                  <c:v>220.3</c:v>
                </c:pt>
                <c:pt idx="3">
                  <c:v>306.8</c:v>
                </c:pt>
                <c:pt idx="4">
                  <c:v>394.9</c:v>
                </c:pt>
                <c:pt idx="5">
                  <c:v>462.9</c:v>
                </c:pt>
                <c:pt idx="6">
                  <c:v>600.5</c:v>
                </c:pt>
                <c:pt idx="7">
                  <c:v>791.5</c:v>
                </c:pt>
                <c:pt idx="8">
                  <c:v>889.1</c:v>
                </c:pt>
                <c:pt idx="9">
                  <c:v>934.4</c:v>
                </c:pt>
              </c:numCache>
            </c:numRef>
          </c:cat>
          <c:val>
            <c:numRef>
              <c:f>Sheet1!$B$2:$B$11</c:f>
              <c:numCache>
                <c:formatCode>General</c:formatCode>
                <c:ptCount val="10"/>
                <c:pt idx="0">
                  <c:v>2.5</c:v>
                </c:pt>
                <c:pt idx="1">
                  <c:v>3.01</c:v>
                </c:pt>
                <c:pt idx="2">
                  <c:v>35.200000000000003</c:v>
                </c:pt>
                <c:pt idx="3">
                  <c:v>19.100000000000001</c:v>
                </c:pt>
                <c:pt idx="4">
                  <c:v>14.1</c:v>
                </c:pt>
                <c:pt idx="5">
                  <c:v>13.1</c:v>
                </c:pt>
                <c:pt idx="6">
                  <c:v>9.2100000000000009</c:v>
                </c:pt>
                <c:pt idx="7">
                  <c:v>11.5</c:v>
                </c:pt>
                <c:pt idx="8">
                  <c:v>8.93</c:v>
                </c:pt>
                <c:pt idx="9">
                  <c:v>23.9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PFOS</c:v>
                </c:pt>
              </c:strCache>
            </c:strRef>
          </c:tx>
          <c:cat>
            <c:numRef>
              <c:f>Sheet1!$A$2:$A$11</c:f>
              <c:numCache>
                <c:formatCode>General</c:formatCode>
                <c:ptCount val="10"/>
                <c:pt idx="0">
                  <c:v>9.7000000000000011</c:v>
                </c:pt>
                <c:pt idx="1">
                  <c:v>86.7</c:v>
                </c:pt>
                <c:pt idx="2">
                  <c:v>220.3</c:v>
                </c:pt>
                <c:pt idx="3">
                  <c:v>306.8</c:v>
                </c:pt>
                <c:pt idx="4">
                  <c:v>394.9</c:v>
                </c:pt>
                <c:pt idx="5">
                  <c:v>462.9</c:v>
                </c:pt>
                <c:pt idx="6">
                  <c:v>600.5</c:v>
                </c:pt>
                <c:pt idx="7">
                  <c:v>791.5</c:v>
                </c:pt>
                <c:pt idx="8">
                  <c:v>889.1</c:v>
                </c:pt>
                <c:pt idx="9">
                  <c:v>934.4</c:v>
                </c:pt>
              </c:numCache>
            </c:numRef>
          </c:cat>
          <c:val>
            <c:numRef>
              <c:f>Sheet1!$C$2:$C$11</c:f>
              <c:numCache>
                <c:formatCode>General</c:formatCode>
                <c:ptCount val="10"/>
                <c:pt idx="0">
                  <c:v>0</c:v>
                </c:pt>
                <c:pt idx="1">
                  <c:v>2.82</c:v>
                </c:pt>
                <c:pt idx="2">
                  <c:v>2.88</c:v>
                </c:pt>
                <c:pt idx="3">
                  <c:v>2.71</c:v>
                </c:pt>
                <c:pt idx="4">
                  <c:v>3.15</c:v>
                </c:pt>
                <c:pt idx="5">
                  <c:v>2.58</c:v>
                </c:pt>
                <c:pt idx="6">
                  <c:v>5.58</c:v>
                </c:pt>
                <c:pt idx="7">
                  <c:v>7.2700000000000014</c:v>
                </c:pt>
                <c:pt idx="8">
                  <c:v>6.49</c:v>
                </c:pt>
                <c:pt idx="9">
                  <c:v>35.4</c:v>
                </c:pt>
              </c:numCache>
            </c:numRef>
          </c:val>
        </c:ser>
        <c:overlap val="100"/>
        <c:axId val="93559040"/>
        <c:axId val="93563520"/>
      </c:barChart>
      <c:catAx>
        <c:axId val="93559040"/>
        <c:scaling>
          <c:orientation val="minMax"/>
        </c:scaling>
        <c:axPos val="b"/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Ohio River Mile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crossAx val="93563520"/>
        <c:crosses val="autoZero"/>
        <c:auto val="1"/>
        <c:lblAlgn val="ctr"/>
        <c:lblOffset val="100"/>
      </c:catAx>
      <c:valAx>
        <c:axId val="93563520"/>
        <c:scaling>
          <c:orientation val="minMax"/>
        </c:scaling>
        <c:axPos val="l"/>
        <c:majorGridlines/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err="1" smtClean="0"/>
                  <a:t>ng</a:t>
                </a:r>
                <a:r>
                  <a:rPr lang="en-US" dirty="0" smtClean="0"/>
                  <a:t>/L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crossAx val="93559040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0.65741</cdr:x>
      <cdr:y>0</cdr:y>
    </cdr:from>
    <cdr:to>
      <cdr:x>0.83333</cdr:x>
      <cdr:y>0.06734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5410200" y="-381000"/>
          <a:ext cx="1447800" cy="3048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b="1" dirty="0" smtClean="0"/>
            <a:t>687 </a:t>
          </a:r>
          <a:r>
            <a:rPr lang="en-US" sz="1800" b="1" dirty="0" err="1" smtClean="0"/>
            <a:t>ng</a:t>
          </a:r>
          <a:r>
            <a:rPr lang="en-US" sz="1800" b="1" dirty="0" smtClean="0"/>
            <a:t>/L</a:t>
          </a:r>
          <a:endParaRPr lang="en-US" sz="1800" b="1" dirty="0"/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C30202-EB49-4D74-ACB8-C9044B1DEA1E}" type="datetimeFigureOut">
              <a:rPr lang="en-US" smtClean="0"/>
              <a:pPr/>
              <a:t>10/3/2017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7139DD-9043-4A57-B837-4EEDD052031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PFOA/PFOS Study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215 TEC Meeting</a:t>
            </a:r>
          </a:p>
          <a:p>
            <a:r>
              <a:rPr lang="en-US" dirty="0" smtClean="0"/>
              <a:t>Oct 3-4, 2017</a:t>
            </a:r>
          </a:p>
          <a:p>
            <a:r>
              <a:rPr lang="en-US" dirty="0" smtClean="0"/>
              <a:t>Columbus, OH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/>
          <a:lstStyle/>
          <a:p>
            <a:r>
              <a:rPr lang="en-US" dirty="0" smtClean="0"/>
              <a:t>PFOA = </a:t>
            </a:r>
            <a:r>
              <a:rPr lang="en-US" dirty="0" err="1" smtClean="0"/>
              <a:t>Perfluorooctanoic</a:t>
            </a:r>
            <a:r>
              <a:rPr lang="en-US" dirty="0" smtClean="0"/>
              <a:t> Acid (C8)</a:t>
            </a:r>
          </a:p>
          <a:p>
            <a:pPr lvl="1"/>
            <a:r>
              <a:rPr lang="en-US" dirty="0" smtClean="0"/>
              <a:t>Used extensively in manufacture of </a:t>
            </a:r>
            <a:r>
              <a:rPr lang="en-US" dirty="0" err="1" smtClean="0"/>
              <a:t>teflon</a:t>
            </a:r>
            <a:endParaRPr lang="en-US" dirty="0" smtClean="0"/>
          </a:p>
          <a:p>
            <a:r>
              <a:rPr lang="en-US" dirty="0" smtClean="0"/>
              <a:t>PFOS = </a:t>
            </a:r>
            <a:r>
              <a:rPr lang="en-US" dirty="0" err="1" smtClean="0"/>
              <a:t>Perfluorooctane</a:t>
            </a:r>
            <a:r>
              <a:rPr lang="en-US" dirty="0" smtClean="0"/>
              <a:t> </a:t>
            </a:r>
            <a:r>
              <a:rPr lang="en-US" dirty="0" err="1" smtClean="0"/>
              <a:t>Sulfonate</a:t>
            </a:r>
            <a:endParaRPr lang="en-US" dirty="0"/>
          </a:p>
          <a:p>
            <a:pPr lvl="1"/>
            <a:r>
              <a:rPr lang="en-US" dirty="0" smtClean="0"/>
              <a:t>Used extensively in fire extinguishing foam, </a:t>
            </a:r>
            <a:r>
              <a:rPr lang="en-US" dirty="0" err="1" smtClean="0"/>
              <a:t>scotchguard</a:t>
            </a:r>
            <a:r>
              <a:rPr lang="en-US" dirty="0" smtClean="0"/>
              <a:t>.</a:t>
            </a:r>
          </a:p>
          <a:p>
            <a:r>
              <a:rPr lang="en-US" dirty="0" smtClean="0"/>
              <a:t>PFCs are highly persistent and </a:t>
            </a:r>
            <a:r>
              <a:rPr lang="en-US" dirty="0" err="1" smtClean="0"/>
              <a:t>bioaccumulate</a:t>
            </a:r>
            <a:r>
              <a:rPr lang="en-US" dirty="0" smtClean="0"/>
              <a:t>.</a:t>
            </a:r>
          </a:p>
          <a:p>
            <a:r>
              <a:rPr lang="en-US" dirty="0" smtClean="0"/>
              <a:t>Do not occur naturally.</a:t>
            </a:r>
          </a:p>
          <a:p>
            <a:r>
              <a:rPr lang="en-US" dirty="0" smtClean="0"/>
              <a:t>Can be transported in atmosphere long distances.  Found in Arctic. 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 (cont.)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 fontScale="92500"/>
          </a:bodyPr>
          <a:lstStyle/>
          <a:p>
            <a:r>
              <a:rPr lang="en-US" dirty="0" err="1" smtClean="0"/>
              <a:t>Bioaccumulate</a:t>
            </a:r>
            <a:r>
              <a:rPr lang="en-US" dirty="0" smtClean="0"/>
              <a:t>.  Found </a:t>
            </a:r>
            <a:r>
              <a:rPr lang="en-US" dirty="0" smtClean="0"/>
              <a:t>in humans and fish tissue.</a:t>
            </a:r>
          </a:p>
          <a:p>
            <a:r>
              <a:rPr lang="en-US" dirty="0" smtClean="0"/>
              <a:t>Carcinogenic.</a:t>
            </a:r>
          </a:p>
          <a:p>
            <a:r>
              <a:rPr lang="en-US" dirty="0" smtClean="0"/>
              <a:t>Use of </a:t>
            </a:r>
            <a:r>
              <a:rPr lang="en-US" dirty="0" err="1" smtClean="0"/>
              <a:t>PfOA</a:t>
            </a:r>
            <a:r>
              <a:rPr lang="en-US" dirty="0" smtClean="0"/>
              <a:t>/PFOS has </a:t>
            </a:r>
            <a:r>
              <a:rPr lang="en-US" dirty="0" smtClean="0"/>
              <a:t>largely been phased out.</a:t>
            </a:r>
          </a:p>
          <a:p>
            <a:r>
              <a:rPr lang="en-US" dirty="0" smtClean="0"/>
              <a:t>Replacement compounds (</a:t>
            </a:r>
            <a:r>
              <a:rPr lang="en-US" dirty="0" err="1" smtClean="0"/>
              <a:t>GenX</a:t>
            </a:r>
            <a:r>
              <a:rPr lang="en-US" dirty="0" smtClean="0"/>
              <a:t>) may be equal or more problematic.</a:t>
            </a:r>
          </a:p>
          <a:p>
            <a:r>
              <a:rPr lang="en-US" dirty="0" smtClean="0"/>
              <a:t>PFOA &amp; PFOS added to drinking water contaminant candidate list</a:t>
            </a:r>
            <a:r>
              <a:rPr lang="en-US" dirty="0" smtClean="0"/>
              <a:t>.</a:t>
            </a:r>
          </a:p>
          <a:p>
            <a:r>
              <a:rPr lang="en-US" dirty="0" smtClean="0"/>
              <a:t>Drinking water health advisory level of 70 </a:t>
            </a:r>
            <a:r>
              <a:rPr lang="en-US" dirty="0" err="1" smtClean="0"/>
              <a:t>ng</a:t>
            </a:r>
            <a:r>
              <a:rPr lang="en-US" dirty="0" smtClean="0"/>
              <a:t>/L for PFOA+PFOS (finished water).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/>
          <a:lstStyle/>
          <a:p>
            <a:r>
              <a:rPr lang="en-US" dirty="0" smtClean="0"/>
              <a:t>Background (cont.)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257800"/>
          </a:xfrm>
        </p:spPr>
        <p:txBody>
          <a:bodyPr/>
          <a:lstStyle/>
          <a:p>
            <a:r>
              <a:rPr lang="en-US" dirty="0" err="1" smtClean="0"/>
              <a:t>Dupont</a:t>
            </a:r>
            <a:r>
              <a:rPr lang="en-US" dirty="0" smtClean="0"/>
              <a:t> Parkersburg PFOA contamination became apparent earlier in the last decade.</a:t>
            </a:r>
          </a:p>
          <a:p>
            <a:r>
              <a:rPr lang="en-US" dirty="0" smtClean="0"/>
              <a:t>Fairly widespread and high level of contamination.</a:t>
            </a:r>
          </a:p>
          <a:p>
            <a:r>
              <a:rPr lang="en-US" dirty="0" smtClean="0"/>
              <a:t>ORSANCO conducted a study of CECs 2009-2010.  Discussion of results to follow.</a:t>
            </a:r>
          </a:p>
          <a:p>
            <a:r>
              <a:rPr lang="en-US" dirty="0" smtClean="0"/>
              <a:t>ORSANCO is proposing a </a:t>
            </a:r>
            <a:r>
              <a:rPr lang="en-US" dirty="0" err="1" smtClean="0"/>
              <a:t>followup</a:t>
            </a:r>
            <a:r>
              <a:rPr lang="en-US" dirty="0" smtClean="0"/>
              <a:t> study.   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Ohio River PFOA/PFOS Results, 2009</a:t>
            </a:r>
            <a:br>
              <a:rPr lang="en-US" dirty="0" smtClean="0"/>
            </a:b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WWTP Mixing Zone PFOA/PFOS, 2009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Tributary PFOA/PFOS Results, 2009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838200"/>
          </a:xfrm>
        </p:spPr>
        <p:txBody>
          <a:bodyPr/>
          <a:lstStyle/>
          <a:p>
            <a:r>
              <a:rPr lang="en-US" dirty="0" err="1" smtClean="0"/>
              <a:t>Followup</a:t>
            </a:r>
            <a:r>
              <a:rPr lang="en-US" dirty="0" smtClean="0"/>
              <a:t> Study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562600"/>
          </a:xfrm>
        </p:spPr>
        <p:txBody>
          <a:bodyPr>
            <a:normAutofit fontScale="92500" lnSpcReduction="10000"/>
          </a:bodyPr>
          <a:lstStyle/>
          <a:p>
            <a:r>
              <a:rPr lang="en-US" sz="2800" dirty="0" smtClean="0"/>
              <a:t>Repeat selected sites from 2009.</a:t>
            </a:r>
          </a:p>
          <a:p>
            <a:r>
              <a:rPr lang="en-US" sz="2800" dirty="0" smtClean="0"/>
              <a:t>Proposing ambient sites; no wastewater mixing sites; no </a:t>
            </a:r>
            <a:r>
              <a:rPr lang="en-US" sz="2800" dirty="0" err="1" smtClean="0"/>
              <a:t>tribs</a:t>
            </a:r>
            <a:r>
              <a:rPr lang="en-US" sz="2800" dirty="0" smtClean="0"/>
              <a:t>.</a:t>
            </a:r>
          </a:p>
          <a:p>
            <a:r>
              <a:rPr lang="en-US" sz="2800" dirty="0" smtClean="0"/>
              <a:t>Instead of grab sampling, proposing to do USGS’s method that allows for calculation of mass loadings in large rivers. </a:t>
            </a:r>
          </a:p>
          <a:p>
            <a:r>
              <a:rPr lang="en-US" sz="2800" dirty="0" smtClean="0"/>
              <a:t>Flow-weighted lateral and depth x-section.</a:t>
            </a:r>
          </a:p>
          <a:p>
            <a:r>
              <a:rPr lang="en-US" sz="2800" dirty="0" smtClean="0"/>
              <a:t>Start Spring-summer of 2018.</a:t>
            </a:r>
          </a:p>
          <a:p>
            <a:r>
              <a:rPr lang="en-US" sz="2800" dirty="0" smtClean="0"/>
              <a:t>High &amp; low-flow event at seven locations.</a:t>
            </a:r>
          </a:p>
          <a:p>
            <a:r>
              <a:rPr lang="en-US" sz="2800" dirty="0" smtClean="0"/>
              <a:t>USEPA to run all analyses – PFOA, PFOS, </a:t>
            </a:r>
            <a:r>
              <a:rPr lang="en-US" sz="2800" smtClean="0"/>
              <a:t>possibly other PFCs.</a:t>
            </a:r>
            <a:endParaRPr lang="en-US" sz="2800" dirty="0" smtClean="0"/>
          </a:p>
          <a:p>
            <a:r>
              <a:rPr lang="en-US" sz="2800" dirty="0" smtClean="0"/>
              <a:t>ORSANCO covers sample collection personnel, travel and supplies costs. Should be under $5,000.</a:t>
            </a:r>
          </a:p>
          <a:p>
            <a:endParaRPr lang="en-US" sz="28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Ohio River PFOA/PFOS Results, 2009</a:t>
            </a:r>
            <a:br>
              <a:rPr lang="en-US" dirty="0" smtClean="0"/>
            </a:b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5-Point Star 4"/>
          <p:cNvSpPr/>
          <p:nvPr/>
        </p:nvSpPr>
        <p:spPr>
          <a:xfrm>
            <a:off x="2162908" y="4513384"/>
            <a:ext cx="3048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6" name="5-Point Star 5"/>
          <p:cNvSpPr/>
          <p:nvPr/>
        </p:nvSpPr>
        <p:spPr>
          <a:xfrm>
            <a:off x="2772508" y="2895600"/>
            <a:ext cx="3048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7" name="5-Point Star 6"/>
          <p:cNvSpPr/>
          <p:nvPr/>
        </p:nvSpPr>
        <p:spPr>
          <a:xfrm>
            <a:off x="3405554" y="3657600"/>
            <a:ext cx="3048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8" name="5-Point Star 7"/>
          <p:cNvSpPr/>
          <p:nvPr/>
        </p:nvSpPr>
        <p:spPr>
          <a:xfrm>
            <a:off x="4671646" y="3810000"/>
            <a:ext cx="3048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9" name="5-Point Star 8"/>
          <p:cNvSpPr/>
          <p:nvPr/>
        </p:nvSpPr>
        <p:spPr>
          <a:xfrm>
            <a:off x="5292969" y="3810000"/>
            <a:ext cx="3048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0" name="5-Point Star 9"/>
          <p:cNvSpPr/>
          <p:nvPr/>
        </p:nvSpPr>
        <p:spPr>
          <a:xfrm>
            <a:off x="5926015" y="3810000"/>
            <a:ext cx="3048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1" name="5-Point Star 10"/>
          <p:cNvSpPr/>
          <p:nvPr/>
        </p:nvSpPr>
        <p:spPr>
          <a:xfrm>
            <a:off x="7162800" y="1905000"/>
            <a:ext cx="304800" cy="3048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569</TotalTime>
  <Words>297</Words>
  <Application>Microsoft Office PowerPoint</Application>
  <PresentationFormat>On-screen Show (4:3)</PresentationFormat>
  <Paragraphs>44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PFOA/PFOS Study</vt:lpstr>
      <vt:lpstr>Background</vt:lpstr>
      <vt:lpstr>Background (cont.)</vt:lpstr>
      <vt:lpstr>Background (cont.)</vt:lpstr>
      <vt:lpstr>Ohio River PFOA/PFOS Results, 2009 </vt:lpstr>
      <vt:lpstr>WWTP Mixing Zone PFOA/PFOS, 2009</vt:lpstr>
      <vt:lpstr>Tributary PFOA/PFOS Results, 2009</vt:lpstr>
      <vt:lpstr>Followup Study</vt:lpstr>
      <vt:lpstr>Ohio River PFOA/PFOS Results, 2009 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PFOA/PFOS Study</dc:title>
  <dc:creator>Jason Heath</dc:creator>
  <cp:lastModifiedBy>Jason Heath</cp:lastModifiedBy>
  <cp:revision>69</cp:revision>
  <dcterms:created xsi:type="dcterms:W3CDTF">2017-09-22T13:27:51Z</dcterms:created>
  <dcterms:modified xsi:type="dcterms:W3CDTF">2017-10-03T11:56:57Z</dcterms:modified>
</cp:coreProperties>
</file>

<file path=docProps/thumbnail.jpeg>
</file>