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2"/>
  </p:notesMasterIdLst>
  <p:sldIdLst>
    <p:sldId id="281" r:id="rId3"/>
    <p:sldId id="277" r:id="rId4"/>
    <p:sldId id="270" r:id="rId5"/>
    <p:sldId id="280" r:id="rId6"/>
    <p:sldId id="271" r:id="rId7"/>
    <p:sldId id="275" r:id="rId8"/>
    <p:sldId id="269" r:id="rId9"/>
    <p:sldId id="279" r:id="rId10"/>
    <p:sldId id="273" r:id="rId11"/>
    <p:sldId id="268" r:id="rId12"/>
    <p:sldId id="263" r:id="rId13"/>
    <p:sldId id="259" r:id="rId14"/>
    <p:sldId id="260" r:id="rId15"/>
    <p:sldId id="261" r:id="rId16"/>
    <p:sldId id="258" r:id="rId17"/>
    <p:sldId id="262" r:id="rId18"/>
    <p:sldId id="264" r:id="rId19"/>
    <p:sldId id="265" r:id="rId20"/>
    <p:sldId id="26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DCF7"/>
    <a:srgbClr val="F385F6"/>
    <a:srgbClr val="FC86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41" autoAdjust="0"/>
    <p:restoredTop sz="94660"/>
  </p:normalViewPr>
  <p:slideViewPr>
    <p:cSldViewPr snapToGrid="0">
      <p:cViewPr varScale="1">
        <p:scale>
          <a:sx n="74" d="100"/>
          <a:sy n="74" d="100"/>
        </p:scale>
        <p:origin x="882"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C9C548-2D2F-4909-A135-37AFE2664338}" type="datetimeFigureOut">
              <a:rPr lang="en-US" smtClean="0"/>
              <a:pPr/>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D477CE-CA63-4034-9346-6785356A6F32}" type="slidenum">
              <a:rPr lang="en-US" smtClean="0"/>
              <a:pPr/>
              <a:t>‹#›</a:t>
            </a:fld>
            <a:endParaRPr lang="en-US"/>
          </a:p>
        </p:txBody>
      </p:sp>
    </p:spTree>
    <p:extLst>
      <p:ext uri="{BB962C8B-B14F-4D97-AF65-F5344CB8AC3E}">
        <p14:creationId xmlns:p14="http://schemas.microsoft.com/office/powerpoint/2010/main" val="2466074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3EC2B0-84FA-4C26-93F3-05F64014CA80}" type="slidenum">
              <a:rPr lang="en-US" smtClean="0"/>
              <a:pPr/>
              <a:t>1</a:t>
            </a:fld>
            <a:endParaRPr lang="en-US"/>
          </a:p>
        </p:txBody>
      </p:sp>
    </p:spTree>
    <p:extLst>
      <p:ext uri="{BB962C8B-B14F-4D97-AF65-F5344CB8AC3E}">
        <p14:creationId xmlns:p14="http://schemas.microsoft.com/office/powerpoint/2010/main" val="868939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3EC2B0-84FA-4C26-93F3-05F64014CA80}" type="slidenum">
              <a:rPr lang="en-US" smtClean="0"/>
              <a:pPr/>
              <a:t>10</a:t>
            </a:fld>
            <a:endParaRPr lang="en-US"/>
          </a:p>
        </p:txBody>
      </p:sp>
    </p:spTree>
    <p:extLst>
      <p:ext uri="{BB962C8B-B14F-4D97-AF65-F5344CB8AC3E}">
        <p14:creationId xmlns:p14="http://schemas.microsoft.com/office/powerpoint/2010/main" val="86893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Last</a:t>
            </a:r>
            <a:r>
              <a:rPr lang="en-US" baseline="0" dirty="0" smtClean="0"/>
              <a:t> of the samples will be shipped...today?</a:t>
            </a:r>
            <a:endParaRPr lang="en-US" dirty="0"/>
          </a:p>
        </p:txBody>
      </p:sp>
      <p:sp>
        <p:nvSpPr>
          <p:cNvPr id="4" name="Slide Number Placeholder 3"/>
          <p:cNvSpPr>
            <a:spLocks noGrp="1"/>
          </p:cNvSpPr>
          <p:nvPr>
            <p:ph type="sldNum" sz="quarter" idx="10"/>
          </p:nvPr>
        </p:nvSpPr>
        <p:spPr/>
        <p:txBody>
          <a:bodyPr/>
          <a:lstStyle/>
          <a:p>
            <a:fld id="{293EC2B0-84FA-4C26-93F3-05F64014CA80}"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4425604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42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dirty="0" smtClean="0"/>
              <a:t>Click to edit Master title style</a:t>
            </a:r>
            <a:endParaRPr kumimoji="0" lang="en-US" dirty="0"/>
          </a:p>
        </p:txBody>
      </p:sp>
      <p:sp>
        <p:nvSpPr>
          <p:cNvPr id="17" name="Subtitle 16"/>
          <p:cNvSpPr>
            <a:spLocks noGrp="1"/>
          </p:cNvSpPr>
          <p:nvPr>
            <p:ph type="subTitle" idx="1"/>
          </p:nvPr>
        </p:nvSpPr>
        <p:spPr>
          <a:xfrm>
            <a:off x="533400" y="3228536"/>
            <a:ext cx="7854696" cy="1752600"/>
          </a:xfrm>
        </p:spPr>
        <p:txBody>
          <a:bodyPr lIns="0" rIns="18288"/>
          <a:lstStyle>
            <a:lvl1pPr marL="0" marR="34290" indent="0" algn="r">
              <a:buNone/>
              <a:defRPr>
                <a:solidFill>
                  <a:schemeClr val="tx1"/>
                </a:solidFill>
                <a:latin typeface="+mj-lt"/>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dirty="0" smtClean="0"/>
              <a:t>Click to edit Master subtitle style</a:t>
            </a:r>
            <a:endParaRPr kumimoji="0" lang="en-US" dirty="0"/>
          </a:p>
        </p:txBody>
      </p:sp>
      <p:sp>
        <p:nvSpPr>
          <p:cNvPr id="27" name="Slide Number Placeholder 26"/>
          <p:cNvSpPr>
            <a:spLocks noGrp="1"/>
          </p:cNvSpPr>
          <p:nvPr>
            <p:ph type="sldNum" sz="quarter" idx="12"/>
          </p:nvPr>
        </p:nvSpPr>
        <p:spPr/>
        <p:txBody>
          <a:bodyPr/>
          <a:lstStyle/>
          <a:p>
            <a:fld id="{BF5F3F77-31EA-483D-8C46-9C7570146435}" type="slidenum">
              <a:rPr lang="en-US" smtClean="0">
                <a:solidFill>
                  <a:srgbClr val="EAEBDE">
                    <a:shade val="90000"/>
                  </a:srgbClr>
                </a:solidFill>
              </a:rPr>
              <a:pPr/>
              <a:t>‹#›</a:t>
            </a:fld>
            <a:endParaRPr lang="en-US">
              <a:solidFill>
                <a:srgbClr val="EAEBDE">
                  <a:shade val="90000"/>
                </a:srgbClr>
              </a:solidFill>
            </a:endParaRPr>
          </a:p>
        </p:txBody>
      </p:sp>
      <p:pic>
        <p:nvPicPr>
          <p:cNvPr id="1026" name="Picture 2" descr="Z:\OBP Logo\Final OBP Logos\OBP LOGO12 copy.gif"/>
          <p:cNvPicPr>
            <a:picLocks noChangeAspect="1" noChangeArrowheads="1"/>
          </p:cNvPicPr>
          <p:nvPr userDrawn="1"/>
        </p:nvPicPr>
        <p:blipFill>
          <a:blip r:embed="rId2" cstate="print"/>
          <a:srcRect/>
          <a:stretch>
            <a:fillRect/>
          </a:stretch>
        </p:blipFill>
        <p:spPr bwMode="auto">
          <a:xfrm>
            <a:off x="685801" y="4267200"/>
            <a:ext cx="2149929" cy="2156346"/>
          </a:xfrm>
          <a:prstGeom prst="rect">
            <a:avLst/>
          </a:prstGeom>
          <a:noFill/>
        </p:spPr>
      </p:pic>
    </p:spTree>
    <p:extLst>
      <p:ext uri="{BB962C8B-B14F-4D97-AF65-F5344CB8AC3E}">
        <p14:creationId xmlns:p14="http://schemas.microsoft.com/office/powerpoint/2010/main" val="72194103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5" name="Footer Placeholder 4"/>
          <p:cNvSpPr>
            <a:spLocks noGrp="1"/>
          </p:cNvSpPr>
          <p:nvPr>
            <p:ph type="ftr" sz="quarter" idx="11"/>
          </p:nvPr>
        </p:nvSpPr>
        <p:spPr/>
        <p:txBody>
          <a:bodyPr/>
          <a:lstStyle/>
          <a:p>
            <a:endParaRPr lang="en-US">
              <a:solidFill>
                <a:srgbClr val="7385A9">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789464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5" name="Footer Placeholder 4"/>
          <p:cNvSpPr>
            <a:spLocks noGrp="1"/>
          </p:cNvSpPr>
          <p:nvPr>
            <p:ph type="ftr" sz="quarter" idx="11"/>
          </p:nvPr>
        </p:nvSpPr>
        <p:spPr/>
        <p:txBody>
          <a:bodyPr/>
          <a:lstStyle/>
          <a:p>
            <a:endParaRPr lang="en-US">
              <a:solidFill>
                <a:srgbClr val="7385A9">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2994107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10130B6-78DA-4D27-9E24-7A6C0118D8D7}"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38335441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0130B6-78DA-4D27-9E24-7A6C0118D8D7}"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6918754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0130B6-78DA-4D27-9E24-7A6C0118D8D7}"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39886097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0130B6-78DA-4D27-9E24-7A6C0118D8D7}" type="datetimeFigureOut">
              <a:rPr lang="en-US" smtClean="0"/>
              <a:pPr/>
              <a:t>10/3/2017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33304482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10130B6-78DA-4D27-9E24-7A6C0118D8D7}" type="datetimeFigureOut">
              <a:rPr lang="en-US" smtClean="0"/>
              <a:pPr/>
              <a:t>10/3/2017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2361275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10130B6-78DA-4D27-9E24-7A6C0118D8D7}" type="datetimeFigureOut">
              <a:rPr lang="en-US" smtClean="0"/>
              <a:pPr/>
              <a:t>10/3/2017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694345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0130B6-78DA-4D27-9E24-7A6C0118D8D7}" type="datetimeFigureOut">
              <a:rPr lang="en-US" smtClean="0"/>
              <a:pPr/>
              <a:t>10/3/2017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4205890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0130B6-78DA-4D27-9E24-7A6C0118D8D7}" type="datetimeFigureOut">
              <a:rPr lang="en-US" smtClean="0"/>
              <a:pPr/>
              <a:t>10/3/2017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185738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lvl1pPr>
              <a:buClr>
                <a:schemeClr val="tx2"/>
              </a:buCl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5" name="Footer Placeholder 4"/>
          <p:cNvSpPr>
            <a:spLocks noGrp="1"/>
          </p:cNvSpPr>
          <p:nvPr>
            <p:ph type="ftr" sz="quarter" idx="11"/>
          </p:nvPr>
        </p:nvSpPr>
        <p:spPr/>
        <p:txBody>
          <a:bodyPr/>
          <a:lstStyle/>
          <a:p>
            <a:endParaRPr lang="en-US">
              <a:solidFill>
                <a:srgbClr val="7385A9">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pic>
        <p:nvPicPr>
          <p:cNvPr id="8" name="Picture 2" descr="Z:\OBP Logo\Final OBP Logos\OBP LOGO4.5 copy.gif"/>
          <p:cNvPicPr>
            <a:picLocks noChangeAspect="1" noChangeArrowheads="1"/>
          </p:cNvPicPr>
          <p:nvPr userDrawn="1"/>
        </p:nvPicPr>
        <p:blipFill>
          <a:blip r:embed="rId2" cstate="print"/>
          <a:srcRect/>
          <a:stretch>
            <a:fillRect/>
          </a:stretch>
        </p:blipFill>
        <p:spPr bwMode="auto">
          <a:xfrm>
            <a:off x="20386" y="-19575"/>
            <a:ext cx="782691" cy="784254"/>
          </a:xfrm>
          <a:prstGeom prst="rect">
            <a:avLst/>
          </a:prstGeom>
          <a:noFill/>
        </p:spPr>
      </p:pic>
    </p:spTree>
    <p:extLst>
      <p:ext uri="{BB962C8B-B14F-4D97-AF65-F5344CB8AC3E}">
        <p14:creationId xmlns:p14="http://schemas.microsoft.com/office/powerpoint/2010/main" val="362395549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0130B6-78DA-4D27-9E24-7A6C0118D8D7}" type="datetimeFigureOut">
              <a:rPr lang="en-US" smtClean="0"/>
              <a:pPr/>
              <a:t>10/3/2017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726742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0130B6-78DA-4D27-9E24-7A6C0118D8D7}"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17009566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0130B6-78DA-4D27-9E24-7A6C0118D8D7}"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7AF50-922E-43B5-813A-3ADE6B713763}" type="slidenum">
              <a:rPr lang="en-US" smtClean="0"/>
              <a:pPr/>
              <a:t>‹#›</a:t>
            </a:fld>
            <a:endParaRPr lang="en-US"/>
          </a:p>
        </p:txBody>
      </p:sp>
    </p:spTree>
    <p:extLst>
      <p:ext uri="{BB962C8B-B14F-4D97-AF65-F5344CB8AC3E}">
        <p14:creationId xmlns:p14="http://schemas.microsoft.com/office/powerpoint/2010/main" val="598793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42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1650">
                <a:solidFill>
                  <a:schemeClr val="tx1"/>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EAEBDE">
                    <a:shade val="90000"/>
                  </a:srgbClr>
                </a:solidFill>
              </a:rPr>
              <a:pPr/>
              <a:t>10/3/2017</a:t>
            </a:fld>
            <a:endParaRPr lang="en-US">
              <a:solidFill>
                <a:srgbClr val="EAEBDE">
                  <a:shade val="90000"/>
                </a:srgbClr>
              </a:solidFill>
            </a:endParaRPr>
          </a:p>
        </p:txBody>
      </p:sp>
      <p:sp>
        <p:nvSpPr>
          <p:cNvPr id="5" name="Footer Placeholder 4"/>
          <p:cNvSpPr>
            <a:spLocks noGrp="1"/>
          </p:cNvSpPr>
          <p:nvPr>
            <p:ph type="ftr" sz="quarter" idx="11"/>
          </p:nvPr>
        </p:nvSpPr>
        <p:spPr/>
        <p:txBody>
          <a:bodyPr/>
          <a:lstStyle/>
          <a:p>
            <a:endParaRPr lang="en-US">
              <a:solidFill>
                <a:srgbClr val="EAEBDE">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EAEBDE">
                    <a:shade val="90000"/>
                  </a:srgbClr>
                </a:solidFill>
              </a:rPr>
              <a:pPr/>
              <a:t>‹#›</a:t>
            </a:fld>
            <a:endParaRPr lang="en-US">
              <a:solidFill>
                <a:srgbClr val="EAEBDE">
                  <a:shade val="90000"/>
                </a:srgbClr>
              </a:solidFill>
            </a:endParaRPr>
          </a:p>
        </p:txBody>
      </p:sp>
    </p:spTree>
    <p:extLst>
      <p:ext uri="{BB962C8B-B14F-4D97-AF65-F5344CB8AC3E}">
        <p14:creationId xmlns:p14="http://schemas.microsoft.com/office/powerpoint/2010/main" val="115736107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1950"/>
            </a:lvl1pPr>
            <a:lvl2pPr>
              <a:defRPr sz="1800"/>
            </a:lvl2pPr>
            <a:lvl3pPr>
              <a:defRPr sz="1500"/>
            </a:lvl3pPr>
            <a:lvl4pPr>
              <a:defRPr sz="1350"/>
            </a:lvl4pPr>
            <a:lvl5pPr>
              <a:defRPr sz="135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1950"/>
            </a:lvl1pPr>
            <a:lvl2pPr>
              <a:defRPr sz="1800"/>
            </a:lvl2pPr>
            <a:lvl3pPr>
              <a:defRPr sz="1500"/>
            </a:lvl3pPr>
            <a:lvl4pPr>
              <a:defRPr sz="1350"/>
            </a:lvl4pPr>
            <a:lvl5pPr>
              <a:defRPr sz="135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6" name="Footer Placeholder 5"/>
          <p:cNvSpPr>
            <a:spLocks noGrp="1"/>
          </p:cNvSpPr>
          <p:nvPr>
            <p:ph type="ftr" sz="quarter" idx="11"/>
          </p:nvPr>
        </p:nvSpPr>
        <p:spPr/>
        <p:txBody>
          <a:bodyPr/>
          <a:lstStyle/>
          <a:p>
            <a:endParaRPr lang="en-US">
              <a:solidFill>
                <a:srgbClr val="7385A9">
                  <a:shade val="90000"/>
                </a:srgbClr>
              </a:solidFill>
            </a:endParaRPr>
          </a:p>
        </p:txBody>
      </p:sp>
      <p:sp>
        <p:nvSpPr>
          <p:cNvPr id="7" name="Slide Number Placeholder 6"/>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5961960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1800" b="1" cap="none" baseline="0">
                <a:solidFill>
                  <a:schemeClr val="tx2"/>
                </a:solidFill>
                <a:effectLst/>
              </a:defRPr>
            </a:lvl1pPr>
            <a:lvl2pPr>
              <a:buNone/>
              <a:defRPr sz="1500" b="1"/>
            </a:lvl2pPr>
            <a:lvl3pPr>
              <a:buNone/>
              <a:defRPr sz="1350" b="1"/>
            </a:lvl3pPr>
            <a:lvl4pPr>
              <a:buNone/>
              <a:defRPr sz="1200" b="1"/>
            </a:lvl4pPr>
            <a:lvl5pPr>
              <a:buNone/>
              <a:defRPr sz="12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9"/>
            <a:ext cx="4041775" cy="654843"/>
          </a:xfrm>
        </p:spPr>
        <p:txBody>
          <a:bodyPr lIns="45720" tIns="0" rIns="45720" bIns="0" anchor="ctr"/>
          <a:lstStyle>
            <a:lvl1pPr marL="0" indent="0">
              <a:buNone/>
              <a:defRPr sz="1800" b="1" cap="none" baseline="0">
                <a:solidFill>
                  <a:schemeClr val="tx2"/>
                </a:solidFill>
                <a:effectLst/>
              </a:defRPr>
            </a:lvl1pPr>
            <a:lvl2pPr>
              <a:buNone/>
              <a:defRPr sz="1500" b="1"/>
            </a:lvl2pPr>
            <a:lvl3pPr>
              <a:buNone/>
              <a:defRPr sz="1350" b="1"/>
            </a:lvl3pPr>
            <a:lvl4pPr>
              <a:buNone/>
              <a:defRPr sz="1200" b="1"/>
            </a:lvl4pPr>
            <a:lvl5pPr>
              <a:buNone/>
              <a:defRPr sz="12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1650"/>
            </a:lvl1pPr>
            <a:lvl2pPr>
              <a:defRPr sz="1500"/>
            </a:lvl2pPr>
            <a:lvl3pPr>
              <a:defRPr sz="1350"/>
            </a:lvl3pPr>
            <a:lvl4pPr>
              <a:defRPr sz="1200"/>
            </a:lvl4pPr>
            <a:lvl5pPr>
              <a:defRPr sz="12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0"/>
            <a:ext cx="4041775" cy="3845720"/>
          </a:xfrm>
        </p:spPr>
        <p:txBody>
          <a:bodyPr tIns="0"/>
          <a:lstStyle>
            <a:lvl1pPr>
              <a:defRPr sz="1650"/>
            </a:lvl1pPr>
            <a:lvl2pPr>
              <a:defRPr sz="1500"/>
            </a:lvl2pPr>
            <a:lvl3pPr>
              <a:defRPr sz="1350"/>
            </a:lvl3pPr>
            <a:lvl4pPr>
              <a:defRPr sz="1200"/>
            </a:lvl4pPr>
            <a:lvl5pPr>
              <a:defRPr sz="12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8" name="Footer Placeholder 7"/>
          <p:cNvSpPr>
            <a:spLocks noGrp="1"/>
          </p:cNvSpPr>
          <p:nvPr>
            <p:ph type="ftr" sz="quarter" idx="11"/>
          </p:nvPr>
        </p:nvSpPr>
        <p:spPr/>
        <p:txBody>
          <a:bodyPr/>
          <a:lstStyle/>
          <a:p>
            <a:endParaRPr lang="en-US">
              <a:solidFill>
                <a:srgbClr val="7385A9">
                  <a:shade val="90000"/>
                </a:srgbClr>
              </a:solidFill>
            </a:endParaRPr>
          </a:p>
        </p:txBody>
      </p:sp>
      <p:sp>
        <p:nvSpPr>
          <p:cNvPr id="9" name="Slide Number Placeholder 8"/>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33814417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375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4" name="Footer Placeholder 3"/>
          <p:cNvSpPr>
            <a:spLocks noGrp="1"/>
          </p:cNvSpPr>
          <p:nvPr>
            <p:ph type="ftr" sz="quarter" idx="11"/>
          </p:nvPr>
        </p:nvSpPr>
        <p:spPr/>
        <p:txBody>
          <a:bodyPr/>
          <a:lstStyle/>
          <a:p>
            <a:endParaRPr lang="en-US">
              <a:solidFill>
                <a:srgbClr val="7385A9">
                  <a:shade val="90000"/>
                </a:srgbClr>
              </a:solidFill>
            </a:endParaRPr>
          </a:p>
        </p:txBody>
      </p:sp>
      <p:sp>
        <p:nvSpPr>
          <p:cNvPr id="5" name="Slide Number Placeholder 4"/>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194489806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3" name="Footer Placeholder 2"/>
          <p:cNvSpPr>
            <a:spLocks noGrp="1"/>
          </p:cNvSpPr>
          <p:nvPr>
            <p:ph type="ftr" sz="quarter" idx="11"/>
          </p:nvPr>
        </p:nvSpPr>
        <p:spPr/>
        <p:txBody>
          <a:bodyPr/>
          <a:lstStyle/>
          <a:p>
            <a:endParaRPr lang="en-US">
              <a:solidFill>
                <a:srgbClr val="7385A9">
                  <a:shade val="90000"/>
                </a:srgbClr>
              </a:solidFill>
            </a:endParaRPr>
          </a:p>
        </p:txBody>
      </p:sp>
      <p:sp>
        <p:nvSpPr>
          <p:cNvPr id="4" name="Slide Number Placeholder 3"/>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2772128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195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050"/>
            </a:lvl1pPr>
            <a:lvl2pPr indent="0" algn="l">
              <a:buNone/>
              <a:defRPr sz="900"/>
            </a:lvl2pPr>
            <a:lvl3pPr indent="0" algn="l">
              <a:buNone/>
              <a:defRPr sz="750"/>
            </a:lvl3pPr>
            <a:lvl4pPr indent="0" algn="l">
              <a:buNone/>
              <a:defRPr sz="675"/>
            </a:lvl4pPr>
            <a:lvl5pPr indent="0" algn="l">
              <a:buNone/>
              <a:defRPr sz="675"/>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100"/>
            </a:lvl1pPr>
            <a:lvl2pPr>
              <a:defRPr sz="1950"/>
            </a:lvl2pPr>
            <a:lvl3pPr>
              <a:defRPr sz="1800"/>
            </a:lvl3pPr>
            <a:lvl4pPr>
              <a:defRPr sz="1500"/>
            </a:lvl4pPr>
            <a:lvl5pPr>
              <a:defRPr sz="135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6" name="Footer Placeholder 5"/>
          <p:cNvSpPr>
            <a:spLocks noGrp="1"/>
          </p:cNvSpPr>
          <p:nvPr>
            <p:ph type="ftr" sz="quarter" idx="11"/>
          </p:nvPr>
        </p:nvSpPr>
        <p:spPr/>
        <p:txBody>
          <a:bodyPr/>
          <a:lstStyle/>
          <a:p>
            <a:endParaRPr lang="en-US">
              <a:solidFill>
                <a:srgbClr val="7385A9">
                  <a:shade val="90000"/>
                </a:srgbClr>
              </a:solidFill>
            </a:endParaRPr>
          </a:p>
        </p:txBody>
      </p:sp>
      <p:sp>
        <p:nvSpPr>
          <p:cNvPr id="7" name="Slide Number Placeholder 6"/>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2405089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Title 1"/>
          <p:cNvSpPr>
            <a:spLocks noGrp="1"/>
          </p:cNvSpPr>
          <p:nvPr>
            <p:ph type="title"/>
          </p:nvPr>
        </p:nvSpPr>
        <p:spPr>
          <a:xfrm>
            <a:off x="609600" y="1176998"/>
            <a:ext cx="2212848" cy="1582621"/>
          </a:xfrm>
        </p:spPr>
        <p:txBody>
          <a:bodyPr vert="horz" lIns="45720" tIns="45720" rIns="45720" bIns="45720" anchor="b"/>
          <a:lstStyle>
            <a:lvl1pPr algn="l">
              <a:buNone/>
              <a:defRPr sz="15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188"/>
              </a:spcBef>
              <a:buFontTx/>
              <a:buNone/>
              <a:defRPr sz="975"/>
            </a:lvl1pPr>
            <a:lvl2pPr>
              <a:defRPr sz="900"/>
            </a:lvl2pPr>
            <a:lvl3pPr>
              <a:defRPr sz="750"/>
            </a:lvl3pPr>
            <a:lvl4pPr>
              <a:defRPr sz="675"/>
            </a:lvl4pPr>
            <a:lvl5pPr>
              <a:defRPr sz="675"/>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6" name="Footer Placeholder 5"/>
          <p:cNvSpPr>
            <a:spLocks noGrp="1"/>
          </p:cNvSpPr>
          <p:nvPr>
            <p:ph type="ftr" sz="quarter" idx="11"/>
          </p:nvPr>
        </p:nvSpPr>
        <p:spPr/>
        <p:txBody>
          <a:bodyPr/>
          <a:lstStyle/>
          <a:p>
            <a:endParaRPr lang="en-US">
              <a:solidFill>
                <a:srgbClr val="7385A9">
                  <a:shade val="90000"/>
                </a:srgbClr>
              </a:solidFill>
            </a:endParaRPr>
          </a:p>
        </p:txBody>
      </p:sp>
      <p:sp>
        <p:nvSpPr>
          <p:cNvPr id="7" name="Slide Number Placeholder 6"/>
          <p:cNvSpPr>
            <a:spLocks noGrp="1"/>
          </p:cNvSpPr>
          <p:nvPr>
            <p:ph type="sldNum" sz="quarter" idx="12"/>
          </p:nvPr>
        </p:nvSpPr>
        <p:spPr>
          <a:xfrm>
            <a:off x="8077200" y="6356352"/>
            <a:ext cx="609600" cy="365125"/>
          </a:xfrm>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24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
        <p:nvSpPr>
          <p:cNvPr id="11" name="Freeform 10"/>
          <p:cNvSpPr>
            <a:spLocks/>
          </p:cNvSpPr>
          <p:nvPr/>
        </p:nvSpPr>
        <p:spPr bwMode="auto">
          <a:xfrm flipV="1">
            <a:off x="4381500" y="621982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Tree>
    <p:extLst>
      <p:ext uri="{BB962C8B-B14F-4D97-AF65-F5344CB8AC3E}">
        <p14:creationId xmlns:p14="http://schemas.microsoft.com/office/powerpoint/2010/main" val="1685791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
        <p:nvSpPr>
          <p:cNvPr id="9" name="Title Placeholder 8"/>
          <p:cNvSpPr>
            <a:spLocks noGrp="1"/>
          </p:cNvSpPr>
          <p:nvPr>
            <p:ph type="title"/>
          </p:nvPr>
        </p:nvSpPr>
        <p:spPr>
          <a:xfrm>
            <a:off x="457200" y="381000"/>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12392"/>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2"/>
            <a:ext cx="2133600" cy="365125"/>
          </a:xfrm>
          <a:prstGeom prst="rect">
            <a:avLst/>
          </a:prstGeom>
        </p:spPr>
        <p:txBody>
          <a:bodyPr vert="horz" lIns="0" tIns="0" rIns="0" bIns="0" anchor="b"/>
          <a:lstStyle>
            <a:lvl1pPr algn="l" eaLnBrk="1" latinLnBrk="0" hangingPunct="1">
              <a:defRPr kumimoji="0" sz="900">
                <a:solidFill>
                  <a:schemeClr val="tx2">
                    <a:shade val="90000"/>
                  </a:schemeClr>
                </a:solidFill>
              </a:defRPr>
            </a:lvl1pPr>
          </a:lstStyle>
          <a:p>
            <a:fld id="{F6925745-C7A1-479E-B0BC-9C204A6FC08B}" type="datetimeFigureOut">
              <a:rPr lang="en-US" smtClean="0">
                <a:solidFill>
                  <a:srgbClr val="7385A9">
                    <a:shade val="90000"/>
                  </a:srgbClr>
                </a:solidFill>
              </a:rPr>
              <a:pPr/>
              <a:t>10/3/2017</a:t>
            </a:fld>
            <a:endParaRPr lang="en-US">
              <a:solidFill>
                <a:srgbClr val="7385A9">
                  <a:shade val="90000"/>
                </a:srgbClr>
              </a:solidFill>
            </a:endParaRPr>
          </a:p>
        </p:txBody>
      </p:sp>
      <p:sp>
        <p:nvSpPr>
          <p:cNvPr id="22" name="Footer Placeholder 21"/>
          <p:cNvSpPr>
            <a:spLocks noGrp="1"/>
          </p:cNvSpPr>
          <p:nvPr>
            <p:ph type="ftr" sz="quarter" idx="3"/>
          </p:nvPr>
        </p:nvSpPr>
        <p:spPr>
          <a:xfrm>
            <a:off x="2667000" y="6356352"/>
            <a:ext cx="3352800" cy="365125"/>
          </a:xfrm>
          <a:prstGeom prst="rect">
            <a:avLst/>
          </a:prstGeom>
        </p:spPr>
        <p:txBody>
          <a:bodyPr vert="horz" lIns="0" tIns="0" rIns="0" bIns="0" anchor="b"/>
          <a:lstStyle>
            <a:lvl1pPr algn="l" eaLnBrk="1" latinLnBrk="0" hangingPunct="1">
              <a:defRPr kumimoji="0" sz="900">
                <a:solidFill>
                  <a:schemeClr val="tx2">
                    <a:shade val="90000"/>
                  </a:schemeClr>
                </a:solidFill>
              </a:defRPr>
            </a:lvl1pPr>
          </a:lstStyle>
          <a:p>
            <a:endParaRPr lang="en-US">
              <a:solidFill>
                <a:srgbClr val="7385A9">
                  <a:shade val="90000"/>
                </a:srgbClr>
              </a:solidFill>
            </a:endParaRPr>
          </a:p>
        </p:txBody>
      </p:sp>
      <p:sp>
        <p:nvSpPr>
          <p:cNvPr id="18" name="Slide Number Placeholder 17"/>
          <p:cNvSpPr>
            <a:spLocks noGrp="1"/>
          </p:cNvSpPr>
          <p:nvPr>
            <p:ph type="sldNum" sz="quarter" idx="4"/>
          </p:nvPr>
        </p:nvSpPr>
        <p:spPr>
          <a:xfrm>
            <a:off x="7924800" y="6356352"/>
            <a:ext cx="762000" cy="365125"/>
          </a:xfrm>
          <a:prstGeom prst="rect">
            <a:avLst/>
          </a:prstGeom>
        </p:spPr>
        <p:txBody>
          <a:bodyPr vert="horz" lIns="0" tIns="0" rIns="0" bIns="0" anchor="b"/>
          <a:lstStyle>
            <a:lvl1pPr algn="r" eaLnBrk="1" latinLnBrk="0" hangingPunct="1">
              <a:defRPr kumimoji="0" sz="900">
                <a:solidFill>
                  <a:schemeClr val="tx2">
                    <a:shade val="90000"/>
                  </a:schemeClr>
                </a:solidFill>
              </a:defRPr>
            </a:lvl1p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sz="1350">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sz="1350">
                <a:solidFill>
                  <a:prstClr val="black"/>
                </a:solidFill>
              </a:endParaRPr>
            </a:p>
          </p:txBody>
        </p:sp>
      </p:grpSp>
    </p:spTree>
    <p:extLst>
      <p:ext uri="{BB962C8B-B14F-4D97-AF65-F5344CB8AC3E}">
        <p14:creationId xmlns:p14="http://schemas.microsoft.com/office/powerpoint/2010/main" val="27184082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eaLnBrk="1" latinLnBrk="0" hangingPunct="1">
        <a:spcBef>
          <a:spcPct val="0"/>
        </a:spcBef>
        <a:buNone/>
        <a:defRPr kumimoji="0" sz="3750" b="0" kern="1200">
          <a:ln>
            <a:noFill/>
          </a:ln>
          <a:solidFill>
            <a:schemeClr val="tx2"/>
          </a:solidFill>
          <a:effectLst/>
          <a:latin typeface="+mj-lt"/>
          <a:ea typeface="+mj-ea"/>
          <a:cs typeface="+mj-cs"/>
        </a:defRPr>
      </a:lvl1pPr>
    </p:titleStyle>
    <p:bodyStyle>
      <a:lvl1pPr marL="205740" indent="-205740" algn="l" rtl="0" eaLnBrk="1" latinLnBrk="0" hangingPunct="1">
        <a:spcBef>
          <a:spcPct val="20000"/>
        </a:spcBef>
        <a:buClr>
          <a:schemeClr val="accent3"/>
        </a:buClr>
        <a:buSzPct val="95000"/>
        <a:buFont typeface="Wingdings 2"/>
        <a:buChar char=""/>
        <a:defRPr kumimoji="0" sz="1950" kern="1200">
          <a:solidFill>
            <a:schemeClr val="tx1"/>
          </a:solidFill>
          <a:latin typeface="+mn-lt"/>
          <a:ea typeface="+mn-ea"/>
          <a:cs typeface="+mn-cs"/>
        </a:defRPr>
      </a:lvl1pPr>
      <a:lvl2pPr marL="480060" indent="-185166" algn="l" rtl="0" eaLnBrk="1" latinLnBrk="0" hangingPunct="1">
        <a:spcBef>
          <a:spcPct val="20000"/>
        </a:spcBef>
        <a:buClr>
          <a:schemeClr val="accent1"/>
        </a:buClr>
        <a:buSzPct val="85000"/>
        <a:buFont typeface="Wingdings 2"/>
        <a:buChar char=""/>
        <a:defRPr kumimoji="0" sz="1800" kern="1200">
          <a:solidFill>
            <a:schemeClr val="tx1"/>
          </a:solidFill>
          <a:latin typeface="+mn-lt"/>
          <a:ea typeface="+mn-ea"/>
          <a:cs typeface="+mn-cs"/>
        </a:defRPr>
      </a:lvl2pPr>
      <a:lvl3pPr marL="685800" indent="-185166" algn="l" rtl="0" eaLnBrk="1" latinLnBrk="0" hangingPunct="1">
        <a:spcBef>
          <a:spcPct val="20000"/>
        </a:spcBef>
        <a:buClr>
          <a:schemeClr val="accent2"/>
        </a:buClr>
        <a:buSzPct val="70000"/>
        <a:buFont typeface="Wingdings 2"/>
        <a:buChar char=""/>
        <a:defRPr kumimoji="0" sz="1575" kern="1200">
          <a:solidFill>
            <a:schemeClr val="tx1"/>
          </a:solidFill>
          <a:latin typeface="+mn-lt"/>
          <a:ea typeface="+mn-ea"/>
          <a:cs typeface="+mn-cs"/>
        </a:defRPr>
      </a:lvl3pPr>
      <a:lvl4pPr marL="891540" indent="-157734" algn="l" rtl="0" eaLnBrk="1" latinLnBrk="0" hangingPunct="1">
        <a:spcBef>
          <a:spcPct val="20000"/>
        </a:spcBef>
        <a:buClr>
          <a:schemeClr val="accent3"/>
        </a:buClr>
        <a:buSzPct val="65000"/>
        <a:buFont typeface="Wingdings 2"/>
        <a:buChar char=""/>
        <a:defRPr kumimoji="0" sz="1500" kern="1200">
          <a:solidFill>
            <a:schemeClr val="tx1"/>
          </a:solidFill>
          <a:latin typeface="+mn-lt"/>
          <a:ea typeface="+mn-ea"/>
          <a:cs typeface="+mn-cs"/>
        </a:defRPr>
      </a:lvl4pPr>
      <a:lvl5pPr marL="1097280" indent="-157734" algn="l" rtl="0" eaLnBrk="1" latinLnBrk="0" hangingPunct="1">
        <a:spcBef>
          <a:spcPct val="20000"/>
        </a:spcBef>
        <a:buClr>
          <a:schemeClr val="accent4"/>
        </a:buClr>
        <a:buSzPct val="65000"/>
        <a:buFont typeface="Wingdings 2"/>
        <a:buChar char=""/>
        <a:defRPr kumimoji="0" sz="1500" kern="1200">
          <a:solidFill>
            <a:schemeClr val="tx1"/>
          </a:solidFill>
          <a:latin typeface="+mn-lt"/>
          <a:ea typeface="+mn-ea"/>
          <a:cs typeface="+mn-cs"/>
        </a:defRPr>
      </a:lvl5pPr>
      <a:lvl6pPr marL="1303020" indent="-157734" algn="l" rtl="0" eaLnBrk="1" latinLnBrk="0" hangingPunct="1">
        <a:spcBef>
          <a:spcPct val="20000"/>
        </a:spcBef>
        <a:buClr>
          <a:schemeClr val="accent5"/>
        </a:buClr>
        <a:buSzPct val="80000"/>
        <a:buFont typeface="Wingdings 2"/>
        <a:buChar char=""/>
        <a:defRPr kumimoji="0" sz="1350" kern="1200">
          <a:solidFill>
            <a:schemeClr val="tx1"/>
          </a:solidFill>
          <a:latin typeface="+mn-lt"/>
          <a:ea typeface="+mn-ea"/>
          <a:cs typeface="+mn-cs"/>
        </a:defRPr>
      </a:lvl6pPr>
      <a:lvl7pPr marL="1440180" indent="-137160" algn="l" rtl="0" eaLnBrk="1" latinLnBrk="0" hangingPunct="1">
        <a:spcBef>
          <a:spcPct val="20000"/>
        </a:spcBef>
        <a:buClr>
          <a:schemeClr val="accent6"/>
        </a:buClr>
        <a:buSzPct val="80000"/>
        <a:buFont typeface="Wingdings 2"/>
        <a:buChar char=""/>
        <a:defRPr kumimoji="0" sz="1200" kern="1200" baseline="0">
          <a:solidFill>
            <a:schemeClr val="tx1"/>
          </a:solidFill>
          <a:latin typeface="+mn-lt"/>
          <a:ea typeface="+mn-ea"/>
          <a:cs typeface="+mn-cs"/>
        </a:defRPr>
      </a:lvl7pPr>
      <a:lvl8pPr marL="1645920" indent="-137160" algn="l" rtl="0" eaLnBrk="1" latinLnBrk="0" hangingPunct="1">
        <a:spcBef>
          <a:spcPct val="20000"/>
        </a:spcBef>
        <a:buClr>
          <a:schemeClr val="tx2"/>
        </a:buClr>
        <a:buChar char="•"/>
        <a:defRPr kumimoji="0" sz="1200" kern="1200">
          <a:solidFill>
            <a:schemeClr val="tx1"/>
          </a:solidFill>
          <a:latin typeface="+mn-lt"/>
          <a:ea typeface="+mn-ea"/>
          <a:cs typeface="+mn-cs"/>
        </a:defRPr>
      </a:lvl8pPr>
      <a:lvl9pPr marL="1851660" indent="-137160" algn="l" rtl="0" eaLnBrk="1" latinLnBrk="0" hangingPunct="1">
        <a:spcBef>
          <a:spcPct val="20000"/>
        </a:spcBef>
        <a:buClr>
          <a:schemeClr val="tx2"/>
        </a:buClr>
        <a:buFontTx/>
        <a:buChar char="•"/>
        <a:defRPr kumimoji="0" sz="105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0130B6-78DA-4D27-9E24-7A6C0118D8D7}" type="datetimeFigureOut">
              <a:rPr lang="en-US" smtClean="0"/>
              <a:pPr/>
              <a:t>10/3/2017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D7AF50-922E-43B5-813A-3ADE6B713763}" type="slidenum">
              <a:rPr lang="en-US" smtClean="0"/>
              <a:pPr/>
              <a:t>‹#›</a:t>
            </a:fld>
            <a:endParaRPr lang="en-US"/>
          </a:p>
        </p:txBody>
      </p:sp>
    </p:spTree>
    <p:extLst>
      <p:ext uri="{BB962C8B-B14F-4D97-AF65-F5344CB8AC3E}">
        <p14:creationId xmlns:p14="http://schemas.microsoft.com/office/powerpoint/2010/main" val="790438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78835" y="2701183"/>
            <a:ext cx="7854696" cy="1752600"/>
          </a:xfrm>
        </p:spPr>
        <p:txBody>
          <a:bodyPr/>
          <a:lstStyle/>
          <a:p>
            <a:pPr algn="l"/>
            <a:endParaRPr lang="en-US" dirty="0" smtClean="0"/>
          </a:p>
          <a:p>
            <a:pPr algn="l"/>
            <a:r>
              <a:rPr lang="en-US" dirty="0" smtClean="0"/>
              <a:t>		</a:t>
            </a:r>
            <a:endParaRPr lang="en-US" dirty="0"/>
          </a:p>
        </p:txBody>
      </p:sp>
      <p:sp>
        <p:nvSpPr>
          <p:cNvPr id="4" name="Title 1"/>
          <p:cNvSpPr txBox="1">
            <a:spLocks/>
          </p:cNvSpPr>
          <p:nvPr/>
        </p:nvSpPr>
        <p:spPr>
          <a:xfrm>
            <a:off x="678835" y="1800403"/>
            <a:ext cx="7990317" cy="1477393"/>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42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algn="ctr"/>
            <a:r>
              <a:rPr lang="en-US" sz="5400" dirty="0" smtClean="0"/>
              <a:t>Report of the </a:t>
            </a:r>
          </a:p>
          <a:p>
            <a:pPr algn="ctr"/>
            <a:r>
              <a:rPr lang="en-US" sz="5400" dirty="0" smtClean="0"/>
              <a:t>Biological Programs</a:t>
            </a:r>
            <a:endParaRPr lang="en-US" sz="5400" dirty="0"/>
          </a:p>
        </p:txBody>
      </p:sp>
      <p:sp>
        <p:nvSpPr>
          <p:cNvPr id="6" name="TextBox 5"/>
          <p:cNvSpPr txBox="1"/>
          <p:nvPr/>
        </p:nvSpPr>
        <p:spPr>
          <a:xfrm>
            <a:off x="5836778" y="4802736"/>
            <a:ext cx="3537958" cy="1015663"/>
          </a:xfrm>
          <a:prstGeom prst="rect">
            <a:avLst/>
          </a:prstGeom>
          <a:noFill/>
        </p:spPr>
        <p:txBody>
          <a:bodyPr wrap="square" rtlCol="0">
            <a:spAutoFit/>
          </a:bodyPr>
          <a:lstStyle/>
          <a:p>
            <a:r>
              <a:rPr lang="en-US" sz="2000" dirty="0" smtClean="0">
                <a:solidFill>
                  <a:prstClr val="white"/>
                </a:solidFill>
                <a:latin typeface="Calibri"/>
              </a:rPr>
              <a:t>215</a:t>
            </a:r>
            <a:r>
              <a:rPr lang="en-US" sz="2000" baseline="30000" dirty="0" smtClean="0">
                <a:solidFill>
                  <a:prstClr val="white"/>
                </a:solidFill>
                <a:latin typeface="Calibri"/>
              </a:rPr>
              <a:t>th</a:t>
            </a:r>
            <a:r>
              <a:rPr lang="en-US" sz="2000" dirty="0" smtClean="0">
                <a:solidFill>
                  <a:prstClr val="white"/>
                </a:solidFill>
                <a:latin typeface="Calibri"/>
              </a:rPr>
              <a:t> ORSANCO Technical Committee Meeting</a:t>
            </a:r>
          </a:p>
          <a:p>
            <a:r>
              <a:rPr lang="en-US" sz="2000" dirty="0" smtClean="0">
                <a:solidFill>
                  <a:prstClr val="white"/>
                </a:solidFill>
                <a:latin typeface="Calibri"/>
              </a:rPr>
              <a:t>Agenda Item 4</a:t>
            </a:r>
            <a:endParaRPr lang="en-US" dirty="0"/>
          </a:p>
        </p:txBody>
      </p:sp>
    </p:spTree>
    <p:extLst>
      <p:ext uri="{BB962C8B-B14F-4D97-AF65-F5344CB8AC3E}">
        <p14:creationId xmlns:p14="http://schemas.microsoft.com/office/powerpoint/2010/main" val="32604409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78835" y="2701183"/>
            <a:ext cx="7854696" cy="1752600"/>
          </a:xfrm>
        </p:spPr>
        <p:txBody>
          <a:bodyPr/>
          <a:lstStyle/>
          <a:p>
            <a:pPr algn="l"/>
            <a:endParaRPr lang="en-US" dirty="0" smtClean="0"/>
          </a:p>
          <a:p>
            <a:pPr algn="l"/>
            <a:r>
              <a:rPr lang="en-US" sz="2000" dirty="0" smtClean="0"/>
              <a:t>West Virginia 604(b) Project Summary</a:t>
            </a:r>
          </a:p>
          <a:p>
            <a:pPr algn="l"/>
            <a:r>
              <a:rPr lang="en-US" sz="2000" dirty="0" smtClean="0"/>
              <a:t>2016-2017</a:t>
            </a:r>
            <a:r>
              <a:rPr lang="en-US" dirty="0" smtClean="0"/>
              <a:t>		</a:t>
            </a:r>
            <a:endParaRPr lang="en-US" dirty="0"/>
          </a:p>
        </p:txBody>
      </p:sp>
      <p:sp>
        <p:nvSpPr>
          <p:cNvPr id="4" name="Title 1"/>
          <p:cNvSpPr txBox="1">
            <a:spLocks/>
          </p:cNvSpPr>
          <p:nvPr/>
        </p:nvSpPr>
        <p:spPr>
          <a:xfrm>
            <a:off x="678835" y="1162228"/>
            <a:ext cx="7990317" cy="1477393"/>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42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algn="l"/>
            <a:r>
              <a:rPr lang="en-US" sz="3300" dirty="0" smtClean="0"/>
              <a:t>A Study of Contaminants in Edible Fish from the Kanawha and Monongahela Rivers in West Virginia </a:t>
            </a:r>
            <a:endParaRPr lang="en-US" sz="3300" dirty="0"/>
          </a:p>
        </p:txBody>
      </p:sp>
      <p:sp>
        <p:nvSpPr>
          <p:cNvPr id="6" name="TextBox 5"/>
          <p:cNvSpPr txBox="1"/>
          <p:nvPr/>
        </p:nvSpPr>
        <p:spPr>
          <a:xfrm>
            <a:off x="5836778" y="4802736"/>
            <a:ext cx="3537958" cy="1015663"/>
          </a:xfrm>
          <a:prstGeom prst="rect">
            <a:avLst/>
          </a:prstGeom>
          <a:noFill/>
        </p:spPr>
        <p:txBody>
          <a:bodyPr wrap="square" rtlCol="0">
            <a:spAutoFit/>
          </a:bodyPr>
          <a:lstStyle/>
          <a:p>
            <a:r>
              <a:rPr lang="en-US" sz="2000" dirty="0" smtClean="0">
                <a:solidFill>
                  <a:prstClr val="white"/>
                </a:solidFill>
                <a:latin typeface="Calibri"/>
              </a:rPr>
              <a:t>215</a:t>
            </a:r>
            <a:r>
              <a:rPr lang="en-US" sz="2000" baseline="30000" dirty="0" smtClean="0">
                <a:solidFill>
                  <a:prstClr val="white"/>
                </a:solidFill>
                <a:latin typeface="Calibri"/>
              </a:rPr>
              <a:t>th</a:t>
            </a:r>
            <a:r>
              <a:rPr lang="en-US" sz="2000" dirty="0" smtClean="0">
                <a:solidFill>
                  <a:prstClr val="white"/>
                </a:solidFill>
                <a:latin typeface="Calibri"/>
              </a:rPr>
              <a:t> ORSANCO Technical Committee Meeting</a:t>
            </a:r>
          </a:p>
          <a:p>
            <a:r>
              <a:rPr lang="en-US" sz="2000" dirty="0" smtClean="0">
                <a:solidFill>
                  <a:prstClr val="white"/>
                </a:solidFill>
                <a:latin typeface="Calibri"/>
              </a:rPr>
              <a:t>Agenda Item 4C</a:t>
            </a:r>
            <a:endParaRPr lang="en-US" dirty="0"/>
          </a:p>
        </p:txBody>
      </p:sp>
    </p:spTree>
    <p:extLst>
      <p:ext uri="{BB962C8B-B14F-4D97-AF65-F5344CB8AC3E}">
        <p14:creationId xmlns:p14="http://schemas.microsoft.com/office/powerpoint/2010/main" val="32604409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1887" y="679787"/>
            <a:ext cx="6934913" cy="618146"/>
          </a:xfrm>
        </p:spPr>
        <p:txBody>
          <a:bodyPr/>
          <a:lstStyle/>
          <a:p>
            <a:r>
              <a:rPr lang="en-US" dirty="0"/>
              <a:t>WV 604(b) Fish Tissue Project</a:t>
            </a:r>
          </a:p>
        </p:txBody>
      </p:sp>
      <p:sp>
        <p:nvSpPr>
          <p:cNvPr id="4" name="Content Placeholder 3"/>
          <p:cNvSpPr>
            <a:spLocks noGrp="1"/>
          </p:cNvSpPr>
          <p:nvPr>
            <p:ph idx="1"/>
          </p:nvPr>
        </p:nvSpPr>
        <p:spPr>
          <a:xfrm>
            <a:off x="136733" y="1405942"/>
            <a:ext cx="8550067" cy="830997"/>
          </a:xfrm>
          <a:prstGeom prst="rect">
            <a:avLst/>
          </a:prstGeom>
          <a:solidFill>
            <a:schemeClr val="bg1"/>
          </a:solidFill>
        </p:spPr>
        <p:txBody>
          <a:bodyPr wrap="square">
            <a:spAutoFit/>
          </a:bodyPr>
          <a:lstStyle/>
          <a:p>
            <a:pPr marL="0" indent="0" algn="ctr">
              <a:buNone/>
            </a:pPr>
            <a:r>
              <a:rPr lang="en-US" sz="2400" dirty="0"/>
              <a:t>Beginning in spring </a:t>
            </a:r>
            <a:r>
              <a:rPr lang="en-US" sz="2400" dirty="0" smtClean="0"/>
              <a:t>2016,ORSANCO </a:t>
            </a:r>
            <a:r>
              <a:rPr lang="en-US" sz="2400" dirty="0"/>
              <a:t>biological staff has operated on the Monongahela and Kanawha rivers on behalf of WVDEP.</a:t>
            </a:r>
          </a:p>
        </p:txBody>
      </p:sp>
      <p:sp>
        <p:nvSpPr>
          <p:cNvPr id="6" name="Rectangle 5"/>
          <p:cNvSpPr/>
          <p:nvPr/>
        </p:nvSpPr>
        <p:spPr>
          <a:xfrm>
            <a:off x="136733" y="2344948"/>
            <a:ext cx="4572000" cy="3648691"/>
          </a:xfrm>
          <a:prstGeom prst="rect">
            <a:avLst/>
          </a:prstGeom>
        </p:spPr>
        <p:txBody>
          <a:bodyPr>
            <a:spAutoFit/>
          </a:bodyPr>
          <a:lstStyle/>
          <a:p>
            <a:pPr indent="228600">
              <a:lnSpc>
                <a:spcPct val="107000"/>
              </a:lnSpc>
            </a:pPr>
            <a:r>
              <a:rPr lang="en-US" b="1" dirty="0" smtClean="0">
                <a:effectLst/>
                <a:latin typeface="Calibri" panose="020F0502020204030204" pitchFamily="34" charset="0"/>
                <a:ea typeface="Calibri" panose="020F0502020204030204" pitchFamily="34" charset="0"/>
                <a:cs typeface="Times New Roman" panose="02020603050405020304" pitchFamily="18" charset="0"/>
              </a:rPr>
              <a:t>Kanawha River:</a:t>
            </a:r>
          </a:p>
          <a:p>
            <a:pPr marL="342900" marR="0" lvl="0" indent="-342900">
              <a:lnSpc>
                <a:spcPct val="107000"/>
              </a:lnSpc>
              <a:spcBef>
                <a:spcPts val="0"/>
              </a:spcBef>
              <a:spcAft>
                <a:spcPts val="0"/>
              </a:spcAft>
              <a:buFont typeface="+mj-lt"/>
              <a:buAutoNum type="arabicPeriod"/>
            </a:pPr>
            <a:r>
              <a:rPr lang="en-US" dirty="0" smtClean="0">
                <a:effectLst/>
                <a:latin typeface="Calibri" panose="020F0502020204030204" pitchFamily="34" charset="0"/>
                <a:ea typeface="Calibri" panose="020F0502020204030204" pitchFamily="34" charset="0"/>
                <a:cs typeface="Times New Roman" panose="02020603050405020304" pitchFamily="18" charset="0"/>
              </a:rPr>
              <a:t>Below Winfield Locks &amp; Dam to the Byrd Pool of the Ohio River (KAN1)</a:t>
            </a:r>
          </a:p>
          <a:p>
            <a:pPr marL="342900" marR="0" lvl="0" indent="-342900">
              <a:lnSpc>
                <a:spcPct val="107000"/>
              </a:lnSpc>
              <a:spcBef>
                <a:spcPts val="0"/>
              </a:spcBef>
              <a:spcAft>
                <a:spcPts val="0"/>
              </a:spcAft>
              <a:buFont typeface="+mj-lt"/>
              <a:buAutoNum type="arabicPeriod"/>
            </a:pPr>
            <a:r>
              <a:rPr lang="en-US" dirty="0" smtClean="0">
                <a:effectLst/>
                <a:latin typeface="Calibri" panose="020F0502020204030204" pitchFamily="34" charset="0"/>
                <a:ea typeface="Calibri" panose="020F0502020204030204" pitchFamily="34" charset="0"/>
                <a:cs typeface="Times New Roman" panose="02020603050405020304" pitchFamily="18" charset="0"/>
              </a:rPr>
              <a:t>Winfield Locks &amp; Dam to Nitro, WV, river mile ~44.5 (KAN2)</a:t>
            </a:r>
          </a:p>
          <a:p>
            <a:pPr marL="342900" marR="0" lvl="0" indent="-342900">
              <a:lnSpc>
                <a:spcPct val="107000"/>
              </a:lnSpc>
              <a:spcBef>
                <a:spcPts val="0"/>
              </a:spcBef>
              <a:spcAft>
                <a:spcPts val="0"/>
              </a:spcAft>
              <a:buFont typeface="+mj-lt"/>
              <a:buAutoNum type="arabicPeriod"/>
            </a:pPr>
            <a:r>
              <a:rPr lang="en-US" dirty="0" smtClean="0">
                <a:effectLst/>
                <a:latin typeface="Calibri" panose="020F0502020204030204" pitchFamily="34" charset="0"/>
                <a:ea typeface="Calibri" panose="020F0502020204030204" pitchFamily="34" charset="0"/>
                <a:cs typeface="Times New Roman" panose="02020603050405020304" pitchFamily="18" charset="0"/>
              </a:rPr>
              <a:t>Nitro, WV (river mile ~44.5) to Marmet Locks &amp; Dam (KAN3)</a:t>
            </a:r>
          </a:p>
          <a:p>
            <a:pPr marL="342900" marR="0" lvl="0" indent="-342900">
              <a:lnSpc>
                <a:spcPct val="107000"/>
              </a:lnSpc>
              <a:spcBef>
                <a:spcPts val="0"/>
              </a:spcBef>
              <a:spcAft>
                <a:spcPts val="0"/>
              </a:spcAft>
              <a:buFont typeface="+mj-lt"/>
              <a:buAutoNum type="arabicPeriod"/>
            </a:pPr>
            <a:r>
              <a:rPr lang="en-US" dirty="0" smtClean="0">
                <a:effectLst/>
                <a:latin typeface="Calibri" panose="020F0502020204030204" pitchFamily="34" charset="0"/>
                <a:ea typeface="Calibri" panose="020F0502020204030204" pitchFamily="34" charset="0"/>
                <a:cs typeface="Times New Roman" panose="02020603050405020304" pitchFamily="18" charset="0"/>
              </a:rPr>
              <a:t>Marmet Locks &amp; Dam to London Locks &amp; Dam (KAN4)</a:t>
            </a:r>
          </a:p>
          <a:p>
            <a:pPr marL="342900" marR="0" lvl="0" indent="-342900">
              <a:lnSpc>
                <a:spcPct val="107000"/>
              </a:lnSpc>
              <a:spcBef>
                <a:spcPts val="0"/>
              </a:spcBef>
              <a:spcAft>
                <a:spcPts val="0"/>
              </a:spcAft>
              <a:buFont typeface="+mj-lt"/>
              <a:buAutoNum type="arabicPeriod"/>
            </a:pPr>
            <a:r>
              <a:rPr lang="en-US" dirty="0" smtClean="0">
                <a:effectLst/>
                <a:latin typeface="Calibri" panose="020F0502020204030204" pitchFamily="34" charset="0"/>
                <a:ea typeface="Calibri" panose="020F0502020204030204" pitchFamily="34" charset="0"/>
                <a:cs typeface="Times New Roman" panose="02020603050405020304" pitchFamily="18" charset="0"/>
              </a:rPr>
              <a:t>London Locks &amp; Dam to the Kanawha Falls (KAN5)</a:t>
            </a:r>
          </a:p>
          <a:p>
            <a:pPr marL="228600" marR="0">
              <a:lnSpc>
                <a:spcPct val="107000"/>
              </a:lnSpc>
              <a:spcBef>
                <a:spcPts val="0"/>
              </a:spcBef>
              <a:spcAft>
                <a:spcPts val="0"/>
              </a:spcAft>
            </a:pP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4572000" y="2344948"/>
            <a:ext cx="4572000" cy="1574149"/>
          </a:xfrm>
          <a:prstGeom prst="rect">
            <a:avLst/>
          </a:prstGeom>
        </p:spPr>
        <p:txBody>
          <a:bodyPr>
            <a:spAutoFit/>
          </a:bodyPr>
          <a:lstStyle/>
          <a:p>
            <a:pPr indent="228600">
              <a:lnSpc>
                <a:spcPct val="107000"/>
              </a:lnSpc>
            </a:pPr>
            <a:r>
              <a:rPr lang="en-US" b="1" dirty="0" smtClean="0">
                <a:effectLst/>
                <a:latin typeface="Calibri" panose="020F0502020204030204" pitchFamily="34" charset="0"/>
                <a:ea typeface="Calibri" panose="020F0502020204030204" pitchFamily="34" charset="0"/>
                <a:cs typeface="Times New Roman" panose="02020603050405020304" pitchFamily="18" charset="0"/>
              </a:rPr>
              <a:t>Monongahela River:</a:t>
            </a:r>
          </a:p>
          <a:p>
            <a:pPr marL="342900" marR="0" lvl="0" indent="-342900">
              <a:lnSpc>
                <a:spcPct val="107000"/>
              </a:lnSpc>
              <a:spcBef>
                <a:spcPts val="0"/>
              </a:spcBef>
              <a:spcAft>
                <a:spcPts val="0"/>
              </a:spcAft>
              <a:buFont typeface="+mj-lt"/>
              <a:buAutoNum type="arabicPeriod"/>
            </a:pPr>
            <a:r>
              <a:rPr lang="en-US" dirty="0" smtClean="0">
                <a:effectLst/>
                <a:latin typeface="Calibri" panose="020F0502020204030204" pitchFamily="34" charset="0"/>
                <a:ea typeface="Calibri" panose="020F0502020204030204" pitchFamily="34" charset="0"/>
                <a:cs typeface="Times New Roman" panose="02020603050405020304" pitchFamily="18" charset="0"/>
              </a:rPr>
              <a:t>PA/WV border (river mile 91.5) to Hildebrand Locks &amp; Dam (MON1)</a:t>
            </a:r>
          </a:p>
          <a:p>
            <a:pPr marL="342900" marR="0" lvl="0" indent="-342900">
              <a:lnSpc>
                <a:spcPct val="107000"/>
              </a:lnSpc>
              <a:spcBef>
                <a:spcPts val="0"/>
              </a:spcBef>
              <a:spcAft>
                <a:spcPts val="0"/>
              </a:spcAft>
              <a:buFont typeface="+mj-lt"/>
              <a:buAutoNum type="arabicPeriod"/>
            </a:pPr>
            <a:r>
              <a:rPr lang="en-US" dirty="0" smtClean="0">
                <a:effectLst/>
                <a:latin typeface="Calibri" panose="020F0502020204030204" pitchFamily="34" charset="0"/>
                <a:ea typeface="Calibri" panose="020F0502020204030204" pitchFamily="34" charset="0"/>
                <a:cs typeface="Times New Roman" panose="02020603050405020304" pitchFamily="18" charset="0"/>
              </a:rPr>
              <a:t>Hildebrand Locks &amp; Dam to river mile ~128 (beginning of Monongahela River) (MON2)</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8727" y="4053583"/>
            <a:ext cx="4539814" cy="2552315"/>
          </a:xfrm>
          <a:prstGeom prst="rect">
            <a:avLst/>
          </a:prstGeom>
          <a:ln>
            <a:noFill/>
          </a:ln>
          <a:effectLst>
            <a:softEdge rad="112500"/>
          </a:effectLst>
        </p:spPr>
      </p:pic>
    </p:spTree>
    <p:extLst>
      <p:ext uri="{BB962C8B-B14F-4D97-AF65-F5344CB8AC3E}">
        <p14:creationId xmlns:p14="http://schemas.microsoft.com/office/powerpoint/2010/main" val="37763960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472" y="1"/>
            <a:ext cx="8875058" cy="6858000"/>
          </a:xfrm>
          <a:prstGeom prst="rect">
            <a:avLst/>
          </a:prstGeom>
        </p:spPr>
      </p:pic>
    </p:spTree>
    <p:extLst>
      <p:ext uri="{BB962C8B-B14F-4D97-AF65-F5344CB8AC3E}">
        <p14:creationId xmlns:p14="http://schemas.microsoft.com/office/powerpoint/2010/main" val="5806113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06" y="-1"/>
            <a:ext cx="8875059" cy="6858001"/>
          </a:xfrm>
          <a:prstGeom prst="rect">
            <a:avLst/>
          </a:prstGeom>
        </p:spPr>
      </p:pic>
    </p:spTree>
    <p:extLst>
      <p:ext uri="{BB962C8B-B14F-4D97-AF65-F5344CB8AC3E}">
        <p14:creationId xmlns:p14="http://schemas.microsoft.com/office/powerpoint/2010/main" val="33977030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spTree>
    <p:extLst>
      <p:ext uri="{BB962C8B-B14F-4D97-AF65-F5344CB8AC3E}">
        <p14:creationId xmlns:p14="http://schemas.microsoft.com/office/powerpoint/2010/main" val="11353827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7502" y="506380"/>
            <a:ext cx="6456348" cy="711538"/>
          </a:xfrm>
        </p:spPr>
        <p:txBody>
          <a:bodyPr>
            <a:normAutofit/>
          </a:bodyPr>
          <a:lstStyle/>
          <a:p>
            <a:r>
              <a:rPr lang="en-US" dirty="0" smtClean="0"/>
              <a:t>WV 604(b) Fish Tissue Project</a:t>
            </a:r>
            <a:endParaRPr lang="en-US" dirty="0"/>
          </a:p>
        </p:txBody>
      </p:sp>
      <p:sp>
        <p:nvSpPr>
          <p:cNvPr id="3" name="Content Placeholder 2"/>
          <p:cNvSpPr>
            <a:spLocks noGrp="1"/>
          </p:cNvSpPr>
          <p:nvPr>
            <p:ph idx="1"/>
          </p:nvPr>
        </p:nvSpPr>
        <p:spPr>
          <a:xfrm>
            <a:off x="1143000" y="2171700"/>
            <a:ext cx="6800850" cy="3762756"/>
          </a:xfrm>
        </p:spPr>
        <p:txBody>
          <a:bodyPr>
            <a:normAutofit/>
          </a:bodyPr>
          <a:lstStyle/>
          <a:p>
            <a:pPr marL="294894" lvl="1" indent="0">
              <a:buNone/>
            </a:pPr>
            <a:endParaRPr lang="en-US" dirty="0" smtClean="0"/>
          </a:p>
          <a:p>
            <a:pPr marL="294894" lvl="1" indent="0">
              <a:buNone/>
            </a:pPr>
            <a:endParaRPr lang="en-US" dirty="0" smtClean="0"/>
          </a:p>
        </p:txBody>
      </p:sp>
      <p:sp>
        <p:nvSpPr>
          <p:cNvPr id="4" name="Content Placeholder 2"/>
          <p:cNvSpPr txBox="1">
            <a:spLocks/>
          </p:cNvSpPr>
          <p:nvPr/>
        </p:nvSpPr>
        <p:spPr>
          <a:xfrm>
            <a:off x="6409347" y="3200215"/>
            <a:ext cx="2657742" cy="3593691"/>
          </a:xfrm>
          <a:prstGeom prst="rect">
            <a:avLst/>
          </a:prstGeom>
          <a:solidFill>
            <a:sysClr val="window" lastClr="FFFFFF"/>
          </a:solidFill>
          <a:effectLst>
            <a:softEdge rad="63500"/>
          </a:effectLst>
        </p:spPr>
        <p:txBody>
          <a:bodyPr vert="horz">
            <a:noAutofit/>
          </a:bodyPr>
          <a:lstStyle>
            <a:lvl1pPr marL="274320" indent="-274320" algn="l" rtl="0" eaLnBrk="1" latinLnBrk="0" hangingPunct="1">
              <a:spcBef>
                <a:spcPct val="20000"/>
              </a:spcBef>
              <a:buClr>
                <a:schemeClr val="tx2"/>
              </a:buClr>
              <a:buSzPct val="95000"/>
              <a:buFont typeface="Wingdings 2"/>
              <a:buChar char=""/>
              <a:defRPr kumimoji="0" sz="2600" kern="1200">
                <a:solidFill>
                  <a:schemeClr val="tx1"/>
                </a:solidFill>
                <a:latin typeface="+mj-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j-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j-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j-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j-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Sauger</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Walleye</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Hybrid Striper </a:t>
            </a: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or Striper</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White Bass</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Freshwater Drum</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Common Carp</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Channel Catfish &lt; 45 cm</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Channel Catfish &gt; 45 cm</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Flathead Catfish</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Crappie</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Largemouth Bass</a:t>
            </a:r>
          </a:p>
          <a:p>
            <a:pPr marL="385763" marR="0" lvl="0" indent="-385763" algn="l" defTabSz="914400" rtl="0" eaLnBrk="1" fontAlgn="auto" latinLnBrk="0" hangingPunct="1">
              <a:lnSpc>
                <a:spcPct val="100000"/>
              </a:lnSpc>
              <a:spcBef>
                <a:spcPct val="20000"/>
              </a:spcBef>
              <a:spcAft>
                <a:spcPts val="0"/>
              </a:spcAft>
              <a:buClr>
                <a:srgbClr val="44546A"/>
              </a:buClr>
              <a:buSzPct val="95000"/>
              <a:buFont typeface="+mj-lt"/>
              <a:buAutoNum type="arabicPeriod"/>
              <a:tabLst/>
              <a:defRPr/>
            </a:pPr>
            <a:r>
              <a:rPr kumimoji="0" lang="en-US" sz="1600" b="1" i="0" u="none" strike="noStrike" kern="1200" cap="none" spc="0" normalizeH="0" baseline="0" noProof="0" dirty="0">
                <a:ln>
                  <a:noFill/>
                </a:ln>
                <a:solidFill>
                  <a:prstClr val="black"/>
                </a:solidFill>
                <a:effectLst/>
                <a:uLnTx/>
                <a:uFillTx/>
                <a:latin typeface="Calibri Light" panose="020F0302020204030204"/>
                <a:ea typeface="+mn-ea"/>
                <a:cs typeface="+mn-cs"/>
              </a:rPr>
              <a:t>Smallmouth Bass</a:t>
            </a:r>
          </a:p>
        </p:txBody>
      </p:sp>
      <p:sp>
        <p:nvSpPr>
          <p:cNvPr id="5" name="Rectangle 4"/>
          <p:cNvSpPr/>
          <p:nvPr/>
        </p:nvSpPr>
        <p:spPr>
          <a:xfrm>
            <a:off x="208571" y="1258467"/>
            <a:ext cx="8669708" cy="1754326"/>
          </a:xfrm>
          <a:prstGeom prst="rect">
            <a:avLst/>
          </a:prstGeom>
        </p:spPr>
        <p:txBody>
          <a:bodyPr wrap="square">
            <a:spAutoFit/>
          </a:bodyPr>
          <a:lstStyle/>
          <a:p>
            <a:pPr marL="285750" indent="-285750">
              <a:buFont typeface="Arial" panose="020B0604020202020204" pitchFamily="34" charset="0"/>
              <a:buChar char="•"/>
            </a:pPr>
            <a:r>
              <a:rPr lang="en-US" dirty="0" smtClean="0">
                <a:effectLst/>
                <a:latin typeface="Calibri" panose="020F0502020204030204" pitchFamily="34" charset="0"/>
                <a:ea typeface="Calibri" panose="020F0502020204030204" pitchFamily="34" charset="0"/>
                <a:cs typeface="Times New Roman" panose="02020603050405020304" pitchFamily="18" charset="0"/>
              </a:rPr>
              <a:t>Twelve species were targeted from each of the seven locations </a:t>
            </a:r>
          </a:p>
          <a:p>
            <a:pPr marL="285750" indent="-285750">
              <a:buFont typeface="Arial" panose="020B0604020202020204" pitchFamily="34" charset="0"/>
              <a:buChar char="•"/>
            </a:pPr>
            <a:r>
              <a:rPr lang="en-US" dirty="0" smtClean="0">
                <a:effectLst/>
                <a:latin typeface="Calibri" panose="020F0502020204030204" pitchFamily="34" charset="0"/>
                <a:ea typeface="Calibri" panose="020F0502020204030204" pitchFamily="34" charset="0"/>
                <a:cs typeface="Times New Roman" panose="02020603050405020304" pitchFamily="18" charset="0"/>
              </a:rPr>
              <a:t>Species were selected based on what was likely to be encountered and what is thought to be commonly consumed. </a:t>
            </a:r>
          </a:p>
          <a:p>
            <a:pPr marL="285750" indent="-285750">
              <a:buFont typeface="Arial" panose="020B0604020202020204" pitchFamily="34" charset="0"/>
              <a:buChar char="•"/>
            </a:pPr>
            <a:r>
              <a:rPr lang="en-US" dirty="0" smtClean="0">
                <a:effectLst/>
                <a:latin typeface="Calibri" panose="020F0502020204030204" pitchFamily="34" charset="0"/>
                <a:ea typeface="Calibri" panose="020F0502020204030204" pitchFamily="34" charset="0"/>
                <a:cs typeface="Times New Roman" panose="02020603050405020304" pitchFamily="18" charset="0"/>
              </a:rPr>
              <a:t>Each sample was to contain 3 to 5 fish if possible. Smaller composites (1 to 2 fish) were submitted in the event that 3 to 5 fish composites could not be attained </a:t>
            </a:r>
          </a:p>
          <a:p>
            <a:pPr marL="285750" indent="-285750">
              <a:buFont typeface="Arial" panose="020B0604020202020204" pitchFamily="34" charset="0"/>
              <a:buChar char="•"/>
            </a:pPr>
            <a:r>
              <a:rPr lang="en-US" dirty="0" smtClean="0">
                <a:effectLst/>
                <a:latin typeface="Calibri" panose="020F0502020204030204" pitchFamily="34" charset="0"/>
                <a:ea typeface="Calibri" panose="020F0502020204030204" pitchFamily="34" charset="0"/>
                <a:cs typeface="Times New Roman" panose="02020603050405020304" pitchFamily="18" charset="0"/>
              </a:rPr>
              <a:t>Targeted sizes followed legal size restrictions for all species.</a:t>
            </a: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389" y="3020409"/>
            <a:ext cx="5116789" cy="3837592"/>
          </a:xfrm>
          <a:prstGeom prst="rect">
            <a:avLst/>
          </a:prstGeom>
          <a:ln>
            <a:noFill/>
          </a:ln>
          <a:effectLst>
            <a:softEdge rad="112500"/>
          </a:effectLst>
        </p:spPr>
      </p:pic>
    </p:spTree>
    <p:extLst>
      <p:ext uri="{BB962C8B-B14F-4D97-AF65-F5344CB8AC3E}">
        <p14:creationId xmlns:p14="http://schemas.microsoft.com/office/powerpoint/2010/main" val="1960412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671" y="1509489"/>
            <a:ext cx="8096599" cy="376619"/>
          </a:xfrm>
        </p:spPr>
        <p:txBody>
          <a:bodyPr>
            <a:normAutofit fontScale="85000" lnSpcReduction="10000"/>
          </a:bodyPr>
          <a:lstStyle/>
          <a:p>
            <a:r>
              <a:rPr lang="en-US" dirty="0" smtClean="0"/>
              <a:t>74 </a:t>
            </a:r>
            <a:r>
              <a:rPr lang="en-US" dirty="0"/>
              <a:t>of 84 targeted samples (271 </a:t>
            </a:r>
            <a:r>
              <a:rPr lang="en-US" dirty="0" smtClean="0"/>
              <a:t>individuals) were collected and submitted for analysis.</a:t>
            </a:r>
            <a:endParaRPr lang="en-US" dirty="0"/>
          </a:p>
          <a:p>
            <a:endParaRPr lang="en-US" dirty="0"/>
          </a:p>
        </p:txBody>
      </p:sp>
      <p:pic>
        <p:nvPicPr>
          <p:cNvPr id="4" name="Picture 3"/>
          <p:cNvPicPr>
            <a:picLocks noChangeAspect="1"/>
          </p:cNvPicPr>
          <p:nvPr/>
        </p:nvPicPr>
        <p:blipFill>
          <a:blip r:embed="rId2" cstate="print"/>
          <a:stretch>
            <a:fillRect/>
          </a:stretch>
        </p:blipFill>
        <p:spPr>
          <a:xfrm>
            <a:off x="38927" y="2119425"/>
            <a:ext cx="9096089" cy="4016456"/>
          </a:xfrm>
          <a:prstGeom prst="rect">
            <a:avLst/>
          </a:prstGeom>
        </p:spPr>
      </p:pic>
      <p:sp>
        <p:nvSpPr>
          <p:cNvPr id="5" name="Title 1"/>
          <p:cNvSpPr>
            <a:spLocks noGrp="1"/>
          </p:cNvSpPr>
          <p:nvPr>
            <p:ph type="title"/>
          </p:nvPr>
        </p:nvSpPr>
        <p:spPr>
          <a:xfrm>
            <a:off x="1572429" y="589660"/>
            <a:ext cx="8033047" cy="686512"/>
          </a:xfrm>
        </p:spPr>
        <p:txBody>
          <a:bodyPr>
            <a:normAutofit/>
          </a:bodyPr>
          <a:lstStyle/>
          <a:p>
            <a:r>
              <a:rPr lang="en-US" dirty="0" smtClean="0"/>
              <a:t>WV 604(b) Fish Tissue Project</a:t>
            </a:r>
            <a:endParaRPr lang="en-US" dirty="0"/>
          </a:p>
        </p:txBody>
      </p:sp>
    </p:spTree>
    <p:extLst>
      <p:ext uri="{BB962C8B-B14F-4D97-AF65-F5344CB8AC3E}">
        <p14:creationId xmlns:p14="http://schemas.microsoft.com/office/powerpoint/2010/main" val="40722366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stretch>
            <a:fillRect/>
          </a:stretch>
        </p:blipFill>
        <p:spPr>
          <a:xfrm>
            <a:off x="36187" y="3170490"/>
            <a:ext cx="9104236" cy="2418459"/>
          </a:xfrm>
          <a:prstGeom prst="rect">
            <a:avLst/>
          </a:prstGeom>
        </p:spPr>
      </p:pic>
      <p:sp>
        <p:nvSpPr>
          <p:cNvPr id="5" name="Title 1"/>
          <p:cNvSpPr>
            <a:spLocks noGrp="1"/>
          </p:cNvSpPr>
          <p:nvPr>
            <p:ph type="title"/>
          </p:nvPr>
        </p:nvSpPr>
        <p:spPr>
          <a:xfrm>
            <a:off x="1841618" y="452927"/>
            <a:ext cx="6473439" cy="789061"/>
          </a:xfrm>
        </p:spPr>
        <p:txBody>
          <a:bodyPr>
            <a:normAutofit/>
          </a:bodyPr>
          <a:lstStyle/>
          <a:p>
            <a:r>
              <a:rPr lang="en-US" dirty="0" smtClean="0"/>
              <a:t>WV 604(b) Fish Tissue Project</a:t>
            </a:r>
            <a:endParaRPr lang="en-US" dirty="0"/>
          </a:p>
        </p:txBody>
      </p:sp>
      <p:sp>
        <p:nvSpPr>
          <p:cNvPr id="6" name="Rectangle 5"/>
          <p:cNvSpPr/>
          <p:nvPr/>
        </p:nvSpPr>
        <p:spPr>
          <a:xfrm>
            <a:off x="116613" y="1480079"/>
            <a:ext cx="8943383" cy="1200329"/>
          </a:xfrm>
          <a:prstGeom prst="rect">
            <a:avLst/>
          </a:prstGeom>
        </p:spPr>
        <p:txBody>
          <a:bodyPr wrap="square">
            <a:spAutoFit/>
          </a:bodyPr>
          <a:lstStyle/>
          <a:p>
            <a:r>
              <a:rPr lang="en-US" dirty="0" smtClean="0">
                <a:effectLst/>
                <a:latin typeface="Calibri" panose="020F0502020204030204" pitchFamily="34" charset="0"/>
                <a:ea typeface="Calibri" panose="020F0502020204030204" pitchFamily="34" charset="0"/>
                <a:cs typeface="Times New Roman" panose="02020603050405020304" pitchFamily="18" charset="0"/>
              </a:rPr>
              <a:t>Fillet homogenates were analyzed for lipids content, polychlorinated biphenyls, (PCBs; aroclors), total mercury (</a:t>
            </a:r>
            <a:r>
              <a:rPr lang="en-US" dirty="0" err="1" smtClean="0">
                <a:effectLst/>
                <a:latin typeface="Calibri" panose="020F0502020204030204" pitchFamily="34" charset="0"/>
                <a:ea typeface="Calibri" panose="020F0502020204030204" pitchFamily="34" charset="0"/>
                <a:cs typeface="Times New Roman" panose="02020603050405020304" pitchFamily="18" charset="0"/>
              </a:rPr>
              <a:t>TrHg</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and methylmercury (MeHg). All fillet samples from locations 1-4 on the Kanawha River were also analyzed for dioxins (all congeners). Carcass homogenates were analyzed for MeHg only and used to determine whole-fish MeHg.</a:t>
            </a:r>
            <a:endParaRPr lang="en-US" dirty="0"/>
          </a:p>
        </p:txBody>
      </p:sp>
    </p:spTree>
    <p:extLst>
      <p:ext uri="{BB962C8B-B14F-4D97-AF65-F5344CB8AC3E}">
        <p14:creationId xmlns:p14="http://schemas.microsoft.com/office/powerpoint/2010/main" val="22349531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4003" y="1244922"/>
            <a:ext cx="8938901" cy="3327077"/>
          </a:xfrm>
        </p:spPr>
        <p:txBody>
          <a:bodyPr/>
          <a:lstStyle/>
          <a:p>
            <a:r>
              <a:rPr lang="en-US" dirty="0"/>
              <a:t>Over the course of the project, total </a:t>
            </a:r>
            <a:r>
              <a:rPr lang="en-US" dirty="0" smtClean="0"/>
              <a:t>electrofishing time on </a:t>
            </a:r>
            <a:r>
              <a:rPr lang="en-US" dirty="0"/>
              <a:t>the Kanawha was ~31.3 hours and ~9.8 hours on the Monongahela</a:t>
            </a:r>
            <a:r>
              <a:rPr lang="en-US" dirty="0" smtClean="0"/>
              <a:t>.</a:t>
            </a:r>
          </a:p>
          <a:p>
            <a:r>
              <a:rPr lang="en-US" dirty="0"/>
              <a:t>Expenditures for the project came to within one percent of the total estimated </a:t>
            </a:r>
            <a:r>
              <a:rPr lang="en-US" dirty="0" smtClean="0"/>
              <a:t>budget. </a:t>
            </a:r>
            <a:r>
              <a:rPr lang="en-US" dirty="0"/>
              <a:t>Although not all target species were encountered, more personnel and travel expenses were accrued expending additional effort to fill as many data gaps as possible within the proposed </a:t>
            </a:r>
            <a:r>
              <a:rPr lang="en-US" dirty="0" smtClean="0"/>
              <a:t>timeframe.</a:t>
            </a:r>
            <a:endParaRPr lang="en-US" dirty="0"/>
          </a:p>
          <a:p>
            <a:r>
              <a:rPr lang="en-US" dirty="0" smtClean="0"/>
              <a:t>The data resulting from this initiative provides WVDEP a fairly comprehensive snapshot of contaminant concentrations in fish across two of WV’s major waterways.</a:t>
            </a:r>
            <a:endParaRPr lang="en-US" dirty="0"/>
          </a:p>
        </p:txBody>
      </p:sp>
      <p:sp>
        <p:nvSpPr>
          <p:cNvPr id="4" name="Title 1"/>
          <p:cNvSpPr>
            <a:spLocks noGrp="1"/>
          </p:cNvSpPr>
          <p:nvPr>
            <p:ph type="title"/>
          </p:nvPr>
        </p:nvSpPr>
        <p:spPr>
          <a:xfrm>
            <a:off x="1841618" y="452927"/>
            <a:ext cx="6473439" cy="789061"/>
          </a:xfrm>
        </p:spPr>
        <p:txBody>
          <a:bodyPr>
            <a:normAutofit/>
          </a:bodyPr>
          <a:lstStyle/>
          <a:p>
            <a:r>
              <a:rPr lang="en-US" dirty="0" smtClean="0"/>
              <a:t>WV 604(b) Fish Tissue Project</a:t>
            </a:r>
            <a:endParaRPr lang="en-US"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543" y="4050701"/>
            <a:ext cx="3419070" cy="2580833"/>
          </a:xfrm>
          <a:prstGeom prst="rect">
            <a:avLst/>
          </a:prstGeom>
          <a:ln>
            <a:noFill/>
          </a:ln>
          <a:effectLst>
            <a:softEdge rad="112500"/>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1444" y="4025070"/>
            <a:ext cx="3432556" cy="2574418"/>
          </a:xfrm>
          <a:prstGeom prst="rect">
            <a:avLst/>
          </a:prstGeom>
          <a:ln>
            <a:noFill/>
          </a:ln>
          <a:effectLst>
            <a:softEdge rad="112500"/>
          </a:effectLst>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706"/>
          <a:stretch/>
        </p:blipFill>
        <p:spPr>
          <a:xfrm>
            <a:off x="3504527" y="3897340"/>
            <a:ext cx="2095821" cy="29015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47119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35478"/>
            <a:ext cx="8229600" cy="3019429"/>
          </a:xfrm>
        </p:spPr>
        <p:txBody>
          <a:bodyPr/>
          <a:lstStyle/>
          <a:p>
            <a:r>
              <a:rPr lang="en-US" dirty="0"/>
              <a:t>Despite the extensive travel and sampling effort, ORSANCO staff and seasonal Biologists suffered no lost-time incidents during the execution of this initiative, nor did any participants / interested party incur any substantial liability due to injury, equipment damage or loss</a:t>
            </a:r>
            <a:r>
              <a:rPr lang="en-US" dirty="0" smtClean="0"/>
              <a:t>.</a:t>
            </a:r>
          </a:p>
          <a:p>
            <a:pPr marL="0" indent="0">
              <a:buNone/>
            </a:pPr>
            <a:endParaRPr lang="en-US" dirty="0"/>
          </a:p>
          <a:p>
            <a:r>
              <a:rPr lang="en-US" dirty="0"/>
              <a:t>ORSANCO would like to thank our State partners at WVDEP for the opportunity to conduct this study on their behalf. We would like to acknowledge WVDNR staff for their logistical assistance and field effort. </a:t>
            </a:r>
            <a:endParaRPr lang="en-US" dirty="0" smtClean="0"/>
          </a:p>
          <a:p>
            <a:pPr marL="0" indent="0">
              <a:buNone/>
            </a:pPr>
            <a:endParaRPr lang="en-US" dirty="0"/>
          </a:p>
          <a:p>
            <a:endParaRPr lang="en-US" dirty="0"/>
          </a:p>
        </p:txBody>
      </p:sp>
      <p:sp>
        <p:nvSpPr>
          <p:cNvPr id="4" name="Title 1"/>
          <p:cNvSpPr>
            <a:spLocks noGrp="1"/>
          </p:cNvSpPr>
          <p:nvPr>
            <p:ph type="title"/>
          </p:nvPr>
        </p:nvSpPr>
        <p:spPr>
          <a:xfrm>
            <a:off x="1841618" y="470019"/>
            <a:ext cx="6473439" cy="789061"/>
          </a:xfrm>
        </p:spPr>
        <p:txBody>
          <a:bodyPr>
            <a:normAutofit/>
          </a:bodyPr>
          <a:lstStyle/>
          <a:p>
            <a:r>
              <a:rPr lang="en-US" dirty="0" smtClean="0"/>
              <a:t>WV 604(b) Fish Tissue Project</a:t>
            </a:r>
            <a:endParaRPr lang="en-US" dirty="0"/>
          </a:p>
        </p:txBody>
      </p:sp>
      <p:pic>
        <p:nvPicPr>
          <p:cNvPr id="6" name="Picture 5"/>
          <p:cNvPicPr>
            <a:picLocks noChangeAspect="1"/>
          </p:cNvPicPr>
          <p:nvPr/>
        </p:nvPicPr>
        <p:blipFill>
          <a:blip r:embed="rId2" cstate="print"/>
          <a:stretch>
            <a:fillRect/>
          </a:stretch>
        </p:blipFill>
        <p:spPr>
          <a:xfrm>
            <a:off x="3362744" y="4293306"/>
            <a:ext cx="2857500" cy="2286000"/>
          </a:xfrm>
          <a:prstGeom prst="rect">
            <a:avLst/>
          </a:prstGeom>
        </p:spPr>
      </p:pic>
      <p:pic>
        <p:nvPicPr>
          <p:cNvPr id="7" name="Picture 6"/>
          <p:cNvPicPr>
            <a:picLocks noChangeAspect="1"/>
          </p:cNvPicPr>
          <p:nvPr/>
        </p:nvPicPr>
        <p:blipFill>
          <a:blip r:embed="rId3" cstate="print"/>
          <a:stretch>
            <a:fillRect/>
          </a:stretch>
        </p:blipFill>
        <p:spPr>
          <a:xfrm>
            <a:off x="6655083" y="4293306"/>
            <a:ext cx="1952625" cy="234315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3287" y="4304357"/>
            <a:ext cx="2796537" cy="2407918"/>
          </a:xfrm>
          <a:prstGeom prst="rect">
            <a:avLst/>
          </a:prstGeom>
        </p:spPr>
      </p:pic>
    </p:spTree>
    <p:extLst>
      <p:ext uri="{BB962C8B-B14F-4D97-AF65-F5344CB8AC3E}">
        <p14:creationId xmlns:p14="http://schemas.microsoft.com/office/powerpoint/2010/main" val="19547320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61205" y="2505981"/>
            <a:ext cx="5181600" cy="4525963"/>
          </a:xfrm>
        </p:spPr>
        <p:txBody>
          <a:bodyPr>
            <a:normAutofit/>
          </a:bodyPr>
          <a:lstStyle/>
          <a:p>
            <a:r>
              <a:rPr lang="en-US" sz="2400" dirty="0" smtClean="0">
                <a:latin typeface="+mj-lt"/>
              </a:rPr>
              <a:t>2012 - Created a multi-metric Ohio River Macro index (</a:t>
            </a:r>
            <a:r>
              <a:rPr lang="en-US" sz="2400" dirty="0" err="1" smtClean="0">
                <a:latin typeface="+mj-lt"/>
              </a:rPr>
              <a:t>ORMIn</a:t>
            </a:r>
            <a:r>
              <a:rPr lang="en-US" sz="2400" dirty="0" smtClean="0">
                <a:latin typeface="+mj-lt"/>
              </a:rPr>
              <a:t>)</a:t>
            </a:r>
          </a:p>
          <a:p>
            <a:r>
              <a:rPr lang="en-US" sz="2400" dirty="0" smtClean="0">
                <a:latin typeface="+mj-lt"/>
              </a:rPr>
              <a:t>Fish and Bug metrics</a:t>
            </a:r>
          </a:p>
          <a:p>
            <a:pPr lvl="1"/>
            <a:r>
              <a:rPr lang="en-US" sz="1600" dirty="0" smtClean="0">
                <a:latin typeface="+mj-lt"/>
              </a:rPr>
              <a:t>Diversity, abundance, feeding/reproductive guilds, </a:t>
            </a:r>
          </a:p>
          <a:p>
            <a:pPr lvl="1">
              <a:buNone/>
            </a:pPr>
            <a:r>
              <a:rPr lang="en-US" sz="1600" dirty="0" smtClean="0">
                <a:latin typeface="+mj-lt"/>
              </a:rPr>
              <a:t>       pollution tolerance, health, and habits</a:t>
            </a:r>
          </a:p>
          <a:p>
            <a:r>
              <a:rPr lang="en-US" sz="2400" dirty="0" smtClean="0">
                <a:latin typeface="+mj-lt"/>
              </a:rPr>
              <a:t>Compare observed index score of a site to the past performance of sites with similar habitat</a:t>
            </a:r>
          </a:p>
          <a:p>
            <a:r>
              <a:rPr lang="en-US" sz="2400" dirty="0" smtClean="0">
                <a:latin typeface="+mj-lt"/>
              </a:rPr>
              <a:t>Biological Condition Ratings (colors) are assigned based on this relative performance</a:t>
            </a:r>
          </a:p>
          <a:p>
            <a:endParaRPr lang="en-US" sz="2400" dirty="0">
              <a:latin typeface="+mj-lt"/>
            </a:endParaRPr>
          </a:p>
        </p:txBody>
      </p:sp>
      <p:pic>
        <p:nvPicPr>
          <p:cNvPr id="16385" name="Picture 1" descr="C:\Documents and Settings\rargo\Desktop\usace ppt\morfin scoring.jpg"/>
          <p:cNvPicPr>
            <a:picLocks noChangeAspect="1" noChangeArrowheads="1"/>
          </p:cNvPicPr>
          <p:nvPr/>
        </p:nvPicPr>
        <p:blipFill>
          <a:blip r:embed="rId2" cstate="screen"/>
          <a:srcRect/>
          <a:stretch>
            <a:fillRect/>
          </a:stretch>
        </p:blipFill>
        <p:spPr bwMode="auto">
          <a:xfrm>
            <a:off x="5222875" y="2590800"/>
            <a:ext cx="3921125" cy="4200525"/>
          </a:xfrm>
          <a:prstGeom prst="rect">
            <a:avLst/>
          </a:prstGeom>
          <a:noFill/>
        </p:spPr>
      </p:pic>
      <p:sp>
        <p:nvSpPr>
          <p:cNvPr id="2" name="Title 1"/>
          <p:cNvSpPr>
            <a:spLocks noGrp="1"/>
          </p:cNvSpPr>
          <p:nvPr>
            <p:ph type="title"/>
          </p:nvPr>
        </p:nvSpPr>
        <p:spPr>
          <a:xfrm>
            <a:off x="457200" y="76200"/>
            <a:ext cx="8229600" cy="1143000"/>
          </a:xfrm>
        </p:spPr>
        <p:txBody>
          <a:bodyPr>
            <a:normAutofit/>
          </a:bodyPr>
          <a:lstStyle/>
          <a:p>
            <a:r>
              <a:rPr lang="en-US" dirty="0" smtClean="0"/>
              <a:t>Agenda Item 4a: 2016 Assessments</a:t>
            </a:r>
            <a:endParaRPr lang="en-US" b="1" dirty="0"/>
          </a:p>
        </p:txBody>
      </p:sp>
      <p:sp>
        <p:nvSpPr>
          <p:cNvPr id="4" name="Content Placeholder 3"/>
          <p:cNvSpPr>
            <a:spLocks noGrp="1"/>
          </p:cNvSpPr>
          <p:nvPr>
            <p:ph sz="half" idx="1"/>
          </p:nvPr>
        </p:nvSpPr>
        <p:spPr>
          <a:xfrm>
            <a:off x="457200" y="1295401"/>
            <a:ext cx="8534400" cy="1447799"/>
          </a:xfrm>
        </p:spPr>
        <p:txBody>
          <a:bodyPr>
            <a:normAutofit/>
          </a:bodyPr>
          <a:lstStyle/>
          <a:p>
            <a:r>
              <a:rPr lang="en-US" sz="2400" dirty="0" smtClean="0">
                <a:latin typeface="+mj-lt"/>
              </a:rPr>
              <a:t>2003 - Created a multi-metric Ohio River Fish index (ORFIn)</a:t>
            </a:r>
          </a:p>
          <a:p>
            <a:r>
              <a:rPr lang="en-US" sz="2400" dirty="0" smtClean="0">
                <a:latin typeface="+mj-lt"/>
              </a:rPr>
              <a:t>2008 - Modified (</a:t>
            </a:r>
            <a:r>
              <a:rPr lang="en-US" sz="2400" i="1" dirty="0" smtClean="0">
                <a:latin typeface="+mj-lt"/>
              </a:rPr>
              <a:t>m</a:t>
            </a:r>
            <a:r>
              <a:rPr lang="en-US" sz="2400" dirty="0" smtClean="0">
                <a:latin typeface="+mj-lt"/>
              </a:rPr>
              <a:t>ORFIn) to incorporate updated habitat classes and metric scoring methods</a:t>
            </a:r>
          </a:p>
        </p:txBody>
      </p:sp>
      <p:pic>
        <p:nvPicPr>
          <p:cNvPr id="7" name="Picture 1" descr="C:\Documents and Settings\rargo\Desktop\usace ppt\habitat classes.jpg"/>
          <p:cNvPicPr>
            <a:picLocks noChangeAspect="1" noChangeArrowheads="1"/>
          </p:cNvPicPr>
          <p:nvPr/>
        </p:nvPicPr>
        <p:blipFill>
          <a:blip r:embed="rId3" cstate="screen"/>
          <a:srcRect/>
          <a:stretch>
            <a:fillRect/>
          </a:stretch>
        </p:blipFill>
        <p:spPr bwMode="auto">
          <a:xfrm>
            <a:off x="361950" y="2562225"/>
            <a:ext cx="8401050" cy="3340100"/>
          </a:xfrm>
          <a:prstGeom prst="rect">
            <a:avLst/>
          </a:prstGeom>
          <a:noFill/>
        </p:spPr>
      </p:pic>
      <p:sp>
        <p:nvSpPr>
          <p:cNvPr id="8" name="Rectangle 7"/>
          <p:cNvSpPr/>
          <p:nvPr/>
        </p:nvSpPr>
        <p:spPr>
          <a:xfrm>
            <a:off x="2790825" y="1800225"/>
            <a:ext cx="1181100" cy="371475"/>
          </a:xfrm>
          <a:prstGeom prst="rect">
            <a:avLst/>
          </a:prstGeom>
          <a:solidFill>
            <a:srgbClr val="FFFF00">
              <a:alpha val="46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038475" y="2924175"/>
            <a:ext cx="1066800" cy="371475"/>
          </a:xfrm>
          <a:prstGeom prst="rect">
            <a:avLst/>
          </a:prstGeom>
          <a:solidFill>
            <a:srgbClr val="FFFF00">
              <a:alpha val="46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3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 Item 4a: 2016 Assessments</a:t>
            </a:r>
            <a:endParaRPr lang="en-US" dirty="0"/>
          </a:p>
        </p:txBody>
      </p:sp>
      <p:sp>
        <p:nvSpPr>
          <p:cNvPr id="3" name="Content Placeholder 2"/>
          <p:cNvSpPr>
            <a:spLocks noGrp="1"/>
          </p:cNvSpPr>
          <p:nvPr>
            <p:ph idx="1"/>
          </p:nvPr>
        </p:nvSpPr>
        <p:spPr/>
        <p:txBody>
          <a:bodyPr>
            <a:normAutofit fontScale="92500" lnSpcReduction="20000"/>
          </a:bodyPr>
          <a:lstStyle/>
          <a:p>
            <a:endParaRPr lang="en-US" dirty="0" smtClean="0"/>
          </a:p>
          <a:p>
            <a:pPr>
              <a:buNone/>
            </a:pPr>
            <a:r>
              <a:rPr lang="en-US" sz="3000" dirty="0" smtClean="0"/>
              <a:t>Willow Island, Greenup, and </a:t>
            </a:r>
            <a:r>
              <a:rPr lang="en-US" sz="3000" dirty="0" err="1" smtClean="0"/>
              <a:t>Cannelton</a:t>
            </a:r>
            <a:r>
              <a:rPr lang="en-US" sz="3000" dirty="0" smtClean="0"/>
              <a:t> pools</a:t>
            </a:r>
          </a:p>
          <a:p>
            <a:pPr>
              <a:buNone/>
            </a:pPr>
            <a:endParaRPr lang="en-US" dirty="0" smtClean="0"/>
          </a:p>
          <a:p>
            <a:r>
              <a:rPr lang="en-US" smtClean="0"/>
              <a:t>All </a:t>
            </a:r>
            <a:r>
              <a:rPr lang="en-US" dirty="0" smtClean="0"/>
              <a:t>2016 Fish Survey results have been approved by the BWQSC</a:t>
            </a:r>
          </a:p>
          <a:p>
            <a:endParaRPr lang="en-US" dirty="0" smtClean="0"/>
          </a:p>
          <a:p>
            <a:r>
              <a:rPr lang="en-US" dirty="0" smtClean="0"/>
              <a:t>2 of 3 Macro Survey results have been completed, BWQSC approval pending</a:t>
            </a:r>
          </a:p>
          <a:p>
            <a:pPr lvl="1"/>
            <a:r>
              <a:rPr lang="en-US" dirty="0" smtClean="0"/>
              <a:t>Lab complications &amp; field activities precluded timely completion of assessments</a:t>
            </a:r>
          </a:p>
          <a:p>
            <a:pPr lvl="2"/>
            <a:r>
              <a:rPr lang="en-US" dirty="0" smtClean="0"/>
              <a:t>Both avoidable in the future</a:t>
            </a:r>
          </a:p>
          <a:p>
            <a:pPr lvl="1"/>
            <a:r>
              <a:rPr lang="en-US" dirty="0" smtClean="0"/>
              <a:t>Willow Island and Greenup Pools complete</a:t>
            </a:r>
          </a:p>
          <a:p>
            <a:endParaRPr lang="en-US" dirty="0" smtClean="0"/>
          </a:p>
          <a:p>
            <a:r>
              <a:rPr lang="en-US" dirty="0" err="1" smtClean="0"/>
              <a:t>Cannelton</a:t>
            </a:r>
            <a:r>
              <a:rPr lang="en-US" dirty="0" smtClean="0"/>
              <a:t> Pool Macros</a:t>
            </a:r>
          </a:p>
          <a:p>
            <a:pPr lvl="1"/>
            <a:r>
              <a:rPr lang="en-US" dirty="0" smtClean="0"/>
              <a:t>6 HDs lost due to high flows, can’t assess with 9 sites</a:t>
            </a:r>
          </a:p>
          <a:p>
            <a:pPr lvl="1"/>
            <a:r>
              <a:rPr lang="en-US" dirty="0" smtClean="0"/>
              <a:t>Subcontracting lab processed MH samples with incorrect SOP</a:t>
            </a:r>
          </a:p>
          <a:p>
            <a:pPr lvl="2"/>
            <a:r>
              <a:rPr lang="en-US" dirty="0" smtClean="0"/>
              <a:t>Samples currently being enumerated with same lab</a:t>
            </a:r>
          </a:p>
          <a:p>
            <a:pPr lvl="2"/>
            <a:r>
              <a:rPr lang="en-US" dirty="0" smtClean="0"/>
              <a:t>Index calculations require quantitative data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F:\Results Intro.jpg"/>
          <p:cNvPicPr>
            <a:picLocks noChangeAspect="1" noChangeArrowheads="1"/>
          </p:cNvPicPr>
          <p:nvPr/>
        </p:nvPicPr>
        <p:blipFill>
          <a:blip r:embed="rId2" cstate="print"/>
          <a:srcRect/>
          <a:stretch>
            <a:fillRect/>
          </a:stretch>
        </p:blipFill>
        <p:spPr bwMode="auto">
          <a:xfrm>
            <a:off x="0" y="0"/>
            <a:ext cx="9143999" cy="6857999"/>
          </a:xfrm>
          <a:prstGeom prst="rect">
            <a:avLst/>
          </a:prstGeom>
          <a:noFill/>
        </p:spPr>
      </p:pic>
      <p:sp>
        <p:nvSpPr>
          <p:cNvPr id="5" name="TextBox 4"/>
          <p:cNvSpPr txBox="1"/>
          <p:nvPr/>
        </p:nvSpPr>
        <p:spPr>
          <a:xfrm>
            <a:off x="1152525" y="5448300"/>
            <a:ext cx="1752600" cy="830997"/>
          </a:xfrm>
          <a:prstGeom prst="rect">
            <a:avLst/>
          </a:prstGeom>
          <a:noFill/>
        </p:spPr>
        <p:txBody>
          <a:bodyPr wrap="square" rtlCol="0">
            <a:spAutoFit/>
          </a:bodyPr>
          <a:lstStyle/>
          <a:p>
            <a:pPr algn="ctr"/>
            <a:r>
              <a:rPr lang="en-US" sz="2400" b="1" i="1" dirty="0" smtClean="0">
                <a:solidFill>
                  <a:srgbClr val="C00000"/>
                </a:solidFill>
                <a:effectLst>
                  <a:outerShdw blurRad="38100" dist="38100" dir="2700000" algn="tl">
                    <a:srgbClr val="000000">
                      <a:alpha val="43137"/>
                    </a:srgbClr>
                  </a:outerShdw>
                </a:effectLst>
                <a:latin typeface="+mj-lt"/>
              </a:rPr>
              <a:t>Assessment Pending</a:t>
            </a:r>
            <a:endParaRPr lang="en-US" sz="2400" b="1" i="1" dirty="0">
              <a:solidFill>
                <a:srgbClr val="C00000"/>
              </a:solidFill>
              <a:effectLst>
                <a:outerShdw blurRad="38100" dist="38100" dir="2700000" algn="tl">
                  <a:srgbClr val="000000">
                    <a:alpha val="43137"/>
                  </a:srgbClr>
                </a:outerShdw>
              </a:effectLst>
              <a:latin typeface="+mj-lt"/>
            </a:endParaRPr>
          </a:p>
        </p:txBody>
      </p:sp>
      <p:sp>
        <p:nvSpPr>
          <p:cNvPr id="6" name="TextBox 5"/>
          <p:cNvSpPr txBox="1"/>
          <p:nvPr/>
        </p:nvSpPr>
        <p:spPr>
          <a:xfrm>
            <a:off x="5372100" y="4010025"/>
            <a:ext cx="3228975" cy="707886"/>
          </a:xfrm>
          <a:prstGeom prst="rect">
            <a:avLst/>
          </a:prstGeom>
          <a:noFill/>
        </p:spPr>
        <p:txBody>
          <a:bodyPr wrap="square" rtlCol="0">
            <a:spAutoFit/>
          </a:bodyPr>
          <a:lstStyle/>
          <a:p>
            <a:r>
              <a:rPr lang="en-US" sz="2000" b="1" dirty="0" smtClean="0">
                <a:solidFill>
                  <a:srgbClr val="FFFF00"/>
                </a:solidFill>
                <a:effectLst>
                  <a:outerShdw blurRad="38100" dist="38100" dir="2700000" algn="tl">
                    <a:srgbClr val="000000">
                      <a:alpha val="43137"/>
                    </a:srgbClr>
                  </a:outerShdw>
                </a:effectLst>
                <a:latin typeface="+mj-lt"/>
              </a:rPr>
              <a:t>Assessment Complete</a:t>
            </a:r>
          </a:p>
          <a:p>
            <a:r>
              <a:rPr lang="en-US" sz="2000" b="1" dirty="0" smtClean="0">
                <a:solidFill>
                  <a:srgbClr val="FFFF00"/>
                </a:solidFill>
                <a:effectLst>
                  <a:outerShdw blurRad="38100" dist="38100" dir="2700000" algn="tl">
                    <a:srgbClr val="000000">
                      <a:alpha val="43137"/>
                    </a:srgbClr>
                  </a:outerShdw>
                </a:effectLst>
                <a:latin typeface="+mj-lt"/>
              </a:rPr>
              <a:t>BWQSC Approval Pending</a:t>
            </a:r>
            <a:endParaRPr lang="en-US" sz="2000" b="1" dirty="0">
              <a:solidFill>
                <a:srgbClr val="FFFF00"/>
              </a:solidFill>
              <a:effectLst>
                <a:outerShdw blurRad="38100" dist="38100" dir="2700000" algn="tl">
                  <a:srgbClr val="000000">
                    <a:alpha val="43137"/>
                  </a:srgbClr>
                </a:outerShdw>
              </a:effectLst>
              <a:latin typeface="+mj-lt"/>
            </a:endParaRPr>
          </a:p>
        </p:txBody>
      </p:sp>
      <p:sp>
        <p:nvSpPr>
          <p:cNvPr id="7" name="TextBox 6"/>
          <p:cNvSpPr txBox="1"/>
          <p:nvPr/>
        </p:nvSpPr>
        <p:spPr>
          <a:xfrm>
            <a:off x="5715000" y="1809750"/>
            <a:ext cx="3228975" cy="707886"/>
          </a:xfrm>
          <a:prstGeom prst="rect">
            <a:avLst/>
          </a:prstGeom>
          <a:noFill/>
        </p:spPr>
        <p:txBody>
          <a:bodyPr wrap="square" rtlCol="0">
            <a:spAutoFit/>
          </a:bodyPr>
          <a:lstStyle/>
          <a:p>
            <a:r>
              <a:rPr lang="en-US" sz="2000" b="1" dirty="0" smtClean="0">
                <a:solidFill>
                  <a:srgbClr val="FFFF00"/>
                </a:solidFill>
                <a:effectLst>
                  <a:outerShdw blurRad="38100" dist="38100" dir="2700000" algn="tl">
                    <a:srgbClr val="000000">
                      <a:alpha val="43137"/>
                    </a:srgbClr>
                  </a:outerShdw>
                </a:effectLst>
                <a:latin typeface="+mj-lt"/>
              </a:rPr>
              <a:t>Assessment Complete</a:t>
            </a:r>
          </a:p>
          <a:p>
            <a:r>
              <a:rPr lang="en-US" sz="2000" b="1" dirty="0" smtClean="0">
                <a:solidFill>
                  <a:srgbClr val="FFFF00"/>
                </a:solidFill>
                <a:effectLst>
                  <a:outerShdw blurRad="38100" dist="38100" dir="2700000" algn="tl">
                    <a:srgbClr val="000000">
                      <a:alpha val="43137"/>
                    </a:srgbClr>
                  </a:outerShdw>
                </a:effectLst>
                <a:latin typeface="+mj-lt"/>
              </a:rPr>
              <a:t>BWQSC Approval Pending</a:t>
            </a:r>
            <a:endParaRPr lang="en-US" sz="2000" b="1" dirty="0">
              <a:solidFill>
                <a:srgbClr val="FFFF00"/>
              </a:solidFill>
              <a:effectLst>
                <a:outerShdw blurRad="38100" dist="38100" dir="2700000" algn="tl">
                  <a:srgbClr val="000000">
                    <a:alpha val="43137"/>
                  </a:srgbClr>
                </a:outerShdw>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Y:\Pool Reports\Pool Reports 2016\Willow Island 2016 combined-Recovered.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Y:\Pool Reports\Pool Reports 2016\Greenup 2016 combined-Recovered.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2391"/>
            <a:ext cx="8229600" cy="5019067"/>
          </a:xfrm>
        </p:spPr>
        <p:txBody>
          <a:bodyPr>
            <a:normAutofit fontScale="85000" lnSpcReduction="20000"/>
          </a:bodyPr>
          <a:lstStyle/>
          <a:p>
            <a:pPr>
              <a:buNone/>
            </a:pPr>
            <a:endParaRPr lang="en-US" dirty="0" smtClean="0"/>
          </a:p>
          <a:p>
            <a:r>
              <a:rPr lang="en-US" dirty="0" smtClean="0"/>
              <a:t>Involved Parties: Pittsburgh USACE, PADEP, USEPA Wheeling</a:t>
            </a:r>
          </a:p>
          <a:p>
            <a:endParaRPr lang="en-US" dirty="0" smtClean="0"/>
          </a:p>
          <a:p>
            <a:r>
              <a:rPr lang="en-US" dirty="0" smtClean="0"/>
              <a:t>Goal: Gather abiotic and biotic data for baseline/assessment of hydro impacts </a:t>
            </a:r>
          </a:p>
          <a:p>
            <a:pPr lvl="1"/>
            <a:endParaRPr lang="en-US" dirty="0" smtClean="0"/>
          </a:p>
          <a:p>
            <a:r>
              <a:rPr lang="en-US" dirty="0" smtClean="0"/>
              <a:t>Study Areas (5 total)</a:t>
            </a:r>
          </a:p>
          <a:p>
            <a:pPr lvl="2">
              <a:buNone/>
            </a:pPr>
            <a:r>
              <a:rPr lang="en-US" u="sng" dirty="0" smtClean="0"/>
              <a:t>Proposed Facility</a:t>
            </a:r>
            <a:r>
              <a:rPr lang="en-US" dirty="0" smtClean="0"/>
              <a:t>			</a:t>
            </a:r>
            <a:r>
              <a:rPr lang="en-US" u="sng" dirty="0" smtClean="0"/>
              <a:t>Existing Facility</a:t>
            </a:r>
            <a:r>
              <a:rPr lang="en-US" dirty="0" smtClean="0"/>
              <a:t>		</a:t>
            </a:r>
          </a:p>
          <a:p>
            <a:pPr lvl="2">
              <a:buNone/>
            </a:pPr>
            <a:r>
              <a:rPr lang="en-US" dirty="0" smtClean="0"/>
              <a:t>Allegheny L&amp;D 2			Greenup L&amp;D		</a:t>
            </a:r>
          </a:p>
          <a:p>
            <a:pPr lvl="2">
              <a:buNone/>
            </a:pPr>
            <a:r>
              <a:rPr lang="en-US" dirty="0" smtClean="0"/>
              <a:t>Montgomery Embayment 		</a:t>
            </a:r>
            <a:r>
              <a:rPr lang="en-US" dirty="0" err="1" smtClean="0"/>
              <a:t>Cannelton</a:t>
            </a:r>
            <a:r>
              <a:rPr lang="en-US" dirty="0" smtClean="0"/>
              <a:t> L&amp;D</a:t>
            </a:r>
          </a:p>
          <a:p>
            <a:pPr lvl="2">
              <a:buNone/>
            </a:pPr>
            <a:r>
              <a:rPr lang="en-US" dirty="0" smtClean="0"/>
              <a:t>Montgomery L&amp;D</a:t>
            </a:r>
          </a:p>
          <a:p>
            <a:pPr lvl="2">
              <a:buNone/>
            </a:pPr>
            <a:endParaRPr lang="en-US" dirty="0" smtClean="0"/>
          </a:p>
          <a:p>
            <a:r>
              <a:rPr lang="en-US" dirty="0" smtClean="0"/>
              <a:t>Methods</a:t>
            </a:r>
          </a:p>
          <a:p>
            <a:pPr lvl="1"/>
            <a:r>
              <a:rPr lang="en-US" dirty="0" smtClean="0"/>
              <a:t>Night-time electrofishing (day-time in the embayment)</a:t>
            </a:r>
          </a:p>
          <a:p>
            <a:pPr lvl="1"/>
            <a:r>
              <a:rPr lang="en-US" dirty="0" err="1" smtClean="0"/>
              <a:t>Muliti</a:t>
            </a:r>
            <a:r>
              <a:rPr lang="en-US" dirty="0" smtClean="0"/>
              <a:t>-habitat Kick Macroinvertebrate sampling </a:t>
            </a:r>
          </a:p>
          <a:p>
            <a:pPr lvl="1"/>
            <a:r>
              <a:rPr lang="en-US" dirty="0" smtClean="0"/>
              <a:t>Continuous DO &amp; Temperature loggers</a:t>
            </a:r>
          </a:p>
          <a:p>
            <a:pPr lvl="1"/>
            <a:r>
              <a:rPr lang="en-US" dirty="0" smtClean="0"/>
              <a:t>DO profile at the top of each zone</a:t>
            </a:r>
          </a:p>
          <a:p>
            <a:pPr lvl="1"/>
            <a:endParaRPr lang="en-US" dirty="0" smtClean="0"/>
          </a:p>
          <a:p>
            <a:r>
              <a:rPr lang="en-US" dirty="0" smtClean="0"/>
              <a:t>Analyses</a:t>
            </a:r>
          </a:p>
          <a:p>
            <a:pPr lvl="1"/>
            <a:r>
              <a:rPr lang="en-US" dirty="0" smtClean="0"/>
              <a:t>mORFIn and </a:t>
            </a:r>
            <a:r>
              <a:rPr lang="en-US" dirty="0" err="1" smtClean="0"/>
              <a:t>ORMIn</a:t>
            </a:r>
            <a:r>
              <a:rPr lang="en-US" dirty="0" smtClean="0"/>
              <a:t> scores </a:t>
            </a:r>
          </a:p>
          <a:p>
            <a:pPr lvl="1"/>
            <a:r>
              <a:rPr lang="en-US" dirty="0" smtClean="0"/>
              <a:t>Abiotic and biotic variables compared to probabilistic results as necessary</a:t>
            </a:r>
          </a:p>
        </p:txBody>
      </p:sp>
      <p:sp>
        <p:nvSpPr>
          <p:cNvPr id="2" name="Title 1"/>
          <p:cNvSpPr>
            <a:spLocks noGrp="1"/>
          </p:cNvSpPr>
          <p:nvPr>
            <p:ph type="title"/>
          </p:nvPr>
        </p:nvSpPr>
        <p:spPr>
          <a:xfrm>
            <a:off x="432485" y="389238"/>
            <a:ext cx="8686801" cy="1143000"/>
          </a:xfrm>
        </p:spPr>
        <p:txBody>
          <a:bodyPr>
            <a:normAutofit fontScale="90000"/>
          </a:bodyPr>
          <a:lstStyle/>
          <a:p>
            <a:r>
              <a:rPr lang="en-US" dirty="0" smtClean="0"/>
              <a:t>Item 4b: Special Surveys – Hydro Impact Estimate</a:t>
            </a:r>
            <a:endParaRPr lang="en-US" dirty="0"/>
          </a:p>
        </p:txBody>
      </p:sp>
      <p:pic>
        <p:nvPicPr>
          <p:cNvPr id="4" name="Picture 4" descr="Y:\2017 Field Season\Hydro Sites edited.jpg"/>
          <p:cNvPicPr>
            <a:picLocks noChangeAspect="1" noChangeArrowheads="1"/>
          </p:cNvPicPr>
          <p:nvPr/>
        </p:nvPicPr>
        <p:blipFill>
          <a:blip r:embed="rId2" cstate="print"/>
          <a:srcRect/>
          <a:stretch>
            <a:fillRect/>
          </a:stretch>
        </p:blipFill>
        <p:spPr bwMode="auto">
          <a:xfrm>
            <a:off x="457200" y="1530164"/>
            <a:ext cx="7524750" cy="51313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3" end="1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4" end="1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7" end="1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8" end="1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9" end="1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2391"/>
            <a:ext cx="8229600" cy="5019067"/>
          </a:xfrm>
        </p:spPr>
        <p:txBody>
          <a:bodyPr>
            <a:normAutofit lnSpcReduction="10000"/>
          </a:bodyPr>
          <a:lstStyle/>
          <a:p>
            <a:pPr>
              <a:buNone/>
            </a:pPr>
            <a:endParaRPr lang="en-US" dirty="0" smtClean="0"/>
          </a:p>
          <a:p>
            <a:r>
              <a:rPr lang="en-US" dirty="0" smtClean="0"/>
              <a:t>Interested Parties: PADEP, WVDEP, OEPA, KDOW, IDEM</a:t>
            </a:r>
          </a:p>
          <a:p>
            <a:endParaRPr lang="en-US" dirty="0" smtClean="0"/>
          </a:p>
          <a:p>
            <a:r>
              <a:rPr lang="en-US" dirty="0" smtClean="0"/>
              <a:t>Goal: Fill in knowledge and assessment gaps between ORSANCO and state agencies</a:t>
            </a:r>
          </a:p>
          <a:p>
            <a:pPr lvl="1"/>
            <a:r>
              <a:rPr lang="en-US" dirty="0" smtClean="0"/>
              <a:t>Lower tributaries are unique habitats</a:t>
            </a:r>
          </a:p>
          <a:p>
            <a:pPr lvl="1"/>
            <a:endParaRPr lang="en-US" dirty="0" smtClean="0"/>
          </a:p>
          <a:p>
            <a:r>
              <a:rPr lang="en-US" dirty="0" smtClean="0"/>
              <a:t>Study Areas: Identified 14 candidate tributaries across 3 pools</a:t>
            </a:r>
          </a:p>
          <a:p>
            <a:pPr lvl="2">
              <a:buNone/>
            </a:pPr>
            <a:endParaRPr lang="en-US" dirty="0" smtClean="0"/>
          </a:p>
          <a:p>
            <a:r>
              <a:rPr lang="en-US" dirty="0" smtClean="0"/>
              <a:t>Methods</a:t>
            </a:r>
          </a:p>
          <a:p>
            <a:pPr lvl="1"/>
            <a:r>
              <a:rPr lang="en-US" dirty="0" err="1" smtClean="0"/>
              <a:t>Instream</a:t>
            </a:r>
            <a:r>
              <a:rPr lang="en-US" dirty="0" smtClean="0"/>
              <a:t> habitat sampling</a:t>
            </a:r>
          </a:p>
          <a:p>
            <a:pPr lvl="1"/>
            <a:r>
              <a:rPr lang="en-US" dirty="0" smtClean="0"/>
              <a:t>Day-time electrofishing</a:t>
            </a:r>
          </a:p>
          <a:p>
            <a:pPr lvl="1"/>
            <a:endParaRPr lang="en-US" dirty="0" smtClean="0"/>
          </a:p>
          <a:p>
            <a:r>
              <a:rPr lang="en-US" dirty="0" smtClean="0"/>
              <a:t>Analyses</a:t>
            </a:r>
          </a:p>
          <a:p>
            <a:pPr lvl="1"/>
            <a:r>
              <a:rPr lang="en-US" dirty="0" smtClean="0"/>
              <a:t>mORFIn, other fish assemblage measures as necessary</a:t>
            </a:r>
          </a:p>
        </p:txBody>
      </p:sp>
      <p:pic>
        <p:nvPicPr>
          <p:cNvPr id="4099" name="Picture 3" descr="Z:\2017 Field Season\DirectTribs 2017.jpg"/>
          <p:cNvPicPr>
            <a:picLocks noChangeAspect="1" noChangeArrowheads="1"/>
          </p:cNvPicPr>
          <p:nvPr/>
        </p:nvPicPr>
        <p:blipFill>
          <a:blip r:embed="rId2" cstate="print"/>
          <a:srcRect/>
          <a:stretch>
            <a:fillRect/>
          </a:stretch>
        </p:blipFill>
        <p:spPr bwMode="auto">
          <a:xfrm>
            <a:off x="152400" y="1541520"/>
            <a:ext cx="8863596" cy="5316480"/>
          </a:xfrm>
          <a:prstGeom prst="rect">
            <a:avLst/>
          </a:prstGeom>
          <a:noFill/>
        </p:spPr>
      </p:pic>
      <p:sp>
        <p:nvSpPr>
          <p:cNvPr id="2" name="Title 1"/>
          <p:cNvSpPr>
            <a:spLocks noGrp="1"/>
          </p:cNvSpPr>
          <p:nvPr>
            <p:ph type="title"/>
          </p:nvPr>
        </p:nvSpPr>
        <p:spPr>
          <a:xfrm>
            <a:off x="432485" y="389238"/>
            <a:ext cx="8686801" cy="1143000"/>
          </a:xfrm>
        </p:spPr>
        <p:txBody>
          <a:bodyPr>
            <a:normAutofit/>
          </a:bodyPr>
          <a:lstStyle/>
          <a:p>
            <a:r>
              <a:rPr lang="en-US" dirty="0" smtClean="0"/>
              <a:t>Item 4b: Special Surveys – Direct Tributaries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2" end="1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2392"/>
            <a:ext cx="8229600" cy="4936690"/>
          </a:xfrm>
        </p:spPr>
        <p:txBody>
          <a:bodyPr>
            <a:normAutofit fontScale="77500" lnSpcReduction="20000"/>
          </a:bodyPr>
          <a:lstStyle/>
          <a:p>
            <a:pPr>
              <a:buNone/>
            </a:pPr>
            <a:endParaRPr lang="en-US" dirty="0" smtClean="0"/>
          </a:p>
          <a:p>
            <a:endParaRPr lang="en-US" dirty="0" smtClean="0"/>
          </a:p>
          <a:p>
            <a:r>
              <a:rPr lang="en-US" dirty="0" smtClean="0"/>
              <a:t>Involved Parties : Ohio EPA</a:t>
            </a:r>
          </a:p>
          <a:p>
            <a:r>
              <a:rPr lang="en-US" dirty="0" smtClean="0"/>
              <a:t>Purpose</a:t>
            </a:r>
          </a:p>
          <a:p>
            <a:pPr lvl="1"/>
            <a:r>
              <a:rPr lang="en-US" dirty="0" smtClean="0"/>
              <a:t>Obtain a temperature regime for backwater areas</a:t>
            </a:r>
          </a:p>
          <a:p>
            <a:pPr lvl="1"/>
            <a:r>
              <a:rPr lang="en-US" dirty="0" smtClean="0"/>
              <a:t>Compare with reference condition upstream of Ohio River influence</a:t>
            </a:r>
          </a:p>
          <a:p>
            <a:pPr lvl="1"/>
            <a:r>
              <a:rPr lang="en-US" dirty="0" smtClean="0"/>
              <a:t>Used to determine most appropriate temperature standards</a:t>
            </a:r>
          </a:p>
          <a:p>
            <a:pPr lvl="1"/>
            <a:endParaRPr lang="en-US" dirty="0" smtClean="0"/>
          </a:p>
          <a:p>
            <a:r>
              <a:rPr lang="en-US" dirty="0" smtClean="0"/>
              <a:t>Study area</a:t>
            </a:r>
          </a:p>
          <a:p>
            <a:pPr lvl="1"/>
            <a:r>
              <a:rPr lang="en-US" dirty="0" smtClean="0"/>
              <a:t>6 tributaries within the </a:t>
            </a:r>
            <a:r>
              <a:rPr lang="en-US" dirty="0" err="1" smtClean="0"/>
              <a:t>Meldahl</a:t>
            </a:r>
            <a:r>
              <a:rPr lang="en-US" dirty="0" smtClean="0"/>
              <a:t> Pool </a:t>
            </a:r>
          </a:p>
          <a:p>
            <a:pPr lvl="2"/>
            <a:r>
              <a:rPr lang="en-US" dirty="0" err="1" smtClean="0"/>
              <a:t>Bullskin</a:t>
            </a:r>
            <a:r>
              <a:rPr lang="en-US" dirty="0" smtClean="0"/>
              <a:t> Creek  		</a:t>
            </a:r>
          </a:p>
          <a:p>
            <a:pPr lvl="2"/>
            <a:r>
              <a:rPr lang="en-US" dirty="0" smtClean="0"/>
              <a:t>White Oak Creek</a:t>
            </a:r>
          </a:p>
          <a:p>
            <a:pPr lvl="2"/>
            <a:r>
              <a:rPr lang="en-US" dirty="0" smtClean="0"/>
              <a:t>Eagle Creek</a:t>
            </a:r>
          </a:p>
          <a:p>
            <a:pPr lvl="2"/>
            <a:r>
              <a:rPr lang="en-US" dirty="0" smtClean="0"/>
              <a:t>Ohio Brush Creek</a:t>
            </a:r>
          </a:p>
          <a:p>
            <a:pPr lvl="2"/>
            <a:r>
              <a:rPr lang="en-US" dirty="0" smtClean="0"/>
              <a:t>Stout Run</a:t>
            </a:r>
          </a:p>
          <a:p>
            <a:pPr lvl="2"/>
            <a:r>
              <a:rPr lang="en-US" dirty="0" smtClean="0"/>
              <a:t>Turkey Creek</a:t>
            </a:r>
          </a:p>
          <a:p>
            <a:pPr lvl="2">
              <a:buNone/>
            </a:pPr>
            <a:endParaRPr lang="en-US" dirty="0" smtClean="0"/>
          </a:p>
          <a:p>
            <a:r>
              <a:rPr lang="en-US" dirty="0" smtClean="0"/>
              <a:t>Methods</a:t>
            </a:r>
          </a:p>
          <a:p>
            <a:pPr lvl="1"/>
            <a:r>
              <a:rPr lang="en-US" dirty="0" smtClean="0"/>
              <a:t>Continuous Temperature Pen Loggers were deployed in July</a:t>
            </a:r>
          </a:p>
          <a:p>
            <a:pPr lvl="2"/>
            <a:r>
              <a:rPr lang="en-US" dirty="0" smtClean="0"/>
              <a:t>Retrieval pending OEPA decision later this fall</a:t>
            </a:r>
          </a:p>
          <a:p>
            <a:pPr lvl="2">
              <a:buNone/>
            </a:pPr>
            <a:endParaRPr lang="en-US" dirty="0" smtClean="0"/>
          </a:p>
          <a:p>
            <a:r>
              <a:rPr lang="en-US" dirty="0" smtClean="0"/>
              <a:t>Analyses – to be completed by Ohio EPA</a:t>
            </a:r>
          </a:p>
        </p:txBody>
      </p:sp>
      <p:pic>
        <p:nvPicPr>
          <p:cNvPr id="3074" name="Picture 2" descr="Z:\2017 Field Season\Ohio Tribs 2017.jpg"/>
          <p:cNvPicPr>
            <a:picLocks noChangeAspect="1" noChangeArrowheads="1"/>
          </p:cNvPicPr>
          <p:nvPr/>
        </p:nvPicPr>
        <p:blipFill>
          <a:blip r:embed="rId2" cstate="print"/>
          <a:srcRect/>
          <a:stretch>
            <a:fillRect/>
          </a:stretch>
        </p:blipFill>
        <p:spPr bwMode="auto">
          <a:xfrm>
            <a:off x="510745" y="2029325"/>
            <a:ext cx="7570574" cy="4634023"/>
          </a:xfrm>
          <a:prstGeom prst="rect">
            <a:avLst/>
          </a:prstGeom>
          <a:noFill/>
        </p:spPr>
      </p:pic>
      <p:sp>
        <p:nvSpPr>
          <p:cNvPr id="2" name="Title 1"/>
          <p:cNvSpPr>
            <a:spLocks noGrp="1"/>
          </p:cNvSpPr>
          <p:nvPr>
            <p:ph type="title"/>
          </p:nvPr>
        </p:nvSpPr>
        <p:spPr>
          <a:xfrm>
            <a:off x="457200" y="784657"/>
            <a:ext cx="8324335" cy="1143000"/>
          </a:xfrm>
        </p:spPr>
        <p:txBody>
          <a:bodyPr>
            <a:normAutofit fontScale="90000"/>
          </a:bodyPr>
          <a:lstStyle/>
          <a:p>
            <a:r>
              <a:rPr lang="en-US" dirty="0" smtClean="0"/>
              <a:t>Item 4b: Special Surveys</a:t>
            </a:r>
            <a:br>
              <a:rPr lang="en-US" dirty="0" smtClean="0"/>
            </a:br>
            <a:r>
              <a:rPr lang="en-US" dirty="0" smtClean="0"/>
              <a:t>Ohio </a:t>
            </a:r>
            <a:r>
              <a:rPr lang="en-US" dirty="0" err="1" smtClean="0"/>
              <a:t>Trib</a:t>
            </a:r>
            <a:r>
              <a:rPr lang="en-US" dirty="0" smtClean="0"/>
              <a:t> Temperature Regimes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3" end="1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4" end="1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7" end="1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8" end="1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9" end="1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21" end="2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ysClr val="windowText" lastClr="000000"/>
      </a:dk1>
      <a:lt1>
        <a:sysClr val="window" lastClr="FFFFFF"/>
      </a:lt1>
      <a:dk2>
        <a:srgbClr val="7385A9"/>
      </a:dk2>
      <a:lt2>
        <a:srgbClr val="EAEBDE"/>
      </a:lt2>
      <a:accent1>
        <a:srgbClr val="72A376"/>
      </a:accent1>
      <a:accent2>
        <a:srgbClr val="B0CCB0"/>
      </a:accent2>
      <a:accent3>
        <a:srgbClr val="A8CDD7"/>
      </a:accent3>
      <a:accent4>
        <a:srgbClr val="C0BEAF"/>
      </a:accent4>
      <a:accent5>
        <a:srgbClr val="CEC597"/>
      </a:accent5>
      <a:accent6>
        <a:srgbClr val="66A7B8"/>
      </a:accent6>
      <a:hlink>
        <a:srgbClr val="527D55"/>
      </a:hlink>
      <a:folHlink>
        <a:srgbClr val="CE6868"/>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6900</TotalTime>
  <Words>923</Words>
  <Application>Microsoft Office PowerPoint</Application>
  <PresentationFormat>On-screen Show (4:3)</PresentationFormat>
  <Paragraphs>146</Paragraphs>
  <Slides>19</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Arial</vt:lpstr>
      <vt:lpstr>Calibri</vt:lpstr>
      <vt:lpstr>Calibri Light</vt:lpstr>
      <vt:lpstr>Constantia</vt:lpstr>
      <vt:lpstr>Times New Roman</vt:lpstr>
      <vt:lpstr>Wingdings 2</vt:lpstr>
      <vt:lpstr>Flow</vt:lpstr>
      <vt:lpstr>Office Theme</vt:lpstr>
      <vt:lpstr>PowerPoint Presentation</vt:lpstr>
      <vt:lpstr>Agenda Item 4a: 2016 Assessments</vt:lpstr>
      <vt:lpstr>Agenda Item 4a: 2016 Assessments</vt:lpstr>
      <vt:lpstr>PowerPoint Presentation</vt:lpstr>
      <vt:lpstr>PowerPoint Presentation</vt:lpstr>
      <vt:lpstr>PowerPoint Presentation</vt:lpstr>
      <vt:lpstr>Item 4b: Special Surveys – Hydro Impact Estimate</vt:lpstr>
      <vt:lpstr>Item 4b: Special Surveys – Direct Tributaries</vt:lpstr>
      <vt:lpstr>Item 4b: Special Surveys Ohio Trib Temperature Regimes</vt:lpstr>
      <vt:lpstr>PowerPoint Presentation</vt:lpstr>
      <vt:lpstr>WV 604(b) Fish Tissue Project</vt:lpstr>
      <vt:lpstr>PowerPoint Presentation</vt:lpstr>
      <vt:lpstr>PowerPoint Presentation</vt:lpstr>
      <vt:lpstr>PowerPoint Presentation</vt:lpstr>
      <vt:lpstr>WV 604(b) Fish Tissue Project</vt:lpstr>
      <vt:lpstr>WV 604(b) Fish Tissue Project</vt:lpstr>
      <vt:lpstr>WV 604(b) Fish Tissue Project</vt:lpstr>
      <vt:lpstr>WV 604(b) Fish Tissue Project</vt:lpstr>
      <vt:lpstr>WV 604(b) Fish Tissue Project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 Tewes</dc:creator>
  <cp:lastModifiedBy>ORSANCO 32</cp:lastModifiedBy>
  <cp:revision>67</cp:revision>
  <dcterms:created xsi:type="dcterms:W3CDTF">2017-09-26T15:14:33Z</dcterms:created>
  <dcterms:modified xsi:type="dcterms:W3CDTF">2017-10-03T13:28:39Z</dcterms:modified>
</cp:coreProperties>
</file>