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3"/>
  </p:notesMasterIdLst>
  <p:sldIdLst>
    <p:sldId id="268" r:id="rId3"/>
    <p:sldId id="263" r:id="rId4"/>
    <p:sldId id="259" r:id="rId5"/>
    <p:sldId id="260" r:id="rId6"/>
    <p:sldId id="261" r:id="rId7"/>
    <p:sldId id="258" r:id="rId8"/>
    <p:sldId id="262"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41" autoAdjust="0"/>
    <p:restoredTop sz="94660"/>
  </p:normalViewPr>
  <p:slideViewPr>
    <p:cSldViewPr snapToGrid="0">
      <p:cViewPr varScale="1">
        <p:scale>
          <a:sx n="112" d="100"/>
          <a:sy n="112" d="100"/>
        </p:scale>
        <p:origin x="76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C9C548-2D2F-4909-A135-37AFE2664338}" type="datetimeFigureOut">
              <a:rPr lang="en-US" smtClean="0"/>
              <a:t>9/26/2017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D477CE-CA63-4034-9346-6785356A6F32}" type="slidenum">
              <a:rPr lang="en-US" smtClean="0"/>
              <a:t>‹#›</a:t>
            </a:fld>
            <a:endParaRPr lang="en-US"/>
          </a:p>
        </p:txBody>
      </p:sp>
    </p:spTree>
    <p:extLst>
      <p:ext uri="{BB962C8B-B14F-4D97-AF65-F5344CB8AC3E}">
        <p14:creationId xmlns:p14="http://schemas.microsoft.com/office/powerpoint/2010/main" val="2466074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93EC2B0-84FA-4C26-93F3-05F64014CA80}" type="slidenum">
              <a:rPr lang="en-US" smtClean="0"/>
              <a:pPr/>
              <a:t>1</a:t>
            </a:fld>
            <a:endParaRPr lang="en-US"/>
          </a:p>
        </p:txBody>
      </p:sp>
    </p:spTree>
    <p:extLst>
      <p:ext uri="{BB962C8B-B14F-4D97-AF65-F5344CB8AC3E}">
        <p14:creationId xmlns:p14="http://schemas.microsoft.com/office/powerpoint/2010/main" val="8689399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Last</a:t>
            </a:r>
            <a:r>
              <a:rPr lang="en-US" baseline="0" dirty="0" smtClean="0"/>
              <a:t> of the samples will be shipped...today?</a:t>
            </a:r>
            <a:endParaRPr lang="en-US" dirty="0"/>
          </a:p>
        </p:txBody>
      </p:sp>
      <p:sp>
        <p:nvSpPr>
          <p:cNvPr id="4" name="Slide Number Placeholder 3"/>
          <p:cNvSpPr>
            <a:spLocks noGrp="1"/>
          </p:cNvSpPr>
          <p:nvPr>
            <p:ph type="sldNum" sz="quarter" idx="10"/>
          </p:nvPr>
        </p:nvSpPr>
        <p:spPr/>
        <p:txBody>
          <a:bodyPr/>
          <a:lstStyle/>
          <a:p>
            <a:fld id="{293EC2B0-84FA-4C26-93F3-05F64014CA80}"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4425604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42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dirty="0" smtClean="0"/>
              <a:t>Click to edit Master title style</a:t>
            </a:r>
            <a:endParaRPr kumimoji="0" lang="en-US" dirty="0"/>
          </a:p>
        </p:txBody>
      </p:sp>
      <p:sp>
        <p:nvSpPr>
          <p:cNvPr id="17" name="Subtitle 16"/>
          <p:cNvSpPr>
            <a:spLocks noGrp="1"/>
          </p:cNvSpPr>
          <p:nvPr>
            <p:ph type="subTitle" idx="1"/>
          </p:nvPr>
        </p:nvSpPr>
        <p:spPr>
          <a:xfrm>
            <a:off x="533400" y="3228536"/>
            <a:ext cx="7854696" cy="1752600"/>
          </a:xfrm>
        </p:spPr>
        <p:txBody>
          <a:bodyPr lIns="0" rIns="18288"/>
          <a:lstStyle>
            <a:lvl1pPr marL="0" marR="34290" indent="0" algn="r">
              <a:buNone/>
              <a:defRPr>
                <a:solidFill>
                  <a:schemeClr val="tx1"/>
                </a:solidFill>
                <a:latin typeface="+mj-lt"/>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dirty="0" smtClean="0"/>
              <a:t>Click to edit Master subtitle style</a:t>
            </a:r>
            <a:endParaRPr kumimoji="0" lang="en-US" dirty="0"/>
          </a:p>
        </p:txBody>
      </p:sp>
      <p:sp>
        <p:nvSpPr>
          <p:cNvPr id="27" name="Slide Number Placeholder 26"/>
          <p:cNvSpPr>
            <a:spLocks noGrp="1"/>
          </p:cNvSpPr>
          <p:nvPr>
            <p:ph type="sldNum" sz="quarter" idx="12"/>
          </p:nvPr>
        </p:nvSpPr>
        <p:spPr/>
        <p:txBody>
          <a:bodyPr/>
          <a:lstStyle/>
          <a:p>
            <a:fld id="{BF5F3F77-31EA-483D-8C46-9C7570146435}" type="slidenum">
              <a:rPr lang="en-US" smtClean="0">
                <a:solidFill>
                  <a:srgbClr val="EAEBDE">
                    <a:shade val="90000"/>
                  </a:srgbClr>
                </a:solidFill>
              </a:rPr>
              <a:pPr/>
              <a:t>‹#›</a:t>
            </a:fld>
            <a:endParaRPr lang="en-US">
              <a:solidFill>
                <a:srgbClr val="EAEBDE">
                  <a:shade val="90000"/>
                </a:srgbClr>
              </a:solidFill>
            </a:endParaRPr>
          </a:p>
        </p:txBody>
      </p:sp>
      <p:pic>
        <p:nvPicPr>
          <p:cNvPr id="1026" name="Picture 2" descr="Z:\OBP Logo\Final OBP Logos\OBP LOGO12 copy.gif"/>
          <p:cNvPicPr>
            <a:picLocks noChangeAspect="1" noChangeArrowheads="1"/>
          </p:cNvPicPr>
          <p:nvPr userDrawn="1"/>
        </p:nvPicPr>
        <p:blipFill>
          <a:blip r:embed="rId2" cstate="print"/>
          <a:srcRect/>
          <a:stretch>
            <a:fillRect/>
          </a:stretch>
        </p:blipFill>
        <p:spPr bwMode="auto">
          <a:xfrm>
            <a:off x="685801" y="4267200"/>
            <a:ext cx="2149929" cy="2156346"/>
          </a:xfrm>
          <a:prstGeom prst="rect">
            <a:avLst/>
          </a:prstGeom>
          <a:noFill/>
        </p:spPr>
      </p:pic>
    </p:spTree>
    <p:extLst>
      <p:ext uri="{BB962C8B-B14F-4D97-AF65-F5344CB8AC3E}">
        <p14:creationId xmlns:p14="http://schemas.microsoft.com/office/powerpoint/2010/main" val="72194103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6925745-C7A1-479E-B0BC-9C204A6FC08B}" type="datetimeFigureOut">
              <a:rPr lang="en-US" smtClean="0">
                <a:solidFill>
                  <a:srgbClr val="7385A9">
                    <a:shade val="90000"/>
                  </a:srgbClr>
                </a:solidFill>
              </a:rPr>
              <a:pPr/>
              <a:t>9/26/2017</a:t>
            </a:fld>
            <a:endParaRPr lang="en-US">
              <a:solidFill>
                <a:srgbClr val="7385A9">
                  <a:shade val="90000"/>
                </a:srgbClr>
              </a:solidFill>
            </a:endParaRPr>
          </a:p>
        </p:txBody>
      </p:sp>
      <p:sp>
        <p:nvSpPr>
          <p:cNvPr id="5" name="Footer Placeholder 4"/>
          <p:cNvSpPr>
            <a:spLocks noGrp="1"/>
          </p:cNvSpPr>
          <p:nvPr>
            <p:ph type="ftr" sz="quarter" idx="11"/>
          </p:nvPr>
        </p:nvSpPr>
        <p:spPr/>
        <p:txBody>
          <a:bodyPr/>
          <a:lstStyle/>
          <a:p>
            <a:endParaRPr lang="en-US">
              <a:solidFill>
                <a:srgbClr val="7385A9">
                  <a:shade val="90000"/>
                </a:srgbClr>
              </a:solidFill>
            </a:endParaRPr>
          </a:p>
        </p:txBody>
      </p:sp>
      <p:sp>
        <p:nvSpPr>
          <p:cNvPr id="6" name="Slide Number Placeholder 5"/>
          <p:cNvSpPr>
            <a:spLocks noGrp="1"/>
          </p:cNvSpPr>
          <p:nvPr>
            <p:ph type="sldNum" sz="quarter" idx="12"/>
          </p:nvPr>
        </p:nvSpPr>
        <p:spPr/>
        <p:txBody>
          <a:bodyPr/>
          <a:lstStyle/>
          <a:p>
            <a:fld id="{BF5F3F77-31EA-483D-8C46-9C7570146435}" type="slidenum">
              <a:rPr lang="en-US" smtClean="0">
                <a:solidFill>
                  <a:srgbClr val="7385A9">
                    <a:shade val="90000"/>
                  </a:srgbClr>
                </a:solidFill>
              </a:rPr>
              <a:pPr/>
              <a:t>‹#›</a:t>
            </a:fld>
            <a:endParaRPr lang="en-US">
              <a:solidFill>
                <a:srgbClr val="7385A9">
                  <a:shade val="90000"/>
                </a:srgbClr>
              </a:solidFill>
            </a:endParaRPr>
          </a:p>
        </p:txBody>
      </p:sp>
    </p:spTree>
    <p:extLst>
      <p:ext uri="{BB962C8B-B14F-4D97-AF65-F5344CB8AC3E}">
        <p14:creationId xmlns:p14="http://schemas.microsoft.com/office/powerpoint/2010/main" val="789464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2"/>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2"/>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6925745-C7A1-479E-B0BC-9C204A6FC08B}" type="datetimeFigureOut">
              <a:rPr lang="en-US" smtClean="0">
                <a:solidFill>
                  <a:srgbClr val="7385A9">
                    <a:shade val="90000"/>
                  </a:srgbClr>
                </a:solidFill>
              </a:rPr>
              <a:pPr/>
              <a:t>9/26/2017</a:t>
            </a:fld>
            <a:endParaRPr lang="en-US">
              <a:solidFill>
                <a:srgbClr val="7385A9">
                  <a:shade val="90000"/>
                </a:srgbClr>
              </a:solidFill>
            </a:endParaRPr>
          </a:p>
        </p:txBody>
      </p:sp>
      <p:sp>
        <p:nvSpPr>
          <p:cNvPr id="5" name="Footer Placeholder 4"/>
          <p:cNvSpPr>
            <a:spLocks noGrp="1"/>
          </p:cNvSpPr>
          <p:nvPr>
            <p:ph type="ftr" sz="quarter" idx="11"/>
          </p:nvPr>
        </p:nvSpPr>
        <p:spPr/>
        <p:txBody>
          <a:bodyPr/>
          <a:lstStyle/>
          <a:p>
            <a:endParaRPr lang="en-US">
              <a:solidFill>
                <a:srgbClr val="7385A9">
                  <a:shade val="90000"/>
                </a:srgbClr>
              </a:solidFill>
            </a:endParaRPr>
          </a:p>
        </p:txBody>
      </p:sp>
      <p:sp>
        <p:nvSpPr>
          <p:cNvPr id="6" name="Slide Number Placeholder 5"/>
          <p:cNvSpPr>
            <a:spLocks noGrp="1"/>
          </p:cNvSpPr>
          <p:nvPr>
            <p:ph type="sldNum" sz="quarter" idx="12"/>
          </p:nvPr>
        </p:nvSpPr>
        <p:spPr/>
        <p:txBody>
          <a:bodyPr/>
          <a:lstStyle/>
          <a:p>
            <a:fld id="{BF5F3F77-31EA-483D-8C46-9C7570146435}" type="slidenum">
              <a:rPr lang="en-US" smtClean="0">
                <a:solidFill>
                  <a:srgbClr val="7385A9">
                    <a:shade val="90000"/>
                  </a:srgbClr>
                </a:solidFill>
              </a:rPr>
              <a:pPr/>
              <a:t>‹#›</a:t>
            </a:fld>
            <a:endParaRPr lang="en-US">
              <a:solidFill>
                <a:srgbClr val="7385A9">
                  <a:shade val="90000"/>
                </a:srgbClr>
              </a:solidFill>
            </a:endParaRPr>
          </a:p>
        </p:txBody>
      </p:sp>
    </p:spTree>
    <p:extLst>
      <p:ext uri="{BB962C8B-B14F-4D97-AF65-F5344CB8AC3E}">
        <p14:creationId xmlns:p14="http://schemas.microsoft.com/office/powerpoint/2010/main" val="2994107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10130B6-78DA-4D27-9E24-7A6C0118D8D7}" type="datetimeFigureOut">
              <a:rPr lang="en-US" smtClean="0"/>
              <a:t>9/26/2017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D7AF50-922E-43B5-813A-3ADE6B713763}" type="slidenum">
              <a:rPr lang="en-US" smtClean="0"/>
              <a:t>‹#›</a:t>
            </a:fld>
            <a:endParaRPr lang="en-US"/>
          </a:p>
        </p:txBody>
      </p:sp>
    </p:spTree>
    <p:extLst>
      <p:ext uri="{BB962C8B-B14F-4D97-AF65-F5344CB8AC3E}">
        <p14:creationId xmlns:p14="http://schemas.microsoft.com/office/powerpoint/2010/main" val="38335441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0130B6-78DA-4D27-9E24-7A6C0118D8D7}" type="datetimeFigureOut">
              <a:rPr lang="en-US" smtClean="0"/>
              <a:t>9/26/2017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D7AF50-922E-43B5-813A-3ADE6B713763}" type="slidenum">
              <a:rPr lang="en-US" smtClean="0"/>
              <a:t>‹#›</a:t>
            </a:fld>
            <a:endParaRPr lang="en-US"/>
          </a:p>
        </p:txBody>
      </p:sp>
    </p:spTree>
    <p:extLst>
      <p:ext uri="{BB962C8B-B14F-4D97-AF65-F5344CB8AC3E}">
        <p14:creationId xmlns:p14="http://schemas.microsoft.com/office/powerpoint/2010/main" val="6918754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0130B6-78DA-4D27-9E24-7A6C0118D8D7}" type="datetimeFigureOut">
              <a:rPr lang="en-US" smtClean="0"/>
              <a:t>9/26/2017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D7AF50-922E-43B5-813A-3ADE6B713763}" type="slidenum">
              <a:rPr lang="en-US" smtClean="0"/>
              <a:t>‹#›</a:t>
            </a:fld>
            <a:endParaRPr lang="en-US"/>
          </a:p>
        </p:txBody>
      </p:sp>
    </p:spTree>
    <p:extLst>
      <p:ext uri="{BB962C8B-B14F-4D97-AF65-F5344CB8AC3E}">
        <p14:creationId xmlns:p14="http://schemas.microsoft.com/office/powerpoint/2010/main" val="39886097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10130B6-78DA-4D27-9E24-7A6C0118D8D7}" type="datetimeFigureOut">
              <a:rPr lang="en-US" smtClean="0"/>
              <a:t>9/26/2017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D7AF50-922E-43B5-813A-3ADE6B713763}" type="slidenum">
              <a:rPr lang="en-US" smtClean="0"/>
              <a:t>‹#›</a:t>
            </a:fld>
            <a:endParaRPr lang="en-US"/>
          </a:p>
        </p:txBody>
      </p:sp>
    </p:spTree>
    <p:extLst>
      <p:ext uri="{BB962C8B-B14F-4D97-AF65-F5344CB8AC3E}">
        <p14:creationId xmlns:p14="http://schemas.microsoft.com/office/powerpoint/2010/main" val="33304482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10130B6-78DA-4D27-9E24-7A6C0118D8D7}" type="datetimeFigureOut">
              <a:rPr lang="en-US" smtClean="0"/>
              <a:t>9/26/2017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D7AF50-922E-43B5-813A-3ADE6B713763}" type="slidenum">
              <a:rPr lang="en-US" smtClean="0"/>
              <a:t>‹#›</a:t>
            </a:fld>
            <a:endParaRPr lang="en-US"/>
          </a:p>
        </p:txBody>
      </p:sp>
    </p:spTree>
    <p:extLst>
      <p:ext uri="{BB962C8B-B14F-4D97-AF65-F5344CB8AC3E}">
        <p14:creationId xmlns:p14="http://schemas.microsoft.com/office/powerpoint/2010/main" val="23612754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10130B6-78DA-4D27-9E24-7A6C0118D8D7}" type="datetimeFigureOut">
              <a:rPr lang="en-US" smtClean="0"/>
              <a:t>9/26/2017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D7AF50-922E-43B5-813A-3ADE6B713763}" type="slidenum">
              <a:rPr lang="en-US" smtClean="0"/>
              <a:t>‹#›</a:t>
            </a:fld>
            <a:endParaRPr lang="en-US"/>
          </a:p>
        </p:txBody>
      </p:sp>
    </p:spTree>
    <p:extLst>
      <p:ext uri="{BB962C8B-B14F-4D97-AF65-F5344CB8AC3E}">
        <p14:creationId xmlns:p14="http://schemas.microsoft.com/office/powerpoint/2010/main" val="6943450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0130B6-78DA-4D27-9E24-7A6C0118D8D7}" type="datetimeFigureOut">
              <a:rPr lang="en-US" smtClean="0"/>
              <a:t>9/26/2017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D7AF50-922E-43B5-813A-3ADE6B713763}" type="slidenum">
              <a:rPr lang="en-US" smtClean="0"/>
              <a:t>‹#›</a:t>
            </a:fld>
            <a:endParaRPr lang="en-US"/>
          </a:p>
        </p:txBody>
      </p:sp>
    </p:spTree>
    <p:extLst>
      <p:ext uri="{BB962C8B-B14F-4D97-AF65-F5344CB8AC3E}">
        <p14:creationId xmlns:p14="http://schemas.microsoft.com/office/powerpoint/2010/main" val="42058901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0130B6-78DA-4D27-9E24-7A6C0118D8D7}" type="datetimeFigureOut">
              <a:rPr lang="en-US" smtClean="0"/>
              <a:t>9/26/2017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D7AF50-922E-43B5-813A-3ADE6B713763}" type="slidenum">
              <a:rPr lang="en-US" smtClean="0"/>
              <a:t>‹#›</a:t>
            </a:fld>
            <a:endParaRPr lang="en-US"/>
          </a:p>
        </p:txBody>
      </p:sp>
    </p:spTree>
    <p:extLst>
      <p:ext uri="{BB962C8B-B14F-4D97-AF65-F5344CB8AC3E}">
        <p14:creationId xmlns:p14="http://schemas.microsoft.com/office/powerpoint/2010/main" val="1857382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lstStyle>
            <a:lvl1pPr>
              <a:buClr>
                <a:schemeClr val="tx2"/>
              </a:buCl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p>
            <a:fld id="{F6925745-C7A1-479E-B0BC-9C204A6FC08B}" type="datetimeFigureOut">
              <a:rPr lang="en-US" smtClean="0">
                <a:solidFill>
                  <a:srgbClr val="7385A9">
                    <a:shade val="90000"/>
                  </a:srgbClr>
                </a:solidFill>
              </a:rPr>
              <a:pPr/>
              <a:t>9/26/2017</a:t>
            </a:fld>
            <a:endParaRPr lang="en-US">
              <a:solidFill>
                <a:srgbClr val="7385A9">
                  <a:shade val="90000"/>
                </a:srgbClr>
              </a:solidFill>
            </a:endParaRPr>
          </a:p>
        </p:txBody>
      </p:sp>
      <p:sp>
        <p:nvSpPr>
          <p:cNvPr id="5" name="Footer Placeholder 4"/>
          <p:cNvSpPr>
            <a:spLocks noGrp="1"/>
          </p:cNvSpPr>
          <p:nvPr>
            <p:ph type="ftr" sz="quarter" idx="11"/>
          </p:nvPr>
        </p:nvSpPr>
        <p:spPr/>
        <p:txBody>
          <a:bodyPr/>
          <a:lstStyle/>
          <a:p>
            <a:endParaRPr lang="en-US">
              <a:solidFill>
                <a:srgbClr val="7385A9">
                  <a:shade val="90000"/>
                </a:srgbClr>
              </a:solidFill>
            </a:endParaRPr>
          </a:p>
        </p:txBody>
      </p:sp>
      <p:sp>
        <p:nvSpPr>
          <p:cNvPr id="6" name="Slide Number Placeholder 5"/>
          <p:cNvSpPr>
            <a:spLocks noGrp="1"/>
          </p:cNvSpPr>
          <p:nvPr>
            <p:ph type="sldNum" sz="quarter" idx="12"/>
          </p:nvPr>
        </p:nvSpPr>
        <p:spPr/>
        <p:txBody>
          <a:bodyPr/>
          <a:lstStyle/>
          <a:p>
            <a:fld id="{BF5F3F77-31EA-483D-8C46-9C7570146435}" type="slidenum">
              <a:rPr lang="en-US" smtClean="0">
                <a:solidFill>
                  <a:srgbClr val="7385A9">
                    <a:shade val="90000"/>
                  </a:srgbClr>
                </a:solidFill>
              </a:rPr>
              <a:pPr/>
              <a:t>‹#›</a:t>
            </a:fld>
            <a:endParaRPr lang="en-US">
              <a:solidFill>
                <a:srgbClr val="7385A9">
                  <a:shade val="90000"/>
                </a:srgbClr>
              </a:solidFill>
            </a:endParaRPr>
          </a:p>
        </p:txBody>
      </p:sp>
      <p:pic>
        <p:nvPicPr>
          <p:cNvPr id="8" name="Picture 2" descr="Z:\OBP Logo\Final OBP Logos\OBP LOGO4.5 copy.gif"/>
          <p:cNvPicPr>
            <a:picLocks noChangeAspect="1" noChangeArrowheads="1"/>
          </p:cNvPicPr>
          <p:nvPr userDrawn="1"/>
        </p:nvPicPr>
        <p:blipFill>
          <a:blip r:embed="rId2" cstate="print"/>
          <a:srcRect/>
          <a:stretch>
            <a:fillRect/>
          </a:stretch>
        </p:blipFill>
        <p:spPr bwMode="auto">
          <a:xfrm>
            <a:off x="20386" y="-19575"/>
            <a:ext cx="782691" cy="784254"/>
          </a:xfrm>
          <a:prstGeom prst="rect">
            <a:avLst/>
          </a:prstGeom>
          <a:noFill/>
        </p:spPr>
      </p:pic>
    </p:spTree>
    <p:extLst>
      <p:ext uri="{BB962C8B-B14F-4D97-AF65-F5344CB8AC3E}">
        <p14:creationId xmlns:p14="http://schemas.microsoft.com/office/powerpoint/2010/main" val="362395549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0130B6-78DA-4D27-9E24-7A6C0118D8D7}" type="datetimeFigureOut">
              <a:rPr lang="en-US" smtClean="0"/>
              <a:t>9/26/2017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D7AF50-922E-43B5-813A-3ADE6B713763}" type="slidenum">
              <a:rPr lang="en-US" smtClean="0"/>
              <a:t>‹#›</a:t>
            </a:fld>
            <a:endParaRPr lang="en-US"/>
          </a:p>
        </p:txBody>
      </p:sp>
    </p:spTree>
    <p:extLst>
      <p:ext uri="{BB962C8B-B14F-4D97-AF65-F5344CB8AC3E}">
        <p14:creationId xmlns:p14="http://schemas.microsoft.com/office/powerpoint/2010/main" val="7267429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0130B6-78DA-4D27-9E24-7A6C0118D8D7}" type="datetimeFigureOut">
              <a:rPr lang="en-US" smtClean="0"/>
              <a:t>9/26/2017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D7AF50-922E-43B5-813A-3ADE6B713763}" type="slidenum">
              <a:rPr lang="en-US" smtClean="0"/>
              <a:t>‹#›</a:t>
            </a:fld>
            <a:endParaRPr lang="en-US"/>
          </a:p>
        </p:txBody>
      </p:sp>
    </p:spTree>
    <p:extLst>
      <p:ext uri="{BB962C8B-B14F-4D97-AF65-F5344CB8AC3E}">
        <p14:creationId xmlns:p14="http://schemas.microsoft.com/office/powerpoint/2010/main" val="17009566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0130B6-78DA-4D27-9E24-7A6C0118D8D7}" type="datetimeFigureOut">
              <a:rPr lang="en-US" smtClean="0"/>
              <a:t>9/26/2017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D7AF50-922E-43B5-813A-3ADE6B713763}" type="slidenum">
              <a:rPr lang="en-US" smtClean="0"/>
              <a:t>‹#›</a:t>
            </a:fld>
            <a:endParaRPr lang="en-US"/>
          </a:p>
        </p:txBody>
      </p:sp>
    </p:spTree>
    <p:extLst>
      <p:ext uri="{BB962C8B-B14F-4D97-AF65-F5344CB8AC3E}">
        <p14:creationId xmlns:p14="http://schemas.microsoft.com/office/powerpoint/2010/main" val="598793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42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1650">
                <a:solidFill>
                  <a:schemeClr val="tx1"/>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6925745-C7A1-479E-B0BC-9C204A6FC08B}" type="datetimeFigureOut">
              <a:rPr lang="en-US" smtClean="0">
                <a:solidFill>
                  <a:srgbClr val="EAEBDE">
                    <a:shade val="90000"/>
                  </a:srgbClr>
                </a:solidFill>
              </a:rPr>
              <a:pPr/>
              <a:t>9/26/2017</a:t>
            </a:fld>
            <a:endParaRPr lang="en-US">
              <a:solidFill>
                <a:srgbClr val="EAEBDE">
                  <a:shade val="90000"/>
                </a:srgbClr>
              </a:solidFill>
            </a:endParaRPr>
          </a:p>
        </p:txBody>
      </p:sp>
      <p:sp>
        <p:nvSpPr>
          <p:cNvPr id="5" name="Footer Placeholder 4"/>
          <p:cNvSpPr>
            <a:spLocks noGrp="1"/>
          </p:cNvSpPr>
          <p:nvPr>
            <p:ph type="ftr" sz="quarter" idx="11"/>
          </p:nvPr>
        </p:nvSpPr>
        <p:spPr/>
        <p:txBody>
          <a:bodyPr/>
          <a:lstStyle/>
          <a:p>
            <a:endParaRPr lang="en-US">
              <a:solidFill>
                <a:srgbClr val="EAEBDE">
                  <a:shade val="90000"/>
                </a:srgbClr>
              </a:solidFill>
            </a:endParaRPr>
          </a:p>
        </p:txBody>
      </p:sp>
      <p:sp>
        <p:nvSpPr>
          <p:cNvPr id="6" name="Slide Number Placeholder 5"/>
          <p:cNvSpPr>
            <a:spLocks noGrp="1"/>
          </p:cNvSpPr>
          <p:nvPr>
            <p:ph type="sldNum" sz="quarter" idx="12"/>
          </p:nvPr>
        </p:nvSpPr>
        <p:spPr/>
        <p:txBody>
          <a:bodyPr/>
          <a:lstStyle/>
          <a:p>
            <a:fld id="{BF5F3F77-31EA-483D-8C46-9C7570146435}" type="slidenum">
              <a:rPr lang="en-US" smtClean="0">
                <a:solidFill>
                  <a:srgbClr val="EAEBDE">
                    <a:shade val="90000"/>
                  </a:srgbClr>
                </a:solidFill>
              </a:rPr>
              <a:pPr/>
              <a:t>‹#›</a:t>
            </a:fld>
            <a:endParaRPr lang="en-US">
              <a:solidFill>
                <a:srgbClr val="EAEBDE">
                  <a:shade val="90000"/>
                </a:srgbClr>
              </a:solidFill>
            </a:endParaRPr>
          </a:p>
        </p:txBody>
      </p:sp>
    </p:spTree>
    <p:extLst>
      <p:ext uri="{BB962C8B-B14F-4D97-AF65-F5344CB8AC3E}">
        <p14:creationId xmlns:p14="http://schemas.microsoft.com/office/powerpoint/2010/main" val="115736107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1950"/>
            </a:lvl1pPr>
            <a:lvl2pPr>
              <a:defRPr sz="1800"/>
            </a:lvl2pPr>
            <a:lvl3pPr>
              <a:defRPr sz="1500"/>
            </a:lvl3pPr>
            <a:lvl4pPr>
              <a:defRPr sz="1350"/>
            </a:lvl4pPr>
            <a:lvl5pPr>
              <a:defRPr sz="135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1950"/>
            </a:lvl1pPr>
            <a:lvl2pPr>
              <a:defRPr sz="1800"/>
            </a:lvl2pPr>
            <a:lvl3pPr>
              <a:defRPr sz="1500"/>
            </a:lvl3pPr>
            <a:lvl4pPr>
              <a:defRPr sz="1350"/>
            </a:lvl4pPr>
            <a:lvl5pPr>
              <a:defRPr sz="135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6925745-C7A1-479E-B0BC-9C204A6FC08B}" type="datetimeFigureOut">
              <a:rPr lang="en-US" smtClean="0">
                <a:solidFill>
                  <a:srgbClr val="7385A9">
                    <a:shade val="90000"/>
                  </a:srgbClr>
                </a:solidFill>
              </a:rPr>
              <a:pPr/>
              <a:t>9/26/2017</a:t>
            </a:fld>
            <a:endParaRPr lang="en-US">
              <a:solidFill>
                <a:srgbClr val="7385A9">
                  <a:shade val="90000"/>
                </a:srgbClr>
              </a:solidFill>
            </a:endParaRPr>
          </a:p>
        </p:txBody>
      </p:sp>
      <p:sp>
        <p:nvSpPr>
          <p:cNvPr id="6" name="Footer Placeholder 5"/>
          <p:cNvSpPr>
            <a:spLocks noGrp="1"/>
          </p:cNvSpPr>
          <p:nvPr>
            <p:ph type="ftr" sz="quarter" idx="11"/>
          </p:nvPr>
        </p:nvSpPr>
        <p:spPr/>
        <p:txBody>
          <a:bodyPr/>
          <a:lstStyle/>
          <a:p>
            <a:endParaRPr lang="en-US">
              <a:solidFill>
                <a:srgbClr val="7385A9">
                  <a:shade val="90000"/>
                </a:srgbClr>
              </a:solidFill>
            </a:endParaRPr>
          </a:p>
        </p:txBody>
      </p:sp>
      <p:sp>
        <p:nvSpPr>
          <p:cNvPr id="7" name="Slide Number Placeholder 6"/>
          <p:cNvSpPr>
            <a:spLocks noGrp="1"/>
          </p:cNvSpPr>
          <p:nvPr>
            <p:ph type="sldNum" sz="quarter" idx="12"/>
          </p:nvPr>
        </p:nvSpPr>
        <p:spPr/>
        <p:txBody>
          <a:bodyPr/>
          <a:lstStyle/>
          <a:p>
            <a:fld id="{BF5F3F77-31EA-483D-8C46-9C7570146435}" type="slidenum">
              <a:rPr lang="en-US" smtClean="0">
                <a:solidFill>
                  <a:srgbClr val="7385A9">
                    <a:shade val="90000"/>
                  </a:srgbClr>
                </a:solidFill>
              </a:rPr>
              <a:pPr/>
              <a:t>‹#›</a:t>
            </a:fld>
            <a:endParaRPr lang="en-US">
              <a:solidFill>
                <a:srgbClr val="7385A9">
                  <a:shade val="90000"/>
                </a:srgbClr>
              </a:solidFill>
            </a:endParaRPr>
          </a:p>
        </p:txBody>
      </p:sp>
    </p:spTree>
    <p:extLst>
      <p:ext uri="{BB962C8B-B14F-4D97-AF65-F5344CB8AC3E}">
        <p14:creationId xmlns:p14="http://schemas.microsoft.com/office/powerpoint/2010/main" val="59619600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1800" b="1" cap="none" baseline="0">
                <a:solidFill>
                  <a:schemeClr val="tx2"/>
                </a:solidFill>
                <a:effectLst/>
              </a:defRPr>
            </a:lvl1pPr>
            <a:lvl2pPr>
              <a:buNone/>
              <a:defRPr sz="1500" b="1"/>
            </a:lvl2pPr>
            <a:lvl3pPr>
              <a:buNone/>
              <a:defRPr sz="1350" b="1"/>
            </a:lvl3pPr>
            <a:lvl4pPr>
              <a:buNone/>
              <a:defRPr sz="1200" b="1"/>
            </a:lvl4pPr>
            <a:lvl5pPr>
              <a:buNone/>
              <a:defRPr sz="12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1859759"/>
            <a:ext cx="4041775" cy="654843"/>
          </a:xfrm>
        </p:spPr>
        <p:txBody>
          <a:bodyPr lIns="45720" tIns="0" rIns="45720" bIns="0" anchor="ctr"/>
          <a:lstStyle>
            <a:lvl1pPr marL="0" indent="0">
              <a:buNone/>
              <a:defRPr sz="1800" b="1" cap="none" baseline="0">
                <a:solidFill>
                  <a:schemeClr val="tx2"/>
                </a:solidFill>
                <a:effectLst/>
              </a:defRPr>
            </a:lvl1pPr>
            <a:lvl2pPr>
              <a:buNone/>
              <a:defRPr sz="1500" b="1"/>
            </a:lvl2pPr>
            <a:lvl3pPr>
              <a:buNone/>
              <a:defRPr sz="1350" b="1"/>
            </a:lvl3pPr>
            <a:lvl4pPr>
              <a:buNone/>
              <a:defRPr sz="1200" b="1"/>
            </a:lvl4pPr>
            <a:lvl5pPr>
              <a:buNone/>
              <a:defRPr sz="12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1650"/>
            </a:lvl1pPr>
            <a:lvl2pPr>
              <a:defRPr sz="1500"/>
            </a:lvl2pPr>
            <a:lvl3pPr>
              <a:defRPr sz="1350"/>
            </a:lvl3pPr>
            <a:lvl4pPr>
              <a:defRPr sz="1200"/>
            </a:lvl4pPr>
            <a:lvl5pPr>
              <a:defRPr sz="1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6" y="2514600"/>
            <a:ext cx="4041775" cy="3845720"/>
          </a:xfrm>
        </p:spPr>
        <p:txBody>
          <a:bodyPr tIns="0"/>
          <a:lstStyle>
            <a:lvl1pPr>
              <a:defRPr sz="1650"/>
            </a:lvl1pPr>
            <a:lvl2pPr>
              <a:defRPr sz="1500"/>
            </a:lvl2pPr>
            <a:lvl3pPr>
              <a:defRPr sz="1350"/>
            </a:lvl3pPr>
            <a:lvl4pPr>
              <a:defRPr sz="1200"/>
            </a:lvl4pPr>
            <a:lvl5pPr>
              <a:defRPr sz="1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6925745-C7A1-479E-B0BC-9C204A6FC08B}" type="datetimeFigureOut">
              <a:rPr lang="en-US" smtClean="0">
                <a:solidFill>
                  <a:srgbClr val="7385A9">
                    <a:shade val="90000"/>
                  </a:srgbClr>
                </a:solidFill>
              </a:rPr>
              <a:pPr/>
              <a:t>9/26/2017</a:t>
            </a:fld>
            <a:endParaRPr lang="en-US">
              <a:solidFill>
                <a:srgbClr val="7385A9">
                  <a:shade val="90000"/>
                </a:srgbClr>
              </a:solidFill>
            </a:endParaRPr>
          </a:p>
        </p:txBody>
      </p:sp>
      <p:sp>
        <p:nvSpPr>
          <p:cNvPr id="8" name="Footer Placeholder 7"/>
          <p:cNvSpPr>
            <a:spLocks noGrp="1"/>
          </p:cNvSpPr>
          <p:nvPr>
            <p:ph type="ftr" sz="quarter" idx="11"/>
          </p:nvPr>
        </p:nvSpPr>
        <p:spPr/>
        <p:txBody>
          <a:bodyPr/>
          <a:lstStyle/>
          <a:p>
            <a:endParaRPr lang="en-US">
              <a:solidFill>
                <a:srgbClr val="7385A9">
                  <a:shade val="90000"/>
                </a:srgbClr>
              </a:solidFill>
            </a:endParaRPr>
          </a:p>
        </p:txBody>
      </p:sp>
      <p:sp>
        <p:nvSpPr>
          <p:cNvPr id="9" name="Slide Number Placeholder 8"/>
          <p:cNvSpPr>
            <a:spLocks noGrp="1"/>
          </p:cNvSpPr>
          <p:nvPr>
            <p:ph type="sldNum" sz="quarter" idx="12"/>
          </p:nvPr>
        </p:nvSpPr>
        <p:spPr/>
        <p:txBody>
          <a:bodyPr/>
          <a:lstStyle/>
          <a:p>
            <a:fld id="{BF5F3F77-31EA-483D-8C46-9C7570146435}" type="slidenum">
              <a:rPr lang="en-US" smtClean="0">
                <a:solidFill>
                  <a:srgbClr val="7385A9">
                    <a:shade val="90000"/>
                  </a:srgbClr>
                </a:solidFill>
              </a:rPr>
              <a:pPr/>
              <a:t>‹#›</a:t>
            </a:fld>
            <a:endParaRPr lang="en-US">
              <a:solidFill>
                <a:srgbClr val="7385A9">
                  <a:shade val="90000"/>
                </a:srgbClr>
              </a:solidFill>
            </a:endParaRPr>
          </a:p>
        </p:txBody>
      </p:sp>
    </p:spTree>
    <p:extLst>
      <p:ext uri="{BB962C8B-B14F-4D97-AF65-F5344CB8AC3E}">
        <p14:creationId xmlns:p14="http://schemas.microsoft.com/office/powerpoint/2010/main" val="33814417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375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6925745-C7A1-479E-B0BC-9C204A6FC08B}" type="datetimeFigureOut">
              <a:rPr lang="en-US" smtClean="0">
                <a:solidFill>
                  <a:srgbClr val="7385A9">
                    <a:shade val="90000"/>
                  </a:srgbClr>
                </a:solidFill>
              </a:rPr>
              <a:pPr/>
              <a:t>9/26/2017</a:t>
            </a:fld>
            <a:endParaRPr lang="en-US">
              <a:solidFill>
                <a:srgbClr val="7385A9">
                  <a:shade val="90000"/>
                </a:srgbClr>
              </a:solidFill>
            </a:endParaRPr>
          </a:p>
        </p:txBody>
      </p:sp>
      <p:sp>
        <p:nvSpPr>
          <p:cNvPr id="4" name="Footer Placeholder 3"/>
          <p:cNvSpPr>
            <a:spLocks noGrp="1"/>
          </p:cNvSpPr>
          <p:nvPr>
            <p:ph type="ftr" sz="quarter" idx="11"/>
          </p:nvPr>
        </p:nvSpPr>
        <p:spPr/>
        <p:txBody>
          <a:bodyPr/>
          <a:lstStyle/>
          <a:p>
            <a:endParaRPr lang="en-US">
              <a:solidFill>
                <a:srgbClr val="7385A9">
                  <a:shade val="90000"/>
                </a:srgbClr>
              </a:solidFill>
            </a:endParaRPr>
          </a:p>
        </p:txBody>
      </p:sp>
      <p:sp>
        <p:nvSpPr>
          <p:cNvPr id="5" name="Slide Number Placeholder 4"/>
          <p:cNvSpPr>
            <a:spLocks noGrp="1"/>
          </p:cNvSpPr>
          <p:nvPr>
            <p:ph type="sldNum" sz="quarter" idx="12"/>
          </p:nvPr>
        </p:nvSpPr>
        <p:spPr/>
        <p:txBody>
          <a:bodyPr/>
          <a:lstStyle/>
          <a:p>
            <a:fld id="{BF5F3F77-31EA-483D-8C46-9C7570146435}" type="slidenum">
              <a:rPr lang="en-US" smtClean="0">
                <a:solidFill>
                  <a:srgbClr val="7385A9">
                    <a:shade val="90000"/>
                  </a:srgbClr>
                </a:solidFill>
              </a:rPr>
              <a:pPr/>
              <a:t>‹#›</a:t>
            </a:fld>
            <a:endParaRPr lang="en-US">
              <a:solidFill>
                <a:srgbClr val="7385A9">
                  <a:shade val="90000"/>
                </a:srgbClr>
              </a:solidFill>
            </a:endParaRPr>
          </a:p>
        </p:txBody>
      </p:sp>
    </p:spTree>
    <p:extLst>
      <p:ext uri="{BB962C8B-B14F-4D97-AF65-F5344CB8AC3E}">
        <p14:creationId xmlns:p14="http://schemas.microsoft.com/office/powerpoint/2010/main" val="194489806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925745-C7A1-479E-B0BC-9C204A6FC08B}" type="datetimeFigureOut">
              <a:rPr lang="en-US" smtClean="0">
                <a:solidFill>
                  <a:srgbClr val="7385A9">
                    <a:shade val="90000"/>
                  </a:srgbClr>
                </a:solidFill>
              </a:rPr>
              <a:pPr/>
              <a:t>9/26/2017</a:t>
            </a:fld>
            <a:endParaRPr lang="en-US">
              <a:solidFill>
                <a:srgbClr val="7385A9">
                  <a:shade val="90000"/>
                </a:srgbClr>
              </a:solidFill>
            </a:endParaRPr>
          </a:p>
        </p:txBody>
      </p:sp>
      <p:sp>
        <p:nvSpPr>
          <p:cNvPr id="3" name="Footer Placeholder 2"/>
          <p:cNvSpPr>
            <a:spLocks noGrp="1"/>
          </p:cNvSpPr>
          <p:nvPr>
            <p:ph type="ftr" sz="quarter" idx="11"/>
          </p:nvPr>
        </p:nvSpPr>
        <p:spPr/>
        <p:txBody>
          <a:bodyPr/>
          <a:lstStyle/>
          <a:p>
            <a:endParaRPr lang="en-US">
              <a:solidFill>
                <a:srgbClr val="7385A9">
                  <a:shade val="90000"/>
                </a:srgbClr>
              </a:solidFill>
            </a:endParaRPr>
          </a:p>
        </p:txBody>
      </p:sp>
      <p:sp>
        <p:nvSpPr>
          <p:cNvPr id="4" name="Slide Number Placeholder 3"/>
          <p:cNvSpPr>
            <a:spLocks noGrp="1"/>
          </p:cNvSpPr>
          <p:nvPr>
            <p:ph type="sldNum" sz="quarter" idx="12"/>
          </p:nvPr>
        </p:nvSpPr>
        <p:spPr/>
        <p:txBody>
          <a:bodyPr/>
          <a:lstStyle/>
          <a:p>
            <a:fld id="{BF5F3F77-31EA-483D-8C46-9C7570146435}" type="slidenum">
              <a:rPr lang="en-US" smtClean="0">
                <a:solidFill>
                  <a:srgbClr val="7385A9">
                    <a:shade val="90000"/>
                  </a:srgbClr>
                </a:solidFill>
              </a:rPr>
              <a:pPr/>
              <a:t>‹#›</a:t>
            </a:fld>
            <a:endParaRPr lang="en-US">
              <a:solidFill>
                <a:srgbClr val="7385A9">
                  <a:shade val="90000"/>
                </a:srgbClr>
              </a:solidFill>
            </a:endParaRPr>
          </a:p>
        </p:txBody>
      </p:sp>
    </p:spTree>
    <p:extLst>
      <p:ext uri="{BB962C8B-B14F-4D97-AF65-F5344CB8AC3E}">
        <p14:creationId xmlns:p14="http://schemas.microsoft.com/office/powerpoint/2010/main" val="2772128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195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050"/>
            </a:lvl1pPr>
            <a:lvl2pPr indent="0" algn="l">
              <a:buNone/>
              <a:defRPr sz="900"/>
            </a:lvl2pPr>
            <a:lvl3pPr indent="0" algn="l">
              <a:buNone/>
              <a:defRPr sz="750"/>
            </a:lvl3pPr>
            <a:lvl4pPr indent="0" algn="l">
              <a:buNone/>
              <a:defRPr sz="675"/>
            </a:lvl4pPr>
            <a:lvl5pPr indent="0" algn="l">
              <a:buNone/>
              <a:defRPr sz="675"/>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100"/>
            </a:lvl1pPr>
            <a:lvl2pPr>
              <a:defRPr sz="1950"/>
            </a:lvl2pPr>
            <a:lvl3pPr>
              <a:defRPr sz="1800"/>
            </a:lvl3pPr>
            <a:lvl4pPr>
              <a:defRPr sz="1500"/>
            </a:lvl4pPr>
            <a:lvl5pPr>
              <a:defRPr sz="135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6925745-C7A1-479E-B0BC-9C204A6FC08B}" type="datetimeFigureOut">
              <a:rPr lang="en-US" smtClean="0">
                <a:solidFill>
                  <a:srgbClr val="7385A9">
                    <a:shade val="90000"/>
                  </a:srgbClr>
                </a:solidFill>
              </a:rPr>
              <a:pPr/>
              <a:t>9/26/2017</a:t>
            </a:fld>
            <a:endParaRPr lang="en-US">
              <a:solidFill>
                <a:srgbClr val="7385A9">
                  <a:shade val="90000"/>
                </a:srgbClr>
              </a:solidFill>
            </a:endParaRPr>
          </a:p>
        </p:txBody>
      </p:sp>
      <p:sp>
        <p:nvSpPr>
          <p:cNvPr id="6" name="Footer Placeholder 5"/>
          <p:cNvSpPr>
            <a:spLocks noGrp="1"/>
          </p:cNvSpPr>
          <p:nvPr>
            <p:ph type="ftr" sz="quarter" idx="11"/>
          </p:nvPr>
        </p:nvSpPr>
        <p:spPr/>
        <p:txBody>
          <a:bodyPr/>
          <a:lstStyle/>
          <a:p>
            <a:endParaRPr lang="en-US">
              <a:solidFill>
                <a:srgbClr val="7385A9">
                  <a:shade val="90000"/>
                </a:srgbClr>
              </a:solidFill>
            </a:endParaRPr>
          </a:p>
        </p:txBody>
      </p:sp>
      <p:sp>
        <p:nvSpPr>
          <p:cNvPr id="7" name="Slide Number Placeholder 6"/>
          <p:cNvSpPr>
            <a:spLocks noGrp="1"/>
          </p:cNvSpPr>
          <p:nvPr>
            <p:ph type="sldNum" sz="quarter" idx="12"/>
          </p:nvPr>
        </p:nvSpPr>
        <p:spPr/>
        <p:txBody>
          <a:bodyPr/>
          <a:lstStyle/>
          <a:p>
            <a:fld id="{BF5F3F77-31EA-483D-8C46-9C7570146435}" type="slidenum">
              <a:rPr lang="en-US" smtClean="0">
                <a:solidFill>
                  <a:srgbClr val="7385A9">
                    <a:shade val="90000"/>
                  </a:srgbClr>
                </a:solidFill>
              </a:rPr>
              <a:pPr/>
              <a:t>‹#›</a:t>
            </a:fld>
            <a:endParaRPr lang="en-US">
              <a:solidFill>
                <a:srgbClr val="7385A9">
                  <a:shade val="90000"/>
                </a:srgbClr>
              </a:solidFill>
            </a:endParaRPr>
          </a:p>
        </p:txBody>
      </p:sp>
    </p:spTree>
    <p:extLst>
      <p:ext uri="{BB962C8B-B14F-4D97-AF65-F5344CB8AC3E}">
        <p14:creationId xmlns:p14="http://schemas.microsoft.com/office/powerpoint/2010/main" val="2405089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Title 1"/>
          <p:cNvSpPr>
            <a:spLocks noGrp="1"/>
          </p:cNvSpPr>
          <p:nvPr>
            <p:ph type="title"/>
          </p:nvPr>
        </p:nvSpPr>
        <p:spPr>
          <a:xfrm>
            <a:off x="609600" y="1176998"/>
            <a:ext cx="2212848" cy="1582621"/>
          </a:xfrm>
        </p:spPr>
        <p:txBody>
          <a:bodyPr vert="horz" lIns="45720" tIns="45720" rIns="45720" bIns="45720" anchor="b"/>
          <a:lstStyle>
            <a:lvl1pPr algn="l">
              <a:buNone/>
              <a:defRPr sz="15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188"/>
              </a:spcBef>
              <a:buFontTx/>
              <a:buNone/>
              <a:defRPr sz="975"/>
            </a:lvl1pPr>
            <a:lvl2pPr>
              <a:defRPr sz="900"/>
            </a:lvl2pPr>
            <a:lvl3pPr>
              <a:defRPr sz="750"/>
            </a:lvl3pPr>
            <a:lvl4pPr>
              <a:defRPr sz="675"/>
            </a:lvl4pPr>
            <a:lvl5pPr>
              <a:defRPr sz="675"/>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6925745-C7A1-479E-B0BC-9C204A6FC08B}" type="datetimeFigureOut">
              <a:rPr lang="en-US" smtClean="0">
                <a:solidFill>
                  <a:srgbClr val="7385A9">
                    <a:shade val="90000"/>
                  </a:srgbClr>
                </a:solidFill>
              </a:rPr>
              <a:pPr/>
              <a:t>9/26/2017</a:t>
            </a:fld>
            <a:endParaRPr lang="en-US">
              <a:solidFill>
                <a:srgbClr val="7385A9">
                  <a:shade val="90000"/>
                </a:srgbClr>
              </a:solidFill>
            </a:endParaRPr>
          </a:p>
        </p:txBody>
      </p:sp>
      <p:sp>
        <p:nvSpPr>
          <p:cNvPr id="6" name="Footer Placeholder 5"/>
          <p:cNvSpPr>
            <a:spLocks noGrp="1"/>
          </p:cNvSpPr>
          <p:nvPr>
            <p:ph type="ftr" sz="quarter" idx="11"/>
          </p:nvPr>
        </p:nvSpPr>
        <p:spPr/>
        <p:txBody>
          <a:bodyPr/>
          <a:lstStyle/>
          <a:p>
            <a:endParaRPr lang="en-US">
              <a:solidFill>
                <a:srgbClr val="7385A9">
                  <a:shade val="90000"/>
                </a:srgbClr>
              </a:solidFill>
            </a:endParaRPr>
          </a:p>
        </p:txBody>
      </p:sp>
      <p:sp>
        <p:nvSpPr>
          <p:cNvPr id="7" name="Slide Number Placeholder 6"/>
          <p:cNvSpPr>
            <a:spLocks noGrp="1"/>
          </p:cNvSpPr>
          <p:nvPr>
            <p:ph type="sldNum" sz="quarter" idx="12"/>
          </p:nvPr>
        </p:nvSpPr>
        <p:spPr>
          <a:xfrm>
            <a:off x="8077200" y="6356352"/>
            <a:ext cx="609600" cy="365125"/>
          </a:xfrm>
        </p:spPr>
        <p:txBody>
          <a:bodyPr/>
          <a:lstStyle/>
          <a:p>
            <a:fld id="{BF5F3F77-31EA-483D-8C46-9C7570146435}" type="slidenum">
              <a:rPr lang="en-US" smtClean="0">
                <a:solidFill>
                  <a:srgbClr val="7385A9">
                    <a:shade val="90000"/>
                  </a:srgbClr>
                </a:solidFill>
              </a:rPr>
              <a:pPr/>
              <a:t>‹#›</a:t>
            </a:fld>
            <a:endParaRPr lang="en-US">
              <a:solidFill>
                <a:srgbClr val="7385A9">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24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68580" tIns="34290" rIns="68580" bIns="34290" anchor="t" compatLnSpc="1"/>
          <a:lstStyle/>
          <a:p>
            <a:endParaRPr lang="en-US" sz="1350">
              <a:solidFill>
                <a:prstClr val="black"/>
              </a:solidFill>
            </a:endParaRPr>
          </a:p>
        </p:txBody>
      </p:sp>
      <p:sp>
        <p:nvSpPr>
          <p:cNvPr id="11" name="Freeform 10"/>
          <p:cNvSpPr>
            <a:spLocks/>
          </p:cNvSpPr>
          <p:nvPr/>
        </p:nvSpPr>
        <p:spPr bwMode="auto">
          <a:xfrm flipV="1">
            <a:off x="4381500" y="6219827"/>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68580" tIns="34290" rIns="68580" bIns="34290" anchor="t" compatLnSpc="1"/>
          <a:lstStyle/>
          <a:p>
            <a:endParaRPr lang="en-US" sz="1350">
              <a:solidFill>
                <a:prstClr val="black"/>
              </a:solidFill>
            </a:endParaRPr>
          </a:p>
        </p:txBody>
      </p:sp>
    </p:spTree>
    <p:extLst>
      <p:ext uri="{BB962C8B-B14F-4D97-AF65-F5344CB8AC3E}">
        <p14:creationId xmlns:p14="http://schemas.microsoft.com/office/powerpoint/2010/main" val="1685791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68580" tIns="34290" rIns="68580" bIns="34290" anchor="t" compatLnSpc="1"/>
          <a:lstStyle/>
          <a:p>
            <a:endParaRPr lang="en-US" sz="1350">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68580" tIns="34290" rIns="68580" bIns="34290" anchor="t" compatLnSpc="1"/>
          <a:lstStyle/>
          <a:p>
            <a:endParaRPr lang="en-US" sz="1350">
              <a:solidFill>
                <a:prstClr val="black"/>
              </a:solidFill>
            </a:endParaRPr>
          </a:p>
        </p:txBody>
      </p:sp>
      <p:sp>
        <p:nvSpPr>
          <p:cNvPr id="9" name="Title Placeholder 8"/>
          <p:cNvSpPr>
            <a:spLocks noGrp="1"/>
          </p:cNvSpPr>
          <p:nvPr>
            <p:ph type="title"/>
          </p:nvPr>
        </p:nvSpPr>
        <p:spPr>
          <a:xfrm>
            <a:off x="457200" y="381000"/>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12392"/>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2"/>
            <a:ext cx="2133600" cy="365125"/>
          </a:xfrm>
          <a:prstGeom prst="rect">
            <a:avLst/>
          </a:prstGeom>
        </p:spPr>
        <p:txBody>
          <a:bodyPr vert="horz" lIns="0" tIns="0" rIns="0" bIns="0" anchor="b"/>
          <a:lstStyle>
            <a:lvl1pPr algn="l" eaLnBrk="1" latinLnBrk="0" hangingPunct="1">
              <a:defRPr kumimoji="0" sz="900">
                <a:solidFill>
                  <a:schemeClr val="tx2">
                    <a:shade val="90000"/>
                  </a:schemeClr>
                </a:solidFill>
              </a:defRPr>
            </a:lvl1pPr>
          </a:lstStyle>
          <a:p>
            <a:fld id="{F6925745-C7A1-479E-B0BC-9C204A6FC08B}" type="datetimeFigureOut">
              <a:rPr lang="en-US" smtClean="0">
                <a:solidFill>
                  <a:srgbClr val="7385A9">
                    <a:shade val="90000"/>
                  </a:srgbClr>
                </a:solidFill>
              </a:rPr>
              <a:pPr/>
              <a:t>9/26/2017</a:t>
            </a:fld>
            <a:endParaRPr lang="en-US">
              <a:solidFill>
                <a:srgbClr val="7385A9">
                  <a:shade val="90000"/>
                </a:srgbClr>
              </a:solidFill>
            </a:endParaRPr>
          </a:p>
        </p:txBody>
      </p:sp>
      <p:sp>
        <p:nvSpPr>
          <p:cNvPr id="22" name="Footer Placeholder 21"/>
          <p:cNvSpPr>
            <a:spLocks noGrp="1"/>
          </p:cNvSpPr>
          <p:nvPr>
            <p:ph type="ftr" sz="quarter" idx="3"/>
          </p:nvPr>
        </p:nvSpPr>
        <p:spPr>
          <a:xfrm>
            <a:off x="2667000" y="6356352"/>
            <a:ext cx="3352800" cy="365125"/>
          </a:xfrm>
          <a:prstGeom prst="rect">
            <a:avLst/>
          </a:prstGeom>
        </p:spPr>
        <p:txBody>
          <a:bodyPr vert="horz" lIns="0" tIns="0" rIns="0" bIns="0" anchor="b"/>
          <a:lstStyle>
            <a:lvl1pPr algn="l" eaLnBrk="1" latinLnBrk="0" hangingPunct="1">
              <a:defRPr kumimoji="0" sz="900">
                <a:solidFill>
                  <a:schemeClr val="tx2">
                    <a:shade val="90000"/>
                  </a:schemeClr>
                </a:solidFill>
              </a:defRPr>
            </a:lvl1pPr>
          </a:lstStyle>
          <a:p>
            <a:endParaRPr lang="en-US">
              <a:solidFill>
                <a:srgbClr val="7385A9">
                  <a:shade val="90000"/>
                </a:srgbClr>
              </a:solidFill>
            </a:endParaRPr>
          </a:p>
        </p:txBody>
      </p:sp>
      <p:sp>
        <p:nvSpPr>
          <p:cNvPr id="18" name="Slide Number Placeholder 17"/>
          <p:cNvSpPr>
            <a:spLocks noGrp="1"/>
          </p:cNvSpPr>
          <p:nvPr>
            <p:ph type="sldNum" sz="quarter" idx="4"/>
          </p:nvPr>
        </p:nvSpPr>
        <p:spPr>
          <a:xfrm>
            <a:off x="7924800" y="6356352"/>
            <a:ext cx="762000" cy="365125"/>
          </a:xfrm>
          <a:prstGeom prst="rect">
            <a:avLst/>
          </a:prstGeom>
        </p:spPr>
        <p:txBody>
          <a:bodyPr vert="horz" lIns="0" tIns="0" rIns="0" bIns="0" anchor="b"/>
          <a:lstStyle>
            <a:lvl1pPr algn="r" eaLnBrk="1" latinLnBrk="0" hangingPunct="1">
              <a:defRPr kumimoji="0" sz="900">
                <a:solidFill>
                  <a:schemeClr val="tx2">
                    <a:shade val="90000"/>
                  </a:schemeClr>
                </a:solidFill>
              </a:defRPr>
            </a:lvl1pPr>
          </a:lstStyle>
          <a:p>
            <a:fld id="{BF5F3F77-31EA-483D-8C46-9C7570146435}" type="slidenum">
              <a:rPr lang="en-US" smtClean="0">
                <a:solidFill>
                  <a:srgbClr val="7385A9">
                    <a:shade val="90000"/>
                  </a:srgbClr>
                </a:solidFill>
              </a:rPr>
              <a:pPr/>
              <a:t>‹#›</a:t>
            </a:fld>
            <a:endParaRPr lang="en-US">
              <a:solidFill>
                <a:srgbClr val="7385A9">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sz="1350">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sz="1350">
                <a:solidFill>
                  <a:prstClr val="black"/>
                </a:solidFill>
              </a:endParaRPr>
            </a:p>
          </p:txBody>
        </p:sp>
      </p:grpSp>
    </p:spTree>
    <p:extLst>
      <p:ext uri="{BB962C8B-B14F-4D97-AF65-F5344CB8AC3E}">
        <p14:creationId xmlns:p14="http://schemas.microsoft.com/office/powerpoint/2010/main" val="27184082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1" latinLnBrk="0" hangingPunct="1">
        <a:spcBef>
          <a:spcPct val="0"/>
        </a:spcBef>
        <a:buNone/>
        <a:defRPr kumimoji="0" sz="3750" b="0" kern="1200">
          <a:ln>
            <a:noFill/>
          </a:ln>
          <a:solidFill>
            <a:schemeClr val="tx2"/>
          </a:solidFill>
          <a:effectLst/>
          <a:latin typeface="+mj-lt"/>
          <a:ea typeface="+mj-ea"/>
          <a:cs typeface="+mj-cs"/>
        </a:defRPr>
      </a:lvl1pPr>
    </p:titleStyle>
    <p:bodyStyle>
      <a:lvl1pPr marL="205740" indent="-205740" algn="l" rtl="0" eaLnBrk="1" latinLnBrk="0" hangingPunct="1">
        <a:spcBef>
          <a:spcPct val="20000"/>
        </a:spcBef>
        <a:buClr>
          <a:schemeClr val="accent3"/>
        </a:buClr>
        <a:buSzPct val="95000"/>
        <a:buFont typeface="Wingdings 2"/>
        <a:buChar char=""/>
        <a:defRPr kumimoji="0" sz="1950" kern="1200">
          <a:solidFill>
            <a:schemeClr val="tx1"/>
          </a:solidFill>
          <a:latin typeface="+mn-lt"/>
          <a:ea typeface="+mn-ea"/>
          <a:cs typeface="+mn-cs"/>
        </a:defRPr>
      </a:lvl1pPr>
      <a:lvl2pPr marL="480060" indent="-185166" algn="l" rtl="0" eaLnBrk="1" latinLnBrk="0" hangingPunct="1">
        <a:spcBef>
          <a:spcPct val="20000"/>
        </a:spcBef>
        <a:buClr>
          <a:schemeClr val="accent1"/>
        </a:buClr>
        <a:buSzPct val="85000"/>
        <a:buFont typeface="Wingdings 2"/>
        <a:buChar char=""/>
        <a:defRPr kumimoji="0" sz="1800" kern="1200">
          <a:solidFill>
            <a:schemeClr val="tx1"/>
          </a:solidFill>
          <a:latin typeface="+mn-lt"/>
          <a:ea typeface="+mn-ea"/>
          <a:cs typeface="+mn-cs"/>
        </a:defRPr>
      </a:lvl2pPr>
      <a:lvl3pPr marL="685800" indent="-185166" algn="l" rtl="0" eaLnBrk="1" latinLnBrk="0" hangingPunct="1">
        <a:spcBef>
          <a:spcPct val="20000"/>
        </a:spcBef>
        <a:buClr>
          <a:schemeClr val="accent2"/>
        </a:buClr>
        <a:buSzPct val="70000"/>
        <a:buFont typeface="Wingdings 2"/>
        <a:buChar char=""/>
        <a:defRPr kumimoji="0" sz="1575" kern="1200">
          <a:solidFill>
            <a:schemeClr val="tx1"/>
          </a:solidFill>
          <a:latin typeface="+mn-lt"/>
          <a:ea typeface="+mn-ea"/>
          <a:cs typeface="+mn-cs"/>
        </a:defRPr>
      </a:lvl3pPr>
      <a:lvl4pPr marL="891540" indent="-157734" algn="l" rtl="0" eaLnBrk="1" latinLnBrk="0" hangingPunct="1">
        <a:spcBef>
          <a:spcPct val="20000"/>
        </a:spcBef>
        <a:buClr>
          <a:schemeClr val="accent3"/>
        </a:buClr>
        <a:buSzPct val="65000"/>
        <a:buFont typeface="Wingdings 2"/>
        <a:buChar char=""/>
        <a:defRPr kumimoji="0" sz="1500" kern="1200">
          <a:solidFill>
            <a:schemeClr val="tx1"/>
          </a:solidFill>
          <a:latin typeface="+mn-lt"/>
          <a:ea typeface="+mn-ea"/>
          <a:cs typeface="+mn-cs"/>
        </a:defRPr>
      </a:lvl4pPr>
      <a:lvl5pPr marL="1097280" indent="-157734" algn="l" rtl="0" eaLnBrk="1" latinLnBrk="0" hangingPunct="1">
        <a:spcBef>
          <a:spcPct val="20000"/>
        </a:spcBef>
        <a:buClr>
          <a:schemeClr val="accent4"/>
        </a:buClr>
        <a:buSzPct val="65000"/>
        <a:buFont typeface="Wingdings 2"/>
        <a:buChar char=""/>
        <a:defRPr kumimoji="0" sz="1500" kern="1200">
          <a:solidFill>
            <a:schemeClr val="tx1"/>
          </a:solidFill>
          <a:latin typeface="+mn-lt"/>
          <a:ea typeface="+mn-ea"/>
          <a:cs typeface="+mn-cs"/>
        </a:defRPr>
      </a:lvl5pPr>
      <a:lvl6pPr marL="1303020" indent="-157734" algn="l" rtl="0" eaLnBrk="1" latinLnBrk="0" hangingPunct="1">
        <a:spcBef>
          <a:spcPct val="20000"/>
        </a:spcBef>
        <a:buClr>
          <a:schemeClr val="accent5"/>
        </a:buClr>
        <a:buSzPct val="80000"/>
        <a:buFont typeface="Wingdings 2"/>
        <a:buChar char=""/>
        <a:defRPr kumimoji="0" sz="1350" kern="1200">
          <a:solidFill>
            <a:schemeClr val="tx1"/>
          </a:solidFill>
          <a:latin typeface="+mn-lt"/>
          <a:ea typeface="+mn-ea"/>
          <a:cs typeface="+mn-cs"/>
        </a:defRPr>
      </a:lvl6pPr>
      <a:lvl7pPr marL="1440180" indent="-137160" algn="l" rtl="0" eaLnBrk="1" latinLnBrk="0" hangingPunct="1">
        <a:spcBef>
          <a:spcPct val="20000"/>
        </a:spcBef>
        <a:buClr>
          <a:schemeClr val="accent6"/>
        </a:buClr>
        <a:buSzPct val="80000"/>
        <a:buFont typeface="Wingdings 2"/>
        <a:buChar char=""/>
        <a:defRPr kumimoji="0" sz="1200" kern="1200" baseline="0">
          <a:solidFill>
            <a:schemeClr val="tx1"/>
          </a:solidFill>
          <a:latin typeface="+mn-lt"/>
          <a:ea typeface="+mn-ea"/>
          <a:cs typeface="+mn-cs"/>
        </a:defRPr>
      </a:lvl7pPr>
      <a:lvl8pPr marL="1645920" indent="-137160" algn="l" rtl="0" eaLnBrk="1" latinLnBrk="0" hangingPunct="1">
        <a:spcBef>
          <a:spcPct val="20000"/>
        </a:spcBef>
        <a:buClr>
          <a:schemeClr val="tx2"/>
        </a:buClr>
        <a:buChar char="•"/>
        <a:defRPr kumimoji="0" sz="1200" kern="1200">
          <a:solidFill>
            <a:schemeClr val="tx1"/>
          </a:solidFill>
          <a:latin typeface="+mn-lt"/>
          <a:ea typeface="+mn-ea"/>
          <a:cs typeface="+mn-cs"/>
        </a:defRPr>
      </a:lvl8pPr>
      <a:lvl9pPr marL="1851660" indent="-137160" algn="l" rtl="0" eaLnBrk="1" latinLnBrk="0" hangingPunct="1">
        <a:spcBef>
          <a:spcPct val="20000"/>
        </a:spcBef>
        <a:buClr>
          <a:schemeClr val="tx2"/>
        </a:buClr>
        <a:buFontTx/>
        <a:buChar char="•"/>
        <a:defRPr kumimoji="0" sz="105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0130B6-78DA-4D27-9E24-7A6C0118D8D7}" type="datetimeFigureOut">
              <a:rPr lang="en-US" smtClean="0"/>
              <a:t>9/26/2017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D7AF50-922E-43B5-813A-3ADE6B713763}" type="slidenum">
              <a:rPr lang="en-US" smtClean="0"/>
              <a:t>‹#›</a:t>
            </a:fld>
            <a:endParaRPr lang="en-US"/>
          </a:p>
        </p:txBody>
      </p:sp>
    </p:spTree>
    <p:extLst>
      <p:ext uri="{BB962C8B-B14F-4D97-AF65-F5344CB8AC3E}">
        <p14:creationId xmlns:p14="http://schemas.microsoft.com/office/powerpoint/2010/main" val="790438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78835" y="2701183"/>
            <a:ext cx="7854696" cy="1752600"/>
          </a:xfrm>
        </p:spPr>
        <p:txBody>
          <a:bodyPr/>
          <a:lstStyle/>
          <a:p>
            <a:pPr algn="l"/>
            <a:endParaRPr lang="en-US" dirty="0" smtClean="0"/>
          </a:p>
          <a:p>
            <a:pPr algn="l"/>
            <a:r>
              <a:rPr lang="en-US" sz="2000" dirty="0" smtClean="0"/>
              <a:t>West Virginia 604(b) Project Summary</a:t>
            </a:r>
          </a:p>
          <a:p>
            <a:pPr algn="l"/>
            <a:r>
              <a:rPr lang="en-US" sz="2000" dirty="0" smtClean="0"/>
              <a:t>2016-2017</a:t>
            </a:r>
            <a:r>
              <a:rPr lang="en-US" dirty="0" smtClean="0"/>
              <a:t>		</a:t>
            </a:r>
            <a:endParaRPr lang="en-US" dirty="0"/>
          </a:p>
        </p:txBody>
      </p:sp>
      <p:sp>
        <p:nvSpPr>
          <p:cNvPr id="4" name="Title 1"/>
          <p:cNvSpPr txBox="1">
            <a:spLocks/>
          </p:cNvSpPr>
          <p:nvPr/>
        </p:nvSpPr>
        <p:spPr>
          <a:xfrm>
            <a:off x="678835" y="1162228"/>
            <a:ext cx="7990317" cy="1477393"/>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0" sz="42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en-US" sz="3300" dirty="0" smtClean="0"/>
              <a:t>A Study of Contaminants in Edible Fish from the Kanawha and Monongahela Rivers in West Virginia </a:t>
            </a:r>
            <a:endParaRPr lang="en-US" sz="3300" dirty="0"/>
          </a:p>
        </p:txBody>
      </p:sp>
      <p:sp>
        <p:nvSpPr>
          <p:cNvPr id="6" name="TextBox 5"/>
          <p:cNvSpPr txBox="1"/>
          <p:nvPr/>
        </p:nvSpPr>
        <p:spPr>
          <a:xfrm>
            <a:off x="5836778" y="4802736"/>
            <a:ext cx="3537958" cy="1015663"/>
          </a:xfrm>
          <a:prstGeom prst="rect">
            <a:avLst/>
          </a:prstGeom>
          <a:noFill/>
        </p:spPr>
        <p:txBody>
          <a:bodyPr wrap="square" rtlCol="0">
            <a:spAutoFit/>
          </a:bodyPr>
          <a:lstStyle/>
          <a:p>
            <a:r>
              <a:rPr lang="en-US" sz="2000" dirty="0" smtClean="0">
                <a:solidFill>
                  <a:prstClr val="white"/>
                </a:solidFill>
                <a:latin typeface="Calibri"/>
              </a:rPr>
              <a:t>215</a:t>
            </a:r>
            <a:r>
              <a:rPr lang="en-US" sz="2000" baseline="30000" dirty="0" smtClean="0">
                <a:solidFill>
                  <a:prstClr val="white"/>
                </a:solidFill>
                <a:latin typeface="Calibri"/>
              </a:rPr>
              <a:t>th</a:t>
            </a:r>
            <a:r>
              <a:rPr lang="en-US" sz="2000" dirty="0" smtClean="0">
                <a:solidFill>
                  <a:prstClr val="white"/>
                </a:solidFill>
                <a:latin typeface="Calibri"/>
              </a:rPr>
              <a:t> ORSANCO Technical Committee Meeting</a:t>
            </a:r>
          </a:p>
          <a:p>
            <a:r>
              <a:rPr lang="en-US" sz="2000" dirty="0" smtClean="0">
                <a:solidFill>
                  <a:prstClr val="white"/>
                </a:solidFill>
                <a:latin typeface="Calibri"/>
              </a:rPr>
              <a:t>Agenda Item 4C</a:t>
            </a:r>
            <a:endParaRPr lang="en-US" dirty="0"/>
          </a:p>
        </p:txBody>
      </p:sp>
    </p:spTree>
    <p:extLst>
      <p:ext uri="{BB962C8B-B14F-4D97-AF65-F5344CB8AC3E}">
        <p14:creationId xmlns:p14="http://schemas.microsoft.com/office/powerpoint/2010/main" val="32604409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35478"/>
            <a:ext cx="8229600" cy="3019429"/>
          </a:xfrm>
        </p:spPr>
        <p:txBody>
          <a:bodyPr/>
          <a:lstStyle/>
          <a:p>
            <a:r>
              <a:rPr lang="en-US" dirty="0"/>
              <a:t>Despite the extensive travel and sampling effort, ORSANCO staff and seasonal Biologists suffered no lost-time incidents during the execution of this initiative, nor did any participants / interested party incur any substantial liability due to injury, equipment damage or loss</a:t>
            </a:r>
            <a:r>
              <a:rPr lang="en-US" dirty="0" smtClean="0"/>
              <a:t>.</a:t>
            </a:r>
          </a:p>
          <a:p>
            <a:pPr marL="0" indent="0">
              <a:buNone/>
            </a:pPr>
            <a:endParaRPr lang="en-US" dirty="0"/>
          </a:p>
          <a:p>
            <a:r>
              <a:rPr lang="en-US" dirty="0"/>
              <a:t>ORSANCO would like to thank our State partners at WVDEP for the opportunity to conduct this study on their behalf. We would like to acknowledge WVDNR staff for their logistical assistance and field effort. </a:t>
            </a:r>
            <a:endParaRPr lang="en-US" dirty="0" smtClean="0"/>
          </a:p>
          <a:p>
            <a:pPr marL="0" indent="0">
              <a:buNone/>
            </a:pPr>
            <a:endParaRPr lang="en-US" dirty="0"/>
          </a:p>
          <a:p>
            <a:endParaRPr lang="en-US" dirty="0"/>
          </a:p>
        </p:txBody>
      </p:sp>
      <p:sp>
        <p:nvSpPr>
          <p:cNvPr id="4" name="Title 1"/>
          <p:cNvSpPr>
            <a:spLocks noGrp="1"/>
          </p:cNvSpPr>
          <p:nvPr>
            <p:ph type="title"/>
          </p:nvPr>
        </p:nvSpPr>
        <p:spPr>
          <a:xfrm>
            <a:off x="1841618" y="470019"/>
            <a:ext cx="6473439" cy="789061"/>
          </a:xfrm>
        </p:spPr>
        <p:txBody>
          <a:bodyPr>
            <a:normAutofit/>
          </a:bodyPr>
          <a:lstStyle/>
          <a:p>
            <a:r>
              <a:rPr lang="en-US" dirty="0" smtClean="0"/>
              <a:t>WV 604(b) Fish Tissue Project</a:t>
            </a:r>
            <a:endParaRPr lang="en-US" dirty="0"/>
          </a:p>
        </p:txBody>
      </p:sp>
      <p:pic>
        <p:nvPicPr>
          <p:cNvPr id="6" name="Picture 5"/>
          <p:cNvPicPr>
            <a:picLocks noChangeAspect="1"/>
          </p:cNvPicPr>
          <p:nvPr/>
        </p:nvPicPr>
        <p:blipFill>
          <a:blip r:embed="rId2"/>
          <a:stretch>
            <a:fillRect/>
          </a:stretch>
        </p:blipFill>
        <p:spPr>
          <a:xfrm>
            <a:off x="3362744" y="4293306"/>
            <a:ext cx="2857500" cy="2286000"/>
          </a:xfrm>
          <a:prstGeom prst="rect">
            <a:avLst/>
          </a:prstGeom>
        </p:spPr>
      </p:pic>
      <p:pic>
        <p:nvPicPr>
          <p:cNvPr id="7" name="Picture 6"/>
          <p:cNvPicPr>
            <a:picLocks noChangeAspect="1"/>
          </p:cNvPicPr>
          <p:nvPr/>
        </p:nvPicPr>
        <p:blipFill>
          <a:blip r:embed="rId3"/>
          <a:stretch>
            <a:fillRect/>
          </a:stretch>
        </p:blipFill>
        <p:spPr>
          <a:xfrm>
            <a:off x="6655083" y="4293306"/>
            <a:ext cx="1952625" cy="234315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3287" y="4304357"/>
            <a:ext cx="2796537" cy="2407918"/>
          </a:xfrm>
          <a:prstGeom prst="rect">
            <a:avLst/>
          </a:prstGeom>
        </p:spPr>
      </p:pic>
    </p:spTree>
    <p:extLst>
      <p:ext uri="{BB962C8B-B14F-4D97-AF65-F5344CB8AC3E}">
        <p14:creationId xmlns:p14="http://schemas.microsoft.com/office/powerpoint/2010/main" val="1954732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1887" y="679787"/>
            <a:ext cx="6934913" cy="618146"/>
          </a:xfrm>
        </p:spPr>
        <p:txBody>
          <a:bodyPr/>
          <a:lstStyle/>
          <a:p>
            <a:r>
              <a:rPr lang="en-US" dirty="0"/>
              <a:t>WV 604(b) Fish Tissue Project</a:t>
            </a:r>
          </a:p>
        </p:txBody>
      </p:sp>
      <p:sp>
        <p:nvSpPr>
          <p:cNvPr id="4" name="Content Placeholder 3"/>
          <p:cNvSpPr>
            <a:spLocks noGrp="1"/>
          </p:cNvSpPr>
          <p:nvPr>
            <p:ph idx="1"/>
          </p:nvPr>
        </p:nvSpPr>
        <p:spPr>
          <a:xfrm>
            <a:off x="136733" y="1405942"/>
            <a:ext cx="8550067" cy="830997"/>
          </a:xfrm>
          <a:prstGeom prst="rect">
            <a:avLst/>
          </a:prstGeom>
          <a:solidFill>
            <a:schemeClr val="bg1"/>
          </a:solidFill>
        </p:spPr>
        <p:txBody>
          <a:bodyPr wrap="square">
            <a:spAutoFit/>
          </a:bodyPr>
          <a:lstStyle/>
          <a:p>
            <a:pPr marL="0" indent="0" algn="ctr">
              <a:buNone/>
            </a:pPr>
            <a:r>
              <a:rPr lang="en-US" sz="2400" dirty="0"/>
              <a:t>Beginning in spring </a:t>
            </a:r>
            <a:r>
              <a:rPr lang="en-US" sz="2400" dirty="0" smtClean="0"/>
              <a:t>2016,ORSANCO </a:t>
            </a:r>
            <a:r>
              <a:rPr lang="en-US" sz="2400" dirty="0"/>
              <a:t>biological staff has operated on the Monongahela and Kanawha rivers on behalf of WVDEP.</a:t>
            </a:r>
          </a:p>
        </p:txBody>
      </p:sp>
      <p:sp>
        <p:nvSpPr>
          <p:cNvPr id="6" name="Rectangle 5"/>
          <p:cNvSpPr/>
          <p:nvPr/>
        </p:nvSpPr>
        <p:spPr>
          <a:xfrm>
            <a:off x="136733" y="2344948"/>
            <a:ext cx="4572000" cy="3648691"/>
          </a:xfrm>
          <a:prstGeom prst="rect">
            <a:avLst/>
          </a:prstGeom>
        </p:spPr>
        <p:txBody>
          <a:bodyPr>
            <a:spAutoFit/>
          </a:bodyPr>
          <a:lstStyle/>
          <a:p>
            <a:pPr indent="228600">
              <a:lnSpc>
                <a:spcPct val="107000"/>
              </a:lnSpc>
            </a:pPr>
            <a:r>
              <a:rPr lang="en-US" b="1" dirty="0" smtClean="0">
                <a:effectLst/>
                <a:latin typeface="Calibri" panose="020F0502020204030204" pitchFamily="34" charset="0"/>
                <a:ea typeface="Calibri" panose="020F0502020204030204" pitchFamily="34" charset="0"/>
                <a:cs typeface="Times New Roman" panose="02020603050405020304" pitchFamily="18" charset="0"/>
              </a:rPr>
              <a:t>Kanawha River:</a:t>
            </a:r>
          </a:p>
          <a:p>
            <a:pPr marL="342900" marR="0" lvl="0" indent="-342900">
              <a:lnSpc>
                <a:spcPct val="107000"/>
              </a:lnSpc>
              <a:spcBef>
                <a:spcPts val="0"/>
              </a:spcBef>
              <a:spcAft>
                <a:spcPts val="0"/>
              </a:spcAft>
              <a:buFont typeface="+mj-lt"/>
              <a:buAutoNum type="arabicPeriod"/>
            </a:pPr>
            <a:r>
              <a:rPr lang="en-US" dirty="0" smtClean="0">
                <a:effectLst/>
                <a:latin typeface="Calibri" panose="020F0502020204030204" pitchFamily="34" charset="0"/>
                <a:ea typeface="Calibri" panose="020F0502020204030204" pitchFamily="34" charset="0"/>
                <a:cs typeface="Times New Roman" panose="02020603050405020304" pitchFamily="18" charset="0"/>
              </a:rPr>
              <a:t>Below Winfield Locks &amp; Dam to the Byrd Pool of the Ohio River (KAN1)</a:t>
            </a:r>
          </a:p>
          <a:p>
            <a:pPr marL="342900" marR="0" lvl="0" indent="-342900">
              <a:lnSpc>
                <a:spcPct val="107000"/>
              </a:lnSpc>
              <a:spcBef>
                <a:spcPts val="0"/>
              </a:spcBef>
              <a:spcAft>
                <a:spcPts val="0"/>
              </a:spcAft>
              <a:buFont typeface="+mj-lt"/>
              <a:buAutoNum type="arabicPeriod"/>
            </a:pPr>
            <a:r>
              <a:rPr lang="en-US" dirty="0" smtClean="0">
                <a:effectLst/>
                <a:latin typeface="Calibri" panose="020F0502020204030204" pitchFamily="34" charset="0"/>
                <a:ea typeface="Calibri" panose="020F0502020204030204" pitchFamily="34" charset="0"/>
                <a:cs typeface="Times New Roman" panose="02020603050405020304" pitchFamily="18" charset="0"/>
              </a:rPr>
              <a:t>Winfield Locks &amp; Dam to Nitro, WV, river mile ~44.5 (KAN2)</a:t>
            </a:r>
          </a:p>
          <a:p>
            <a:pPr marL="342900" marR="0" lvl="0" indent="-342900">
              <a:lnSpc>
                <a:spcPct val="107000"/>
              </a:lnSpc>
              <a:spcBef>
                <a:spcPts val="0"/>
              </a:spcBef>
              <a:spcAft>
                <a:spcPts val="0"/>
              </a:spcAft>
              <a:buFont typeface="+mj-lt"/>
              <a:buAutoNum type="arabicPeriod"/>
            </a:pPr>
            <a:r>
              <a:rPr lang="en-US" dirty="0" smtClean="0">
                <a:effectLst/>
                <a:latin typeface="Calibri" panose="020F0502020204030204" pitchFamily="34" charset="0"/>
                <a:ea typeface="Calibri" panose="020F0502020204030204" pitchFamily="34" charset="0"/>
                <a:cs typeface="Times New Roman" panose="02020603050405020304" pitchFamily="18" charset="0"/>
              </a:rPr>
              <a:t>Nitro, WV (river mile ~44.5) to Marmet Locks &amp; Dam (KAN3)</a:t>
            </a:r>
          </a:p>
          <a:p>
            <a:pPr marL="342900" marR="0" lvl="0" indent="-342900">
              <a:lnSpc>
                <a:spcPct val="107000"/>
              </a:lnSpc>
              <a:spcBef>
                <a:spcPts val="0"/>
              </a:spcBef>
              <a:spcAft>
                <a:spcPts val="0"/>
              </a:spcAft>
              <a:buFont typeface="+mj-lt"/>
              <a:buAutoNum type="arabicPeriod"/>
            </a:pPr>
            <a:r>
              <a:rPr lang="en-US" dirty="0" smtClean="0">
                <a:effectLst/>
                <a:latin typeface="Calibri" panose="020F0502020204030204" pitchFamily="34" charset="0"/>
                <a:ea typeface="Calibri" panose="020F0502020204030204" pitchFamily="34" charset="0"/>
                <a:cs typeface="Times New Roman" panose="02020603050405020304" pitchFamily="18" charset="0"/>
              </a:rPr>
              <a:t>Marmet Locks &amp; Dam to London Locks &amp; Dam (KAN4)</a:t>
            </a:r>
          </a:p>
          <a:p>
            <a:pPr marL="342900" marR="0" lvl="0" indent="-342900">
              <a:lnSpc>
                <a:spcPct val="107000"/>
              </a:lnSpc>
              <a:spcBef>
                <a:spcPts val="0"/>
              </a:spcBef>
              <a:spcAft>
                <a:spcPts val="0"/>
              </a:spcAft>
              <a:buFont typeface="+mj-lt"/>
              <a:buAutoNum type="arabicPeriod"/>
            </a:pPr>
            <a:r>
              <a:rPr lang="en-US" dirty="0" smtClean="0">
                <a:effectLst/>
                <a:latin typeface="Calibri" panose="020F0502020204030204" pitchFamily="34" charset="0"/>
                <a:ea typeface="Calibri" panose="020F0502020204030204" pitchFamily="34" charset="0"/>
                <a:cs typeface="Times New Roman" panose="02020603050405020304" pitchFamily="18" charset="0"/>
              </a:rPr>
              <a:t>London Locks &amp; Dam to the Kanawha Falls (KAN5)</a:t>
            </a:r>
          </a:p>
          <a:p>
            <a:pPr marL="228600" marR="0">
              <a:lnSpc>
                <a:spcPct val="107000"/>
              </a:lnSpc>
              <a:spcBef>
                <a:spcPts val="0"/>
              </a:spcBef>
              <a:spcAft>
                <a:spcPts val="0"/>
              </a:spcAft>
            </a:pPr>
            <a:r>
              <a:rPr lang="en-US"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6"/>
          <p:cNvSpPr/>
          <p:nvPr/>
        </p:nvSpPr>
        <p:spPr>
          <a:xfrm>
            <a:off x="4572000" y="2344948"/>
            <a:ext cx="4572000" cy="1574149"/>
          </a:xfrm>
          <a:prstGeom prst="rect">
            <a:avLst/>
          </a:prstGeom>
        </p:spPr>
        <p:txBody>
          <a:bodyPr>
            <a:spAutoFit/>
          </a:bodyPr>
          <a:lstStyle/>
          <a:p>
            <a:pPr indent="228600">
              <a:lnSpc>
                <a:spcPct val="107000"/>
              </a:lnSpc>
            </a:pPr>
            <a:r>
              <a:rPr lang="en-US" b="1" dirty="0" smtClean="0">
                <a:effectLst/>
                <a:latin typeface="Calibri" panose="020F0502020204030204" pitchFamily="34" charset="0"/>
                <a:ea typeface="Calibri" panose="020F0502020204030204" pitchFamily="34" charset="0"/>
                <a:cs typeface="Times New Roman" panose="02020603050405020304" pitchFamily="18" charset="0"/>
              </a:rPr>
              <a:t>Monongahela River:</a:t>
            </a:r>
          </a:p>
          <a:p>
            <a:pPr marL="342900" marR="0" lvl="0" indent="-342900">
              <a:lnSpc>
                <a:spcPct val="107000"/>
              </a:lnSpc>
              <a:spcBef>
                <a:spcPts val="0"/>
              </a:spcBef>
              <a:spcAft>
                <a:spcPts val="0"/>
              </a:spcAft>
              <a:buFont typeface="+mj-lt"/>
              <a:buAutoNum type="arabicPeriod"/>
            </a:pPr>
            <a:r>
              <a:rPr lang="en-US" dirty="0" smtClean="0">
                <a:effectLst/>
                <a:latin typeface="Calibri" panose="020F0502020204030204" pitchFamily="34" charset="0"/>
                <a:ea typeface="Calibri" panose="020F0502020204030204" pitchFamily="34" charset="0"/>
                <a:cs typeface="Times New Roman" panose="02020603050405020304" pitchFamily="18" charset="0"/>
              </a:rPr>
              <a:t>PA/WV border (river mile 91.5) to Hildebrand Locks &amp; Dam (MON1)</a:t>
            </a:r>
          </a:p>
          <a:p>
            <a:pPr marL="342900" marR="0" lvl="0" indent="-342900">
              <a:lnSpc>
                <a:spcPct val="107000"/>
              </a:lnSpc>
              <a:spcBef>
                <a:spcPts val="0"/>
              </a:spcBef>
              <a:spcAft>
                <a:spcPts val="0"/>
              </a:spcAft>
              <a:buFont typeface="+mj-lt"/>
              <a:buAutoNum type="arabicPeriod"/>
            </a:pPr>
            <a:r>
              <a:rPr lang="en-US" dirty="0" smtClean="0">
                <a:effectLst/>
                <a:latin typeface="Calibri" panose="020F0502020204030204" pitchFamily="34" charset="0"/>
                <a:ea typeface="Calibri" panose="020F0502020204030204" pitchFamily="34" charset="0"/>
                <a:cs typeface="Times New Roman" panose="02020603050405020304" pitchFamily="18" charset="0"/>
              </a:rPr>
              <a:t>Hildebrand Locks &amp; Dam to river mile ~128 (beginning of Monongahela River) (MON2)</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18727" y="4053583"/>
            <a:ext cx="4539814" cy="2552315"/>
          </a:xfrm>
          <a:prstGeom prst="rect">
            <a:avLst/>
          </a:prstGeom>
          <a:ln>
            <a:noFill/>
          </a:ln>
          <a:effectLst>
            <a:softEdge rad="112500"/>
          </a:effectLst>
        </p:spPr>
      </p:pic>
    </p:spTree>
    <p:extLst>
      <p:ext uri="{BB962C8B-B14F-4D97-AF65-F5344CB8AC3E}">
        <p14:creationId xmlns:p14="http://schemas.microsoft.com/office/powerpoint/2010/main" val="37763960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472" y="1"/>
            <a:ext cx="8875058" cy="6858000"/>
          </a:xfrm>
          <a:prstGeom prst="rect">
            <a:avLst/>
          </a:prstGeom>
        </p:spPr>
      </p:pic>
    </p:spTree>
    <p:extLst>
      <p:ext uri="{BB962C8B-B14F-4D97-AF65-F5344CB8AC3E}">
        <p14:creationId xmlns:p14="http://schemas.microsoft.com/office/powerpoint/2010/main" val="580611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406" y="-1"/>
            <a:ext cx="8875059" cy="6858001"/>
          </a:xfrm>
          <a:prstGeom prst="rect">
            <a:avLst/>
          </a:prstGeom>
        </p:spPr>
      </p:pic>
    </p:spTree>
    <p:extLst>
      <p:ext uri="{BB962C8B-B14F-4D97-AF65-F5344CB8AC3E}">
        <p14:creationId xmlns:p14="http://schemas.microsoft.com/office/powerpoint/2010/main" val="3397703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471" y="0"/>
            <a:ext cx="8875058" cy="6858000"/>
          </a:xfrm>
          <a:prstGeom prst="rect">
            <a:avLst/>
          </a:prstGeom>
        </p:spPr>
      </p:pic>
    </p:spTree>
    <p:extLst>
      <p:ext uri="{BB962C8B-B14F-4D97-AF65-F5344CB8AC3E}">
        <p14:creationId xmlns:p14="http://schemas.microsoft.com/office/powerpoint/2010/main" val="1135382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7502" y="506380"/>
            <a:ext cx="6456348" cy="711538"/>
          </a:xfrm>
        </p:spPr>
        <p:txBody>
          <a:bodyPr>
            <a:normAutofit/>
          </a:bodyPr>
          <a:lstStyle/>
          <a:p>
            <a:r>
              <a:rPr lang="en-US" dirty="0" smtClean="0"/>
              <a:t>WV 604(b) Fish Tissue Project</a:t>
            </a:r>
            <a:endParaRPr lang="en-US" dirty="0"/>
          </a:p>
        </p:txBody>
      </p:sp>
      <p:sp>
        <p:nvSpPr>
          <p:cNvPr id="3" name="Content Placeholder 2"/>
          <p:cNvSpPr>
            <a:spLocks noGrp="1"/>
          </p:cNvSpPr>
          <p:nvPr>
            <p:ph idx="1"/>
          </p:nvPr>
        </p:nvSpPr>
        <p:spPr>
          <a:xfrm>
            <a:off x="1143000" y="2171700"/>
            <a:ext cx="6800850" cy="3762756"/>
          </a:xfrm>
        </p:spPr>
        <p:txBody>
          <a:bodyPr>
            <a:normAutofit/>
          </a:bodyPr>
          <a:lstStyle/>
          <a:p>
            <a:pPr marL="294894" lvl="1" indent="0">
              <a:buNone/>
            </a:pPr>
            <a:endParaRPr lang="en-US" dirty="0" smtClean="0"/>
          </a:p>
          <a:p>
            <a:pPr marL="294894" lvl="1" indent="0">
              <a:buNone/>
            </a:pPr>
            <a:endParaRPr lang="en-US" dirty="0" smtClean="0"/>
          </a:p>
        </p:txBody>
      </p:sp>
      <p:sp>
        <p:nvSpPr>
          <p:cNvPr id="4" name="Content Placeholder 2"/>
          <p:cNvSpPr txBox="1">
            <a:spLocks/>
          </p:cNvSpPr>
          <p:nvPr/>
        </p:nvSpPr>
        <p:spPr>
          <a:xfrm>
            <a:off x="6409347" y="3200215"/>
            <a:ext cx="2657742" cy="3593691"/>
          </a:xfrm>
          <a:prstGeom prst="rect">
            <a:avLst/>
          </a:prstGeom>
          <a:solidFill>
            <a:sysClr val="window" lastClr="FFFFFF"/>
          </a:solidFill>
          <a:effectLst>
            <a:softEdge rad="63500"/>
          </a:effectLst>
        </p:spPr>
        <p:txBody>
          <a:bodyPr vert="horz">
            <a:noAutofit/>
          </a:bodyPr>
          <a:lstStyle>
            <a:lvl1pPr marL="274320" indent="-274320" algn="l" rtl="0" eaLnBrk="1" latinLnBrk="0" hangingPunct="1">
              <a:spcBef>
                <a:spcPct val="20000"/>
              </a:spcBef>
              <a:buClr>
                <a:schemeClr val="tx2"/>
              </a:buClr>
              <a:buSzPct val="95000"/>
              <a:buFont typeface="Wingdings 2"/>
              <a:buChar char=""/>
              <a:defRPr kumimoji="0" sz="2600" kern="1200">
                <a:solidFill>
                  <a:schemeClr val="tx1"/>
                </a:solidFill>
                <a:latin typeface="+mj-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j-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j-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j-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j-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385763" marR="0" lvl="0" indent="-385763" algn="l" defTabSz="914400" rtl="0" eaLnBrk="1" fontAlgn="auto" latinLnBrk="0" hangingPunct="1">
              <a:lnSpc>
                <a:spcPct val="100000"/>
              </a:lnSpc>
              <a:spcBef>
                <a:spcPct val="20000"/>
              </a:spcBef>
              <a:spcAft>
                <a:spcPts val="0"/>
              </a:spcAft>
              <a:buClr>
                <a:srgbClr val="44546A"/>
              </a:buClr>
              <a:buSzPct val="95000"/>
              <a:buFont typeface="+mj-lt"/>
              <a:buAutoNum type="arabicPeriod"/>
              <a:tabLst/>
              <a:defRPr/>
            </a:pPr>
            <a:r>
              <a:rPr kumimoji="0" lang="en-US" sz="1600" b="1" i="0" u="none" strike="noStrike" kern="1200" cap="none" spc="0" normalizeH="0" baseline="0" noProof="0" dirty="0">
                <a:ln>
                  <a:noFill/>
                </a:ln>
                <a:solidFill>
                  <a:prstClr val="black"/>
                </a:solidFill>
                <a:effectLst/>
                <a:uLnTx/>
                <a:uFillTx/>
                <a:latin typeface="Calibri Light" panose="020F0302020204030204"/>
                <a:ea typeface="+mn-ea"/>
                <a:cs typeface="+mn-cs"/>
              </a:rPr>
              <a:t>Sauger</a:t>
            </a:r>
          </a:p>
          <a:p>
            <a:pPr marL="385763" marR="0" lvl="0" indent="-385763" algn="l" defTabSz="914400" rtl="0" eaLnBrk="1" fontAlgn="auto" latinLnBrk="0" hangingPunct="1">
              <a:lnSpc>
                <a:spcPct val="100000"/>
              </a:lnSpc>
              <a:spcBef>
                <a:spcPct val="20000"/>
              </a:spcBef>
              <a:spcAft>
                <a:spcPts val="0"/>
              </a:spcAft>
              <a:buClr>
                <a:srgbClr val="44546A"/>
              </a:buClr>
              <a:buSzPct val="95000"/>
              <a:buFont typeface="+mj-lt"/>
              <a:buAutoNum type="arabicPeriod"/>
              <a:tabLst/>
              <a:defRPr/>
            </a:pPr>
            <a:r>
              <a:rPr kumimoji="0" lang="en-US" sz="1600" b="1" i="0" u="none" strike="noStrike" kern="1200" cap="none" spc="0" normalizeH="0" baseline="0" noProof="0" dirty="0">
                <a:ln>
                  <a:noFill/>
                </a:ln>
                <a:solidFill>
                  <a:prstClr val="black"/>
                </a:solidFill>
                <a:effectLst/>
                <a:uLnTx/>
                <a:uFillTx/>
                <a:latin typeface="Calibri Light" panose="020F0302020204030204"/>
                <a:ea typeface="+mn-ea"/>
                <a:cs typeface="+mn-cs"/>
              </a:rPr>
              <a:t>Walleye</a:t>
            </a:r>
          </a:p>
          <a:p>
            <a:pPr marL="385763" marR="0" lvl="0" indent="-385763" algn="l" defTabSz="914400" rtl="0" eaLnBrk="1" fontAlgn="auto" latinLnBrk="0" hangingPunct="1">
              <a:lnSpc>
                <a:spcPct val="100000"/>
              </a:lnSpc>
              <a:spcBef>
                <a:spcPct val="20000"/>
              </a:spcBef>
              <a:spcAft>
                <a:spcPts val="0"/>
              </a:spcAft>
              <a:buClr>
                <a:srgbClr val="44546A"/>
              </a:buClr>
              <a:buSzPct val="95000"/>
              <a:buFont typeface="+mj-lt"/>
              <a:buAutoNum type="arabicPeriod"/>
              <a:tabLst/>
              <a:defRPr/>
            </a:pPr>
            <a:r>
              <a:rPr kumimoji="0" lang="en-US" sz="1600" b="1" i="0" u="none" strike="noStrike" kern="1200" cap="none" spc="0" normalizeH="0" baseline="0" noProof="0" dirty="0" smtClean="0">
                <a:ln>
                  <a:noFill/>
                </a:ln>
                <a:solidFill>
                  <a:prstClr val="black"/>
                </a:solidFill>
                <a:effectLst/>
                <a:uLnTx/>
                <a:uFillTx/>
                <a:latin typeface="Calibri Light" panose="020F0302020204030204"/>
                <a:ea typeface="+mn-ea"/>
                <a:cs typeface="+mn-cs"/>
              </a:rPr>
              <a:t>Hybrid Striper </a:t>
            </a:r>
            <a:r>
              <a:rPr kumimoji="0" lang="en-US" sz="1600" b="1" i="0" u="none" strike="noStrike" kern="1200" cap="none" spc="0" normalizeH="0" baseline="0" noProof="0" dirty="0">
                <a:ln>
                  <a:noFill/>
                </a:ln>
                <a:solidFill>
                  <a:prstClr val="black"/>
                </a:solidFill>
                <a:effectLst/>
                <a:uLnTx/>
                <a:uFillTx/>
                <a:latin typeface="Calibri Light" panose="020F0302020204030204"/>
                <a:ea typeface="+mn-ea"/>
                <a:cs typeface="+mn-cs"/>
              </a:rPr>
              <a:t>or Striper</a:t>
            </a:r>
          </a:p>
          <a:p>
            <a:pPr marL="385763" marR="0" lvl="0" indent="-385763" algn="l" defTabSz="914400" rtl="0" eaLnBrk="1" fontAlgn="auto" latinLnBrk="0" hangingPunct="1">
              <a:lnSpc>
                <a:spcPct val="100000"/>
              </a:lnSpc>
              <a:spcBef>
                <a:spcPct val="20000"/>
              </a:spcBef>
              <a:spcAft>
                <a:spcPts val="0"/>
              </a:spcAft>
              <a:buClr>
                <a:srgbClr val="44546A"/>
              </a:buClr>
              <a:buSzPct val="95000"/>
              <a:buFont typeface="+mj-lt"/>
              <a:buAutoNum type="arabicPeriod"/>
              <a:tabLst/>
              <a:defRPr/>
            </a:pPr>
            <a:r>
              <a:rPr kumimoji="0" lang="en-US" sz="1600" b="1" i="0" u="none" strike="noStrike" kern="1200" cap="none" spc="0" normalizeH="0" baseline="0" noProof="0" dirty="0">
                <a:ln>
                  <a:noFill/>
                </a:ln>
                <a:solidFill>
                  <a:prstClr val="black"/>
                </a:solidFill>
                <a:effectLst/>
                <a:uLnTx/>
                <a:uFillTx/>
                <a:latin typeface="Calibri Light" panose="020F0302020204030204"/>
                <a:ea typeface="+mn-ea"/>
                <a:cs typeface="+mn-cs"/>
              </a:rPr>
              <a:t>White Bass</a:t>
            </a:r>
          </a:p>
          <a:p>
            <a:pPr marL="385763" marR="0" lvl="0" indent="-385763" algn="l" defTabSz="914400" rtl="0" eaLnBrk="1" fontAlgn="auto" latinLnBrk="0" hangingPunct="1">
              <a:lnSpc>
                <a:spcPct val="100000"/>
              </a:lnSpc>
              <a:spcBef>
                <a:spcPct val="20000"/>
              </a:spcBef>
              <a:spcAft>
                <a:spcPts val="0"/>
              </a:spcAft>
              <a:buClr>
                <a:srgbClr val="44546A"/>
              </a:buClr>
              <a:buSzPct val="95000"/>
              <a:buFont typeface="+mj-lt"/>
              <a:buAutoNum type="arabicPeriod"/>
              <a:tabLst/>
              <a:defRPr/>
            </a:pPr>
            <a:r>
              <a:rPr kumimoji="0" lang="en-US" sz="1600" b="1" i="0" u="none" strike="noStrike" kern="1200" cap="none" spc="0" normalizeH="0" baseline="0" noProof="0" dirty="0">
                <a:ln>
                  <a:noFill/>
                </a:ln>
                <a:solidFill>
                  <a:prstClr val="black"/>
                </a:solidFill>
                <a:effectLst/>
                <a:uLnTx/>
                <a:uFillTx/>
                <a:latin typeface="Calibri Light" panose="020F0302020204030204"/>
                <a:ea typeface="+mn-ea"/>
                <a:cs typeface="+mn-cs"/>
              </a:rPr>
              <a:t>Freshwater Drum</a:t>
            </a:r>
          </a:p>
          <a:p>
            <a:pPr marL="385763" marR="0" lvl="0" indent="-385763" algn="l" defTabSz="914400" rtl="0" eaLnBrk="1" fontAlgn="auto" latinLnBrk="0" hangingPunct="1">
              <a:lnSpc>
                <a:spcPct val="100000"/>
              </a:lnSpc>
              <a:spcBef>
                <a:spcPct val="20000"/>
              </a:spcBef>
              <a:spcAft>
                <a:spcPts val="0"/>
              </a:spcAft>
              <a:buClr>
                <a:srgbClr val="44546A"/>
              </a:buClr>
              <a:buSzPct val="95000"/>
              <a:buFont typeface="+mj-lt"/>
              <a:buAutoNum type="arabicPeriod"/>
              <a:tabLst/>
              <a:defRPr/>
            </a:pPr>
            <a:r>
              <a:rPr kumimoji="0" lang="en-US" sz="1600" b="1" i="0" u="none" strike="noStrike" kern="1200" cap="none" spc="0" normalizeH="0" baseline="0" noProof="0" dirty="0">
                <a:ln>
                  <a:noFill/>
                </a:ln>
                <a:solidFill>
                  <a:prstClr val="black"/>
                </a:solidFill>
                <a:effectLst/>
                <a:uLnTx/>
                <a:uFillTx/>
                <a:latin typeface="Calibri Light" panose="020F0302020204030204"/>
                <a:ea typeface="+mn-ea"/>
                <a:cs typeface="+mn-cs"/>
              </a:rPr>
              <a:t>Common Carp</a:t>
            </a:r>
          </a:p>
          <a:p>
            <a:pPr marL="385763" marR="0" lvl="0" indent="-385763" algn="l" defTabSz="914400" rtl="0" eaLnBrk="1" fontAlgn="auto" latinLnBrk="0" hangingPunct="1">
              <a:lnSpc>
                <a:spcPct val="100000"/>
              </a:lnSpc>
              <a:spcBef>
                <a:spcPct val="20000"/>
              </a:spcBef>
              <a:spcAft>
                <a:spcPts val="0"/>
              </a:spcAft>
              <a:buClr>
                <a:srgbClr val="44546A"/>
              </a:buClr>
              <a:buSzPct val="95000"/>
              <a:buFont typeface="+mj-lt"/>
              <a:buAutoNum type="arabicPeriod"/>
              <a:tabLst/>
              <a:defRPr/>
            </a:pPr>
            <a:r>
              <a:rPr kumimoji="0" lang="en-US" sz="1600" b="1" i="0" u="none" strike="noStrike" kern="1200" cap="none" spc="0" normalizeH="0" baseline="0" noProof="0" dirty="0">
                <a:ln>
                  <a:noFill/>
                </a:ln>
                <a:solidFill>
                  <a:prstClr val="black"/>
                </a:solidFill>
                <a:effectLst/>
                <a:uLnTx/>
                <a:uFillTx/>
                <a:latin typeface="Calibri Light" panose="020F0302020204030204"/>
                <a:ea typeface="+mn-ea"/>
                <a:cs typeface="+mn-cs"/>
              </a:rPr>
              <a:t>Channel Catfish &lt; 45 cm</a:t>
            </a:r>
          </a:p>
          <a:p>
            <a:pPr marL="385763" marR="0" lvl="0" indent="-385763" algn="l" defTabSz="914400" rtl="0" eaLnBrk="1" fontAlgn="auto" latinLnBrk="0" hangingPunct="1">
              <a:lnSpc>
                <a:spcPct val="100000"/>
              </a:lnSpc>
              <a:spcBef>
                <a:spcPct val="20000"/>
              </a:spcBef>
              <a:spcAft>
                <a:spcPts val="0"/>
              </a:spcAft>
              <a:buClr>
                <a:srgbClr val="44546A"/>
              </a:buClr>
              <a:buSzPct val="95000"/>
              <a:buFont typeface="+mj-lt"/>
              <a:buAutoNum type="arabicPeriod"/>
              <a:tabLst/>
              <a:defRPr/>
            </a:pPr>
            <a:r>
              <a:rPr kumimoji="0" lang="en-US" sz="1600" b="1" i="0" u="none" strike="noStrike" kern="1200" cap="none" spc="0" normalizeH="0" baseline="0" noProof="0" dirty="0">
                <a:ln>
                  <a:noFill/>
                </a:ln>
                <a:solidFill>
                  <a:prstClr val="black"/>
                </a:solidFill>
                <a:effectLst/>
                <a:uLnTx/>
                <a:uFillTx/>
                <a:latin typeface="Calibri Light" panose="020F0302020204030204"/>
                <a:ea typeface="+mn-ea"/>
                <a:cs typeface="+mn-cs"/>
              </a:rPr>
              <a:t>Channel Catfish &gt; 45 cm</a:t>
            </a:r>
          </a:p>
          <a:p>
            <a:pPr marL="385763" marR="0" lvl="0" indent="-385763" algn="l" defTabSz="914400" rtl="0" eaLnBrk="1" fontAlgn="auto" latinLnBrk="0" hangingPunct="1">
              <a:lnSpc>
                <a:spcPct val="100000"/>
              </a:lnSpc>
              <a:spcBef>
                <a:spcPct val="20000"/>
              </a:spcBef>
              <a:spcAft>
                <a:spcPts val="0"/>
              </a:spcAft>
              <a:buClr>
                <a:srgbClr val="44546A"/>
              </a:buClr>
              <a:buSzPct val="95000"/>
              <a:buFont typeface="+mj-lt"/>
              <a:buAutoNum type="arabicPeriod"/>
              <a:tabLst/>
              <a:defRPr/>
            </a:pPr>
            <a:r>
              <a:rPr kumimoji="0" lang="en-US" sz="1600" b="1" i="0" u="none" strike="noStrike" kern="1200" cap="none" spc="0" normalizeH="0" baseline="0" noProof="0" dirty="0">
                <a:ln>
                  <a:noFill/>
                </a:ln>
                <a:solidFill>
                  <a:prstClr val="black"/>
                </a:solidFill>
                <a:effectLst/>
                <a:uLnTx/>
                <a:uFillTx/>
                <a:latin typeface="Calibri Light" panose="020F0302020204030204"/>
                <a:ea typeface="+mn-ea"/>
                <a:cs typeface="+mn-cs"/>
              </a:rPr>
              <a:t>Flathead Catfish</a:t>
            </a:r>
          </a:p>
          <a:p>
            <a:pPr marL="385763" marR="0" lvl="0" indent="-385763" algn="l" defTabSz="914400" rtl="0" eaLnBrk="1" fontAlgn="auto" latinLnBrk="0" hangingPunct="1">
              <a:lnSpc>
                <a:spcPct val="100000"/>
              </a:lnSpc>
              <a:spcBef>
                <a:spcPct val="20000"/>
              </a:spcBef>
              <a:spcAft>
                <a:spcPts val="0"/>
              </a:spcAft>
              <a:buClr>
                <a:srgbClr val="44546A"/>
              </a:buClr>
              <a:buSzPct val="95000"/>
              <a:buFont typeface="+mj-lt"/>
              <a:buAutoNum type="arabicPeriod"/>
              <a:tabLst/>
              <a:defRPr/>
            </a:pPr>
            <a:r>
              <a:rPr kumimoji="0" lang="en-US" sz="1600" b="1" i="0" u="none" strike="noStrike" kern="1200" cap="none" spc="0" normalizeH="0" baseline="0" noProof="0" dirty="0">
                <a:ln>
                  <a:noFill/>
                </a:ln>
                <a:solidFill>
                  <a:prstClr val="black"/>
                </a:solidFill>
                <a:effectLst/>
                <a:uLnTx/>
                <a:uFillTx/>
                <a:latin typeface="Calibri Light" panose="020F0302020204030204"/>
                <a:ea typeface="+mn-ea"/>
                <a:cs typeface="+mn-cs"/>
              </a:rPr>
              <a:t>Crappie</a:t>
            </a:r>
          </a:p>
          <a:p>
            <a:pPr marL="385763" marR="0" lvl="0" indent="-385763" algn="l" defTabSz="914400" rtl="0" eaLnBrk="1" fontAlgn="auto" latinLnBrk="0" hangingPunct="1">
              <a:lnSpc>
                <a:spcPct val="100000"/>
              </a:lnSpc>
              <a:spcBef>
                <a:spcPct val="20000"/>
              </a:spcBef>
              <a:spcAft>
                <a:spcPts val="0"/>
              </a:spcAft>
              <a:buClr>
                <a:srgbClr val="44546A"/>
              </a:buClr>
              <a:buSzPct val="95000"/>
              <a:buFont typeface="+mj-lt"/>
              <a:buAutoNum type="arabicPeriod"/>
              <a:tabLst/>
              <a:defRPr/>
            </a:pPr>
            <a:r>
              <a:rPr kumimoji="0" lang="en-US" sz="1600" b="1" i="0" u="none" strike="noStrike" kern="1200" cap="none" spc="0" normalizeH="0" baseline="0" noProof="0" dirty="0">
                <a:ln>
                  <a:noFill/>
                </a:ln>
                <a:solidFill>
                  <a:prstClr val="black"/>
                </a:solidFill>
                <a:effectLst/>
                <a:uLnTx/>
                <a:uFillTx/>
                <a:latin typeface="Calibri Light" panose="020F0302020204030204"/>
                <a:ea typeface="+mn-ea"/>
                <a:cs typeface="+mn-cs"/>
              </a:rPr>
              <a:t>Largemouth Bass</a:t>
            </a:r>
          </a:p>
          <a:p>
            <a:pPr marL="385763" marR="0" lvl="0" indent="-385763" algn="l" defTabSz="914400" rtl="0" eaLnBrk="1" fontAlgn="auto" latinLnBrk="0" hangingPunct="1">
              <a:lnSpc>
                <a:spcPct val="100000"/>
              </a:lnSpc>
              <a:spcBef>
                <a:spcPct val="20000"/>
              </a:spcBef>
              <a:spcAft>
                <a:spcPts val="0"/>
              </a:spcAft>
              <a:buClr>
                <a:srgbClr val="44546A"/>
              </a:buClr>
              <a:buSzPct val="95000"/>
              <a:buFont typeface="+mj-lt"/>
              <a:buAutoNum type="arabicPeriod"/>
              <a:tabLst/>
              <a:defRPr/>
            </a:pPr>
            <a:r>
              <a:rPr kumimoji="0" lang="en-US" sz="1600" b="1" i="0" u="none" strike="noStrike" kern="1200" cap="none" spc="0" normalizeH="0" baseline="0" noProof="0" dirty="0">
                <a:ln>
                  <a:noFill/>
                </a:ln>
                <a:solidFill>
                  <a:prstClr val="black"/>
                </a:solidFill>
                <a:effectLst/>
                <a:uLnTx/>
                <a:uFillTx/>
                <a:latin typeface="Calibri Light" panose="020F0302020204030204"/>
                <a:ea typeface="+mn-ea"/>
                <a:cs typeface="+mn-cs"/>
              </a:rPr>
              <a:t>Smallmouth Bass</a:t>
            </a:r>
          </a:p>
        </p:txBody>
      </p:sp>
      <p:sp>
        <p:nvSpPr>
          <p:cNvPr id="5" name="Rectangle 4"/>
          <p:cNvSpPr/>
          <p:nvPr/>
        </p:nvSpPr>
        <p:spPr>
          <a:xfrm>
            <a:off x="208571" y="1258467"/>
            <a:ext cx="8669708" cy="1754326"/>
          </a:xfrm>
          <a:prstGeom prst="rect">
            <a:avLst/>
          </a:prstGeom>
        </p:spPr>
        <p:txBody>
          <a:bodyPr wrap="square">
            <a:spAutoFit/>
          </a:bodyPr>
          <a:lstStyle/>
          <a:p>
            <a:pPr marL="285750" indent="-285750">
              <a:buFont typeface="Arial" panose="020B0604020202020204" pitchFamily="34" charset="0"/>
              <a:buChar char="•"/>
            </a:pPr>
            <a:r>
              <a:rPr lang="en-US" dirty="0" smtClean="0">
                <a:effectLst/>
                <a:latin typeface="Calibri" panose="020F0502020204030204" pitchFamily="34" charset="0"/>
                <a:ea typeface="Calibri" panose="020F0502020204030204" pitchFamily="34" charset="0"/>
                <a:cs typeface="Times New Roman" panose="02020603050405020304" pitchFamily="18" charset="0"/>
              </a:rPr>
              <a:t>Twelve species were targeted from each of the seven locations </a:t>
            </a:r>
          </a:p>
          <a:p>
            <a:pPr marL="285750" indent="-285750">
              <a:buFont typeface="Arial" panose="020B0604020202020204" pitchFamily="34" charset="0"/>
              <a:buChar char="•"/>
            </a:pPr>
            <a:r>
              <a:rPr lang="en-US" dirty="0" smtClean="0">
                <a:effectLst/>
                <a:latin typeface="Calibri" panose="020F0502020204030204" pitchFamily="34" charset="0"/>
                <a:ea typeface="Calibri" panose="020F0502020204030204" pitchFamily="34" charset="0"/>
                <a:cs typeface="Times New Roman" panose="02020603050405020304" pitchFamily="18" charset="0"/>
              </a:rPr>
              <a:t>Species were selected based on what was likely to be encountered and what is thought to be commonly consumed. </a:t>
            </a:r>
          </a:p>
          <a:p>
            <a:pPr marL="285750" indent="-285750">
              <a:buFont typeface="Arial" panose="020B0604020202020204" pitchFamily="34" charset="0"/>
              <a:buChar char="•"/>
            </a:pPr>
            <a:r>
              <a:rPr lang="en-US" dirty="0" smtClean="0">
                <a:effectLst/>
                <a:latin typeface="Calibri" panose="020F0502020204030204" pitchFamily="34" charset="0"/>
                <a:ea typeface="Calibri" panose="020F0502020204030204" pitchFamily="34" charset="0"/>
                <a:cs typeface="Times New Roman" panose="02020603050405020304" pitchFamily="18" charset="0"/>
              </a:rPr>
              <a:t>Each sample was to contain 3 to 5 fish if possible. Smaller composites (1 to 2 fish) were submitted in the event that 3 to 5 fish composites could not be attained </a:t>
            </a:r>
          </a:p>
          <a:p>
            <a:pPr marL="285750" indent="-285750">
              <a:buFont typeface="Arial" panose="020B0604020202020204" pitchFamily="34" charset="0"/>
              <a:buChar char="•"/>
            </a:pPr>
            <a:r>
              <a:rPr lang="en-US" dirty="0" smtClean="0">
                <a:effectLst/>
                <a:latin typeface="Calibri" panose="020F0502020204030204" pitchFamily="34" charset="0"/>
                <a:ea typeface="Calibri" panose="020F0502020204030204" pitchFamily="34" charset="0"/>
                <a:cs typeface="Times New Roman" panose="02020603050405020304" pitchFamily="18" charset="0"/>
              </a:rPr>
              <a:t>Targeted sizes followed legal size restrictions for all species.</a:t>
            </a: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2389" y="3020409"/>
            <a:ext cx="5116789" cy="3837592"/>
          </a:xfrm>
          <a:prstGeom prst="rect">
            <a:avLst/>
          </a:prstGeom>
          <a:ln>
            <a:noFill/>
          </a:ln>
          <a:effectLst>
            <a:softEdge rad="112500"/>
          </a:effectLst>
        </p:spPr>
      </p:pic>
    </p:spTree>
    <p:extLst>
      <p:ext uri="{BB962C8B-B14F-4D97-AF65-F5344CB8AC3E}">
        <p14:creationId xmlns:p14="http://schemas.microsoft.com/office/powerpoint/2010/main" val="1960412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8671" y="1509489"/>
            <a:ext cx="8096599" cy="376619"/>
          </a:xfrm>
        </p:spPr>
        <p:txBody>
          <a:bodyPr>
            <a:normAutofit fontScale="85000" lnSpcReduction="10000"/>
          </a:bodyPr>
          <a:lstStyle/>
          <a:p>
            <a:r>
              <a:rPr lang="en-US" dirty="0" smtClean="0"/>
              <a:t>74 </a:t>
            </a:r>
            <a:r>
              <a:rPr lang="en-US" dirty="0"/>
              <a:t>of 84 targeted </a:t>
            </a:r>
            <a:r>
              <a:rPr lang="en-US" dirty="0"/>
              <a:t>samples (271 </a:t>
            </a:r>
            <a:r>
              <a:rPr lang="en-US" dirty="0" smtClean="0"/>
              <a:t>individuals) </a:t>
            </a:r>
            <a:r>
              <a:rPr lang="en-US" dirty="0" smtClean="0"/>
              <a:t>were </a:t>
            </a:r>
            <a:r>
              <a:rPr lang="en-US" dirty="0" smtClean="0"/>
              <a:t>collected and submitted for analysis.</a:t>
            </a:r>
            <a:endParaRPr lang="en-US" dirty="0"/>
          </a:p>
          <a:p>
            <a:endParaRPr lang="en-US" dirty="0"/>
          </a:p>
        </p:txBody>
      </p:sp>
      <p:pic>
        <p:nvPicPr>
          <p:cNvPr id="4" name="Picture 3"/>
          <p:cNvPicPr>
            <a:picLocks noChangeAspect="1"/>
          </p:cNvPicPr>
          <p:nvPr/>
        </p:nvPicPr>
        <p:blipFill>
          <a:blip r:embed="rId2"/>
          <a:stretch>
            <a:fillRect/>
          </a:stretch>
        </p:blipFill>
        <p:spPr>
          <a:xfrm>
            <a:off x="38927" y="2119425"/>
            <a:ext cx="9096089" cy="4016456"/>
          </a:xfrm>
          <a:prstGeom prst="rect">
            <a:avLst/>
          </a:prstGeom>
        </p:spPr>
      </p:pic>
      <p:sp>
        <p:nvSpPr>
          <p:cNvPr id="5" name="Title 1"/>
          <p:cNvSpPr>
            <a:spLocks noGrp="1"/>
          </p:cNvSpPr>
          <p:nvPr>
            <p:ph type="title"/>
          </p:nvPr>
        </p:nvSpPr>
        <p:spPr>
          <a:xfrm>
            <a:off x="1572429" y="589660"/>
            <a:ext cx="8033047" cy="686512"/>
          </a:xfrm>
        </p:spPr>
        <p:txBody>
          <a:bodyPr>
            <a:normAutofit/>
          </a:bodyPr>
          <a:lstStyle/>
          <a:p>
            <a:r>
              <a:rPr lang="en-US" dirty="0" smtClean="0"/>
              <a:t>WV 604(b) Fish Tissue Project</a:t>
            </a:r>
            <a:endParaRPr lang="en-US" dirty="0"/>
          </a:p>
        </p:txBody>
      </p:sp>
    </p:spTree>
    <p:extLst>
      <p:ext uri="{BB962C8B-B14F-4D97-AF65-F5344CB8AC3E}">
        <p14:creationId xmlns:p14="http://schemas.microsoft.com/office/powerpoint/2010/main" val="40722366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36187" y="3170490"/>
            <a:ext cx="9104236" cy="2418459"/>
          </a:xfrm>
          <a:prstGeom prst="rect">
            <a:avLst/>
          </a:prstGeom>
        </p:spPr>
      </p:pic>
      <p:sp>
        <p:nvSpPr>
          <p:cNvPr id="5" name="Title 1"/>
          <p:cNvSpPr>
            <a:spLocks noGrp="1"/>
          </p:cNvSpPr>
          <p:nvPr>
            <p:ph type="title"/>
          </p:nvPr>
        </p:nvSpPr>
        <p:spPr>
          <a:xfrm>
            <a:off x="1841618" y="452927"/>
            <a:ext cx="6473439" cy="789061"/>
          </a:xfrm>
        </p:spPr>
        <p:txBody>
          <a:bodyPr>
            <a:normAutofit/>
          </a:bodyPr>
          <a:lstStyle/>
          <a:p>
            <a:r>
              <a:rPr lang="en-US" dirty="0" smtClean="0"/>
              <a:t>WV 604(b) Fish Tissue Project</a:t>
            </a:r>
            <a:endParaRPr lang="en-US" dirty="0"/>
          </a:p>
        </p:txBody>
      </p:sp>
      <p:sp>
        <p:nvSpPr>
          <p:cNvPr id="6" name="Rectangle 5"/>
          <p:cNvSpPr/>
          <p:nvPr/>
        </p:nvSpPr>
        <p:spPr>
          <a:xfrm>
            <a:off x="116613" y="1480079"/>
            <a:ext cx="8943383" cy="1200329"/>
          </a:xfrm>
          <a:prstGeom prst="rect">
            <a:avLst/>
          </a:prstGeom>
        </p:spPr>
        <p:txBody>
          <a:bodyPr wrap="square">
            <a:spAutoFit/>
          </a:bodyPr>
          <a:lstStyle/>
          <a:p>
            <a:r>
              <a:rPr lang="en-US" dirty="0" smtClean="0">
                <a:effectLst/>
                <a:latin typeface="Calibri" panose="020F0502020204030204" pitchFamily="34" charset="0"/>
                <a:ea typeface="Calibri" panose="020F0502020204030204" pitchFamily="34" charset="0"/>
                <a:cs typeface="Times New Roman" panose="02020603050405020304" pitchFamily="18" charset="0"/>
              </a:rPr>
              <a:t>Fillet homogenates were analyzed for lipids content, polychlorinated biphenyls, (PCBs; aroclors), total mercury (</a:t>
            </a:r>
            <a:r>
              <a:rPr lang="en-US" dirty="0" err="1" smtClean="0">
                <a:effectLst/>
                <a:latin typeface="Calibri" panose="020F0502020204030204" pitchFamily="34" charset="0"/>
                <a:ea typeface="Calibri" panose="020F0502020204030204" pitchFamily="34" charset="0"/>
                <a:cs typeface="Times New Roman" panose="02020603050405020304" pitchFamily="18" charset="0"/>
              </a:rPr>
              <a:t>TrHg</a:t>
            </a:r>
            <a:r>
              <a:rPr lang="en-US" dirty="0" smtClean="0">
                <a:effectLst/>
                <a:latin typeface="Calibri" panose="020F0502020204030204" pitchFamily="34" charset="0"/>
                <a:ea typeface="Calibri" panose="020F0502020204030204" pitchFamily="34" charset="0"/>
                <a:cs typeface="Times New Roman" panose="02020603050405020304" pitchFamily="18" charset="0"/>
              </a:rPr>
              <a:t>), and methylmercury (MeHg). All fillet samples from locations 1-4 on the Kanawha River were also analyzed for dioxins (all congeners). Carcass homogenates were analyzed for MeHg only and used to determine whole-fish MeHg.</a:t>
            </a:r>
            <a:endParaRPr lang="en-US" dirty="0"/>
          </a:p>
        </p:txBody>
      </p:sp>
    </p:spTree>
    <p:extLst>
      <p:ext uri="{BB962C8B-B14F-4D97-AF65-F5344CB8AC3E}">
        <p14:creationId xmlns:p14="http://schemas.microsoft.com/office/powerpoint/2010/main" val="22349531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4003" y="1244922"/>
            <a:ext cx="8938901" cy="3327077"/>
          </a:xfrm>
        </p:spPr>
        <p:txBody>
          <a:bodyPr/>
          <a:lstStyle/>
          <a:p>
            <a:r>
              <a:rPr lang="en-US" dirty="0"/>
              <a:t>Over the course of the project, total </a:t>
            </a:r>
            <a:r>
              <a:rPr lang="en-US" dirty="0" smtClean="0"/>
              <a:t>electrofishing time on </a:t>
            </a:r>
            <a:r>
              <a:rPr lang="en-US" dirty="0"/>
              <a:t>the Kanawha was ~31.3 hours and ~9.8 hours on the Monongahela</a:t>
            </a:r>
            <a:r>
              <a:rPr lang="en-US" dirty="0" smtClean="0"/>
              <a:t>.</a:t>
            </a:r>
          </a:p>
          <a:p>
            <a:r>
              <a:rPr lang="en-US" dirty="0"/>
              <a:t>Expenditures for the project came to within one percent of the total estimated </a:t>
            </a:r>
            <a:r>
              <a:rPr lang="en-US" dirty="0" smtClean="0"/>
              <a:t>budget. </a:t>
            </a:r>
            <a:r>
              <a:rPr lang="en-US" dirty="0"/>
              <a:t>Although not all target species were encountered, more personnel and travel expenses were accrued expending additional effort to fill as many data gaps as possible within the proposed </a:t>
            </a:r>
            <a:r>
              <a:rPr lang="en-US" dirty="0" smtClean="0"/>
              <a:t>timeframe.</a:t>
            </a:r>
            <a:endParaRPr lang="en-US" dirty="0"/>
          </a:p>
          <a:p>
            <a:r>
              <a:rPr lang="en-US" dirty="0" smtClean="0"/>
              <a:t>The data resulting from this initiative provides WVDEP a fairly comprehensive snapshot of contaminant concentrations in fish across two of WV’s major waterways.</a:t>
            </a:r>
            <a:endParaRPr lang="en-US" dirty="0"/>
          </a:p>
        </p:txBody>
      </p:sp>
      <p:sp>
        <p:nvSpPr>
          <p:cNvPr id="4" name="Title 1"/>
          <p:cNvSpPr>
            <a:spLocks noGrp="1"/>
          </p:cNvSpPr>
          <p:nvPr>
            <p:ph type="title"/>
          </p:nvPr>
        </p:nvSpPr>
        <p:spPr>
          <a:xfrm>
            <a:off x="1841618" y="452927"/>
            <a:ext cx="6473439" cy="789061"/>
          </a:xfrm>
        </p:spPr>
        <p:txBody>
          <a:bodyPr>
            <a:normAutofit/>
          </a:bodyPr>
          <a:lstStyle/>
          <a:p>
            <a:r>
              <a:rPr lang="en-US" dirty="0" smtClean="0"/>
              <a:t>WV 604(b) Fish Tissue Project</a:t>
            </a:r>
            <a:endParaRPr lang="en-US"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4987" b="4374"/>
          <a:stretch/>
        </p:blipFill>
        <p:spPr>
          <a:xfrm>
            <a:off x="8543" y="4050701"/>
            <a:ext cx="3419070" cy="2580833"/>
          </a:xfrm>
          <a:prstGeom prst="rect">
            <a:avLst/>
          </a:prstGeom>
          <a:ln>
            <a:noFill/>
          </a:ln>
          <a:effectLst>
            <a:softEdge rad="112500"/>
          </a:effectLst>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1444" y="4025070"/>
            <a:ext cx="3432556" cy="2574418"/>
          </a:xfrm>
          <a:prstGeom prst="rect">
            <a:avLst/>
          </a:prstGeom>
          <a:ln>
            <a:noFill/>
          </a:ln>
          <a:effectLst>
            <a:softEdge rad="112500"/>
          </a:effectLst>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700" t="268" r="700" b="21337"/>
          <a:stretch/>
        </p:blipFill>
        <p:spPr>
          <a:xfrm>
            <a:off x="3504527" y="3897340"/>
            <a:ext cx="2095821" cy="290150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4471199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1">
      <a:dk1>
        <a:sysClr val="windowText" lastClr="000000"/>
      </a:dk1>
      <a:lt1>
        <a:sysClr val="window" lastClr="FFFFFF"/>
      </a:lt1>
      <a:dk2>
        <a:srgbClr val="7385A9"/>
      </a:dk2>
      <a:lt2>
        <a:srgbClr val="EAEBDE"/>
      </a:lt2>
      <a:accent1>
        <a:srgbClr val="72A376"/>
      </a:accent1>
      <a:accent2>
        <a:srgbClr val="B0CCB0"/>
      </a:accent2>
      <a:accent3>
        <a:srgbClr val="A8CDD7"/>
      </a:accent3>
      <a:accent4>
        <a:srgbClr val="C0BEAF"/>
      </a:accent4>
      <a:accent5>
        <a:srgbClr val="CEC597"/>
      </a:accent5>
      <a:accent6>
        <a:srgbClr val="66A7B8"/>
      </a:accent6>
      <a:hlink>
        <a:srgbClr val="527D55"/>
      </a:hlink>
      <a:folHlink>
        <a:srgbClr val="CE686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204</TotalTime>
  <Words>563</Words>
  <Application>Microsoft Office PowerPoint</Application>
  <PresentationFormat>On-screen Show (4:3)</PresentationFormat>
  <Paragraphs>50</Paragraphs>
  <Slides>10</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10</vt:i4>
      </vt:variant>
    </vt:vector>
  </HeadingPairs>
  <TitlesOfParts>
    <vt:vector size="18" baseType="lpstr">
      <vt:lpstr>Arial</vt:lpstr>
      <vt:lpstr>Calibri</vt:lpstr>
      <vt:lpstr>Calibri Light</vt:lpstr>
      <vt:lpstr>Constantia</vt:lpstr>
      <vt:lpstr>Times New Roman</vt:lpstr>
      <vt:lpstr>Wingdings 2</vt:lpstr>
      <vt:lpstr>Flow</vt:lpstr>
      <vt:lpstr>Office Theme</vt:lpstr>
      <vt:lpstr>PowerPoint Presentation</vt:lpstr>
      <vt:lpstr>WV 604(b) Fish Tissue Project</vt:lpstr>
      <vt:lpstr>PowerPoint Presentation</vt:lpstr>
      <vt:lpstr>PowerPoint Presentation</vt:lpstr>
      <vt:lpstr>PowerPoint Presentation</vt:lpstr>
      <vt:lpstr>WV 604(b) Fish Tissue Project</vt:lpstr>
      <vt:lpstr>WV 604(b) Fish Tissue Project</vt:lpstr>
      <vt:lpstr>WV 604(b) Fish Tissue Project</vt:lpstr>
      <vt:lpstr>WV 604(b) Fish Tissue Project</vt:lpstr>
      <vt:lpstr>WV 604(b) Fish Tissue Project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 Tewes</dc:creator>
  <cp:lastModifiedBy>Rob Tewes</cp:lastModifiedBy>
  <cp:revision>19</cp:revision>
  <dcterms:created xsi:type="dcterms:W3CDTF">2017-09-26T15:14:33Z</dcterms:created>
  <dcterms:modified xsi:type="dcterms:W3CDTF">2017-09-26T19:13:05Z</dcterms:modified>
</cp:coreProperties>
</file>