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309" r:id="rId3"/>
    <p:sldId id="257" r:id="rId4"/>
    <p:sldId id="310" r:id="rId5"/>
    <p:sldId id="308" r:id="rId6"/>
    <p:sldId id="259" r:id="rId7"/>
    <p:sldId id="289" r:id="rId8"/>
    <p:sldId id="290" r:id="rId9"/>
    <p:sldId id="307" r:id="rId10"/>
    <p:sldId id="305" r:id="rId11"/>
    <p:sldId id="269" r:id="rId12"/>
    <p:sldId id="299" r:id="rId13"/>
    <p:sldId id="300" r:id="rId14"/>
    <p:sldId id="275" r:id="rId15"/>
    <p:sldId id="286" r:id="rId16"/>
    <p:sldId id="298" r:id="rId17"/>
    <p:sldId id="296" r:id="rId18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6057" autoAdjust="0"/>
  </p:normalViewPr>
  <p:slideViewPr>
    <p:cSldViewPr>
      <p:cViewPr varScale="1">
        <p:scale>
          <a:sx n="82" d="100"/>
          <a:sy n="82" d="100"/>
        </p:scale>
        <p:origin x="-9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BD8C0DA4-92B2-45A9-AE07-F03D305C28C0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CC006064-F0E3-4531-BEBA-A9DA2F929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Came from page</a:t>
            </a:r>
            <a:r>
              <a:rPr lang="en-US" baseline="0" dirty="0" smtClean="0"/>
              <a:t> 61 and 62 of </a:t>
            </a:r>
            <a:r>
              <a:rPr lang="en-US" baseline="0" dirty="0" err="1" smtClean="0"/>
              <a:t>epa</a:t>
            </a:r>
            <a:r>
              <a:rPr lang="en-US" baseline="0" dirty="0" smtClean="0"/>
              <a:t>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06064-F0E3-4531-BEBA-A9DA2F9298B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6CA49FD-C1CE-4176-A4BB-1D8C49A895B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450" y="2971800"/>
            <a:ext cx="7315200" cy="3886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305b Report</a:t>
            </a:r>
          </a:p>
          <a:p>
            <a:r>
              <a:rPr lang="en-US" sz="2400" dirty="0" smtClean="0"/>
              <a:t>2010-2014</a:t>
            </a:r>
          </a:p>
          <a:p>
            <a:endParaRPr lang="en-US" sz="2400" dirty="0" smtClean="0"/>
          </a:p>
          <a:p>
            <a:endParaRPr lang="en-US" b="0" i="1" dirty="0" smtClean="0"/>
          </a:p>
          <a:p>
            <a:endParaRPr lang="en-US" b="0" i="1" dirty="0" smtClean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2018 Biennial Assessment of Ohio River Water Quality Conditions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429000" y="4038600"/>
            <a:ext cx="2355305" cy="2159854"/>
            <a:chOff x="457199" y="4191000"/>
            <a:chExt cx="2229729" cy="2044700"/>
          </a:xfrm>
        </p:grpSpPr>
        <p:pic>
          <p:nvPicPr>
            <p:cNvPr id="4" name="Picture 3" descr="Colored Logo ORSANCO.jpg"/>
            <p:cNvPicPr>
              <a:picLocks noChangeAspect="1"/>
            </p:cNvPicPr>
            <p:nvPr/>
          </p:nvPicPr>
          <p:blipFill>
            <a:blip r:embed="rId2" cstate="print"/>
            <a:srcRect l="13513" t="21989" r="13514"/>
            <a:stretch>
              <a:fillRect/>
            </a:stretch>
          </p:blipFill>
          <p:spPr>
            <a:xfrm>
              <a:off x="457199" y="4191000"/>
              <a:ext cx="2223097" cy="20447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305928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200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228604"/>
          <a:ext cx="8458199" cy="6476997"/>
        </p:xfrm>
        <a:graphic>
          <a:graphicData uri="http://schemas.openxmlformats.org/drawingml/2006/table">
            <a:tbl>
              <a:tblPr/>
              <a:tblGrid>
                <a:gridCol w="1787909"/>
                <a:gridCol w="1083064"/>
                <a:gridCol w="618893"/>
                <a:gridCol w="1770720"/>
                <a:gridCol w="1701956"/>
                <a:gridCol w="1495657"/>
              </a:tblGrid>
              <a:tr h="9563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Intake Closures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Nonroutine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Treatment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MCL Violations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Russell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327.6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 (4)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Portsmouth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350.8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7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Maysville 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407.8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Turb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2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Cincinnati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462.8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N. KY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462.9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Louisville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Evansville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791.5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Henderson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803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Mt Vernon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829.3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Coliform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Morganfield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842.5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3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Sturgis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871.4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 (7), HAA5,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Coliform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36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Paducah (WTP)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935.5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36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Paducah (USEC)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945.9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Cairo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978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 Consumption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89848" cy="4797552"/>
          </a:xfrm>
        </p:spPr>
        <p:txBody>
          <a:bodyPr>
            <a:normAutofit/>
          </a:bodyPr>
          <a:lstStyle/>
          <a:p>
            <a:r>
              <a:rPr lang="en-US" dirty="0" smtClean="0"/>
              <a:t>The entire Ohio River is designated as partially supporting for PCBs and dioxin.</a:t>
            </a:r>
          </a:p>
          <a:p>
            <a:r>
              <a:rPr lang="en-US" dirty="0" smtClean="0"/>
              <a:t>ORSANCO directed by TEC to use US EPA’s approach for determining impairment based on </a:t>
            </a:r>
            <a:r>
              <a:rPr lang="en-US" dirty="0" err="1" smtClean="0"/>
              <a:t>methylmercury</a:t>
            </a:r>
            <a:r>
              <a:rPr lang="en-US" dirty="0" smtClean="0"/>
              <a:t> fish tissue data. </a:t>
            </a:r>
          </a:p>
          <a:p>
            <a:r>
              <a:rPr lang="en-US" dirty="0" smtClean="0"/>
              <a:t>Collected data necessary to use EPA’s methodology. </a:t>
            </a:r>
          </a:p>
          <a:p>
            <a:r>
              <a:rPr lang="en-US" dirty="0" smtClean="0"/>
              <a:t>Violations of mercury water quality criterion in &gt; 10% of samples indicates impairment.</a:t>
            </a:r>
          </a:p>
          <a:p>
            <a:r>
              <a:rPr lang="en-US" dirty="0" smtClean="0"/>
              <a:t>Using “WOE Approach”, entire river Full Support for fish consumption based on </a:t>
            </a:r>
            <a:r>
              <a:rPr lang="en-US" dirty="0" err="1" smtClean="0"/>
              <a:t>Methylmercury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9153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9153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Total Mercury Water Violations</a:t>
            </a:r>
            <a:endParaRPr lang="en-US" dirty="0"/>
          </a:p>
        </p:txBody>
      </p:sp>
      <p:sp>
        <p:nvSpPr>
          <p:cNvPr id="16386" name="AutoShape 2" descr="cid:image001.png@01CEF681.D12610F0"/>
          <p:cNvSpPr>
            <a:spLocks noChangeAspect="1" noChangeArrowheads="1"/>
          </p:cNvSpPr>
          <p:nvPr/>
        </p:nvSpPr>
        <p:spPr bwMode="auto">
          <a:xfrm>
            <a:off x="155575" y="-179070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AutoShape 4" descr="cid:image001.png@01CEF681.D12610F0"/>
          <p:cNvSpPr>
            <a:spLocks noChangeAspect="1" noChangeArrowheads="1"/>
          </p:cNvSpPr>
          <p:nvPr/>
        </p:nvSpPr>
        <p:spPr bwMode="auto">
          <a:xfrm>
            <a:off x="155575" y="-179070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AutoShape 6" descr="cid:image001.png@01CEF681.D12610F0"/>
          <p:cNvSpPr>
            <a:spLocks noChangeAspect="1" noChangeArrowheads="1"/>
          </p:cNvSpPr>
          <p:nvPr/>
        </p:nvSpPr>
        <p:spPr bwMode="auto">
          <a:xfrm>
            <a:off x="63500" y="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143000"/>
          <a:ext cx="8686799" cy="5240020"/>
        </p:xfrm>
        <a:graphic>
          <a:graphicData uri="http://schemas.openxmlformats.org/drawingml/2006/table">
            <a:tbl>
              <a:tblPr/>
              <a:tblGrid>
                <a:gridCol w="1242989"/>
                <a:gridCol w="2128147"/>
                <a:gridCol w="1600821"/>
                <a:gridCol w="1016990"/>
                <a:gridCol w="1115866"/>
                <a:gridCol w="1581986"/>
              </a:tblGrid>
              <a:tr h="11773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Mile Pt.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SiteName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 of Hg Violations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Max Result, </a:t>
                      </a:r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ng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/L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of Events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Violations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84.2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12.5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126.4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161.8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341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16.5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436.2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477.5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And. Ferry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13.4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531.5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19.4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600.6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Louisville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606.8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17.8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846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J.T. Myers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918.5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15.2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938.9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L&amp;D 52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Averaging Data Across </a:t>
            </a:r>
            <a:r>
              <a:rPr lang="en-US" dirty="0" err="1" smtClean="0"/>
              <a:t>Trophic</a:t>
            </a:r>
            <a:r>
              <a:rPr lang="en-US" dirty="0" smtClean="0"/>
              <a:t>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5489448" cy="12923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3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300" baseline="-25000" dirty="0" err="1" smtClean="0"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= 3.8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+ 8.0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+ 5.7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2250744"/>
            <a:ext cx="411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81200" y="22860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(3.8 + 8.0 + 5.7)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957411"/>
            <a:ext cx="8305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Where:</a:t>
            </a:r>
          </a:p>
          <a:p>
            <a:endParaRPr lang="en-US" dirty="0" smtClean="0"/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2 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2</a:t>
            </a:r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3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3</a:t>
            </a:r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4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4</a:t>
            </a:r>
          </a:p>
          <a:p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**Calculation is based on apportioning the 17.5 grams/day national default consumption rate for freshwater fish by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</a:t>
            </a:r>
          </a:p>
          <a:p>
            <a:r>
              <a:rPr lang="en-US" dirty="0" smtClean="0">
                <a:cs typeface="Times New Roman" pitchFamily="18" charset="0"/>
              </a:rPr>
              <a:t>	5.7 grams/day of TL 4 fish </a:t>
            </a:r>
          </a:p>
          <a:p>
            <a:r>
              <a:rPr lang="en-US" dirty="0" smtClean="0">
                <a:cs typeface="Times New Roman" pitchFamily="18" charset="0"/>
              </a:rPr>
              <a:t>	8.0 grams/day of TL 3 fish </a:t>
            </a:r>
          </a:p>
          <a:p>
            <a:r>
              <a:rPr lang="en-US" dirty="0" smtClean="0">
                <a:cs typeface="Times New Roman" pitchFamily="18" charset="0"/>
              </a:rPr>
              <a:t>	3.8 grams/day of TL 2 fish</a:t>
            </a:r>
          </a:p>
          <a:p>
            <a:endParaRPr lang="en-US" sz="1100" dirty="0" smtClean="0">
              <a:cs typeface="Times New Roman" pitchFamily="18" charset="0"/>
            </a:endParaRPr>
          </a:p>
          <a:p>
            <a:endParaRPr lang="en-US" sz="1100" i="1" dirty="0" smtClean="0"/>
          </a:p>
          <a:p>
            <a:endParaRPr lang="en-US" sz="1100" i="1" dirty="0" smtClean="0"/>
          </a:p>
          <a:p>
            <a:r>
              <a:rPr lang="en-US" sz="1100" i="1" dirty="0" smtClean="0"/>
              <a:t>Guidance for Implementing the January 2001 Methylmercury Water Quality Criterion</a:t>
            </a:r>
            <a:r>
              <a:rPr lang="en-US" sz="1100" dirty="0" smtClean="0"/>
              <a:t> – US EPA</a:t>
            </a:r>
            <a:endParaRPr lang="en-US" dirty="0"/>
          </a:p>
        </p:txBody>
      </p:sp>
      <p:pic>
        <p:nvPicPr>
          <p:cNvPr id="11" name="Picture 1" descr="H:\Biopics\2010\Best of 2010\IMG_5477.jpg"/>
          <p:cNvPicPr>
            <a:picLocks noChangeAspect="1" noChangeArrowheads="1"/>
          </p:cNvPicPr>
          <p:nvPr/>
        </p:nvPicPr>
        <p:blipFill>
          <a:blip r:embed="rId3" cstate="print"/>
          <a:srcRect l="26666" t="2218" r="5000"/>
          <a:stretch>
            <a:fillRect/>
          </a:stretch>
        </p:blipFill>
        <p:spPr bwMode="auto">
          <a:xfrm>
            <a:off x="6434964" y="1447800"/>
            <a:ext cx="2480436" cy="2667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60655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Fish Consumption-Weighted </a:t>
            </a:r>
            <a:r>
              <a:rPr lang="en-US" sz="2400" dirty="0" err="1" smtClean="0"/>
              <a:t>Methylmercury</a:t>
            </a:r>
            <a:r>
              <a:rPr lang="en-US" sz="2400" dirty="0" smtClean="0"/>
              <a:t> Fish Tissue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598584"/>
          <a:ext cx="8305799" cy="6107016"/>
        </p:xfrm>
        <a:graphic>
          <a:graphicData uri="http://schemas.openxmlformats.org/drawingml/2006/table">
            <a:tbl>
              <a:tblPr/>
              <a:tblGrid>
                <a:gridCol w="1648841"/>
                <a:gridCol w="1293488"/>
                <a:gridCol w="1421414"/>
                <a:gridCol w="1383509"/>
                <a:gridCol w="2558547"/>
              </a:tblGrid>
              <a:tr h="6416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Pool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Samples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Max.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MeHg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Conc.,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 &gt; 0.3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MeHg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Concumption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-Weighted Avg. Concentration (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Emsworth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0.120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Dashields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0.160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Montgomery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0.125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Cumb.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0.186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0.146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0.246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0.141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Belleville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0.168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Racine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0.211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RC Byrd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0.221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0.191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Cannelton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0.181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0.136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JT Myers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0.246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0.281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Olmsted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0.187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Open Water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0.145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 Considerations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Need consideration by TEC for Approval of Assessments.								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Bacteria, PCBs &amp; Dioxin data/assessments are old.</a:t>
            </a:r>
          </a:p>
          <a:p>
            <a:pPr marL="514350" indent="-514350">
              <a:buFont typeface="+mj-lt"/>
              <a:buAutoNum type="arabicParenR"/>
            </a:pPr>
            <a:endParaRPr lang="en-US" sz="2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Continue collection of </a:t>
            </a:r>
            <a:r>
              <a:rPr lang="en-US" sz="2800" dirty="0" err="1" smtClean="0"/>
              <a:t>Methylmercury</a:t>
            </a:r>
            <a:r>
              <a:rPr lang="en-US" sz="2800" dirty="0" smtClean="0"/>
              <a:t> in fish tissue.</a:t>
            </a:r>
          </a:p>
          <a:p>
            <a:pPr marL="514350" indent="-514350"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305b Workgroup Conference Call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Met last week, all 6 states represented.</a:t>
            </a:r>
          </a:p>
          <a:p>
            <a:r>
              <a:rPr lang="en-US" dirty="0" smtClean="0"/>
              <a:t>Set schedule:</a:t>
            </a:r>
          </a:p>
          <a:p>
            <a:pPr lvl="1"/>
            <a:r>
              <a:rPr lang="en-US" dirty="0" smtClean="0"/>
              <a:t>Draft assessments and data to states by year-end.</a:t>
            </a:r>
          </a:p>
          <a:p>
            <a:pPr lvl="1"/>
            <a:r>
              <a:rPr lang="en-US" dirty="0" smtClean="0"/>
              <a:t>TEC </a:t>
            </a:r>
            <a:r>
              <a:rPr lang="en-US" dirty="0" smtClean="0"/>
              <a:t>review/approve </a:t>
            </a:r>
            <a:r>
              <a:rPr lang="en-US" dirty="0" smtClean="0"/>
              <a:t>assessments February, 2018.</a:t>
            </a:r>
          </a:p>
          <a:p>
            <a:pPr lvl="1"/>
            <a:r>
              <a:rPr lang="en-US" dirty="0" smtClean="0"/>
              <a:t>Complete written report; TEC approve report June, 2018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Subcommittee will meet Nov. 1-2 to review assessment methodologies.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</a:t>
            </a:r>
            <a:r>
              <a:rPr lang="en-US" dirty="0" smtClean="0"/>
              <a:t>Assessment Summary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7068" y="5029200"/>
            <a:ext cx="8763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1" name="Picture 3" descr="http://cdn.firespring.com/images/e5be6338-cc7c-4ad0-870b-9df82e59b87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1054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3" name="Picture 5" descr="http://www.sos.wv.gov/public-services/execrecords/PublishingImages/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51054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5" name="Picture 7" descr="http://www.theus50.com/images/state-seals/ohio-se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1054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7" name="Picture 9" descr="http://upload.wikimedia.org/wikipedia/commons/thumb/3/35/Seal_of_Kentucky.svg/200px-Seal_of_Kentucky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1054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01" name="Picture 13" descr="http://www.sos.state.il.us/general/sea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51054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07" name="Picture 19" descr="http://images.vector-images.com/119/indiana_seal_n414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5105400"/>
            <a:ext cx="1219200" cy="1219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600" y="1905000"/>
          <a:ext cx="8610598" cy="3301677"/>
        </p:xfrm>
        <a:graphic>
          <a:graphicData uri="http://schemas.openxmlformats.org/drawingml/2006/table">
            <a:tbl>
              <a:tblPr/>
              <a:tblGrid>
                <a:gridCol w="1230197"/>
                <a:gridCol w="1229416"/>
                <a:gridCol w="1230197"/>
                <a:gridCol w="1230197"/>
                <a:gridCol w="1230197"/>
                <a:gridCol w="1230197"/>
                <a:gridCol w="1230197"/>
              </a:tblGrid>
              <a:tr h="281775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States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Number Miles Use is Impaired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70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Aquatic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Life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Contact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Recreation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Public Water Supply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Fish Consumption for PCBs &amp; Dioxin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Fish Consumption for Mercury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PA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0.0-40.2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 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OH-WV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40.2-317.1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242.2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276.9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OH-KY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317.1-491.3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  </a:t>
                      </a: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65.0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174.2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IN-KY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491.3-848.0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243.6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356.7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IL-KY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848.0-981.0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 40.6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133.0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TOTAL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981.0 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631.6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981.0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Z:\305b\2016\2016 305b Biological Conditions.jpg"/>
          <p:cNvPicPr>
            <a:picLocks noChangeAspect="1" noChangeArrowheads="1"/>
          </p:cNvPicPr>
          <p:nvPr/>
        </p:nvPicPr>
        <p:blipFill>
          <a:blip r:embed="rId2" cstate="print"/>
          <a:srcRect r="4537"/>
          <a:stretch>
            <a:fillRect/>
          </a:stretch>
        </p:blipFill>
        <p:spPr bwMode="auto">
          <a:xfrm>
            <a:off x="364490" y="1500886"/>
            <a:ext cx="8017510" cy="3985514"/>
          </a:xfrm>
          <a:prstGeom prst="rect">
            <a:avLst/>
          </a:prstGeom>
          <a:noFill/>
        </p:spPr>
      </p:pic>
      <p:pic>
        <p:nvPicPr>
          <p:cNvPr id="1030" name="Picture 6" descr="Z:\305b\2016\2016 305b Biological Conditions_2015_mont_macro.gif"/>
          <p:cNvPicPr>
            <a:picLocks noChangeArrowheads="1"/>
          </p:cNvPicPr>
          <p:nvPr/>
        </p:nvPicPr>
        <p:blipFill>
          <a:blip r:embed="rId3" cstate="print"/>
          <a:srcRect r="4591"/>
          <a:stretch>
            <a:fillRect/>
          </a:stretch>
        </p:blipFill>
        <p:spPr bwMode="auto">
          <a:xfrm>
            <a:off x="359424" y="1499616"/>
            <a:ext cx="8017552" cy="398678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07744" y="3818276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2010</a:t>
            </a:r>
            <a:endParaRPr lang="en-US" sz="1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3441005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2015</a:t>
            </a:r>
            <a:endParaRPr lang="en-US" sz="1000" b="1" dirty="0"/>
          </a:p>
        </p:txBody>
      </p:sp>
      <p:grpSp>
        <p:nvGrpSpPr>
          <p:cNvPr id="2" name="Group 16"/>
          <p:cNvGrpSpPr/>
          <p:nvPr/>
        </p:nvGrpSpPr>
        <p:grpSpPr>
          <a:xfrm>
            <a:off x="2906110" y="5870030"/>
            <a:ext cx="3678620" cy="661744"/>
            <a:chOff x="4803230" y="5859520"/>
            <a:chExt cx="3678620" cy="661744"/>
          </a:xfrm>
        </p:grpSpPr>
        <p:pic>
          <p:nvPicPr>
            <p:cNvPr id="1031" name="Picture 7" descr="Z:\305b\2016\Fish Condition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3230" y="5922580"/>
              <a:ext cx="445770" cy="247650"/>
            </a:xfrm>
            <a:prstGeom prst="rect">
              <a:avLst/>
            </a:prstGeom>
            <a:noFill/>
          </p:spPr>
        </p:pic>
        <p:pic>
          <p:nvPicPr>
            <p:cNvPr id="1032" name="Picture 8" descr="Z:\305b\2016\Macro Condition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55780" y="6248400"/>
              <a:ext cx="357717" cy="247650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5205250" y="6182710"/>
              <a:ext cx="3276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= Avg. Pool Macro Condition</a:t>
              </a:r>
              <a:endParaRPr lang="en-US" sz="16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05250" y="5859520"/>
              <a:ext cx="3276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= Avg. Pool Fish Condition</a:t>
              </a:r>
              <a:endParaRPr lang="en-US" sz="1600" b="1" dirty="0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305(b) Biological Data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118144" y="4959824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524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Aquatic Life Water Criteria Violations</a:t>
            </a:r>
            <a:br>
              <a:rPr lang="en-US" dirty="0" smtClean="0"/>
            </a:br>
            <a:r>
              <a:rPr lang="en-US" sz="700" dirty="0" smtClean="0"/>
              <a:t/>
            </a:r>
            <a:br>
              <a:rPr lang="en-US" sz="700" dirty="0" smtClean="0"/>
            </a:br>
            <a:r>
              <a:rPr lang="en-US" sz="2700" i="1" dirty="0" smtClean="0"/>
              <a:t>July 2008 – June 2013</a:t>
            </a:r>
            <a:endParaRPr lang="en-US" sz="2700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1" y="1295400"/>
          <a:ext cx="8763000" cy="5116231"/>
        </p:xfrm>
        <a:graphic>
          <a:graphicData uri="http://schemas.openxmlformats.org/drawingml/2006/table">
            <a:tbl>
              <a:tblPr/>
              <a:tblGrid>
                <a:gridCol w="983519"/>
                <a:gridCol w="1245522"/>
                <a:gridCol w="1535742"/>
                <a:gridCol w="999643"/>
                <a:gridCol w="1031889"/>
                <a:gridCol w="822288"/>
                <a:gridCol w="919027"/>
                <a:gridCol w="1225370"/>
              </a:tblGrid>
              <a:tr h="770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Mile Point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SiteName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WQC Applied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Parameter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Count of Violations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Result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 of Events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Violations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84.2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WV (1500 </a:t>
                      </a:r>
                      <a:r>
                        <a:rPr lang="en-US" sz="1600" b="1" i="0" u="none" strike="noStrike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ug</a:t>
                      </a: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Fe (</a:t>
                      </a:r>
                      <a:r>
                        <a:rPr lang="en-US" sz="1600" b="1" i="0" u="none" strike="noStrike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ug</a:t>
                      </a: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3,297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126.4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3,030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161.8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4,690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203.9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Belleville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2,191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279.2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R.C. Byrd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1,649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341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7,576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436.2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5,984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477.5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Anderson Ferry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5,292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56%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531.5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6,780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600.6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Louisville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7,132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67%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606.8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9,427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720.7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Cannelton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5,035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47%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8,877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846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J.T. Myers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14,327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918.5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4,790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938.9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L&amp;D 52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6,407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60%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Recreation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50392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Assessment includes:</a:t>
            </a:r>
          </a:p>
          <a:p>
            <a:pPr lvl="2"/>
            <a:r>
              <a:rPr lang="en-US" dirty="0" smtClean="0"/>
              <a:t>Bacteria data from 15 historical river-wide longitudinal surveys.</a:t>
            </a:r>
          </a:p>
          <a:p>
            <a:pPr lvl="2"/>
            <a:r>
              <a:rPr lang="en-US" dirty="0" smtClean="0"/>
              <a:t>Contact recreation data from the past 5 years collected seasonally in the 6 largest CSO communities.</a:t>
            </a:r>
          </a:p>
          <a:p>
            <a:pPr lvl="2"/>
            <a:r>
              <a:rPr lang="en-US" dirty="0" smtClean="0"/>
              <a:t>Vast majority of river is assessed based on historical longitudinal surveys.</a:t>
            </a:r>
          </a:p>
          <a:p>
            <a:r>
              <a:rPr lang="en-US" dirty="0" smtClean="0"/>
              <a:t>States’ criteria used for assessment.</a:t>
            </a:r>
          </a:p>
          <a:p>
            <a:r>
              <a:rPr lang="en-US" dirty="0" smtClean="0"/>
              <a:t>Criteria violations &gt; 10% indicate Partial Support.				    &gt;  25% indicate Not Supporting.</a:t>
            </a:r>
          </a:p>
          <a:p>
            <a:r>
              <a:rPr lang="en-US" dirty="0" smtClean="0"/>
              <a:t>Approximately </a:t>
            </a:r>
            <a:r>
              <a:rPr lang="en-US" baseline="30000" dirty="0" smtClean="0"/>
              <a:t>2</a:t>
            </a:r>
            <a:r>
              <a:rPr lang="en-US" dirty="0" smtClean="0"/>
              <a:t>/</a:t>
            </a:r>
            <a:r>
              <a:rPr lang="en-US" baseline="-25000" dirty="0" smtClean="0"/>
              <a:t>3</a:t>
            </a:r>
            <a:r>
              <a:rPr lang="en-US" dirty="0" smtClean="0"/>
              <a:t> of river impaired for contact recreation use: Consistent with past assessments.</a:t>
            </a:r>
          </a:p>
          <a:p>
            <a:pPr lvl="2"/>
            <a:endParaRPr lang="en-US" dirty="0"/>
          </a:p>
        </p:txBody>
      </p:sp>
      <p:pic>
        <p:nvPicPr>
          <p:cNvPr id="54274" name="Picture 2" descr="Z:\Pool Reports\Pool Reports 2010\New Design\Images\Ohio River collage images\BASS Tank Set up 197.jpg"/>
          <p:cNvPicPr>
            <a:picLocks noChangeAspect="1" noChangeArrowheads="1"/>
          </p:cNvPicPr>
          <p:nvPr/>
        </p:nvPicPr>
        <p:blipFill>
          <a:blip r:embed="rId2" cstate="print"/>
          <a:srcRect b="10000"/>
          <a:stretch>
            <a:fillRect/>
          </a:stretch>
        </p:blipFill>
        <p:spPr bwMode="auto">
          <a:xfrm>
            <a:off x="3810000" y="5715000"/>
            <a:ext cx="1600200" cy="10515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4275" name="Picture 3" descr="\\ORSANCO57\biopics\Biopics\2009\NRSA\Allegheny Rd 1\IMG_19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8209" y="5715000"/>
            <a:ext cx="1623392" cy="1066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4276" name="Picture 4" descr="Z:\Pool Reports\Pool Reports 2010\New Design\Images\Ohio River collage images\BASS Tank Set up 111.jpg"/>
          <p:cNvPicPr>
            <a:picLocks noChangeAspect="1" noChangeArrowheads="1"/>
          </p:cNvPicPr>
          <p:nvPr/>
        </p:nvPicPr>
        <p:blipFill>
          <a:blip r:embed="rId4" cstate="print"/>
          <a:srcRect t="11429"/>
          <a:stretch>
            <a:fillRect/>
          </a:stretch>
        </p:blipFill>
        <p:spPr bwMode="auto">
          <a:xfrm>
            <a:off x="152400" y="5668192"/>
            <a:ext cx="1676400" cy="11136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Water Supply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Impairment based on finished water MCL violations caused by Ohio River water quality.</a:t>
            </a:r>
          </a:p>
          <a:p>
            <a:r>
              <a:rPr lang="en-US" dirty="0" smtClean="0"/>
              <a:t>Accessed USEPA data base of MCL violations and water utility surveys.</a:t>
            </a:r>
          </a:p>
          <a:p>
            <a:r>
              <a:rPr lang="en-US" dirty="0" smtClean="0"/>
              <a:t>Human health criteria violations  in &gt; 10% of samples indicates impairment.</a:t>
            </a:r>
          </a:p>
          <a:p>
            <a:r>
              <a:rPr lang="en-US" dirty="0" smtClean="0"/>
              <a:t>6 utilities had MCL violations for </a:t>
            </a:r>
            <a:r>
              <a:rPr lang="en-US" dirty="0" err="1" smtClean="0"/>
              <a:t>trihalomethanes</a:t>
            </a:r>
            <a:r>
              <a:rPr lang="en-US" dirty="0" smtClean="0"/>
              <a:t>, one for HAA5’s, two for Fecal </a:t>
            </a:r>
            <a:r>
              <a:rPr lang="en-US" dirty="0" err="1" smtClean="0"/>
              <a:t>coliform</a:t>
            </a:r>
            <a:r>
              <a:rPr lang="en-US" dirty="0" smtClean="0"/>
              <a:t>.</a:t>
            </a:r>
          </a:p>
          <a:p>
            <a:r>
              <a:rPr lang="en-US" dirty="0" smtClean="0"/>
              <a:t>Attributed to treatment issues, not Ohio River water quality.</a:t>
            </a:r>
          </a:p>
          <a:p>
            <a:r>
              <a:rPr lang="en-US" smtClean="0"/>
              <a:t>Entire </a:t>
            </a:r>
            <a:r>
              <a:rPr lang="en-US" dirty="0" smtClean="0"/>
              <a:t>river assessed as fully supporting public water supply use.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304800"/>
          <a:ext cx="7315200" cy="6349077"/>
        </p:xfrm>
        <a:graphic>
          <a:graphicData uri="http://schemas.openxmlformats.org/drawingml/2006/table">
            <a:tbl>
              <a:tblPr/>
              <a:tblGrid>
                <a:gridCol w="1546301"/>
                <a:gridCol w="936703"/>
                <a:gridCol w="535259"/>
                <a:gridCol w="1531435"/>
                <a:gridCol w="1471962"/>
                <a:gridCol w="1293540"/>
              </a:tblGrid>
              <a:tr h="4424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Intake Closures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Nonroutine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Treatment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MCL Violations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West View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Robinson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11.7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Beaver Valley (NOVA)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Midland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 (6)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East Liv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40.2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Buckeye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74.1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Toronto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59.2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Arcelor Mittal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61.7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Weirton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62.5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Steubenville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65.3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Follansbee (H.H.)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70.8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Wheeling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86.8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Martin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121.9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Sistersville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137.2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Huntington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304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Ashland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319.7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 (5)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Ironton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327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12107</TotalTime>
  <Words>1197</Words>
  <Application>Microsoft Office PowerPoint</Application>
  <PresentationFormat>On-screen Show (4:3)</PresentationFormat>
  <Paragraphs>656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Civic</vt:lpstr>
      <vt:lpstr>2018 Biennial Assessment of Ohio River Water Quality Conditions</vt:lpstr>
      <vt:lpstr>305b Workgroup Conference Call</vt:lpstr>
      <vt:lpstr>2016 Assessment Summary </vt:lpstr>
      <vt:lpstr>Questions?</vt:lpstr>
      <vt:lpstr>2016 305(b) Biological Data</vt:lpstr>
      <vt:lpstr>Aquatic Life Water Criteria Violations  July 2008 – June 2013</vt:lpstr>
      <vt:lpstr>Contact Recreation Use Assessment</vt:lpstr>
      <vt:lpstr>Public Water Supply Use Assessment</vt:lpstr>
      <vt:lpstr>Slide 9</vt:lpstr>
      <vt:lpstr>Slide 10</vt:lpstr>
      <vt:lpstr>Fish Consumption Use Assessment</vt:lpstr>
      <vt:lpstr>Slide 12</vt:lpstr>
      <vt:lpstr>Slide 13</vt:lpstr>
      <vt:lpstr>Total Mercury Water Violations</vt:lpstr>
      <vt:lpstr>Averaging Data Across Trophic Levels</vt:lpstr>
      <vt:lpstr>Fish Consumption-Weighted Methylmercury Fish Tissue</vt:lpstr>
      <vt:lpstr>TEC Considerations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Biennial Assessment of Ohio River Water Quality Conditions</dc:title>
  <dc:creator>jwisenall</dc:creator>
  <cp:lastModifiedBy>Jason Heath</cp:lastModifiedBy>
  <cp:revision>311</cp:revision>
  <dcterms:created xsi:type="dcterms:W3CDTF">2012-01-26T14:15:38Z</dcterms:created>
  <dcterms:modified xsi:type="dcterms:W3CDTF">2017-10-03T11:44:08Z</dcterms:modified>
</cp:coreProperties>
</file>