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3"/>
  </p:notesMasterIdLst>
  <p:handoutMasterIdLst>
    <p:handoutMasterId r:id="rId14"/>
  </p:handoutMasterIdLst>
  <p:sldIdLst>
    <p:sldId id="256" r:id="rId2"/>
    <p:sldId id="320" r:id="rId3"/>
    <p:sldId id="322" r:id="rId4"/>
    <p:sldId id="325" r:id="rId5"/>
    <p:sldId id="323" r:id="rId6"/>
    <p:sldId id="316" r:id="rId7"/>
    <p:sldId id="324" r:id="rId8"/>
    <p:sldId id="326" r:id="rId9"/>
    <p:sldId id="327" r:id="rId10"/>
    <p:sldId id="321" r:id="rId11"/>
    <p:sldId id="296" r:id="rId12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34" autoAdjust="0"/>
    <p:restoredTop sz="82002" autoAdjust="0"/>
  </p:normalViewPr>
  <p:slideViewPr>
    <p:cSldViewPr>
      <p:cViewPr varScale="1">
        <p:scale>
          <a:sx n="64" d="100"/>
          <a:sy n="64" d="100"/>
        </p:scale>
        <p:origin x="177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418" cy="465743"/>
          </a:xfrm>
          <a:prstGeom prst="rect">
            <a:avLst/>
          </a:prstGeom>
        </p:spPr>
        <p:txBody>
          <a:bodyPr vert="horz" lIns="87444" tIns="43722" rIns="87444" bIns="43722" rtlCol="0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902" y="0"/>
            <a:ext cx="2982418" cy="465743"/>
          </a:xfrm>
          <a:prstGeom prst="rect">
            <a:avLst/>
          </a:prstGeom>
        </p:spPr>
        <p:txBody>
          <a:bodyPr vert="horz" lIns="87444" tIns="43722" rIns="87444" bIns="43722" rtlCol="0"/>
          <a:lstStyle>
            <a:lvl1pPr algn="r">
              <a:defRPr sz="1100"/>
            </a:lvl1pPr>
          </a:lstStyle>
          <a:p>
            <a:fld id="{7BA7CA66-F1B6-4708-8E95-A301CBFEDDCC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0658"/>
            <a:ext cx="2982418" cy="465742"/>
          </a:xfrm>
          <a:prstGeom prst="rect">
            <a:avLst/>
          </a:prstGeom>
        </p:spPr>
        <p:txBody>
          <a:bodyPr vert="horz" lIns="87444" tIns="43722" rIns="87444" bIns="43722" rtlCol="0" anchor="b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902" y="8830658"/>
            <a:ext cx="2982418" cy="465742"/>
          </a:xfrm>
          <a:prstGeom prst="rect">
            <a:avLst/>
          </a:prstGeom>
        </p:spPr>
        <p:txBody>
          <a:bodyPr vert="horz" lIns="87444" tIns="43722" rIns="87444" bIns="43722" rtlCol="0" anchor="b"/>
          <a:lstStyle>
            <a:lvl1pPr algn="r">
              <a:defRPr sz="1100"/>
            </a:lvl1pPr>
          </a:lstStyle>
          <a:p>
            <a:fld id="{1AD3266A-B123-4FBA-952F-3188FD27C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8647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82119" cy="466434"/>
          </a:xfrm>
          <a:prstGeom prst="rect">
            <a:avLst/>
          </a:prstGeom>
        </p:spPr>
        <p:txBody>
          <a:bodyPr vert="horz" lIns="92437" tIns="46219" rIns="92437" bIns="4621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1" y="1"/>
            <a:ext cx="2982119" cy="466434"/>
          </a:xfrm>
          <a:prstGeom prst="rect">
            <a:avLst/>
          </a:prstGeom>
        </p:spPr>
        <p:txBody>
          <a:bodyPr vert="horz" lIns="92437" tIns="46219" rIns="92437" bIns="46219" rtlCol="0"/>
          <a:lstStyle>
            <a:lvl1pPr algn="r">
              <a:defRPr sz="1200"/>
            </a:lvl1pPr>
          </a:lstStyle>
          <a:p>
            <a:fld id="{1E102B6B-F090-4376-B6E8-8291B66F192C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50963" y="1162050"/>
            <a:ext cx="4179887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37" tIns="46219" rIns="92437" bIns="4621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73892"/>
            <a:ext cx="5505450" cy="3660458"/>
          </a:xfrm>
          <a:prstGeom prst="rect">
            <a:avLst/>
          </a:prstGeom>
        </p:spPr>
        <p:txBody>
          <a:bodyPr vert="horz" lIns="92437" tIns="46219" rIns="92437" bIns="4621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6433"/>
          </a:xfrm>
          <a:prstGeom prst="rect">
            <a:avLst/>
          </a:prstGeom>
        </p:spPr>
        <p:txBody>
          <a:bodyPr vert="horz" lIns="92437" tIns="46219" rIns="92437" bIns="4621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1" y="8829967"/>
            <a:ext cx="2982119" cy="466433"/>
          </a:xfrm>
          <a:prstGeom prst="rect">
            <a:avLst/>
          </a:prstGeom>
        </p:spPr>
        <p:txBody>
          <a:bodyPr vert="horz" lIns="92437" tIns="46219" rIns="92437" bIns="46219" rtlCol="0" anchor="b"/>
          <a:lstStyle>
            <a:lvl1pPr algn="r">
              <a:defRPr sz="1200"/>
            </a:lvl1pPr>
          </a:lstStyle>
          <a:p>
            <a:fld id="{85A1799B-A7BB-4C5E-970D-69567B7E80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166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1799B-A7BB-4C5E-970D-69567B7E801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41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1799B-A7BB-4C5E-970D-69567B7E801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6685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1799B-A7BB-4C5E-970D-69567B7E801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877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8208B-3A15-4EE0-BED8-601009F6D31F}" type="datetime1">
              <a:rPr lang="en-US" smtClean="0"/>
              <a:pPr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D78A-DE22-4C55-846E-978B25BC86E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4502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A3E18-16BF-4C40-8AE7-61D6086E3DB7}" type="datetime1">
              <a:rPr lang="en-US" smtClean="0"/>
              <a:pPr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D78A-DE22-4C55-846E-978B25BC86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563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EF16-9E38-44DF-9F7B-72C78AD1B776}" type="datetime1">
              <a:rPr lang="en-US" smtClean="0"/>
              <a:pPr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D78A-DE22-4C55-846E-978B25BC86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534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6C3FF-876E-4E39-9F22-48D7B402A49D}" type="datetime1">
              <a:rPr lang="en-US" smtClean="0"/>
              <a:pPr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D78A-DE22-4C55-846E-978B25BC86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413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21AEE-0C97-4DC4-87C8-5AAD9613E369}" type="datetime1">
              <a:rPr lang="en-US" smtClean="0"/>
              <a:pPr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D78A-DE22-4C55-846E-978B25BC86E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6256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BCCC6-9BC3-46AC-8555-855D5D2C3897}" type="datetime1">
              <a:rPr lang="en-US" smtClean="0"/>
              <a:pPr/>
              <a:t>10/3/2017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D78A-DE22-4C55-846E-978B25BC86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397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C3403-B911-4781-88E7-89D853D87414}" type="datetime1">
              <a:rPr lang="en-US" smtClean="0"/>
              <a:pPr/>
              <a:t>10/3/2017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D78A-DE22-4C55-846E-978B25BC86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674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39935-36EB-40DB-BB61-04E20E9439D0}" type="datetime1">
              <a:rPr lang="en-US" smtClean="0"/>
              <a:pPr/>
              <a:t>10/3/2017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D78A-DE22-4C55-846E-978B25BC86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686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C757D-3DEF-43D9-99A7-846E0EE3B607}" type="datetime1">
              <a:rPr lang="en-US" smtClean="0"/>
              <a:pPr/>
              <a:t>10/3/2017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D78A-DE22-4C55-846E-978B25BC86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771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CBFBBDCE-5D74-4C27-B334-4F5269431123}" type="datetime1">
              <a:rPr lang="en-US" smtClean="0"/>
              <a:pPr/>
              <a:t>10/3/2017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6F9D78A-DE22-4C55-846E-978B25BC86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77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E4517-EEF0-44E4-9ECF-3DF650331467}" type="datetime1">
              <a:rPr lang="en-US" smtClean="0"/>
              <a:pPr/>
              <a:t>10/3/2017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D78A-DE22-4C55-846E-978B25BC86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411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2FEFCE4E-7B90-4FFA-A9CE-77FB98DB89A5}" type="datetime1">
              <a:rPr lang="en-US" smtClean="0"/>
              <a:pPr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6F9D78A-DE22-4C55-846E-978B25BC86E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6890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gregy\Greg Phone\2015-08-28\01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00600" y="298154"/>
            <a:ext cx="3880899" cy="55441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1600200"/>
            <a:ext cx="4267200" cy="1470025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2017 HAB Season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D78A-DE22-4C55-846E-978B25BC86E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28600" y="33528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>
                <a:latin typeface="Calibri" panose="020F0502020204030204" pitchFamily="34" charset="0"/>
                <a:ea typeface="Calibri" panose="020F0502020204030204" pitchFamily="34" charset="0"/>
              </a:rPr>
              <a:t>Agenda Item 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UC Senior Capstone Project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b="1" dirty="0" smtClean="0"/>
              <a:t>Environmental Engineering senior project</a:t>
            </a:r>
          </a:p>
          <a:p>
            <a:r>
              <a:rPr lang="en-US" sz="2400" b="1" dirty="0" smtClean="0"/>
              <a:t>Professor Drew </a:t>
            </a:r>
            <a:r>
              <a:rPr lang="en-US" sz="2400" b="1" dirty="0" err="1" smtClean="0"/>
              <a:t>Mcavoy</a:t>
            </a:r>
            <a:r>
              <a:rPr lang="en-US" sz="2400" b="1" dirty="0" smtClean="0"/>
              <a:t> asked ORSANCO to sponsor a project</a:t>
            </a:r>
          </a:p>
          <a:p>
            <a:r>
              <a:rPr lang="en-US" sz="2400" b="1" dirty="0" smtClean="0"/>
              <a:t>Ohio River Harmful Algal Bloom Data Management and Trends Project</a:t>
            </a:r>
          </a:p>
          <a:p>
            <a:pPr lvl="1"/>
            <a:r>
              <a:rPr lang="en-US" sz="2000" b="1" dirty="0" smtClean="0"/>
              <a:t>Using data from the HAB datasondes identify critical values, then display the data in real time on ORSANCO’s website using a GIS platform</a:t>
            </a:r>
          </a:p>
          <a:p>
            <a:r>
              <a:rPr lang="en-US" sz="2400" b="1" dirty="0" smtClean="0"/>
              <a:t>3 Students selected this project.</a:t>
            </a:r>
          </a:p>
          <a:p>
            <a:pPr lvl="1"/>
            <a:r>
              <a:rPr lang="en-US" sz="2200" b="1" dirty="0" smtClean="0"/>
              <a:t>Kick-off meeting September 26</a:t>
            </a:r>
          </a:p>
          <a:p>
            <a:pPr lvl="1"/>
            <a:r>
              <a:rPr lang="en-US" sz="2000" b="1" dirty="0" smtClean="0"/>
              <a:t>Planning during fall semester</a:t>
            </a:r>
          </a:p>
          <a:p>
            <a:pPr lvl="1"/>
            <a:r>
              <a:rPr lang="en-US" sz="2000" b="1" dirty="0" smtClean="0"/>
              <a:t>Implementation in spring semester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D78A-DE22-4C55-846E-978B25BC86E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896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age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" y="1905000"/>
            <a:ext cx="8991600" cy="2423868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1500" y="609600"/>
            <a:ext cx="8986299" cy="1143000"/>
          </a:xfrm>
        </p:spPr>
        <p:txBody>
          <a:bodyPr/>
          <a:lstStyle/>
          <a:p>
            <a:pPr algn="ctr"/>
            <a:r>
              <a:rPr lang="en-US" b="1" dirty="0" smtClean="0"/>
              <a:t>Questions ?</a:t>
            </a:r>
            <a:endParaRPr lang="en-US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D78A-DE22-4C55-846E-978B25BC86E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93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EPA Support for Analysis of 2015 HAB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RARE Grant was partially funded.  EPA will start the database organization of the project.</a:t>
            </a:r>
          </a:p>
          <a:p>
            <a:r>
              <a:rPr lang="en-US" sz="2800" b="1" dirty="0" smtClean="0"/>
              <a:t>Cincinnati ORD is taking the lead.</a:t>
            </a:r>
          </a:p>
          <a:p>
            <a:r>
              <a:rPr lang="en-US" sz="2800" b="1" dirty="0" smtClean="0"/>
              <a:t>A new RARE Grant proposal will be submitted in 2018 and will include Regions 3, 4 and 5</a:t>
            </a:r>
          </a:p>
          <a:p>
            <a:endParaRPr lang="en-US" sz="28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D78A-DE22-4C55-846E-978B25BC86E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10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HAB Monitoring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2200" b="1" dirty="0" smtClean="0"/>
              <a:t>Datasondes placed at Pike Island L&amp;D (near Wheeling) and </a:t>
            </a:r>
            <a:r>
              <a:rPr lang="en-US" sz="2200" b="1" dirty="0" err="1" smtClean="0"/>
              <a:t>Meldahl</a:t>
            </a:r>
            <a:r>
              <a:rPr lang="en-US" sz="2200" b="1" dirty="0" smtClean="0"/>
              <a:t> L&amp;D (near Cincinnati).</a:t>
            </a:r>
          </a:p>
          <a:p>
            <a:r>
              <a:rPr lang="en-US" sz="2200" b="1" dirty="0" smtClean="0"/>
              <a:t>Partnership with Marshall University.  We assisted with installation, they allow us to access the data.</a:t>
            </a:r>
          </a:p>
          <a:p>
            <a:r>
              <a:rPr lang="en-US" sz="2200" b="1" dirty="0" smtClean="0"/>
              <a:t>Datasondes at RC Byrd L&amp;D (upstream of Huntington) and Greenup L&amp;D (downstream of Huntington)</a:t>
            </a:r>
            <a:endParaRPr lang="en-US" sz="2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D78A-DE22-4C55-846E-978B25BC86E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6273" y="1846263"/>
            <a:ext cx="3017653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92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D78A-DE22-4C55-846E-978B25BC86E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70" y="0"/>
            <a:ext cx="88750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3823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Satellite Imagery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D78A-DE22-4C55-846E-978B25BC86E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0" name="Content Placeholder 9" descr="Ohio River 7-26.pdf - Adobe Acrobat Reader DC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5" t="13260" r="24575" b="-434"/>
          <a:stretch/>
        </p:blipFill>
        <p:spPr>
          <a:xfrm>
            <a:off x="533400" y="1744060"/>
            <a:ext cx="5867400" cy="4576656"/>
          </a:xfrm>
        </p:spPr>
      </p:pic>
      <p:sp>
        <p:nvSpPr>
          <p:cNvPr id="11" name="TextBox 10"/>
          <p:cNvSpPr txBox="1"/>
          <p:nvPr/>
        </p:nvSpPr>
        <p:spPr>
          <a:xfrm>
            <a:off x="6781800" y="2514600"/>
            <a:ext cx="20436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NOAA developing </a:t>
            </a:r>
          </a:p>
          <a:p>
            <a:r>
              <a:rPr lang="en-US" dirty="0" smtClean="0"/>
              <a:t>Automated image </a:t>
            </a:r>
          </a:p>
          <a:p>
            <a:r>
              <a:rPr lang="en-US" dirty="0" smtClean="0"/>
              <a:t>processing.  Should </a:t>
            </a:r>
          </a:p>
          <a:p>
            <a:r>
              <a:rPr lang="en-US" dirty="0" smtClean="0"/>
              <a:t>be available 2019.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70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2017 HAB Investigations</a:t>
            </a:r>
            <a:endParaRPr lang="en-US" b="1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2400" b="1" dirty="0"/>
              <a:t>OEPA </a:t>
            </a:r>
            <a:r>
              <a:rPr lang="en-US" sz="2400" b="1" dirty="0" smtClean="0"/>
              <a:t>imagery analysis </a:t>
            </a:r>
            <a:r>
              <a:rPr lang="en-US" sz="2400" b="1" dirty="0"/>
              <a:t>cyanobacteria detection</a:t>
            </a:r>
          </a:p>
          <a:p>
            <a:pPr lvl="1"/>
            <a:r>
              <a:rPr lang="en-US" sz="2200" b="1" dirty="0" smtClean="0"/>
              <a:t>7/27/17</a:t>
            </a:r>
          </a:p>
          <a:p>
            <a:pPr lvl="1"/>
            <a:r>
              <a:rPr lang="en-US" sz="2200" b="1" dirty="0" smtClean="0"/>
              <a:t>Ground investigation was negative</a:t>
            </a:r>
          </a:p>
          <a:p>
            <a:r>
              <a:rPr lang="en-US" sz="2400" b="1" dirty="0" smtClean="0"/>
              <a:t>Paint Lick Creek, KY</a:t>
            </a:r>
          </a:p>
          <a:p>
            <a:pPr lvl="1"/>
            <a:r>
              <a:rPr lang="en-US" sz="2200" b="1" dirty="0" smtClean="0"/>
              <a:t>7/30/17 </a:t>
            </a:r>
          </a:p>
          <a:p>
            <a:pPr lvl="1"/>
            <a:r>
              <a:rPr lang="en-US" sz="2000" b="1" dirty="0" smtClean="0"/>
              <a:t>Euglena </a:t>
            </a:r>
            <a:r>
              <a:rPr lang="en-US" sz="2000" b="1" dirty="0" err="1" smtClean="0"/>
              <a:t>sanguinea</a:t>
            </a:r>
            <a:endParaRPr lang="en-US" sz="2000" b="1" dirty="0" smtClean="0"/>
          </a:p>
          <a:p>
            <a:pPr lvl="1"/>
            <a:r>
              <a:rPr lang="en-US" sz="2000" b="1" dirty="0" smtClean="0"/>
              <a:t>Second year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D78A-DE22-4C55-846E-978B25BC86E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075" y="2057401"/>
            <a:ext cx="4251326" cy="3188494"/>
          </a:xfrm>
        </p:spPr>
      </p:pic>
    </p:spTree>
    <p:extLst>
      <p:ext uri="{BB962C8B-B14F-4D97-AF65-F5344CB8AC3E}">
        <p14:creationId xmlns:p14="http://schemas.microsoft.com/office/powerpoint/2010/main" val="19493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Paint Lick Creek, KY</a:t>
            </a:r>
            <a:endParaRPr lang="en-US" b="1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1737361"/>
            <a:ext cx="6165003" cy="4623752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D78A-DE22-4C55-846E-978B25BC86E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53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2017 HAB Investigations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Portsmouth </a:t>
            </a:r>
            <a:r>
              <a:rPr lang="en-US" b="1" dirty="0" err="1"/>
              <a:t>microcystin</a:t>
            </a:r>
            <a:r>
              <a:rPr lang="en-US" b="1" dirty="0"/>
              <a:t> </a:t>
            </a:r>
            <a:r>
              <a:rPr lang="en-US" b="1" dirty="0" smtClean="0"/>
              <a:t>detection on 8/31/17</a:t>
            </a:r>
          </a:p>
          <a:p>
            <a:pPr lvl="1"/>
            <a:r>
              <a:rPr lang="en-US" b="1" dirty="0" smtClean="0"/>
              <a:t>17 </a:t>
            </a:r>
            <a:r>
              <a:rPr lang="en-US" b="1" dirty="0" err="1" smtClean="0"/>
              <a:t>ug</a:t>
            </a:r>
            <a:r>
              <a:rPr lang="en-US" b="1" dirty="0" smtClean="0"/>
              <a:t>/L </a:t>
            </a:r>
            <a:r>
              <a:rPr lang="en-US" b="1" dirty="0" err="1" smtClean="0"/>
              <a:t>microcystin</a:t>
            </a:r>
            <a:endParaRPr lang="en-US" b="1" dirty="0" smtClean="0"/>
          </a:p>
          <a:p>
            <a:pPr lvl="1"/>
            <a:r>
              <a:rPr lang="en-US" b="1" dirty="0" smtClean="0"/>
              <a:t>No detections of genetic markers using qPCR</a:t>
            </a:r>
          </a:p>
          <a:p>
            <a:pPr lvl="1"/>
            <a:r>
              <a:rPr lang="en-US" b="1" dirty="0" smtClean="0"/>
              <a:t>No visual evidence of algae</a:t>
            </a:r>
          </a:p>
          <a:p>
            <a:pPr lvl="1"/>
            <a:r>
              <a:rPr lang="en-US" b="1" dirty="0" smtClean="0"/>
              <a:t>Datasonde at Greenup L&amp;D is 10 miles upstream.  No evidence of algal activity.</a:t>
            </a:r>
          </a:p>
          <a:p>
            <a:pPr lvl="1"/>
            <a:r>
              <a:rPr lang="en-US" b="1" dirty="0" smtClean="0"/>
              <a:t>No toxins detected in follow up sampling</a:t>
            </a:r>
          </a:p>
          <a:p>
            <a:pPr lvl="1"/>
            <a:r>
              <a:rPr lang="en-US" b="1" dirty="0" smtClean="0"/>
              <a:t>Believed to be a result of cleaning their settling basin</a:t>
            </a:r>
            <a:endParaRPr lang="en-US" b="1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D78A-DE22-4C55-846E-978B25BC86E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7794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2017 HAB Investigations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Microcystis</a:t>
            </a:r>
            <a:r>
              <a:rPr lang="en-US" dirty="0" smtClean="0"/>
              <a:t> reported at Pike Island L&amp;D 9/20/17</a:t>
            </a:r>
          </a:p>
          <a:p>
            <a:r>
              <a:rPr lang="en-US" dirty="0" smtClean="0"/>
              <a:t>Calls/email from Dale Hastings, Lockmaster; Rose Reilly, Corps Pittsburgh District; Erich Emery, Corps Ohio River Division; Frank Borsuk, USEPA 3.</a:t>
            </a:r>
          </a:p>
          <a:p>
            <a:r>
              <a:rPr lang="en-US" dirty="0" smtClean="0"/>
              <a:t>Wheeling Water investigated and determined it was duck weed.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D78A-DE22-4C55-846E-978B25BC86E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330633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6948</TotalTime>
  <Words>339</Words>
  <Application>Microsoft Office PowerPoint</Application>
  <PresentationFormat>On-screen Show (4:3)</PresentationFormat>
  <Paragraphs>60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Calibri</vt:lpstr>
      <vt:lpstr>Calibri Light</vt:lpstr>
      <vt:lpstr>Retrospect</vt:lpstr>
      <vt:lpstr>2017 HAB Season</vt:lpstr>
      <vt:lpstr>EPA Support for Analysis of 2015 HAB</vt:lpstr>
      <vt:lpstr>HAB Monitoring</vt:lpstr>
      <vt:lpstr>PowerPoint Presentation</vt:lpstr>
      <vt:lpstr>Satellite Imagery</vt:lpstr>
      <vt:lpstr>2017 HAB Investigations</vt:lpstr>
      <vt:lpstr>Paint Lick Creek, KY</vt:lpstr>
      <vt:lpstr>2017 HAB Investigations</vt:lpstr>
      <vt:lpstr>2017 HAB Investigations</vt:lpstr>
      <vt:lpstr>UC Senior Capstone Project</vt:lpstr>
      <vt:lpstr>Questions ?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GregY</dc:creator>
  <cp:lastModifiedBy>Greg Youngstrom</cp:lastModifiedBy>
  <cp:revision>206</cp:revision>
  <cp:lastPrinted>2016-09-08T20:00:39Z</cp:lastPrinted>
  <dcterms:created xsi:type="dcterms:W3CDTF">2015-09-22T17:48:28Z</dcterms:created>
  <dcterms:modified xsi:type="dcterms:W3CDTF">2017-10-03T13:06:08Z</dcterms:modified>
</cp:coreProperties>
</file>