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94" r:id="rId2"/>
    <p:sldId id="326" r:id="rId3"/>
    <p:sldId id="281" r:id="rId4"/>
    <p:sldId id="364" r:id="rId5"/>
    <p:sldId id="265" r:id="rId6"/>
    <p:sldId id="360" r:id="rId7"/>
    <p:sldId id="336" r:id="rId8"/>
    <p:sldId id="343" r:id="rId9"/>
    <p:sldId id="322" r:id="rId10"/>
    <p:sldId id="363" r:id="rId11"/>
    <p:sldId id="356" r:id="rId12"/>
    <p:sldId id="282" r:id="rId13"/>
    <p:sldId id="365" r:id="rId14"/>
    <p:sldId id="366" r:id="rId15"/>
    <p:sldId id="367" r:id="rId16"/>
    <p:sldId id="260" r:id="rId17"/>
    <p:sldId id="290" r:id="rId18"/>
    <p:sldId id="358" r:id="rId19"/>
    <p:sldId id="359" r:id="rId20"/>
    <p:sldId id="361" r:id="rId21"/>
    <p:sldId id="362" r:id="rId2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15620"/>
    <p:restoredTop sz="92529" autoAdjust="0"/>
  </p:normalViewPr>
  <p:slideViewPr>
    <p:cSldViewPr>
      <p:cViewPr varScale="1">
        <p:scale>
          <a:sx n="13" d="100"/>
          <a:sy n="13" d="100"/>
        </p:scale>
        <p:origin x="48" y="10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-2704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Pittsburgh (ORM 13)</a:t>
            </a:r>
          </a:p>
        </c:rich>
      </c:tx>
      <c:layout>
        <c:manualLayout>
          <c:xMode val="edge"/>
          <c:yMode val="edge"/>
          <c:x val="0.38153607577247056"/>
          <c:y val="6.66666666666666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333523276695709"/>
          <c:y val="0.19480351414406535"/>
          <c:w val="0.85980176820002763"/>
          <c:h val="0.68921660834062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Sheet1!$H$1</c:f>
              <c:strCache>
                <c:ptCount val="1"/>
                <c:pt idx="0">
                  <c:v>Observed</c:v>
                </c:pt>
              </c:strCache>
            </c:strRef>
          </c:tx>
          <c:invertIfNegative val="0"/>
          <c:cat>
            <c:strRef>
              <c:f>Sheet1!$G$2:$G$6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Sheet1!$H$2:$H$6</c:f>
              <c:numCache>
                <c:formatCode>0.0</c:formatCode>
                <c:ptCount val="5"/>
                <c:pt idx="0">
                  <c:v>55.252173913043457</c:v>
                </c:pt>
                <c:pt idx="1">
                  <c:v>30.787499999999991</c:v>
                </c:pt>
                <c:pt idx="2">
                  <c:v>32.308</c:v>
                </c:pt>
                <c:pt idx="3" formatCode="General">
                  <c:v>14.18846153846154</c:v>
                </c:pt>
                <c:pt idx="4" formatCode="0.00">
                  <c:v>8.99</c:v>
                </c:pt>
              </c:numCache>
            </c:numRef>
          </c:val>
        </c:ser>
        <c:ser>
          <c:idx val="1"/>
          <c:order val="1"/>
          <c:tx>
            <c:strRef>
              <c:f>Sheet1!$I$1</c:f>
              <c:strCache>
                <c:ptCount val="1"/>
                <c:pt idx="0">
                  <c:v>Long-Term</c:v>
                </c:pt>
              </c:strCache>
            </c:strRef>
          </c:tx>
          <c:invertIfNegative val="0"/>
          <c:cat>
            <c:strRef>
              <c:f>Sheet1!$G$2:$G$6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Sheet1!$I$2:$I$6</c:f>
              <c:numCache>
                <c:formatCode>General</c:formatCode>
                <c:ptCount val="5"/>
                <c:pt idx="0">
                  <c:v>37.9</c:v>
                </c:pt>
                <c:pt idx="1">
                  <c:v>25.6</c:v>
                </c:pt>
                <c:pt idx="2">
                  <c:v>17.8</c:v>
                </c:pt>
                <c:pt idx="3">
                  <c:v>14.5</c:v>
                </c:pt>
                <c:pt idx="4">
                  <c:v>13.8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171528"/>
        <c:axId val="100623976"/>
      </c:barChart>
      <c:catAx>
        <c:axId val="1391715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100623976"/>
        <c:crosses val="autoZero"/>
        <c:auto val="1"/>
        <c:lblAlgn val="ctr"/>
        <c:lblOffset val="100"/>
        <c:noMultiLvlLbl val="0"/>
      </c:catAx>
      <c:valAx>
        <c:axId val="100623976"/>
        <c:scaling>
          <c:orientation val="minMax"/>
          <c:max val="60"/>
          <c:min val="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Average Monthly Flow (Kcfs)</a:t>
                </a:r>
              </a:p>
            </c:rich>
          </c:tx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139171528"/>
        <c:crosses val="autoZero"/>
        <c:crossBetween val="between"/>
        <c:majorUnit val="10"/>
      </c:valAx>
      <c:spPr>
        <a:ln>
          <a:solidFill>
            <a:schemeClr val="tx1"/>
          </a:solidFill>
        </a:ln>
      </c:spPr>
    </c:plotArea>
    <c:legend>
      <c:legendPos val="r"/>
      <c:layout>
        <c:manualLayout>
          <c:xMode val="edge"/>
          <c:yMode val="edge"/>
          <c:x val="0.66927735184417925"/>
          <c:y val="0.1870581802274722"/>
          <c:w val="0.29563492885757708"/>
          <c:h val="0.1072491980169147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Smithland (919) Temperature</a:t>
            </a:r>
          </a:p>
        </c:rich>
      </c:tx>
      <c:layout>
        <c:manualLayout>
          <c:xMode val="edge"/>
          <c:yMode val="edge"/>
          <c:x val="0.29412363332964248"/>
          <c:y val="9.7734345706786671E-2"/>
        </c:manualLayout>
      </c:layout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Smith!$A$1:$C$1</c:f>
              <c:strCache>
                <c:ptCount val="1"/>
                <c:pt idx="0">
                  <c:v>Smithland (RMI 919) Temperature</c:v>
                </c:pt>
              </c:strCache>
            </c:strRef>
          </c:tx>
          <c:spPr>
            <a:ln w="28575">
              <a:noFill/>
            </a:ln>
          </c:spPr>
          <c:xVal>
            <c:numRef>
              <c:f>'Mark data'!$A$2:$A$97</c:f>
              <c:numCache>
                <c:formatCode>d\-mmm</c:formatCode>
                <c:ptCount val="96"/>
                <c:pt idx="0">
                  <c:v>42856</c:v>
                </c:pt>
                <c:pt idx="1">
                  <c:v>42857</c:v>
                </c:pt>
                <c:pt idx="2">
                  <c:v>42858</c:v>
                </c:pt>
                <c:pt idx="3">
                  <c:v>42859</c:v>
                </c:pt>
                <c:pt idx="4">
                  <c:v>42860</c:v>
                </c:pt>
                <c:pt idx="5">
                  <c:v>42863</c:v>
                </c:pt>
                <c:pt idx="6">
                  <c:v>42864</c:v>
                </c:pt>
                <c:pt idx="7">
                  <c:v>42865</c:v>
                </c:pt>
                <c:pt idx="8">
                  <c:v>42866</c:v>
                </c:pt>
                <c:pt idx="9">
                  <c:v>42867</c:v>
                </c:pt>
                <c:pt idx="10">
                  <c:v>42870</c:v>
                </c:pt>
                <c:pt idx="11">
                  <c:v>42871</c:v>
                </c:pt>
                <c:pt idx="12">
                  <c:v>42873</c:v>
                </c:pt>
                <c:pt idx="13">
                  <c:v>42874</c:v>
                </c:pt>
                <c:pt idx="14">
                  <c:v>42878</c:v>
                </c:pt>
                <c:pt idx="15">
                  <c:v>42879</c:v>
                </c:pt>
                <c:pt idx="16">
                  <c:v>42880</c:v>
                </c:pt>
                <c:pt idx="17">
                  <c:v>42881</c:v>
                </c:pt>
                <c:pt idx="18">
                  <c:v>42882</c:v>
                </c:pt>
                <c:pt idx="19" formatCode="[$-409]d\-mmm;@">
                  <c:v>42885</c:v>
                </c:pt>
                <c:pt idx="20" formatCode="[$-409]d\-mmm;@">
                  <c:v>42886</c:v>
                </c:pt>
                <c:pt idx="21">
                  <c:v>42887</c:v>
                </c:pt>
                <c:pt idx="22">
                  <c:v>42888</c:v>
                </c:pt>
                <c:pt idx="23">
                  <c:v>42891</c:v>
                </c:pt>
                <c:pt idx="24">
                  <c:v>42892</c:v>
                </c:pt>
                <c:pt idx="25">
                  <c:v>42893</c:v>
                </c:pt>
                <c:pt idx="26">
                  <c:v>42894</c:v>
                </c:pt>
                <c:pt idx="27">
                  <c:v>42895</c:v>
                </c:pt>
                <c:pt idx="28">
                  <c:v>42898</c:v>
                </c:pt>
                <c:pt idx="29">
                  <c:v>42899</c:v>
                </c:pt>
                <c:pt idx="30">
                  <c:v>42900</c:v>
                </c:pt>
                <c:pt idx="31">
                  <c:v>42901</c:v>
                </c:pt>
                <c:pt idx="32">
                  <c:v>42902</c:v>
                </c:pt>
                <c:pt idx="33">
                  <c:v>42905</c:v>
                </c:pt>
                <c:pt idx="34">
                  <c:v>42906</c:v>
                </c:pt>
                <c:pt idx="35">
                  <c:v>42907</c:v>
                </c:pt>
                <c:pt idx="36">
                  <c:v>42908</c:v>
                </c:pt>
                <c:pt idx="37">
                  <c:v>42909</c:v>
                </c:pt>
                <c:pt idx="38">
                  <c:v>42912</c:v>
                </c:pt>
                <c:pt idx="39">
                  <c:v>42914</c:v>
                </c:pt>
                <c:pt idx="40">
                  <c:v>42915</c:v>
                </c:pt>
                <c:pt idx="41">
                  <c:v>42916</c:v>
                </c:pt>
                <c:pt idx="42">
                  <c:v>42921</c:v>
                </c:pt>
                <c:pt idx="43">
                  <c:v>42922</c:v>
                </c:pt>
                <c:pt idx="44">
                  <c:v>42923</c:v>
                </c:pt>
                <c:pt idx="45">
                  <c:v>42926</c:v>
                </c:pt>
                <c:pt idx="46">
                  <c:v>42927</c:v>
                </c:pt>
                <c:pt idx="47">
                  <c:v>42929</c:v>
                </c:pt>
                <c:pt idx="48">
                  <c:v>42930</c:v>
                </c:pt>
                <c:pt idx="49">
                  <c:v>42933</c:v>
                </c:pt>
                <c:pt idx="50">
                  <c:v>42934</c:v>
                </c:pt>
                <c:pt idx="51">
                  <c:v>42935</c:v>
                </c:pt>
                <c:pt idx="52">
                  <c:v>42936</c:v>
                </c:pt>
                <c:pt idx="53">
                  <c:v>42937</c:v>
                </c:pt>
                <c:pt idx="54">
                  <c:v>42940</c:v>
                </c:pt>
                <c:pt idx="55">
                  <c:v>42941</c:v>
                </c:pt>
                <c:pt idx="56">
                  <c:v>42942</c:v>
                </c:pt>
                <c:pt idx="57">
                  <c:v>42943</c:v>
                </c:pt>
                <c:pt idx="58">
                  <c:v>42944</c:v>
                </c:pt>
                <c:pt idx="59">
                  <c:v>42947</c:v>
                </c:pt>
                <c:pt idx="60">
                  <c:v>42948</c:v>
                </c:pt>
                <c:pt idx="61">
                  <c:v>42949</c:v>
                </c:pt>
                <c:pt idx="62">
                  <c:v>42950</c:v>
                </c:pt>
                <c:pt idx="63">
                  <c:v>42951</c:v>
                </c:pt>
                <c:pt idx="64">
                  <c:v>42955</c:v>
                </c:pt>
                <c:pt idx="65">
                  <c:v>42956</c:v>
                </c:pt>
                <c:pt idx="66">
                  <c:v>42957</c:v>
                </c:pt>
                <c:pt idx="67">
                  <c:v>42958</c:v>
                </c:pt>
                <c:pt idx="68">
                  <c:v>42961</c:v>
                </c:pt>
                <c:pt idx="69">
                  <c:v>42962</c:v>
                </c:pt>
                <c:pt idx="70">
                  <c:v>42963</c:v>
                </c:pt>
                <c:pt idx="71">
                  <c:v>42964</c:v>
                </c:pt>
                <c:pt idx="72">
                  <c:v>42965</c:v>
                </c:pt>
                <c:pt idx="73">
                  <c:v>42968</c:v>
                </c:pt>
                <c:pt idx="74">
                  <c:v>42969</c:v>
                </c:pt>
                <c:pt idx="75">
                  <c:v>42970</c:v>
                </c:pt>
                <c:pt idx="76">
                  <c:v>42971</c:v>
                </c:pt>
                <c:pt idx="77">
                  <c:v>42972</c:v>
                </c:pt>
                <c:pt idx="78">
                  <c:v>42976</c:v>
                </c:pt>
                <c:pt idx="79">
                  <c:v>42977</c:v>
                </c:pt>
                <c:pt idx="80">
                  <c:v>42978</c:v>
                </c:pt>
                <c:pt idx="81">
                  <c:v>42979</c:v>
                </c:pt>
                <c:pt idx="82">
                  <c:v>42983</c:v>
                </c:pt>
                <c:pt idx="83">
                  <c:v>42984</c:v>
                </c:pt>
                <c:pt idx="84">
                  <c:v>42985</c:v>
                </c:pt>
                <c:pt idx="85">
                  <c:v>42986</c:v>
                </c:pt>
                <c:pt idx="86">
                  <c:v>42989</c:v>
                </c:pt>
                <c:pt idx="87">
                  <c:v>42990</c:v>
                </c:pt>
                <c:pt idx="88">
                  <c:v>42991</c:v>
                </c:pt>
                <c:pt idx="89">
                  <c:v>42992</c:v>
                </c:pt>
                <c:pt idx="90">
                  <c:v>42993</c:v>
                </c:pt>
                <c:pt idx="91">
                  <c:v>42996</c:v>
                </c:pt>
                <c:pt idx="92">
                  <c:v>42997</c:v>
                </c:pt>
                <c:pt idx="93">
                  <c:v>42998</c:v>
                </c:pt>
                <c:pt idx="94">
                  <c:v>42999</c:v>
                </c:pt>
                <c:pt idx="95">
                  <c:v>43000</c:v>
                </c:pt>
              </c:numCache>
            </c:numRef>
          </c:xVal>
          <c:yVal>
            <c:numRef>
              <c:f>Smith!$B$3:$B$98</c:f>
              <c:numCache>
                <c:formatCode>0.00</c:formatCode>
                <c:ptCount val="96"/>
                <c:pt idx="0">
                  <c:v>64.31</c:v>
                </c:pt>
                <c:pt idx="1">
                  <c:v>63.143272727272731</c:v>
                </c:pt>
                <c:pt idx="2">
                  <c:v>63.53</c:v>
                </c:pt>
                <c:pt idx="3">
                  <c:v>62.955999999999989</c:v>
                </c:pt>
                <c:pt idx="4">
                  <c:v>62.168000000000006</c:v>
                </c:pt>
                <c:pt idx="5">
                  <c:v>62.004199999999997</c:v>
                </c:pt>
                <c:pt idx="6">
                  <c:v>62.213000000000001</c:v>
                </c:pt>
                <c:pt idx="7">
                  <c:v>62.275999999999996</c:v>
                </c:pt>
                <c:pt idx="8">
                  <c:v>62.768749999999997</c:v>
                </c:pt>
                <c:pt idx="9">
                  <c:v>63.972499999999997</c:v>
                </c:pt>
                <c:pt idx="10">
                  <c:v>65.200400000000002</c:v>
                </c:pt>
                <c:pt idx="11">
                  <c:v>66.164000000000016</c:v>
                </c:pt>
                <c:pt idx="12">
                  <c:v>67.171999999999997</c:v>
                </c:pt>
                <c:pt idx="13">
                  <c:v>67.840249999999997</c:v>
                </c:pt>
                <c:pt idx="14">
                  <c:v>68.267750000000007</c:v>
                </c:pt>
                <c:pt idx="15">
                  <c:v>71.133285714285705</c:v>
                </c:pt>
                <c:pt idx="16">
                  <c:v>70.727000000000004</c:v>
                </c:pt>
                <c:pt idx="17">
                  <c:v>69.753500000000003</c:v>
                </c:pt>
                <c:pt idx="18">
                  <c:v>68.947249999999997</c:v>
                </c:pt>
                <c:pt idx="19">
                  <c:v>68.290250000000015</c:v>
                </c:pt>
                <c:pt idx="20">
                  <c:v>69.152000000000001</c:v>
                </c:pt>
                <c:pt idx="21">
                  <c:v>69.268307692307701</c:v>
                </c:pt>
                <c:pt idx="22">
                  <c:v>70.445750000000004</c:v>
                </c:pt>
                <c:pt idx="23">
                  <c:v>73.086800000000011</c:v>
                </c:pt>
                <c:pt idx="24">
                  <c:v>73.52600000000001</c:v>
                </c:pt>
                <c:pt idx="25">
                  <c:v>73.828727272727264</c:v>
                </c:pt>
                <c:pt idx="26">
                  <c:v>74.207750000000004</c:v>
                </c:pt>
                <c:pt idx="27">
                  <c:v>74.9435</c:v>
                </c:pt>
                <c:pt idx="28">
                  <c:v>75.525800000000004</c:v>
                </c:pt>
                <c:pt idx="29">
                  <c:v>75.950857142857146</c:v>
                </c:pt>
                <c:pt idx="30">
                  <c:v>76.610000000000014</c:v>
                </c:pt>
                <c:pt idx="31">
                  <c:v>77.983249999999998</c:v>
                </c:pt>
                <c:pt idx="32">
                  <c:v>78.161000000000001</c:v>
                </c:pt>
                <c:pt idx="33">
                  <c:v>80.110727272727274</c:v>
                </c:pt>
                <c:pt idx="34">
                  <c:v>80.242249999999999</c:v>
                </c:pt>
                <c:pt idx="35">
                  <c:v>80.169285714285706</c:v>
                </c:pt>
                <c:pt idx="36">
                  <c:v>80.26925</c:v>
                </c:pt>
                <c:pt idx="37">
                  <c:v>79.745000000000005</c:v>
                </c:pt>
                <c:pt idx="38">
                  <c:v>78.572545454545462</c:v>
                </c:pt>
                <c:pt idx="39">
                  <c:v>78.018799999999999</c:v>
                </c:pt>
                <c:pt idx="40">
                  <c:v>77.828000000000003</c:v>
                </c:pt>
                <c:pt idx="41">
                  <c:v>78.197000000000003</c:v>
                </c:pt>
                <c:pt idx="42">
                  <c:v>79.251384615384623</c:v>
                </c:pt>
                <c:pt idx="43">
                  <c:v>79.369249999999994</c:v>
                </c:pt>
                <c:pt idx="44">
                  <c:v>79.781000000000006</c:v>
                </c:pt>
                <c:pt idx="45">
                  <c:v>81.457250000000002</c:v>
                </c:pt>
                <c:pt idx="46">
                  <c:v>81.396500000000003</c:v>
                </c:pt>
                <c:pt idx="47">
                  <c:v>81.850999999999999</c:v>
                </c:pt>
                <c:pt idx="48">
                  <c:v>81.920749999999998</c:v>
                </c:pt>
                <c:pt idx="49">
                  <c:v>82.115600000000001</c:v>
                </c:pt>
                <c:pt idx="50">
                  <c:v>82.530500000000004</c:v>
                </c:pt>
                <c:pt idx="51">
                  <c:v>82.383636363636356</c:v>
                </c:pt>
                <c:pt idx="52">
                  <c:v>83.086250000000007</c:v>
                </c:pt>
                <c:pt idx="53">
                  <c:v>83.578999999999994</c:v>
                </c:pt>
                <c:pt idx="54">
                  <c:v>84.873199999999997</c:v>
                </c:pt>
                <c:pt idx="55">
                  <c:v>85.282250000000005</c:v>
                </c:pt>
                <c:pt idx="56">
                  <c:v>84.983000000000004</c:v>
                </c:pt>
                <c:pt idx="57">
                  <c:v>85.554500000000004</c:v>
                </c:pt>
                <c:pt idx="58">
                  <c:v>84.60499999999999</c:v>
                </c:pt>
                <c:pt idx="59">
                  <c:v>82.345999999999989</c:v>
                </c:pt>
                <c:pt idx="60">
                  <c:v>82.238</c:v>
                </c:pt>
                <c:pt idx="61">
                  <c:v>82.370545454545464</c:v>
                </c:pt>
                <c:pt idx="62">
                  <c:v>82.536000000000001</c:v>
                </c:pt>
                <c:pt idx="63">
                  <c:v>82.728499999999997</c:v>
                </c:pt>
                <c:pt idx="64">
                  <c:v>79.965500000000006</c:v>
                </c:pt>
                <c:pt idx="65">
                  <c:v>79.494</c:v>
                </c:pt>
                <c:pt idx="66">
                  <c:v>79.490000000000009</c:v>
                </c:pt>
                <c:pt idx="67">
                  <c:v>79.861999999999995</c:v>
                </c:pt>
                <c:pt idx="68">
                  <c:v>80.411000000000001</c:v>
                </c:pt>
                <c:pt idx="69">
                  <c:v>80.411000000000001</c:v>
                </c:pt>
                <c:pt idx="70">
                  <c:v>80.5334</c:v>
                </c:pt>
                <c:pt idx="71">
                  <c:v>81.162499999999994</c:v>
                </c:pt>
                <c:pt idx="72">
                  <c:v>81.466250000000002</c:v>
                </c:pt>
                <c:pt idx="73">
                  <c:v>82.446799999999996</c:v>
                </c:pt>
                <c:pt idx="74">
                  <c:v>82.854500000000002</c:v>
                </c:pt>
                <c:pt idx="75">
                  <c:v>83.188000000000002</c:v>
                </c:pt>
                <c:pt idx="76">
                  <c:v>82.667750000000012</c:v>
                </c:pt>
                <c:pt idx="77">
                  <c:v>82.231249999999989</c:v>
                </c:pt>
                <c:pt idx="78">
                  <c:v>81.292000000000002</c:v>
                </c:pt>
                <c:pt idx="79">
                  <c:v>81.391999999999996</c:v>
                </c:pt>
                <c:pt idx="80">
                  <c:v>80.968999999999994</c:v>
                </c:pt>
                <c:pt idx="81">
                  <c:v>80.541499999999999</c:v>
                </c:pt>
                <c:pt idx="82">
                  <c:v>77.816749999999999</c:v>
                </c:pt>
                <c:pt idx="83">
                  <c:v>77.873000000000005</c:v>
                </c:pt>
                <c:pt idx="84">
                  <c:v>76.76400000000001</c:v>
                </c:pt>
                <c:pt idx="85">
                  <c:v>76.372249999999994</c:v>
                </c:pt>
                <c:pt idx="86">
                  <c:v>74.804000000000002</c:v>
                </c:pt>
                <c:pt idx="87">
                  <c:v>73.706000000000003</c:v>
                </c:pt>
                <c:pt idx="88">
                  <c:v>72.601454545454544</c:v>
                </c:pt>
                <c:pt idx="89">
                  <c:v>72.139999999999986</c:v>
                </c:pt>
                <c:pt idx="90">
                  <c:v>73.021999999999991</c:v>
                </c:pt>
                <c:pt idx="91">
                  <c:v>74.103999999999999</c:v>
                </c:pt>
                <c:pt idx="92">
                  <c:v>74.464249999999993</c:v>
                </c:pt>
                <c:pt idx="93">
                  <c:v>74.78</c:v>
                </c:pt>
                <c:pt idx="94">
                  <c:v>75.503749999999997</c:v>
                </c:pt>
                <c:pt idx="95">
                  <c:v>75.680000000000007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7280104"/>
        <c:axId val="177280496"/>
      </c:scatterChart>
      <c:valAx>
        <c:axId val="177280104"/>
        <c:scaling>
          <c:orientation val="minMax"/>
          <c:max val="43010"/>
          <c:min val="42855"/>
        </c:scaling>
        <c:delete val="0"/>
        <c:axPos val="b"/>
        <c:numFmt formatCode="d\-mmm" sourceLinked="1"/>
        <c:majorTickMark val="out"/>
        <c:minorTickMark val="none"/>
        <c:tickLblPos val="nextTo"/>
        <c:crossAx val="177280496"/>
        <c:crosses val="autoZero"/>
        <c:crossBetween val="midCat"/>
      </c:valAx>
      <c:valAx>
        <c:axId val="177280496"/>
        <c:scaling>
          <c:orientation val="minMax"/>
          <c:min val="55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crossAx val="177280104"/>
        <c:crosses val="autoZero"/>
        <c:crossBetween val="midCat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Cincinnati (ORM 471)</a:t>
            </a:r>
          </a:p>
        </c:rich>
      </c:tx>
      <c:layout>
        <c:manualLayout>
          <c:xMode val="edge"/>
          <c:yMode val="edge"/>
          <c:x val="0.38375726576446278"/>
          <c:y val="8.333333333333334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296724273102229"/>
          <c:y val="0.19480351414406533"/>
          <c:w val="0.85064849848314783"/>
          <c:h val="0.689216608340623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Sheet1!$M$1</c:f>
              <c:strCache>
                <c:ptCount val="1"/>
                <c:pt idx="0">
                  <c:v>Observed</c:v>
                </c:pt>
              </c:strCache>
            </c:strRef>
          </c:tx>
          <c:invertIfNegative val="0"/>
          <c:cat>
            <c:strRef>
              <c:f>Sheet1!$L$2:$L$6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Sheet1!$M$2:$M$6</c:f>
              <c:numCache>
                <c:formatCode>0.0</c:formatCode>
                <c:ptCount val="5"/>
                <c:pt idx="0">
                  <c:v>170.95217391304351</c:v>
                </c:pt>
                <c:pt idx="1">
                  <c:v>99.916666666666686</c:v>
                </c:pt>
                <c:pt idx="2">
                  <c:v>94.063999999999993</c:v>
                </c:pt>
                <c:pt idx="3" formatCode="General">
                  <c:v>44.807692307692292</c:v>
                </c:pt>
                <c:pt idx="4" formatCode="0.00">
                  <c:v>25.59</c:v>
                </c:pt>
              </c:numCache>
            </c:numRef>
          </c:val>
        </c:ser>
        <c:ser>
          <c:idx val="1"/>
          <c:order val="1"/>
          <c:tx>
            <c:strRef>
              <c:f>Sheet1!$N$1</c:f>
              <c:strCache>
                <c:ptCount val="1"/>
                <c:pt idx="0">
                  <c:v>Long-Term</c:v>
                </c:pt>
              </c:strCache>
            </c:strRef>
          </c:tx>
          <c:invertIfNegative val="0"/>
          <c:cat>
            <c:strRef>
              <c:f>Sheet1!$L$2:$L$6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Sheet1!$N$2:$N$6</c:f>
              <c:numCache>
                <c:formatCode>General</c:formatCode>
                <c:ptCount val="5"/>
                <c:pt idx="0">
                  <c:v>120.2</c:v>
                </c:pt>
                <c:pt idx="1">
                  <c:v>72.099999999999994</c:v>
                </c:pt>
                <c:pt idx="2">
                  <c:v>48.1</c:v>
                </c:pt>
                <c:pt idx="3">
                  <c:v>40.200000000000003</c:v>
                </c:pt>
                <c:pt idx="4">
                  <c:v>34.800000000000011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6263752"/>
        <c:axId val="226567176"/>
      </c:barChart>
      <c:catAx>
        <c:axId val="1762637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226567176"/>
        <c:crosses val="autoZero"/>
        <c:auto val="1"/>
        <c:lblAlgn val="ctr"/>
        <c:lblOffset val="100"/>
        <c:noMultiLvlLbl val="0"/>
      </c:catAx>
      <c:valAx>
        <c:axId val="226567176"/>
        <c:scaling>
          <c:orientation val="minMax"/>
          <c:max val="180"/>
          <c:min val="2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Average Monthly Flow (</a:t>
                </a:r>
                <a:r>
                  <a:rPr lang="en-US" dirty="0" err="1"/>
                  <a:t>Kcfs</a:t>
                </a:r>
                <a:r>
                  <a:rPr lang="en-US" dirty="0"/>
                  <a:t>)</a:t>
                </a:r>
              </a:p>
            </c:rich>
          </c:tx>
          <c:layout>
            <c:manualLayout>
              <c:xMode val="edge"/>
              <c:yMode val="edge"/>
              <c:x val="5.3219130955112263E-2"/>
              <c:y val="0.24015237678623508"/>
            </c:manualLayout>
          </c:layout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76263752"/>
        <c:crosses val="autoZero"/>
        <c:crossBetween val="between"/>
        <c:majorUnit val="20"/>
      </c:valAx>
      <c:spPr>
        <a:ln>
          <a:solidFill>
            <a:sysClr val="windowText" lastClr="000000"/>
          </a:solidFill>
        </a:ln>
      </c:spPr>
    </c:plotArea>
    <c:legend>
      <c:legendPos val="r"/>
      <c:layout>
        <c:manualLayout>
          <c:xMode val="edge"/>
          <c:yMode val="edge"/>
          <c:x val="0.66491444251286802"/>
          <c:y val="0.22510175358514969"/>
          <c:w val="0.2939600163615913"/>
          <c:h val="5.4914222678686904E-2"/>
        </c:manualLayout>
      </c:layout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Evansville (ORM 791)</a:t>
            </a:r>
          </a:p>
        </c:rich>
      </c:tx>
      <c:layout>
        <c:manualLayout>
          <c:xMode val="edge"/>
          <c:yMode val="edge"/>
          <c:x val="0.37947634430442062"/>
          <c:y val="6.547619047619047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296726198439888"/>
          <c:y val="0.19480351414406533"/>
          <c:w val="0.8571419806288989"/>
          <c:h val="0.689216608340623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Sheet1!$R$1</c:f>
              <c:strCache>
                <c:ptCount val="1"/>
                <c:pt idx="0">
                  <c:v>Observed</c:v>
                </c:pt>
              </c:strCache>
            </c:strRef>
          </c:tx>
          <c:invertIfNegative val="0"/>
          <c:cat>
            <c:strRef>
              <c:f>Sheet1!$Q$2:$Q$6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Sheet1!$R$2:$R$6</c:f>
              <c:numCache>
                <c:formatCode>0.0</c:formatCode>
                <c:ptCount val="5"/>
                <c:pt idx="0">
                  <c:v>246.9956521739131</c:v>
                </c:pt>
                <c:pt idx="1">
                  <c:v>132.95833333333343</c:v>
                </c:pt>
                <c:pt idx="2">
                  <c:v>111.80000000000001</c:v>
                </c:pt>
                <c:pt idx="3" formatCode="General">
                  <c:v>61.546153846153864</c:v>
                </c:pt>
                <c:pt idx="4" formatCode="0.00">
                  <c:v>50.32</c:v>
                </c:pt>
              </c:numCache>
            </c:numRef>
          </c:val>
        </c:ser>
        <c:ser>
          <c:idx val="1"/>
          <c:order val="1"/>
          <c:tx>
            <c:strRef>
              <c:f>Sheet1!$S$1</c:f>
              <c:strCache>
                <c:ptCount val="1"/>
                <c:pt idx="0">
                  <c:v>Long-Term</c:v>
                </c:pt>
              </c:strCache>
            </c:strRef>
          </c:tx>
          <c:invertIfNegative val="0"/>
          <c:cat>
            <c:strRef>
              <c:f>Sheet1!$Q$2:$Q$6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Sheet1!$S$2:$S$6</c:f>
              <c:numCache>
                <c:formatCode>General</c:formatCode>
                <c:ptCount val="5"/>
                <c:pt idx="0">
                  <c:v>180.4</c:v>
                </c:pt>
                <c:pt idx="1">
                  <c:v>118.8</c:v>
                </c:pt>
                <c:pt idx="2">
                  <c:v>74.400000000000006</c:v>
                </c:pt>
                <c:pt idx="3">
                  <c:v>61</c:v>
                </c:pt>
                <c:pt idx="4">
                  <c:v>54.1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6714216"/>
        <c:axId val="216714608"/>
      </c:barChart>
      <c:catAx>
        <c:axId val="2167142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216714608"/>
        <c:crosses val="autoZero"/>
        <c:auto val="1"/>
        <c:lblAlgn val="ctr"/>
        <c:lblOffset val="100"/>
        <c:noMultiLvlLbl val="0"/>
      </c:catAx>
      <c:valAx>
        <c:axId val="216714608"/>
        <c:scaling>
          <c:orientation val="minMax"/>
          <c:max val="260"/>
          <c:min val="2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000"/>
                </a:pPr>
                <a:r>
                  <a:rPr lang="en-US" sz="1000"/>
                  <a:t>Average Monthly Flow (Kcfs)</a:t>
                </a:r>
              </a:p>
            </c:rich>
          </c:tx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216714216"/>
        <c:crosses val="autoZero"/>
        <c:crossBetween val="between"/>
        <c:majorUnit val="40"/>
      </c:valAx>
      <c:spPr>
        <a:ln>
          <a:solidFill>
            <a:sysClr val="windowText" lastClr="000000"/>
          </a:solidFill>
        </a:ln>
      </c:spPr>
    </c:plotArea>
    <c:legend>
      <c:legendPos val="r"/>
      <c:layout>
        <c:manualLayout>
          <c:xMode val="edge"/>
          <c:yMode val="edge"/>
          <c:x val="0.6843949082037889"/>
          <c:y val="0.18705831929968295"/>
          <c:w val="0.25932802592767429"/>
          <c:h val="7.8534962753933249E-2"/>
        </c:manualLayout>
      </c:layout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2017 E.coli Monthly Geometric Mean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8.9476924759405094E-2"/>
          <c:y val="8.2444456466091637E-2"/>
          <c:w val="0.79330621172353455"/>
          <c:h val="0.86428373640766054"/>
        </c:manualLayout>
      </c:layout>
      <c:barChart>
        <c:barDir val="col"/>
        <c:grouping val="clustered"/>
        <c:varyColors val="0"/>
        <c:ser>
          <c:idx val="5"/>
          <c:order val="0"/>
          <c:tx>
            <c:strRef>
              <c:f>'Geo Chart'!$A$21</c:f>
              <c:strCache>
                <c:ptCount val="1"/>
                <c:pt idx="0">
                  <c:v>April</c:v>
                </c:pt>
              </c:strCache>
            </c:strRef>
          </c:tx>
          <c:invertIfNegative val="0"/>
          <c:cat>
            <c:strRef>
              <c:f>'Geo Chart'!$B$20:$G$20</c:f>
              <c:strCache>
                <c:ptCount val="6"/>
                <c:pt idx="0">
                  <c:v>Pittsburgh-4.3</c:v>
                </c:pt>
                <c:pt idx="1">
                  <c:v>Wheeling-92.8</c:v>
                </c:pt>
                <c:pt idx="2">
                  <c:v>Huntington-314.8</c:v>
                </c:pt>
                <c:pt idx="3">
                  <c:v>Cincinnati-477.5</c:v>
                </c:pt>
                <c:pt idx="4">
                  <c:v>Louisville-619.3</c:v>
                </c:pt>
                <c:pt idx="5">
                  <c:v>Evansville-793.7</c:v>
                </c:pt>
              </c:strCache>
            </c:strRef>
          </c:cat>
          <c:val>
            <c:numRef>
              <c:f>'Geo Chart'!$B$21:$G$21</c:f>
              <c:numCache>
                <c:formatCode>#,##0</c:formatCode>
                <c:ptCount val="6"/>
                <c:pt idx="0" formatCode="0">
                  <c:v>369</c:v>
                </c:pt>
                <c:pt idx="1">
                  <c:v>228</c:v>
                </c:pt>
                <c:pt idx="2" formatCode="0">
                  <c:v>184</c:v>
                </c:pt>
                <c:pt idx="3" formatCode="0">
                  <c:v>130</c:v>
                </c:pt>
                <c:pt idx="4" formatCode="0">
                  <c:v>138</c:v>
                </c:pt>
                <c:pt idx="5" formatCode="0">
                  <c:v>138</c:v>
                </c:pt>
              </c:numCache>
            </c:numRef>
          </c:val>
        </c:ser>
        <c:ser>
          <c:idx val="0"/>
          <c:order val="1"/>
          <c:tx>
            <c:strRef>
              <c:f>'Geo Chart'!$A$22</c:f>
              <c:strCache>
                <c:ptCount val="1"/>
                <c:pt idx="0">
                  <c:v>May</c:v>
                </c:pt>
              </c:strCache>
            </c:strRef>
          </c:tx>
          <c:invertIfNegative val="0"/>
          <c:cat>
            <c:strRef>
              <c:f>'Geo Chart'!$B$20:$G$20</c:f>
              <c:strCache>
                <c:ptCount val="6"/>
                <c:pt idx="0">
                  <c:v>Pittsburgh-4.3</c:v>
                </c:pt>
                <c:pt idx="1">
                  <c:v>Wheeling-92.8</c:v>
                </c:pt>
                <c:pt idx="2">
                  <c:v>Huntington-314.8</c:v>
                </c:pt>
                <c:pt idx="3">
                  <c:v>Cincinnati-477.5</c:v>
                </c:pt>
                <c:pt idx="4">
                  <c:v>Louisville-619.3</c:v>
                </c:pt>
                <c:pt idx="5">
                  <c:v>Evansville-793.7</c:v>
                </c:pt>
              </c:strCache>
            </c:strRef>
          </c:cat>
          <c:val>
            <c:numRef>
              <c:f>'Geo Chart'!$B$22:$G$22</c:f>
              <c:numCache>
                <c:formatCode>0</c:formatCode>
                <c:ptCount val="6"/>
                <c:pt idx="0">
                  <c:v>401</c:v>
                </c:pt>
                <c:pt idx="1">
                  <c:v>276</c:v>
                </c:pt>
                <c:pt idx="2">
                  <c:v>209</c:v>
                </c:pt>
                <c:pt idx="3">
                  <c:v>224</c:v>
                </c:pt>
                <c:pt idx="4">
                  <c:v>618</c:v>
                </c:pt>
                <c:pt idx="5">
                  <c:v>109</c:v>
                </c:pt>
              </c:numCache>
            </c:numRef>
          </c:val>
        </c:ser>
        <c:ser>
          <c:idx val="1"/>
          <c:order val="2"/>
          <c:tx>
            <c:strRef>
              <c:f>'Geo Chart'!$A$23</c:f>
              <c:strCache>
                <c:ptCount val="1"/>
                <c:pt idx="0">
                  <c:v>June</c:v>
                </c:pt>
              </c:strCache>
            </c:strRef>
          </c:tx>
          <c:invertIfNegative val="0"/>
          <c:cat>
            <c:strRef>
              <c:f>'Geo Chart'!$B$20:$G$20</c:f>
              <c:strCache>
                <c:ptCount val="6"/>
                <c:pt idx="0">
                  <c:v>Pittsburgh-4.3</c:v>
                </c:pt>
                <c:pt idx="1">
                  <c:v>Wheeling-92.8</c:v>
                </c:pt>
                <c:pt idx="2">
                  <c:v>Huntington-314.8</c:v>
                </c:pt>
                <c:pt idx="3">
                  <c:v>Cincinnati-477.5</c:v>
                </c:pt>
                <c:pt idx="4">
                  <c:v>Louisville-619.3</c:v>
                </c:pt>
                <c:pt idx="5">
                  <c:v>Evansville-793.7</c:v>
                </c:pt>
              </c:strCache>
            </c:strRef>
          </c:cat>
          <c:val>
            <c:numRef>
              <c:f>'Geo Chart'!$B$23:$G$23</c:f>
              <c:numCache>
                <c:formatCode>0</c:formatCode>
                <c:ptCount val="6"/>
                <c:pt idx="0">
                  <c:v>132</c:v>
                </c:pt>
                <c:pt idx="1">
                  <c:v>176</c:v>
                </c:pt>
                <c:pt idx="2">
                  <c:v>146</c:v>
                </c:pt>
                <c:pt idx="3">
                  <c:v>130</c:v>
                </c:pt>
                <c:pt idx="4">
                  <c:v>204</c:v>
                </c:pt>
                <c:pt idx="5">
                  <c:v>70</c:v>
                </c:pt>
              </c:numCache>
            </c:numRef>
          </c:val>
        </c:ser>
        <c:ser>
          <c:idx val="2"/>
          <c:order val="3"/>
          <c:tx>
            <c:strRef>
              <c:f>'Geo Chart'!$A$24</c:f>
              <c:strCache>
                <c:ptCount val="1"/>
                <c:pt idx="0">
                  <c:v>July</c:v>
                </c:pt>
              </c:strCache>
            </c:strRef>
          </c:tx>
          <c:invertIfNegative val="0"/>
          <c:cat>
            <c:strRef>
              <c:f>'Geo Chart'!$B$20:$G$20</c:f>
              <c:strCache>
                <c:ptCount val="6"/>
                <c:pt idx="0">
                  <c:v>Pittsburgh-4.3</c:v>
                </c:pt>
                <c:pt idx="1">
                  <c:v>Wheeling-92.8</c:v>
                </c:pt>
                <c:pt idx="2">
                  <c:v>Huntington-314.8</c:v>
                </c:pt>
                <c:pt idx="3">
                  <c:v>Cincinnati-477.5</c:v>
                </c:pt>
                <c:pt idx="4">
                  <c:v>Louisville-619.3</c:v>
                </c:pt>
                <c:pt idx="5">
                  <c:v>Evansville-793.7</c:v>
                </c:pt>
              </c:strCache>
            </c:strRef>
          </c:cat>
          <c:val>
            <c:numRef>
              <c:f>'Geo Chart'!$B$24:$G$24</c:f>
              <c:numCache>
                <c:formatCode>0</c:formatCode>
                <c:ptCount val="6"/>
                <c:pt idx="0">
                  <c:v>350</c:v>
                </c:pt>
                <c:pt idx="1">
                  <c:v>130</c:v>
                </c:pt>
                <c:pt idx="2">
                  <c:v>63</c:v>
                </c:pt>
                <c:pt idx="3">
                  <c:v>57</c:v>
                </c:pt>
                <c:pt idx="4">
                  <c:v>51</c:v>
                </c:pt>
                <c:pt idx="5">
                  <c:v>104</c:v>
                </c:pt>
              </c:numCache>
            </c:numRef>
          </c:val>
        </c:ser>
        <c:ser>
          <c:idx val="3"/>
          <c:order val="4"/>
          <c:tx>
            <c:strRef>
              <c:f>'Geo Chart'!$A$25</c:f>
              <c:strCache>
                <c:ptCount val="1"/>
                <c:pt idx="0">
                  <c:v>August</c:v>
                </c:pt>
              </c:strCache>
            </c:strRef>
          </c:tx>
          <c:invertIfNegative val="0"/>
          <c:cat>
            <c:strRef>
              <c:f>'Geo Chart'!$B$20:$G$20</c:f>
              <c:strCache>
                <c:ptCount val="6"/>
                <c:pt idx="0">
                  <c:v>Pittsburgh-4.3</c:v>
                </c:pt>
                <c:pt idx="1">
                  <c:v>Wheeling-92.8</c:v>
                </c:pt>
                <c:pt idx="2">
                  <c:v>Huntington-314.8</c:v>
                </c:pt>
                <c:pt idx="3">
                  <c:v>Cincinnati-477.5</c:v>
                </c:pt>
                <c:pt idx="4">
                  <c:v>Louisville-619.3</c:v>
                </c:pt>
                <c:pt idx="5">
                  <c:v>Evansville-793.7</c:v>
                </c:pt>
              </c:strCache>
            </c:strRef>
          </c:cat>
          <c:val>
            <c:numRef>
              <c:f>'Geo Chart'!$B$25:$G$25</c:f>
              <c:numCache>
                <c:formatCode>0</c:formatCode>
                <c:ptCount val="6"/>
                <c:pt idx="0">
                  <c:v>209</c:v>
                </c:pt>
                <c:pt idx="1">
                  <c:v>42</c:v>
                </c:pt>
                <c:pt idx="2">
                  <c:v>74</c:v>
                </c:pt>
                <c:pt idx="3">
                  <c:v>17</c:v>
                </c:pt>
                <c:pt idx="4">
                  <c:v>80</c:v>
                </c:pt>
                <c:pt idx="5">
                  <c:v>182</c:v>
                </c:pt>
              </c:numCache>
            </c:numRef>
          </c:val>
        </c:ser>
        <c:ser>
          <c:idx val="4"/>
          <c:order val="5"/>
          <c:tx>
            <c:strRef>
              <c:f>'Geo Chart'!$A$26</c:f>
              <c:strCache>
                <c:ptCount val="1"/>
                <c:pt idx="0">
                  <c:v>September</c:v>
                </c:pt>
              </c:strCache>
            </c:strRef>
          </c:tx>
          <c:invertIfNegative val="0"/>
          <c:cat>
            <c:strRef>
              <c:f>'Geo Chart'!$B$20:$G$20</c:f>
              <c:strCache>
                <c:ptCount val="6"/>
                <c:pt idx="0">
                  <c:v>Pittsburgh-4.3</c:v>
                </c:pt>
                <c:pt idx="1">
                  <c:v>Wheeling-92.8</c:v>
                </c:pt>
                <c:pt idx="2">
                  <c:v>Huntington-314.8</c:v>
                </c:pt>
                <c:pt idx="3">
                  <c:v>Cincinnati-477.5</c:v>
                </c:pt>
                <c:pt idx="4">
                  <c:v>Louisville-619.3</c:v>
                </c:pt>
                <c:pt idx="5">
                  <c:v>Evansville-793.7</c:v>
                </c:pt>
              </c:strCache>
            </c:strRef>
          </c:cat>
          <c:val>
            <c:numRef>
              <c:f>'Geo Chart'!$B$26:$G$26</c:f>
              <c:numCache>
                <c:formatCode>0</c:formatCode>
                <c:ptCount val="6"/>
                <c:pt idx="0">
                  <c:v>25</c:v>
                </c:pt>
                <c:pt idx="1">
                  <c:v>18</c:v>
                </c:pt>
                <c:pt idx="2">
                  <c:v>14</c:v>
                </c:pt>
                <c:pt idx="3">
                  <c:v>40</c:v>
                </c:pt>
                <c:pt idx="4">
                  <c:v>37</c:v>
                </c:pt>
                <c:pt idx="5">
                  <c:v>378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6727936"/>
        <c:axId val="216727152"/>
      </c:barChart>
      <c:catAx>
        <c:axId val="216727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216727152"/>
        <c:crosses val="autoZero"/>
        <c:auto val="1"/>
        <c:lblAlgn val="ctr"/>
        <c:lblOffset val="100"/>
        <c:noMultiLvlLbl val="0"/>
      </c:catAx>
      <c:valAx>
        <c:axId val="216727152"/>
        <c:scaling>
          <c:orientation val="minMax"/>
          <c:max val="650"/>
          <c:min val="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/>
                  <a:t>CFU/100mL</a:t>
                </a:r>
              </a:p>
            </c:rich>
          </c:tx>
          <c:overlay val="0"/>
        </c:title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216727936"/>
        <c:crosses val="autoZero"/>
        <c:crossBetween val="between"/>
        <c:majorUnit val="50"/>
      </c:valAx>
    </c:plotArea>
    <c:legend>
      <c:legendPos val="r"/>
      <c:layout>
        <c:manualLayout>
          <c:xMode val="edge"/>
          <c:yMode val="edge"/>
          <c:x val="0.88373690076352951"/>
          <c:y val="0.15729106823020525"/>
          <c:w val="0.11626302913180245"/>
          <c:h val="0.32967749203023466"/>
        </c:manualLayout>
      </c:layout>
      <c:overlay val="0"/>
      <c:txPr>
        <a:bodyPr/>
        <a:lstStyle/>
        <a:p>
          <a:pPr>
            <a:defRPr sz="1400" b="1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Montgomery (31.7) Dissolved Oxygen</a:t>
            </a:r>
          </a:p>
        </c:rich>
      </c:tx>
      <c:layout>
        <c:manualLayout>
          <c:xMode val="edge"/>
          <c:yMode val="edge"/>
          <c:x val="0.28985982847788344"/>
          <c:y val="5.5662005322355525E-2"/>
        </c:manualLayout>
      </c:layout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'Mont data'!$A$1:$C$1</c:f>
              <c:strCache>
                <c:ptCount val="1"/>
                <c:pt idx="0">
                  <c:v>Montgomery (31.7) Dissolved Oxygen</c:v>
                </c:pt>
              </c:strCache>
            </c:strRef>
          </c:tx>
          <c:spPr>
            <a:ln w="28575">
              <a:noFill/>
            </a:ln>
          </c:spPr>
          <c:xVal>
            <c:numRef>
              <c:f>'Mont data'!$A$3:$A$95</c:f>
              <c:numCache>
                <c:formatCode>d\-mmm</c:formatCode>
                <c:ptCount val="93"/>
                <c:pt idx="0">
                  <c:v>42856</c:v>
                </c:pt>
                <c:pt idx="1">
                  <c:v>42857</c:v>
                </c:pt>
                <c:pt idx="2">
                  <c:v>42858</c:v>
                </c:pt>
                <c:pt idx="3">
                  <c:v>42859</c:v>
                </c:pt>
                <c:pt idx="4">
                  <c:v>42860</c:v>
                </c:pt>
                <c:pt idx="5">
                  <c:v>42863</c:v>
                </c:pt>
                <c:pt idx="6">
                  <c:v>42864</c:v>
                </c:pt>
                <c:pt idx="7">
                  <c:v>42865</c:v>
                </c:pt>
                <c:pt idx="8">
                  <c:v>42866</c:v>
                </c:pt>
                <c:pt idx="9">
                  <c:v>42867</c:v>
                </c:pt>
                <c:pt idx="10">
                  <c:v>42870</c:v>
                </c:pt>
                <c:pt idx="11">
                  <c:v>42871</c:v>
                </c:pt>
                <c:pt idx="12">
                  <c:v>42873</c:v>
                </c:pt>
                <c:pt idx="13">
                  <c:v>42878</c:v>
                </c:pt>
                <c:pt idx="14">
                  <c:v>42879</c:v>
                </c:pt>
                <c:pt idx="15">
                  <c:v>42880</c:v>
                </c:pt>
                <c:pt idx="16">
                  <c:v>42881</c:v>
                </c:pt>
                <c:pt idx="17">
                  <c:v>42882</c:v>
                </c:pt>
                <c:pt idx="18" formatCode="[$-409]d\-mmm;@">
                  <c:v>42885</c:v>
                </c:pt>
                <c:pt idx="19" formatCode="[$-409]d\-mmm;@">
                  <c:v>42886</c:v>
                </c:pt>
                <c:pt idx="20">
                  <c:v>42887</c:v>
                </c:pt>
                <c:pt idx="21">
                  <c:v>42888</c:v>
                </c:pt>
                <c:pt idx="22">
                  <c:v>42891</c:v>
                </c:pt>
                <c:pt idx="23">
                  <c:v>42892</c:v>
                </c:pt>
                <c:pt idx="24">
                  <c:v>42893</c:v>
                </c:pt>
                <c:pt idx="25">
                  <c:v>42894</c:v>
                </c:pt>
                <c:pt idx="26">
                  <c:v>42895</c:v>
                </c:pt>
                <c:pt idx="27">
                  <c:v>42898</c:v>
                </c:pt>
                <c:pt idx="28">
                  <c:v>42899</c:v>
                </c:pt>
                <c:pt idx="29">
                  <c:v>42900</c:v>
                </c:pt>
                <c:pt idx="30">
                  <c:v>42901</c:v>
                </c:pt>
                <c:pt idx="31">
                  <c:v>42902</c:v>
                </c:pt>
                <c:pt idx="32">
                  <c:v>42907</c:v>
                </c:pt>
                <c:pt idx="33">
                  <c:v>42908</c:v>
                </c:pt>
                <c:pt idx="34">
                  <c:v>42909</c:v>
                </c:pt>
                <c:pt idx="35">
                  <c:v>42914</c:v>
                </c:pt>
                <c:pt idx="36">
                  <c:v>42915</c:v>
                </c:pt>
                <c:pt idx="37">
                  <c:v>42916</c:v>
                </c:pt>
                <c:pt idx="38">
                  <c:v>42921</c:v>
                </c:pt>
                <c:pt idx="39">
                  <c:v>42922</c:v>
                </c:pt>
                <c:pt idx="40">
                  <c:v>42923</c:v>
                </c:pt>
                <c:pt idx="41">
                  <c:v>42926</c:v>
                </c:pt>
                <c:pt idx="42">
                  <c:v>42927</c:v>
                </c:pt>
                <c:pt idx="43">
                  <c:v>42929</c:v>
                </c:pt>
                <c:pt idx="44">
                  <c:v>42930</c:v>
                </c:pt>
                <c:pt idx="45">
                  <c:v>42933</c:v>
                </c:pt>
                <c:pt idx="46">
                  <c:v>42934</c:v>
                </c:pt>
                <c:pt idx="47">
                  <c:v>42935</c:v>
                </c:pt>
                <c:pt idx="48">
                  <c:v>42936</c:v>
                </c:pt>
                <c:pt idx="49">
                  <c:v>42937</c:v>
                </c:pt>
                <c:pt idx="50">
                  <c:v>42940</c:v>
                </c:pt>
                <c:pt idx="51">
                  <c:v>42941</c:v>
                </c:pt>
                <c:pt idx="52">
                  <c:v>42942</c:v>
                </c:pt>
                <c:pt idx="53">
                  <c:v>42943</c:v>
                </c:pt>
                <c:pt idx="54">
                  <c:v>42944</c:v>
                </c:pt>
                <c:pt idx="55">
                  <c:v>42947</c:v>
                </c:pt>
                <c:pt idx="56">
                  <c:v>42948</c:v>
                </c:pt>
                <c:pt idx="57">
                  <c:v>42949</c:v>
                </c:pt>
                <c:pt idx="58">
                  <c:v>42950</c:v>
                </c:pt>
                <c:pt idx="59">
                  <c:v>42951</c:v>
                </c:pt>
                <c:pt idx="60">
                  <c:v>42955</c:v>
                </c:pt>
                <c:pt idx="61">
                  <c:v>42956</c:v>
                </c:pt>
                <c:pt idx="62">
                  <c:v>42957</c:v>
                </c:pt>
                <c:pt idx="63">
                  <c:v>42958</c:v>
                </c:pt>
                <c:pt idx="64">
                  <c:v>42961</c:v>
                </c:pt>
                <c:pt idx="65">
                  <c:v>42962</c:v>
                </c:pt>
                <c:pt idx="66">
                  <c:v>42963</c:v>
                </c:pt>
                <c:pt idx="67">
                  <c:v>42964</c:v>
                </c:pt>
                <c:pt idx="68">
                  <c:v>42965</c:v>
                </c:pt>
                <c:pt idx="69">
                  <c:v>42968</c:v>
                </c:pt>
                <c:pt idx="70">
                  <c:v>42969</c:v>
                </c:pt>
                <c:pt idx="71">
                  <c:v>42970</c:v>
                </c:pt>
                <c:pt idx="72">
                  <c:v>42971</c:v>
                </c:pt>
                <c:pt idx="73">
                  <c:v>42972</c:v>
                </c:pt>
                <c:pt idx="74">
                  <c:v>42976</c:v>
                </c:pt>
                <c:pt idx="75">
                  <c:v>42977</c:v>
                </c:pt>
                <c:pt idx="76">
                  <c:v>42978</c:v>
                </c:pt>
                <c:pt idx="77">
                  <c:v>42978</c:v>
                </c:pt>
                <c:pt idx="78">
                  <c:v>42979</c:v>
                </c:pt>
                <c:pt idx="79">
                  <c:v>42983</c:v>
                </c:pt>
                <c:pt idx="80">
                  <c:v>42984</c:v>
                </c:pt>
                <c:pt idx="81">
                  <c:v>42985</c:v>
                </c:pt>
                <c:pt idx="82">
                  <c:v>42986</c:v>
                </c:pt>
                <c:pt idx="83">
                  <c:v>42989</c:v>
                </c:pt>
                <c:pt idx="84">
                  <c:v>42990</c:v>
                </c:pt>
                <c:pt idx="85">
                  <c:v>42991</c:v>
                </c:pt>
                <c:pt idx="86">
                  <c:v>42992</c:v>
                </c:pt>
                <c:pt idx="87">
                  <c:v>42993</c:v>
                </c:pt>
                <c:pt idx="88">
                  <c:v>42996</c:v>
                </c:pt>
                <c:pt idx="89">
                  <c:v>42997</c:v>
                </c:pt>
                <c:pt idx="90">
                  <c:v>42998</c:v>
                </c:pt>
                <c:pt idx="91">
                  <c:v>42999</c:v>
                </c:pt>
                <c:pt idx="92">
                  <c:v>43000</c:v>
                </c:pt>
              </c:numCache>
            </c:numRef>
          </c:xVal>
          <c:yVal>
            <c:numRef>
              <c:f>'Mont data'!$C$3:$C$95</c:f>
              <c:numCache>
                <c:formatCode>0.00</c:formatCode>
                <c:ptCount val="93"/>
                <c:pt idx="0">
                  <c:v>10.199999999999999</c:v>
                </c:pt>
                <c:pt idx="1">
                  <c:v>9.9</c:v>
                </c:pt>
                <c:pt idx="2">
                  <c:v>9.8000000000000007</c:v>
                </c:pt>
                <c:pt idx="3">
                  <c:v>10.5</c:v>
                </c:pt>
                <c:pt idx="4">
                  <c:v>0</c:v>
                </c:pt>
                <c:pt idx="5">
                  <c:v>10.5</c:v>
                </c:pt>
                <c:pt idx="6">
                  <c:v>10.7</c:v>
                </c:pt>
                <c:pt idx="7">
                  <c:v>10.9</c:v>
                </c:pt>
                <c:pt idx="8">
                  <c:v>11</c:v>
                </c:pt>
                <c:pt idx="9">
                  <c:v>11</c:v>
                </c:pt>
                <c:pt idx="10">
                  <c:v>10.7</c:v>
                </c:pt>
                <c:pt idx="11">
                  <c:v>10.8</c:v>
                </c:pt>
                <c:pt idx="12">
                  <c:v>10.5</c:v>
                </c:pt>
                <c:pt idx="13">
                  <c:v>9.9</c:v>
                </c:pt>
                <c:pt idx="14">
                  <c:v>9.6</c:v>
                </c:pt>
                <c:pt idx="15">
                  <c:v>9.6</c:v>
                </c:pt>
                <c:pt idx="16">
                  <c:v>9.3000000000000007</c:v>
                </c:pt>
                <c:pt idx="17">
                  <c:v>9.1999999999999993</c:v>
                </c:pt>
                <c:pt idx="18">
                  <c:v>8.9</c:v>
                </c:pt>
                <c:pt idx="19">
                  <c:v>9.1999999999999993</c:v>
                </c:pt>
                <c:pt idx="20">
                  <c:v>9.3000000000000007</c:v>
                </c:pt>
                <c:pt idx="21">
                  <c:v>9.3000000000000007</c:v>
                </c:pt>
                <c:pt idx="22">
                  <c:v>9.3000000000000007</c:v>
                </c:pt>
                <c:pt idx="23">
                  <c:v>9</c:v>
                </c:pt>
                <c:pt idx="24">
                  <c:v>8.8000000000000007</c:v>
                </c:pt>
                <c:pt idx="25">
                  <c:v>8.8000000000000007</c:v>
                </c:pt>
                <c:pt idx="26">
                  <c:v>9</c:v>
                </c:pt>
                <c:pt idx="27">
                  <c:v>8.9</c:v>
                </c:pt>
                <c:pt idx="28">
                  <c:v>9.1</c:v>
                </c:pt>
                <c:pt idx="29">
                  <c:v>9.3000000000000007</c:v>
                </c:pt>
                <c:pt idx="30">
                  <c:v>10</c:v>
                </c:pt>
                <c:pt idx="31">
                  <c:v>9.5</c:v>
                </c:pt>
                <c:pt idx="32">
                  <c:v>7.5</c:v>
                </c:pt>
                <c:pt idx="33">
                  <c:v>7.6</c:v>
                </c:pt>
                <c:pt idx="34">
                  <c:v>7.7</c:v>
                </c:pt>
                <c:pt idx="35">
                  <c:v>7.6</c:v>
                </c:pt>
                <c:pt idx="36">
                  <c:v>7.6</c:v>
                </c:pt>
                <c:pt idx="37">
                  <c:v>8.8000000000000007</c:v>
                </c:pt>
                <c:pt idx="38">
                  <c:v>8.6999999999999993</c:v>
                </c:pt>
                <c:pt idx="39">
                  <c:v>8.5</c:v>
                </c:pt>
                <c:pt idx="40">
                  <c:v>8.3000000000000007</c:v>
                </c:pt>
                <c:pt idx="41">
                  <c:v>8.1</c:v>
                </c:pt>
                <c:pt idx="42">
                  <c:v>7.8</c:v>
                </c:pt>
                <c:pt idx="43">
                  <c:v>7.6</c:v>
                </c:pt>
                <c:pt idx="44">
                  <c:v>7.8</c:v>
                </c:pt>
                <c:pt idx="45">
                  <c:v>7.6</c:v>
                </c:pt>
                <c:pt idx="46">
                  <c:v>7.7</c:v>
                </c:pt>
                <c:pt idx="47">
                  <c:v>7.6</c:v>
                </c:pt>
                <c:pt idx="48">
                  <c:v>7.7</c:v>
                </c:pt>
                <c:pt idx="49">
                  <c:v>7.9</c:v>
                </c:pt>
                <c:pt idx="50">
                  <c:v>7.9</c:v>
                </c:pt>
                <c:pt idx="51">
                  <c:v>7.7</c:v>
                </c:pt>
                <c:pt idx="52">
                  <c:v>7.6</c:v>
                </c:pt>
                <c:pt idx="53">
                  <c:v>7.9</c:v>
                </c:pt>
                <c:pt idx="54">
                  <c:v>7.7</c:v>
                </c:pt>
                <c:pt idx="55">
                  <c:v>7.7</c:v>
                </c:pt>
                <c:pt idx="56">
                  <c:v>7.7</c:v>
                </c:pt>
                <c:pt idx="57">
                  <c:v>7.3</c:v>
                </c:pt>
                <c:pt idx="58">
                  <c:v>8.1999999999999993</c:v>
                </c:pt>
                <c:pt idx="59">
                  <c:v>8.4</c:v>
                </c:pt>
                <c:pt idx="60">
                  <c:v>8.1</c:v>
                </c:pt>
                <c:pt idx="61">
                  <c:v>7.8</c:v>
                </c:pt>
                <c:pt idx="62">
                  <c:v>8.1</c:v>
                </c:pt>
                <c:pt idx="63">
                  <c:v>8.1999999999999993</c:v>
                </c:pt>
                <c:pt idx="64">
                  <c:v>8</c:v>
                </c:pt>
                <c:pt idx="65">
                  <c:v>8.1999999999999993</c:v>
                </c:pt>
                <c:pt idx="66">
                  <c:v>7.7</c:v>
                </c:pt>
                <c:pt idx="67">
                  <c:v>7.9</c:v>
                </c:pt>
                <c:pt idx="68">
                  <c:v>9.1999999999999993</c:v>
                </c:pt>
                <c:pt idx="69">
                  <c:v>8.4</c:v>
                </c:pt>
                <c:pt idx="70">
                  <c:v>7.9</c:v>
                </c:pt>
                <c:pt idx="71">
                  <c:v>7.5</c:v>
                </c:pt>
                <c:pt idx="72">
                  <c:v>7.6</c:v>
                </c:pt>
                <c:pt idx="73">
                  <c:v>7.6</c:v>
                </c:pt>
                <c:pt idx="74">
                  <c:v>7.4</c:v>
                </c:pt>
                <c:pt idx="75">
                  <c:v>7.7</c:v>
                </c:pt>
                <c:pt idx="76">
                  <c:v>7.6</c:v>
                </c:pt>
                <c:pt idx="77">
                  <c:v>7.3</c:v>
                </c:pt>
                <c:pt idx="78">
                  <c:v>8.4</c:v>
                </c:pt>
                <c:pt idx="79">
                  <c:v>7.5</c:v>
                </c:pt>
                <c:pt idx="80">
                  <c:v>7.5</c:v>
                </c:pt>
                <c:pt idx="81">
                  <c:v>8</c:v>
                </c:pt>
                <c:pt idx="82">
                  <c:v>7.9</c:v>
                </c:pt>
                <c:pt idx="83">
                  <c:v>8.3000000000000007</c:v>
                </c:pt>
                <c:pt idx="84">
                  <c:v>8.4</c:v>
                </c:pt>
                <c:pt idx="85">
                  <c:v>8.5</c:v>
                </c:pt>
                <c:pt idx="86">
                  <c:v>8.6</c:v>
                </c:pt>
                <c:pt idx="87">
                  <c:v>0</c:v>
                </c:pt>
                <c:pt idx="88">
                  <c:v>8.6</c:v>
                </c:pt>
                <c:pt idx="89">
                  <c:v>8.6</c:v>
                </c:pt>
                <c:pt idx="90">
                  <c:v>8.6</c:v>
                </c:pt>
                <c:pt idx="91">
                  <c:v>8.8000000000000007</c:v>
                </c:pt>
                <c:pt idx="92">
                  <c:v>8.9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6591248"/>
        <c:axId val="176591640"/>
      </c:scatterChart>
      <c:valAx>
        <c:axId val="176591248"/>
        <c:scaling>
          <c:orientation val="minMax"/>
          <c:max val="43010"/>
          <c:min val="42855"/>
        </c:scaling>
        <c:delete val="0"/>
        <c:axPos val="b"/>
        <c:numFmt formatCode="d\-mmm" sourceLinked="1"/>
        <c:majorTickMark val="out"/>
        <c:minorTickMark val="none"/>
        <c:tickLblPos val="nextTo"/>
        <c:txPr>
          <a:bodyPr/>
          <a:lstStyle/>
          <a:p>
            <a:pPr>
              <a:defRPr b="0"/>
            </a:pPr>
            <a:endParaRPr lang="en-US"/>
          </a:p>
        </c:txPr>
        <c:crossAx val="176591640"/>
        <c:crosses val="autoZero"/>
        <c:crossBetween val="midCat"/>
        <c:majorUnit val="20"/>
      </c:valAx>
      <c:valAx>
        <c:axId val="176591640"/>
        <c:scaling>
          <c:orientation val="minMax"/>
          <c:max val="11.5"/>
          <c:min val="4.5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0"/>
            </a:pPr>
            <a:endParaRPr lang="en-US"/>
          </a:p>
        </c:txPr>
        <c:crossAx val="176591248"/>
        <c:crosses val="autoZero"/>
        <c:crossBetween val="midCat"/>
        <c:majorUnit val="0.5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8718000093738283"/>
          <c:y val="6.4516129032258063E-2"/>
        </c:manualLayout>
      </c:layout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'Mark data'!$A$1</c:f>
              <c:strCache>
                <c:ptCount val="1"/>
                <c:pt idx="0">
                  <c:v>Markland (531.5) Dissolved Oxygen</c:v>
                </c:pt>
              </c:strCache>
            </c:strRef>
          </c:tx>
          <c:spPr>
            <a:ln w="28575">
              <a:noFill/>
            </a:ln>
          </c:spPr>
          <c:xVal>
            <c:numRef>
              <c:f>'Mark data'!$A$2:$A$97</c:f>
              <c:numCache>
                <c:formatCode>d\-mmm</c:formatCode>
                <c:ptCount val="96"/>
                <c:pt idx="0">
                  <c:v>42856</c:v>
                </c:pt>
                <c:pt idx="1">
                  <c:v>42857</c:v>
                </c:pt>
                <c:pt idx="2">
                  <c:v>42858</c:v>
                </c:pt>
                <c:pt idx="3">
                  <c:v>42859</c:v>
                </c:pt>
                <c:pt idx="4">
                  <c:v>42860</c:v>
                </c:pt>
                <c:pt idx="5">
                  <c:v>42863</c:v>
                </c:pt>
                <c:pt idx="6">
                  <c:v>42864</c:v>
                </c:pt>
                <c:pt idx="7">
                  <c:v>42865</c:v>
                </c:pt>
                <c:pt idx="8">
                  <c:v>42866</c:v>
                </c:pt>
                <c:pt idx="9">
                  <c:v>42867</c:v>
                </c:pt>
                <c:pt idx="10">
                  <c:v>42870</c:v>
                </c:pt>
                <c:pt idx="11">
                  <c:v>42871</c:v>
                </c:pt>
                <c:pt idx="12">
                  <c:v>42873</c:v>
                </c:pt>
                <c:pt idx="13">
                  <c:v>42874</c:v>
                </c:pt>
                <c:pt idx="14">
                  <c:v>42878</c:v>
                </c:pt>
                <c:pt idx="15">
                  <c:v>42879</c:v>
                </c:pt>
                <c:pt idx="16">
                  <c:v>42880</c:v>
                </c:pt>
                <c:pt idx="17">
                  <c:v>42881</c:v>
                </c:pt>
                <c:pt idx="18">
                  <c:v>42882</c:v>
                </c:pt>
                <c:pt idx="19" formatCode="[$-409]d\-mmm;@">
                  <c:v>42885</c:v>
                </c:pt>
                <c:pt idx="20" formatCode="[$-409]d\-mmm;@">
                  <c:v>42886</c:v>
                </c:pt>
                <c:pt idx="21">
                  <c:v>42887</c:v>
                </c:pt>
                <c:pt idx="22">
                  <c:v>42888</c:v>
                </c:pt>
                <c:pt idx="23">
                  <c:v>42891</c:v>
                </c:pt>
                <c:pt idx="24">
                  <c:v>42892</c:v>
                </c:pt>
                <c:pt idx="25">
                  <c:v>42893</c:v>
                </c:pt>
                <c:pt idx="26">
                  <c:v>42894</c:v>
                </c:pt>
                <c:pt idx="27">
                  <c:v>42895</c:v>
                </c:pt>
                <c:pt idx="28">
                  <c:v>42898</c:v>
                </c:pt>
                <c:pt idx="29">
                  <c:v>42899</c:v>
                </c:pt>
                <c:pt idx="30">
                  <c:v>42900</c:v>
                </c:pt>
                <c:pt idx="31">
                  <c:v>42901</c:v>
                </c:pt>
                <c:pt idx="32">
                  <c:v>42902</c:v>
                </c:pt>
                <c:pt idx="33">
                  <c:v>42905</c:v>
                </c:pt>
                <c:pt idx="34">
                  <c:v>42906</c:v>
                </c:pt>
                <c:pt idx="35">
                  <c:v>42907</c:v>
                </c:pt>
                <c:pt idx="36">
                  <c:v>42908</c:v>
                </c:pt>
                <c:pt idx="37">
                  <c:v>42909</c:v>
                </c:pt>
                <c:pt idx="38">
                  <c:v>42912</c:v>
                </c:pt>
                <c:pt idx="39">
                  <c:v>42914</c:v>
                </c:pt>
                <c:pt idx="40">
                  <c:v>42915</c:v>
                </c:pt>
                <c:pt idx="41">
                  <c:v>42916</c:v>
                </c:pt>
                <c:pt idx="42">
                  <c:v>42921</c:v>
                </c:pt>
                <c:pt idx="43">
                  <c:v>42922</c:v>
                </c:pt>
                <c:pt idx="44">
                  <c:v>42923</c:v>
                </c:pt>
                <c:pt idx="45">
                  <c:v>42926</c:v>
                </c:pt>
                <c:pt idx="46">
                  <c:v>42927</c:v>
                </c:pt>
                <c:pt idx="47">
                  <c:v>42929</c:v>
                </c:pt>
                <c:pt idx="48">
                  <c:v>42930</c:v>
                </c:pt>
                <c:pt idx="49">
                  <c:v>42933</c:v>
                </c:pt>
                <c:pt idx="50">
                  <c:v>42934</c:v>
                </c:pt>
                <c:pt idx="51">
                  <c:v>42935</c:v>
                </c:pt>
                <c:pt idx="52">
                  <c:v>42936</c:v>
                </c:pt>
                <c:pt idx="53">
                  <c:v>42937</c:v>
                </c:pt>
                <c:pt idx="54">
                  <c:v>42940</c:v>
                </c:pt>
                <c:pt idx="55">
                  <c:v>42941</c:v>
                </c:pt>
                <c:pt idx="56">
                  <c:v>42942</c:v>
                </c:pt>
                <c:pt idx="57">
                  <c:v>42943</c:v>
                </c:pt>
                <c:pt idx="58">
                  <c:v>42944</c:v>
                </c:pt>
                <c:pt idx="59">
                  <c:v>42947</c:v>
                </c:pt>
                <c:pt idx="60">
                  <c:v>42948</c:v>
                </c:pt>
                <c:pt idx="61">
                  <c:v>42949</c:v>
                </c:pt>
                <c:pt idx="62">
                  <c:v>42950</c:v>
                </c:pt>
                <c:pt idx="63">
                  <c:v>42951</c:v>
                </c:pt>
                <c:pt idx="64">
                  <c:v>42955</c:v>
                </c:pt>
                <c:pt idx="65">
                  <c:v>42956</c:v>
                </c:pt>
                <c:pt idx="66">
                  <c:v>42957</c:v>
                </c:pt>
                <c:pt idx="67">
                  <c:v>42958</c:v>
                </c:pt>
                <c:pt idx="68">
                  <c:v>42961</c:v>
                </c:pt>
                <c:pt idx="69">
                  <c:v>42962</c:v>
                </c:pt>
                <c:pt idx="70">
                  <c:v>42963</c:v>
                </c:pt>
                <c:pt idx="71">
                  <c:v>42964</c:v>
                </c:pt>
                <c:pt idx="72">
                  <c:v>42965</c:v>
                </c:pt>
                <c:pt idx="73">
                  <c:v>42968</c:v>
                </c:pt>
                <c:pt idx="74">
                  <c:v>42969</c:v>
                </c:pt>
                <c:pt idx="75">
                  <c:v>42970</c:v>
                </c:pt>
                <c:pt idx="76">
                  <c:v>42971</c:v>
                </c:pt>
                <c:pt idx="77">
                  <c:v>42972</c:v>
                </c:pt>
                <c:pt idx="78">
                  <c:v>42976</c:v>
                </c:pt>
                <c:pt idx="79">
                  <c:v>42977</c:v>
                </c:pt>
                <c:pt idx="80">
                  <c:v>42978</c:v>
                </c:pt>
                <c:pt idx="81">
                  <c:v>42979</c:v>
                </c:pt>
                <c:pt idx="82">
                  <c:v>42983</c:v>
                </c:pt>
                <c:pt idx="83">
                  <c:v>42984</c:v>
                </c:pt>
                <c:pt idx="84">
                  <c:v>42985</c:v>
                </c:pt>
                <c:pt idx="85">
                  <c:v>42986</c:v>
                </c:pt>
                <c:pt idx="86">
                  <c:v>42989</c:v>
                </c:pt>
                <c:pt idx="87">
                  <c:v>42990</c:v>
                </c:pt>
                <c:pt idx="88">
                  <c:v>42991</c:v>
                </c:pt>
                <c:pt idx="89">
                  <c:v>42992</c:v>
                </c:pt>
                <c:pt idx="90">
                  <c:v>42993</c:v>
                </c:pt>
                <c:pt idx="91">
                  <c:v>42996</c:v>
                </c:pt>
                <c:pt idx="92">
                  <c:v>42997</c:v>
                </c:pt>
                <c:pt idx="93">
                  <c:v>42998</c:v>
                </c:pt>
                <c:pt idx="94">
                  <c:v>42999</c:v>
                </c:pt>
                <c:pt idx="95">
                  <c:v>43000</c:v>
                </c:pt>
              </c:numCache>
            </c:numRef>
          </c:xVal>
          <c:yVal>
            <c:numRef>
              <c:f>'Mark data'!$C$2:$C$97</c:f>
              <c:numCache>
                <c:formatCode>General</c:formatCode>
                <c:ptCount val="96"/>
                <c:pt idx="0" formatCode="0.00">
                  <c:v>7.6</c:v>
                </c:pt>
                <c:pt idx="3" formatCode="0.00">
                  <c:v>8.3000000000000007</c:v>
                </c:pt>
                <c:pt idx="4" formatCode="0.00">
                  <c:v>8.1999999999999993</c:v>
                </c:pt>
                <c:pt idx="5" formatCode="0.00">
                  <c:v>8.6</c:v>
                </c:pt>
                <c:pt idx="6" formatCode="0.00">
                  <c:v>8.3000000000000007</c:v>
                </c:pt>
                <c:pt idx="7" formatCode="0.00">
                  <c:v>8.1999999999999993</c:v>
                </c:pt>
                <c:pt idx="8" formatCode="0.00">
                  <c:v>8.3000000000000007</c:v>
                </c:pt>
                <c:pt idx="9" formatCode="0.00">
                  <c:v>8.5</c:v>
                </c:pt>
                <c:pt idx="10" formatCode="0.00">
                  <c:v>8.6</c:v>
                </c:pt>
                <c:pt idx="11" formatCode="0.00">
                  <c:v>8.6</c:v>
                </c:pt>
                <c:pt idx="12" formatCode="0.00">
                  <c:v>8.1999999999999993</c:v>
                </c:pt>
                <c:pt idx="13" formatCode="0.00">
                  <c:v>8.4</c:v>
                </c:pt>
                <c:pt idx="14" formatCode="0.00">
                  <c:v>8.1999999999999993</c:v>
                </c:pt>
                <c:pt idx="15" formatCode="0.00">
                  <c:v>8.1</c:v>
                </c:pt>
                <c:pt idx="16" formatCode="0.00">
                  <c:v>8</c:v>
                </c:pt>
                <c:pt idx="17" formatCode="0.00">
                  <c:v>7.9</c:v>
                </c:pt>
                <c:pt idx="18" formatCode="0.00">
                  <c:v>8</c:v>
                </c:pt>
                <c:pt idx="19" formatCode="0.00">
                  <c:v>7.2</c:v>
                </c:pt>
                <c:pt idx="20" formatCode="0.00">
                  <c:v>7.7</c:v>
                </c:pt>
                <c:pt idx="21" formatCode="0.00">
                  <c:v>7.8</c:v>
                </c:pt>
                <c:pt idx="22" formatCode="0.00">
                  <c:v>8</c:v>
                </c:pt>
                <c:pt idx="23" formatCode="0.00">
                  <c:v>8</c:v>
                </c:pt>
                <c:pt idx="24" formatCode="0.00">
                  <c:v>7.8</c:v>
                </c:pt>
                <c:pt idx="25" formatCode="0.00">
                  <c:v>7.8</c:v>
                </c:pt>
                <c:pt idx="26" formatCode="0.00">
                  <c:v>7.8</c:v>
                </c:pt>
                <c:pt idx="27" formatCode="0.00">
                  <c:v>7.9</c:v>
                </c:pt>
                <c:pt idx="28" formatCode="0.00">
                  <c:v>8</c:v>
                </c:pt>
                <c:pt idx="29" formatCode="0.00">
                  <c:v>8.1</c:v>
                </c:pt>
                <c:pt idx="30" formatCode="0.00">
                  <c:v>7.8</c:v>
                </c:pt>
                <c:pt idx="31" formatCode="0.00">
                  <c:v>8</c:v>
                </c:pt>
                <c:pt idx="32" formatCode="0.00">
                  <c:v>8.1999999999999993</c:v>
                </c:pt>
                <c:pt idx="33" formatCode="0.00">
                  <c:v>7</c:v>
                </c:pt>
                <c:pt idx="34" formatCode="0.00">
                  <c:v>7.3</c:v>
                </c:pt>
                <c:pt idx="35" formatCode="0.00">
                  <c:v>7.2</c:v>
                </c:pt>
                <c:pt idx="36" formatCode="0.00">
                  <c:v>7.4</c:v>
                </c:pt>
                <c:pt idx="37" formatCode="0.00">
                  <c:v>7.3</c:v>
                </c:pt>
                <c:pt idx="38" formatCode="0.00">
                  <c:v>5.7</c:v>
                </c:pt>
                <c:pt idx="39" formatCode="0.00">
                  <c:v>5.6</c:v>
                </c:pt>
                <c:pt idx="40" formatCode="0.00">
                  <c:v>5.8</c:v>
                </c:pt>
                <c:pt idx="41" formatCode="0.00">
                  <c:v>6.2</c:v>
                </c:pt>
                <c:pt idx="42" formatCode="0.00">
                  <c:v>6.1</c:v>
                </c:pt>
                <c:pt idx="43" formatCode="0.00">
                  <c:v>5.6</c:v>
                </c:pt>
                <c:pt idx="44" formatCode="0.00">
                  <c:v>6.1</c:v>
                </c:pt>
                <c:pt idx="45" formatCode="0.00">
                  <c:v>6.5</c:v>
                </c:pt>
                <c:pt idx="46" formatCode="0.00">
                  <c:v>6.6</c:v>
                </c:pt>
                <c:pt idx="47" formatCode="0.00">
                  <c:v>6.4</c:v>
                </c:pt>
                <c:pt idx="48" formatCode="0.00">
                  <c:v>6.3</c:v>
                </c:pt>
                <c:pt idx="49" formatCode="0.00">
                  <c:v>6.3</c:v>
                </c:pt>
                <c:pt idx="50" formatCode="0.00">
                  <c:v>6.1</c:v>
                </c:pt>
                <c:pt idx="51" formatCode="0.00">
                  <c:v>6.2</c:v>
                </c:pt>
                <c:pt idx="52" formatCode="0.00">
                  <c:v>5.8</c:v>
                </c:pt>
                <c:pt idx="53" formatCode="0.00">
                  <c:v>5.8</c:v>
                </c:pt>
                <c:pt idx="54" formatCode="0.00">
                  <c:v>5.4</c:v>
                </c:pt>
                <c:pt idx="55" formatCode="0.00">
                  <c:v>5.7</c:v>
                </c:pt>
                <c:pt idx="56" formatCode="0.00">
                  <c:v>5.3</c:v>
                </c:pt>
                <c:pt idx="57" formatCode="0.00">
                  <c:v>5.7</c:v>
                </c:pt>
                <c:pt idx="58" formatCode="0.00">
                  <c:v>5.8</c:v>
                </c:pt>
                <c:pt idx="59" formatCode="0.00">
                  <c:v>5.7</c:v>
                </c:pt>
                <c:pt idx="60" formatCode="0.00">
                  <c:v>5.7</c:v>
                </c:pt>
                <c:pt idx="61" formatCode="0.00">
                  <c:v>5.5</c:v>
                </c:pt>
                <c:pt idx="62" formatCode="0.00">
                  <c:v>5.5</c:v>
                </c:pt>
                <c:pt idx="63" formatCode="0.00">
                  <c:v>5.6</c:v>
                </c:pt>
                <c:pt idx="64" formatCode="0.00">
                  <c:v>6</c:v>
                </c:pt>
                <c:pt idx="65" formatCode="0.00">
                  <c:v>5.8</c:v>
                </c:pt>
                <c:pt idx="66" formatCode="0.00">
                  <c:v>6</c:v>
                </c:pt>
                <c:pt idx="67" formatCode="0.00">
                  <c:v>6.3</c:v>
                </c:pt>
                <c:pt idx="68" formatCode="0.00">
                  <c:v>6.2</c:v>
                </c:pt>
                <c:pt idx="69" formatCode="0.00">
                  <c:v>7.2</c:v>
                </c:pt>
                <c:pt idx="70" formatCode="0.00">
                  <c:v>6.5</c:v>
                </c:pt>
                <c:pt idx="71" formatCode="0.00">
                  <c:v>6.8</c:v>
                </c:pt>
                <c:pt idx="72" formatCode="0.00">
                  <c:v>7</c:v>
                </c:pt>
                <c:pt idx="73" formatCode="0.00">
                  <c:v>6.6</c:v>
                </c:pt>
                <c:pt idx="74" formatCode="0.00">
                  <c:v>6.4</c:v>
                </c:pt>
                <c:pt idx="75" formatCode="0.00">
                  <c:v>5.7</c:v>
                </c:pt>
                <c:pt idx="76" formatCode="0.00">
                  <c:v>5.7</c:v>
                </c:pt>
                <c:pt idx="77" formatCode="0.00">
                  <c:v>5.7</c:v>
                </c:pt>
                <c:pt idx="78" formatCode="0.00">
                  <c:v>5.4</c:v>
                </c:pt>
                <c:pt idx="79" formatCode="0.00">
                  <c:v>5.3</c:v>
                </c:pt>
                <c:pt idx="80" formatCode="0.00">
                  <c:v>5.2</c:v>
                </c:pt>
                <c:pt idx="81" formatCode="0.00">
                  <c:v>5.3</c:v>
                </c:pt>
                <c:pt idx="82" formatCode="0.00">
                  <c:v>5.8</c:v>
                </c:pt>
                <c:pt idx="83" formatCode="0.00">
                  <c:v>5.6</c:v>
                </c:pt>
                <c:pt idx="84" formatCode="0.00">
                  <c:v>5.6</c:v>
                </c:pt>
                <c:pt idx="85" formatCode="0.00">
                  <c:v>5.7</c:v>
                </c:pt>
                <c:pt idx="86" formatCode="0.00">
                  <c:v>6.2</c:v>
                </c:pt>
                <c:pt idx="87" formatCode="0.00">
                  <c:v>6.3</c:v>
                </c:pt>
                <c:pt idx="88" formatCode="0.00">
                  <c:v>6.5</c:v>
                </c:pt>
                <c:pt idx="89" formatCode="0.00">
                  <c:v>6.2</c:v>
                </c:pt>
                <c:pt idx="90" formatCode="0.00">
                  <c:v>4.5999999999999996</c:v>
                </c:pt>
                <c:pt idx="91" formatCode="0.00">
                  <c:v>5.7</c:v>
                </c:pt>
                <c:pt idx="92" formatCode="0.00">
                  <c:v>5.6</c:v>
                </c:pt>
                <c:pt idx="93" formatCode="0.00">
                  <c:v>5.4</c:v>
                </c:pt>
                <c:pt idx="94" formatCode="0.00">
                  <c:v>5.8</c:v>
                </c:pt>
                <c:pt idx="95" formatCode="0.00">
                  <c:v>5.6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8520712"/>
        <c:axId val="178521104"/>
      </c:scatterChart>
      <c:valAx>
        <c:axId val="178520712"/>
        <c:scaling>
          <c:orientation val="minMax"/>
          <c:max val="43010"/>
          <c:min val="42855"/>
        </c:scaling>
        <c:delete val="0"/>
        <c:axPos val="b"/>
        <c:numFmt formatCode="d\-mmm" sourceLinked="1"/>
        <c:majorTickMark val="out"/>
        <c:minorTickMark val="none"/>
        <c:tickLblPos val="nextTo"/>
        <c:txPr>
          <a:bodyPr/>
          <a:lstStyle/>
          <a:p>
            <a:pPr>
              <a:defRPr b="0"/>
            </a:pPr>
            <a:endParaRPr lang="en-US"/>
          </a:p>
        </c:txPr>
        <c:crossAx val="178521104"/>
        <c:crosses val="autoZero"/>
        <c:crossBetween val="midCat"/>
      </c:valAx>
      <c:valAx>
        <c:axId val="178521104"/>
        <c:scaling>
          <c:orientation val="minMax"/>
          <c:min val="4.5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0"/>
            </a:pPr>
            <a:endParaRPr lang="en-US"/>
          </a:p>
        </c:txPr>
        <c:crossAx val="178520712"/>
        <c:crosses val="autoZero"/>
        <c:crossBetween val="midCat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Smithland</a:t>
            </a:r>
            <a:r>
              <a:rPr lang="en-US" baseline="0"/>
              <a:t> </a:t>
            </a:r>
            <a:r>
              <a:rPr lang="en-US"/>
              <a:t>(919) Dissolved Oxygen</a:t>
            </a:r>
          </a:p>
        </c:rich>
      </c:tx>
      <c:layout>
        <c:manualLayout>
          <c:xMode val="edge"/>
          <c:yMode val="edge"/>
          <c:x val="0.28952506732206684"/>
          <c:y val="0.10119047619047619"/>
        </c:manualLayout>
      </c:layout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Smithland (919) Dissolved Oxygen</c:v>
          </c:tx>
          <c:spPr>
            <a:ln w="28575">
              <a:noFill/>
            </a:ln>
          </c:spPr>
          <c:xVal>
            <c:numRef>
              <c:f>'Mont data'!$A$3:$A$95</c:f>
              <c:numCache>
                <c:formatCode>d\-mmm</c:formatCode>
                <c:ptCount val="93"/>
                <c:pt idx="0">
                  <c:v>42856</c:v>
                </c:pt>
                <c:pt idx="1">
                  <c:v>42857</c:v>
                </c:pt>
                <c:pt idx="2">
                  <c:v>42858</c:v>
                </c:pt>
                <c:pt idx="3">
                  <c:v>42859</c:v>
                </c:pt>
                <c:pt idx="4">
                  <c:v>42860</c:v>
                </c:pt>
                <c:pt idx="5">
                  <c:v>42863</c:v>
                </c:pt>
                <c:pt idx="6">
                  <c:v>42864</c:v>
                </c:pt>
                <c:pt idx="7">
                  <c:v>42865</c:v>
                </c:pt>
                <c:pt idx="8">
                  <c:v>42866</c:v>
                </c:pt>
                <c:pt idx="9">
                  <c:v>42867</c:v>
                </c:pt>
                <c:pt idx="10">
                  <c:v>42870</c:v>
                </c:pt>
                <c:pt idx="11">
                  <c:v>42871</c:v>
                </c:pt>
                <c:pt idx="12">
                  <c:v>42873</c:v>
                </c:pt>
                <c:pt idx="13">
                  <c:v>42878</c:v>
                </c:pt>
                <c:pt idx="14">
                  <c:v>42879</c:v>
                </c:pt>
                <c:pt idx="15">
                  <c:v>42880</c:v>
                </c:pt>
                <c:pt idx="16">
                  <c:v>42881</c:v>
                </c:pt>
                <c:pt idx="17">
                  <c:v>42882</c:v>
                </c:pt>
                <c:pt idx="18" formatCode="[$-409]d\-mmm;@">
                  <c:v>42885</c:v>
                </c:pt>
                <c:pt idx="19" formatCode="[$-409]d\-mmm;@">
                  <c:v>42886</c:v>
                </c:pt>
                <c:pt idx="20">
                  <c:v>42887</c:v>
                </c:pt>
                <c:pt idx="21">
                  <c:v>42888</c:v>
                </c:pt>
                <c:pt idx="22">
                  <c:v>42891</c:v>
                </c:pt>
                <c:pt idx="23">
                  <c:v>42892</c:v>
                </c:pt>
                <c:pt idx="24">
                  <c:v>42893</c:v>
                </c:pt>
                <c:pt idx="25">
                  <c:v>42894</c:v>
                </c:pt>
                <c:pt idx="26">
                  <c:v>42895</c:v>
                </c:pt>
                <c:pt idx="27">
                  <c:v>42898</c:v>
                </c:pt>
                <c:pt idx="28">
                  <c:v>42899</c:v>
                </c:pt>
                <c:pt idx="29">
                  <c:v>42900</c:v>
                </c:pt>
                <c:pt idx="30">
                  <c:v>42901</c:v>
                </c:pt>
                <c:pt idx="31">
                  <c:v>42902</c:v>
                </c:pt>
                <c:pt idx="32">
                  <c:v>42907</c:v>
                </c:pt>
                <c:pt idx="33">
                  <c:v>42908</c:v>
                </c:pt>
                <c:pt idx="34">
                  <c:v>42909</c:v>
                </c:pt>
                <c:pt idx="35">
                  <c:v>42914</c:v>
                </c:pt>
                <c:pt idx="36">
                  <c:v>42915</c:v>
                </c:pt>
                <c:pt idx="37">
                  <c:v>42916</c:v>
                </c:pt>
                <c:pt idx="38">
                  <c:v>42921</c:v>
                </c:pt>
                <c:pt idx="39">
                  <c:v>42922</c:v>
                </c:pt>
                <c:pt idx="40">
                  <c:v>42923</c:v>
                </c:pt>
                <c:pt idx="41">
                  <c:v>42926</c:v>
                </c:pt>
                <c:pt idx="42">
                  <c:v>42927</c:v>
                </c:pt>
                <c:pt idx="43">
                  <c:v>42929</c:v>
                </c:pt>
                <c:pt idx="44">
                  <c:v>42930</c:v>
                </c:pt>
                <c:pt idx="45">
                  <c:v>42933</c:v>
                </c:pt>
                <c:pt idx="46">
                  <c:v>42934</c:v>
                </c:pt>
                <c:pt idx="47">
                  <c:v>42935</c:v>
                </c:pt>
                <c:pt idx="48">
                  <c:v>42936</c:v>
                </c:pt>
                <c:pt idx="49">
                  <c:v>42937</c:v>
                </c:pt>
                <c:pt idx="50">
                  <c:v>42940</c:v>
                </c:pt>
                <c:pt idx="51">
                  <c:v>42941</c:v>
                </c:pt>
                <c:pt idx="52">
                  <c:v>42942</c:v>
                </c:pt>
                <c:pt idx="53">
                  <c:v>42943</c:v>
                </c:pt>
                <c:pt idx="54">
                  <c:v>42944</c:v>
                </c:pt>
                <c:pt idx="55">
                  <c:v>42947</c:v>
                </c:pt>
                <c:pt idx="56">
                  <c:v>42948</c:v>
                </c:pt>
                <c:pt idx="57">
                  <c:v>42949</c:v>
                </c:pt>
                <c:pt idx="58">
                  <c:v>42950</c:v>
                </c:pt>
                <c:pt idx="59">
                  <c:v>42951</c:v>
                </c:pt>
                <c:pt idx="60">
                  <c:v>42955</c:v>
                </c:pt>
                <c:pt idx="61">
                  <c:v>42956</c:v>
                </c:pt>
                <c:pt idx="62">
                  <c:v>42957</c:v>
                </c:pt>
                <c:pt idx="63">
                  <c:v>42958</c:v>
                </c:pt>
                <c:pt idx="64">
                  <c:v>42961</c:v>
                </c:pt>
                <c:pt idx="65">
                  <c:v>42962</c:v>
                </c:pt>
                <c:pt idx="66">
                  <c:v>42963</c:v>
                </c:pt>
                <c:pt idx="67">
                  <c:v>42964</c:v>
                </c:pt>
                <c:pt idx="68">
                  <c:v>42965</c:v>
                </c:pt>
                <c:pt idx="69">
                  <c:v>42968</c:v>
                </c:pt>
                <c:pt idx="70">
                  <c:v>42969</c:v>
                </c:pt>
                <c:pt idx="71">
                  <c:v>42970</c:v>
                </c:pt>
                <c:pt idx="72">
                  <c:v>42971</c:v>
                </c:pt>
                <c:pt idx="73">
                  <c:v>42972</c:v>
                </c:pt>
                <c:pt idx="74">
                  <c:v>42976</c:v>
                </c:pt>
                <c:pt idx="75">
                  <c:v>42977</c:v>
                </c:pt>
                <c:pt idx="76">
                  <c:v>42978</c:v>
                </c:pt>
                <c:pt idx="77">
                  <c:v>42978</c:v>
                </c:pt>
                <c:pt idx="78">
                  <c:v>42979</c:v>
                </c:pt>
                <c:pt idx="79">
                  <c:v>42983</c:v>
                </c:pt>
                <c:pt idx="80">
                  <c:v>42984</c:v>
                </c:pt>
                <c:pt idx="81">
                  <c:v>42985</c:v>
                </c:pt>
                <c:pt idx="82">
                  <c:v>42986</c:v>
                </c:pt>
                <c:pt idx="83">
                  <c:v>42989</c:v>
                </c:pt>
                <c:pt idx="84">
                  <c:v>42990</c:v>
                </c:pt>
                <c:pt idx="85">
                  <c:v>42991</c:v>
                </c:pt>
                <c:pt idx="86">
                  <c:v>42992</c:v>
                </c:pt>
                <c:pt idx="87">
                  <c:v>42993</c:v>
                </c:pt>
                <c:pt idx="88">
                  <c:v>42996</c:v>
                </c:pt>
                <c:pt idx="89">
                  <c:v>42997</c:v>
                </c:pt>
                <c:pt idx="90">
                  <c:v>42998</c:v>
                </c:pt>
                <c:pt idx="91">
                  <c:v>42999</c:v>
                </c:pt>
                <c:pt idx="92">
                  <c:v>43000</c:v>
                </c:pt>
              </c:numCache>
            </c:numRef>
          </c:xVal>
          <c:yVal>
            <c:numRef>
              <c:f>Smith!$C$3:$C$98</c:f>
              <c:numCache>
                <c:formatCode>0.00</c:formatCode>
                <c:ptCount val="96"/>
                <c:pt idx="0">
                  <c:v>7.9409999999999998</c:v>
                </c:pt>
                <c:pt idx="1">
                  <c:v>8.33</c:v>
                </c:pt>
                <c:pt idx="2">
                  <c:v>8.2033333333333331</c:v>
                </c:pt>
                <c:pt idx="3">
                  <c:v>7.5066666666666668</c:v>
                </c:pt>
                <c:pt idx="4">
                  <c:v>8.7379999999999995</c:v>
                </c:pt>
                <c:pt idx="5">
                  <c:v>7.5879999999999992</c:v>
                </c:pt>
                <c:pt idx="6">
                  <c:v>7.7162500000000005</c:v>
                </c:pt>
                <c:pt idx="7">
                  <c:v>7.8842857142857152</c:v>
                </c:pt>
                <c:pt idx="8">
                  <c:v>7.7075000000000005</c:v>
                </c:pt>
                <c:pt idx="9">
                  <c:v>7.6325000000000003</c:v>
                </c:pt>
                <c:pt idx="10">
                  <c:v>7.8006666666666664</c:v>
                </c:pt>
                <c:pt idx="11">
                  <c:v>7.7312500000000011</c:v>
                </c:pt>
                <c:pt idx="12">
                  <c:v>7.764444444444444</c:v>
                </c:pt>
                <c:pt idx="13">
                  <c:v>7.9574999999999996</c:v>
                </c:pt>
                <c:pt idx="14">
                  <c:v>8.0449999999999999</c:v>
                </c:pt>
                <c:pt idx="15">
                  <c:v>7.1285714285714281</c:v>
                </c:pt>
                <c:pt idx="16">
                  <c:v>5.6049999999999995</c:v>
                </c:pt>
                <c:pt idx="17">
                  <c:v>6.767500000000001</c:v>
                </c:pt>
                <c:pt idx="18">
                  <c:v>7.3712500000000007</c:v>
                </c:pt>
                <c:pt idx="19">
                  <c:v>7.5487500000000001</c:v>
                </c:pt>
                <c:pt idx="20">
                  <c:v>8.4877777777777794</c:v>
                </c:pt>
                <c:pt idx="21">
                  <c:v>8.1469230769230769</c:v>
                </c:pt>
                <c:pt idx="22">
                  <c:v>7.0587499999999999</c:v>
                </c:pt>
                <c:pt idx="23">
                  <c:v>8.65</c:v>
                </c:pt>
                <c:pt idx="24">
                  <c:v>9.2262500000000003</c:v>
                </c:pt>
                <c:pt idx="25">
                  <c:v>9.2018181818181812</c:v>
                </c:pt>
                <c:pt idx="26">
                  <c:v>9.4837500000000006</c:v>
                </c:pt>
                <c:pt idx="27">
                  <c:v>10.49375</c:v>
                </c:pt>
                <c:pt idx="28">
                  <c:v>11.211999999999998</c:v>
                </c:pt>
                <c:pt idx="29">
                  <c:v>10.377857142857142</c:v>
                </c:pt>
                <c:pt idx="30">
                  <c:v>8.9588888888888896</c:v>
                </c:pt>
                <c:pt idx="31">
                  <c:v>8.7262499999999985</c:v>
                </c:pt>
                <c:pt idx="32">
                  <c:v>8.0787499999999994</c:v>
                </c:pt>
                <c:pt idx="33">
                  <c:v>8.0845454545454558</c:v>
                </c:pt>
                <c:pt idx="34">
                  <c:v>8.0712500000000009</c:v>
                </c:pt>
                <c:pt idx="35">
                  <c:v>8.4085714285714293</c:v>
                </c:pt>
                <c:pt idx="36">
                  <c:v>9.1450000000000014</c:v>
                </c:pt>
                <c:pt idx="37">
                  <c:v>8.9987500000000011</c:v>
                </c:pt>
                <c:pt idx="38">
                  <c:v>6.757272727272726</c:v>
                </c:pt>
                <c:pt idx="39">
                  <c:v>6.3420000000000005</c:v>
                </c:pt>
                <c:pt idx="40">
                  <c:v>5.9088888888888889</c:v>
                </c:pt>
                <c:pt idx="41">
                  <c:v>6.57</c:v>
                </c:pt>
                <c:pt idx="42">
                  <c:v>6.7938461538461548</c:v>
                </c:pt>
                <c:pt idx="43">
                  <c:v>6.7287500000000016</c:v>
                </c:pt>
                <c:pt idx="44">
                  <c:v>9.4899999999999984</c:v>
                </c:pt>
                <c:pt idx="45">
                  <c:v>10.393749999999999</c:v>
                </c:pt>
                <c:pt idx="46">
                  <c:v>8.0312499999999982</c:v>
                </c:pt>
                <c:pt idx="47">
                  <c:v>6.8262500000000008</c:v>
                </c:pt>
                <c:pt idx="48">
                  <c:v>6.94</c:v>
                </c:pt>
                <c:pt idx="49">
                  <c:v>7.0230000000000006</c:v>
                </c:pt>
                <c:pt idx="50">
                  <c:v>6.7524999999999995</c:v>
                </c:pt>
                <c:pt idx="51">
                  <c:v>6.6272727272727279</c:v>
                </c:pt>
                <c:pt idx="52">
                  <c:v>6.2937500000000002</c:v>
                </c:pt>
                <c:pt idx="53">
                  <c:v>6.5812500000000016</c:v>
                </c:pt>
                <c:pt idx="54">
                  <c:v>6.1549999999999994</c:v>
                </c:pt>
                <c:pt idx="55">
                  <c:v>8.03125</c:v>
                </c:pt>
                <c:pt idx="56">
                  <c:v>8.32</c:v>
                </c:pt>
                <c:pt idx="57">
                  <c:v>8.5012500000000006</c:v>
                </c:pt>
                <c:pt idx="58">
                  <c:v>8.1412499999999994</c:v>
                </c:pt>
                <c:pt idx="59">
                  <c:v>5.9436363636363634</c:v>
                </c:pt>
                <c:pt idx="60">
                  <c:v>6.3000000000000007</c:v>
                </c:pt>
                <c:pt idx="61">
                  <c:v>5.9418181818181806</c:v>
                </c:pt>
                <c:pt idx="62">
                  <c:v>5.91</c:v>
                </c:pt>
                <c:pt idx="63">
                  <c:v>5.7450000000000001</c:v>
                </c:pt>
                <c:pt idx="64">
                  <c:v>8.0712499999999991</c:v>
                </c:pt>
                <c:pt idx="65">
                  <c:v>7.3677777777777784</c:v>
                </c:pt>
                <c:pt idx="66">
                  <c:v>7.4422222222222212</c:v>
                </c:pt>
                <c:pt idx="67">
                  <c:v>7.92</c:v>
                </c:pt>
                <c:pt idx="68">
                  <c:v>7.4333333333333336</c:v>
                </c:pt>
                <c:pt idx="69">
                  <c:v>7.4333333333333336</c:v>
                </c:pt>
                <c:pt idx="70">
                  <c:v>9.4730000000000025</c:v>
                </c:pt>
                <c:pt idx="71">
                  <c:v>8.9537499999999994</c:v>
                </c:pt>
                <c:pt idx="72">
                  <c:v>8.088750000000001</c:v>
                </c:pt>
                <c:pt idx="73">
                  <c:v>8.3079999999999998</c:v>
                </c:pt>
                <c:pt idx="74">
                  <c:v>8.0562500000000004</c:v>
                </c:pt>
                <c:pt idx="75">
                  <c:v>7.5977777777777771</c:v>
                </c:pt>
                <c:pt idx="76">
                  <c:v>8.1862500000000011</c:v>
                </c:pt>
                <c:pt idx="77">
                  <c:v>8.1125000000000007</c:v>
                </c:pt>
                <c:pt idx="78">
                  <c:v>8.4211111111111094</c:v>
                </c:pt>
                <c:pt idx="79">
                  <c:v>8.19</c:v>
                </c:pt>
                <c:pt idx="80">
                  <c:v>9.901250000000001</c:v>
                </c:pt>
                <c:pt idx="81">
                  <c:v>9.6962500000000009</c:v>
                </c:pt>
                <c:pt idx="82">
                  <c:v>10.63625</c:v>
                </c:pt>
                <c:pt idx="83">
                  <c:v>7.8149999999999995</c:v>
                </c:pt>
                <c:pt idx="84">
                  <c:v>7.6622222222222218</c:v>
                </c:pt>
                <c:pt idx="85">
                  <c:v>7.9562499999999989</c:v>
                </c:pt>
                <c:pt idx="86">
                  <c:v>7.9966666666666661</c:v>
                </c:pt>
                <c:pt idx="87">
                  <c:v>7.9333333333333336</c:v>
                </c:pt>
                <c:pt idx="88">
                  <c:v>7.376363636363636</c:v>
                </c:pt>
                <c:pt idx="89">
                  <c:v>8.2537500000000001</c:v>
                </c:pt>
                <c:pt idx="90">
                  <c:v>8.1787499999999991</c:v>
                </c:pt>
                <c:pt idx="91">
                  <c:v>8.0522222222222215</c:v>
                </c:pt>
                <c:pt idx="92">
                  <c:v>8.3787500000000001</c:v>
                </c:pt>
                <c:pt idx="93">
                  <c:v>8.1633333333333322</c:v>
                </c:pt>
                <c:pt idx="94">
                  <c:v>8.1562499999999982</c:v>
                </c:pt>
                <c:pt idx="95">
                  <c:v>8.09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8522672"/>
        <c:axId val="178523064"/>
      </c:scatterChart>
      <c:valAx>
        <c:axId val="178522672"/>
        <c:scaling>
          <c:orientation val="minMax"/>
          <c:max val="43010"/>
          <c:min val="42855"/>
        </c:scaling>
        <c:delete val="0"/>
        <c:axPos val="b"/>
        <c:numFmt formatCode="d\-mmm" sourceLinked="1"/>
        <c:majorTickMark val="out"/>
        <c:minorTickMark val="none"/>
        <c:tickLblPos val="nextTo"/>
        <c:crossAx val="178523064"/>
        <c:crosses val="autoZero"/>
        <c:crossBetween val="midCat"/>
      </c:valAx>
      <c:valAx>
        <c:axId val="178523064"/>
        <c:scaling>
          <c:orientation val="minMax"/>
          <c:max val="11.5"/>
          <c:min val="4.5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crossAx val="178522672"/>
        <c:crosses val="autoZero"/>
        <c:crossBetween val="midCat"/>
        <c:majorUnit val="0.5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Montgomery (31.7) Temperature</a:t>
            </a:r>
          </a:p>
        </c:rich>
      </c:tx>
      <c:layout>
        <c:manualLayout>
          <c:xMode val="edge"/>
          <c:yMode val="edge"/>
          <c:x val="0.29412884250308541"/>
          <c:y val="5.7510538455420347E-2"/>
        </c:manualLayout>
      </c:layout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Montgomery (31.7) Temperature</c:v>
          </c:tx>
          <c:spPr>
            <a:ln w="28575">
              <a:noFill/>
            </a:ln>
          </c:spPr>
          <c:xVal>
            <c:numRef>
              <c:f>'Mark data'!$A$2:$A$97</c:f>
              <c:numCache>
                <c:formatCode>d\-mmm</c:formatCode>
                <c:ptCount val="96"/>
                <c:pt idx="0">
                  <c:v>42856</c:v>
                </c:pt>
                <c:pt idx="1">
                  <c:v>42857</c:v>
                </c:pt>
                <c:pt idx="2">
                  <c:v>42858</c:v>
                </c:pt>
                <c:pt idx="3">
                  <c:v>42859</c:v>
                </c:pt>
                <c:pt idx="4">
                  <c:v>42860</c:v>
                </c:pt>
                <c:pt idx="5">
                  <c:v>42863</c:v>
                </c:pt>
                <c:pt idx="6">
                  <c:v>42864</c:v>
                </c:pt>
                <c:pt idx="7">
                  <c:v>42865</c:v>
                </c:pt>
                <c:pt idx="8">
                  <c:v>42866</c:v>
                </c:pt>
                <c:pt idx="9">
                  <c:v>42867</c:v>
                </c:pt>
                <c:pt idx="10">
                  <c:v>42870</c:v>
                </c:pt>
                <c:pt idx="11">
                  <c:v>42871</c:v>
                </c:pt>
                <c:pt idx="12">
                  <c:v>42873</c:v>
                </c:pt>
                <c:pt idx="13">
                  <c:v>42874</c:v>
                </c:pt>
                <c:pt idx="14">
                  <c:v>42878</c:v>
                </c:pt>
                <c:pt idx="15">
                  <c:v>42879</c:v>
                </c:pt>
                <c:pt idx="16">
                  <c:v>42880</c:v>
                </c:pt>
                <c:pt idx="17">
                  <c:v>42881</c:v>
                </c:pt>
                <c:pt idx="18">
                  <c:v>42882</c:v>
                </c:pt>
                <c:pt idx="19" formatCode="[$-409]d\-mmm;@">
                  <c:v>42885</c:v>
                </c:pt>
                <c:pt idx="20" formatCode="[$-409]d\-mmm;@">
                  <c:v>42886</c:v>
                </c:pt>
                <c:pt idx="21">
                  <c:v>42887</c:v>
                </c:pt>
                <c:pt idx="22">
                  <c:v>42888</c:v>
                </c:pt>
                <c:pt idx="23">
                  <c:v>42891</c:v>
                </c:pt>
                <c:pt idx="24">
                  <c:v>42892</c:v>
                </c:pt>
                <c:pt idx="25">
                  <c:v>42893</c:v>
                </c:pt>
                <c:pt idx="26">
                  <c:v>42894</c:v>
                </c:pt>
                <c:pt idx="27">
                  <c:v>42895</c:v>
                </c:pt>
                <c:pt idx="28">
                  <c:v>42898</c:v>
                </c:pt>
                <c:pt idx="29">
                  <c:v>42899</c:v>
                </c:pt>
                <c:pt idx="30">
                  <c:v>42900</c:v>
                </c:pt>
                <c:pt idx="31">
                  <c:v>42901</c:v>
                </c:pt>
                <c:pt idx="32">
                  <c:v>42902</c:v>
                </c:pt>
                <c:pt idx="33">
                  <c:v>42905</c:v>
                </c:pt>
                <c:pt idx="34">
                  <c:v>42906</c:v>
                </c:pt>
                <c:pt idx="35">
                  <c:v>42907</c:v>
                </c:pt>
                <c:pt idx="36">
                  <c:v>42908</c:v>
                </c:pt>
                <c:pt idx="37">
                  <c:v>42909</c:v>
                </c:pt>
                <c:pt idx="38">
                  <c:v>42912</c:v>
                </c:pt>
                <c:pt idx="39">
                  <c:v>42914</c:v>
                </c:pt>
                <c:pt idx="40">
                  <c:v>42915</c:v>
                </c:pt>
                <c:pt idx="41">
                  <c:v>42916</c:v>
                </c:pt>
                <c:pt idx="42">
                  <c:v>42921</c:v>
                </c:pt>
                <c:pt idx="43">
                  <c:v>42922</c:v>
                </c:pt>
                <c:pt idx="44">
                  <c:v>42923</c:v>
                </c:pt>
                <c:pt idx="45">
                  <c:v>42926</c:v>
                </c:pt>
                <c:pt idx="46">
                  <c:v>42927</c:v>
                </c:pt>
                <c:pt idx="47">
                  <c:v>42929</c:v>
                </c:pt>
                <c:pt idx="48">
                  <c:v>42930</c:v>
                </c:pt>
                <c:pt idx="49">
                  <c:v>42933</c:v>
                </c:pt>
                <c:pt idx="50">
                  <c:v>42934</c:v>
                </c:pt>
                <c:pt idx="51">
                  <c:v>42935</c:v>
                </c:pt>
                <c:pt idx="52">
                  <c:v>42936</c:v>
                </c:pt>
                <c:pt idx="53">
                  <c:v>42937</c:v>
                </c:pt>
                <c:pt idx="54">
                  <c:v>42940</c:v>
                </c:pt>
                <c:pt idx="55">
                  <c:v>42941</c:v>
                </c:pt>
                <c:pt idx="56">
                  <c:v>42942</c:v>
                </c:pt>
                <c:pt idx="57">
                  <c:v>42943</c:v>
                </c:pt>
                <c:pt idx="58">
                  <c:v>42944</c:v>
                </c:pt>
                <c:pt idx="59">
                  <c:v>42947</c:v>
                </c:pt>
                <c:pt idx="60">
                  <c:v>42948</c:v>
                </c:pt>
                <c:pt idx="61">
                  <c:v>42949</c:v>
                </c:pt>
                <c:pt idx="62">
                  <c:v>42950</c:v>
                </c:pt>
                <c:pt idx="63">
                  <c:v>42951</c:v>
                </c:pt>
                <c:pt idx="64">
                  <c:v>42955</c:v>
                </c:pt>
                <c:pt idx="65">
                  <c:v>42956</c:v>
                </c:pt>
                <c:pt idx="66">
                  <c:v>42957</c:v>
                </c:pt>
                <c:pt idx="67">
                  <c:v>42958</c:v>
                </c:pt>
                <c:pt idx="68">
                  <c:v>42961</c:v>
                </c:pt>
                <c:pt idx="69">
                  <c:v>42962</c:v>
                </c:pt>
                <c:pt idx="70">
                  <c:v>42963</c:v>
                </c:pt>
                <c:pt idx="71">
                  <c:v>42964</c:v>
                </c:pt>
                <c:pt idx="72">
                  <c:v>42965</c:v>
                </c:pt>
                <c:pt idx="73">
                  <c:v>42968</c:v>
                </c:pt>
                <c:pt idx="74">
                  <c:v>42969</c:v>
                </c:pt>
                <c:pt idx="75">
                  <c:v>42970</c:v>
                </c:pt>
                <c:pt idx="76">
                  <c:v>42971</c:v>
                </c:pt>
                <c:pt idx="77">
                  <c:v>42972</c:v>
                </c:pt>
                <c:pt idx="78">
                  <c:v>42976</c:v>
                </c:pt>
                <c:pt idx="79">
                  <c:v>42977</c:v>
                </c:pt>
                <c:pt idx="80">
                  <c:v>42978</c:v>
                </c:pt>
                <c:pt idx="81">
                  <c:v>42979</c:v>
                </c:pt>
                <c:pt idx="82">
                  <c:v>42983</c:v>
                </c:pt>
                <c:pt idx="83">
                  <c:v>42984</c:v>
                </c:pt>
                <c:pt idx="84">
                  <c:v>42985</c:v>
                </c:pt>
                <c:pt idx="85">
                  <c:v>42986</c:v>
                </c:pt>
                <c:pt idx="86">
                  <c:v>42989</c:v>
                </c:pt>
                <c:pt idx="87">
                  <c:v>42990</c:v>
                </c:pt>
                <c:pt idx="88">
                  <c:v>42991</c:v>
                </c:pt>
                <c:pt idx="89">
                  <c:v>42992</c:v>
                </c:pt>
                <c:pt idx="90">
                  <c:v>42993</c:v>
                </c:pt>
                <c:pt idx="91">
                  <c:v>42996</c:v>
                </c:pt>
                <c:pt idx="92">
                  <c:v>42997</c:v>
                </c:pt>
                <c:pt idx="93">
                  <c:v>42998</c:v>
                </c:pt>
                <c:pt idx="94">
                  <c:v>42999</c:v>
                </c:pt>
                <c:pt idx="95">
                  <c:v>43000</c:v>
                </c:pt>
              </c:numCache>
            </c:numRef>
          </c:xVal>
          <c:yVal>
            <c:numRef>
              <c:f>'Mont data'!$B$3:$B$95</c:f>
              <c:numCache>
                <c:formatCode>0.00</c:formatCode>
                <c:ptCount val="93"/>
                <c:pt idx="0">
                  <c:v>60.980000000000004</c:v>
                </c:pt>
                <c:pt idx="1">
                  <c:v>62.24</c:v>
                </c:pt>
                <c:pt idx="2">
                  <c:v>62.06</c:v>
                </c:pt>
                <c:pt idx="3">
                  <c:v>60.8</c:v>
                </c:pt>
                <c:pt idx="4">
                  <c:v>59.72</c:v>
                </c:pt>
                <c:pt idx="5">
                  <c:v>57.74</c:v>
                </c:pt>
                <c:pt idx="6">
                  <c:v>56.480000000000004</c:v>
                </c:pt>
                <c:pt idx="7">
                  <c:v>55.76</c:v>
                </c:pt>
                <c:pt idx="8">
                  <c:v>55.76</c:v>
                </c:pt>
                <c:pt idx="9">
                  <c:v>55.94</c:v>
                </c:pt>
                <c:pt idx="10">
                  <c:v>56.120000000000005</c:v>
                </c:pt>
                <c:pt idx="11">
                  <c:v>56.66</c:v>
                </c:pt>
                <c:pt idx="12">
                  <c:v>57.56</c:v>
                </c:pt>
                <c:pt idx="13">
                  <c:v>60.980000000000004</c:v>
                </c:pt>
                <c:pt idx="14">
                  <c:v>65.12</c:v>
                </c:pt>
                <c:pt idx="15">
                  <c:v>65.48</c:v>
                </c:pt>
                <c:pt idx="16">
                  <c:v>66.02</c:v>
                </c:pt>
                <c:pt idx="17">
                  <c:v>66.38</c:v>
                </c:pt>
                <c:pt idx="18">
                  <c:v>66.38</c:v>
                </c:pt>
                <c:pt idx="19">
                  <c:v>66.92</c:v>
                </c:pt>
                <c:pt idx="20">
                  <c:v>66.740000000000009</c:v>
                </c:pt>
                <c:pt idx="21">
                  <c:v>66.2</c:v>
                </c:pt>
                <c:pt idx="22">
                  <c:v>65.66</c:v>
                </c:pt>
                <c:pt idx="23">
                  <c:v>67.099999999999994</c:v>
                </c:pt>
                <c:pt idx="24">
                  <c:v>67.64</c:v>
                </c:pt>
                <c:pt idx="25">
                  <c:v>67.64</c:v>
                </c:pt>
                <c:pt idx="26">
                  <c:v>66.92</c:v>
                </c:pt>
                <c:pt idx="27">
                  <c:v>66.740000000000009</c:v>
                </c:pt>
                <c:pt idx="28">
                  <c:v>68.900000000000006</c:v>
                </c:pt>
                <c:pt idx="29">
                  <c:v>70.16</c:v>
                </c:pt>
                <c:pt idx="30">
                  <c:v>72.14</c:v>
                </c:pt>
                <c:pt idx="31">
                  <c:v>72.14</c:v>
                </c:pt>
                <c:pt idx="32">
                  <c:v>76.099999999999994</c:v>
                </c:pt>
                <c:pt idx="33">
                  <c:v>75.2</c:v>
                </c:pt>
                <c:pt idx="34">
                  <c:v>76.28</c:v>
                </c:pt>
                <c:pt idx="35">
                  <c:v>73.400000000000006</c:v>
                </c:pt>
                <c:pt idx="36">
                  <c:v>73.400000000000006</c:v>
                </c:pt>
                <c:pt idx="37">
                  <c:v>70.34</c:v>
                </c:pt>
                <c:pt idx="38">
                  <c:v>70.34</c:v>
                </c:pt>
                <c:pt idx="39">
                  <c:v>73.400000000000006</c:v>
                </c:pt>
                <c:pt idx="40">
                  <c:v>75.2</c:v>
                </c:pt>
                <c:pt idx="41">
                  <c:v>76.28</c:v>
                </c:pt>
                <c:pt idx="42">
                  <c:v>76.460000000000008</c:v>
                </c:pt>
                <c:pt idx="43">
                  <c:v>76.64</c:v>
                </c:pt>
                <c:pt idx="44">
                  <c:v>75.740000000000009</c:v>
                </c:pt>
                <c:pt idx="45">
                  <c:v>76.099999999999994</c:v>
                </c:pt>
                <c:pt idx="46">
                  <c:v>77.72</c:v>
                </c:pt>
                <c:pt idx="47">
                  <c:v>76.64</c:v>
                </c:pt>
                <c:pt idx="48">
                  <c:v>76.460000000000008</c:v>
                </c:pt>
                <c:pt idx="49">
                  <c:v>77.36</c:v>
                </c:pt>
                <c:pt idx="50">
                  <c:v>78.259999999999991</c:v>
                </c:pt>
                <c:pt idx="51">
                  <c:v>79.7</c:v>
                </c:pt>
                <c:pt idx="52">
                  <c:v>79.7</c:v>
                </c:pt>
                <c:pt idx="53">
                  <c:v>78.259999999999991</c:v>
                </c:pt>
                <c:pt idx="54">
                  <c:v>76.64</c:v>
                </c:pt>
                <c:pt idx="55">
                  <c:v>76.460000000000008</c:v>
                </c:pt>
                <c:pt idx="56">
                  <c:v>71.78</c:v>
                </c:pt>
                <c:pt idx="57">
                  <c:v>70.34</c:v>
                </c:pt>
                <c:pt idx="58">
                  <c:v>70.16</c:v>
                </c:pt>
                <c:pt idx="59">
                  <c:v>71.240000000000009</c:v>
                </c:pt>
                <c:pt idx="60">
                  <c:v>72.319999999999993</c:v>
                </c:pt>
                <c:pt idx="61">
                  <c:v>74.300000000000011</c:v>
                </c:pt>
                <c:pt idx="62">
                  <c:v>74.300000000000011</c:v>
                </c:pt>
                <c:pt idx="63">
                  <c:v>74.66</c:v>
                </c:pt>
                <c:pt idx="64">
                  <c:v>74.12</c:v>
                </c:pt>
                <c:pt idx="65">
                  <c:v>74.84</c:v>
                </c:pt>
                <c:pt idx="66">
                  <c:v>74.84</c:v>
                </c:pt>
                <c:pt idx="67">
                  <c:v>75.56</c:v>
                </c:pt>
                <c:pt idx="68">
                  <c:v>76.819999999999993</c:v>
                </c:pt>
                <c:pt idx="69">
                  <c:v>76.460000000000008</c:v>
                </c:pt>
                <c:pt idx="70">
                  <c:v>78.44</c:v>
                </c:pt>
                <c:pt idx="71">
                  <c:v>78.44</c:v>
                </c:pt>
                <c:pt idx="72">
                  <c:v>78.62</c:v>
                </c:pt>
                <c:pt idx="73">
                  <c:v>78.62</c:v>
                </c:pt>
                <c:pt idx="74">
                  <c:v>78.259999999999991</c:v>
                </c:pt>
                <c:pt idx="75">
                  <c:v>75.740000000000009</c:v>
                </c:pt>
                <c:pt idx="76">
                  <c:v>75.2</c:v>
                </c:pt>
                <c:pt idx="77">
                  <c:v>75.02</c:v>
                </c:pt>
                <c:pt idx="78">
                  <c:v>75.2</c:v>
                </c:pt>
                <c:pt idx="79">
                  <c:v>72.319999999999993</c:v>
                </c:pt>
                <c:pt idx="80">
                  <c:v>72.5</c:v>
                </c:pt>
                <c:pt idx="81">
                  <c:v>72.14</c:v>
                </c:pt>
                <c:pt idx="82">
                  <c:v>71.42</c:v>
                </c:pt>
                <c:pt idx="83">
                  <c:v>70.16</c:v>
                </c:pt>
                <c:pt idx="84">
                  <c:v>69.62</c:v>
                </c:pt>
                <c:pt idx="85">
                  <c:v>69.44</c:v>
                </c:pt>
                <c:pt idx="86">
                  <c:v>69.800000000000011</c:v>
                </c:pt>
                <c:pt idx="87">
                  <c:v>69.800000000000011</c:v>
                </c:pt>
                <c:pt idx="88">
                  <c:v>70.52</c:v>
                </c:pt>
                <c:pt idx="89">
                  <c:v>71.06</c:v>
                </c:pt>
                <c:pt idx="90">
                  <c:v>72.14</c:v>
                </c:pt>
                <c:pt idx="91">
                  <c:v>72.319999999999993</c:v>
                </c:pt>
                <c:pt idx="92">
                  <c:v>72.86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8675352"/>
        <c:axId val="178675744"/>
      </c:scatterChart>
      <c:valAx>
        <c:axId val="178675352"/>
        <c:scaling>
          <c:orientation val="minMax"/>
          <c:max val="43010"/>
          <c:min val="42855"/>
        </c:scaling>
        <c:delete val="0"/>
        <c:axPos val="b"/>
        <c:numFmt formatCode="d\-mmm" sourceLinked="1"/>
        <c:majorTickMark val="out"/>
        <c:minorTickMark val="none"/>
        <c:tickLblPos val="nextTo"/>
        <c:crossAx val="178675744"/>
        <c:crosses val="autoZero"/>
        <c:crossBetween val="midCat"/>
      </c:valAx>
      <c:valAx>
        <c:axId val="178675744"/>
        <c:scaling>
          <c:orientation val="minMax"/>
          <c:min val="55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crossAx val="178675352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Markland (531.5) Temperature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5.7286336199222361E-2"/>
          <c:y val="0.15439985324415093"/>
          <c:w val="0.89893175278691917"/>
          <c:h val="0.64644681511585245"/>
        </c:manualLayout>
      </c:layout>
      <c:scatterChart>
        <c:scatterStyle val="lineMarker"/>
        <c:varyColors val="0"/>
        <c:ser>
          <c:idx val="0"/>
          <c:order val="0"/>
          <c:tx>
            <c:v>Markland (513.5) Temperature</c:v>
          </c:tx>
          <c:spPr>
            <a:ln w="28575">
              <a:noFill/>
            </a:ln>
          </c:spPr>
          <c:xVal>
            <c:numRef>
              <c:f>'Mark data'!$A$2:$A$97</c:f>
              <c:numCache>
                <c:formatCode>d\-mmm</c:formatCode>
                <c:ptCount val="96"/>
                <c:pt idx="0">
                  <c:v>42856</c:v>
                </c:pt>
                <c:pt idx="1">
                  <c:v>42857</c:v>
                </c:pt>
                <c:pt idx="2">
                  <c:v>42858</c:v>
                </c:pt>
                <c:pt idx="3">
                  <c:v>42859</c:v>
                </c:pt>
                <c:pt idx="4">
                  <c:v>42860</c:v>
                </c:pt>
                <c:pt idx="5">
                  <c:v>42863</c:v>
                </c:pt>
                <c:pt idx="6">
                  <c:v>42864</c:v>
                </c:pt>
                <c:pt idx="7">
                  <c:v>42865</c:v>
                </c:pt>
                <c:pt idx="8">
                  <c:v>42866</c:v>
                </c:pt>
                <c:pt idx="9">
                  <c:v>42867</c:v>
                </c:pt>
                <c:pt idx="10">
                  <c:v>42870</c:v>
                </c:pt>
                <c:pt idx="11">
                  <c:v>42871</c:v>
                </c:pt>
                <c:pt idx="12">
                  <c:v>42873</c:v>
                </c:pt>
                <c:pt idx="13">
                  <c:v>42874</c:v>
                </c:pt>
                <c:pt idx="14">
                  <c:v>42878</c:v>
                </c:pt>
                <c:pt idx="15">
                  <c:v>42879</c:v>
                </c:pt>
                <c:pt idx="16">
                  <c:v>42880</c:v>
                </c:pt>
                <c:pt idx="17">
                  <c:v>42881</c:v>
                </c:pt>
                <c:pt idx="18">
                  <c:v>42882</c:v>
                </c:pt>
                <c:pt idx="19" formatCode="[$-409]d\-mmm;@">
                  <c:v>42885</c:v>
                </c:pt>
                <c:pt idx="20" formatCode="[$-409]d\-mmm;@">
                  <c:v>42886</c:v>
                </c:pt>
                <c:pt idx="21">
                  <c:v>42887</c:v>
                </c:pt>
                <c:pt idx="22">
                  <c:v>42888</c:v>
                </c:pt>
                <c:pt idx="23">
                  <c:v>42891</c:v>
                </c:pt>
                <c:pt idx="24">
                  <c:v>42892</c:v>
                </c:pt>
                <c:pt idx="25">
                  <c:v>42893</c:v>
                </c:pt>
                <c:pt idx="26">
                  <c:v>42894</c:v>
                </c:pt>
                <c:pt idx="27">
                  <c:v>42895</c:v>
                </c:pt>
                <c:pt idx="28">
                  <c:v>42898</c:v>
                </c:pt>
                <c:pt idx="29">
                  <c:v>42899</c:v>
                </c:pt>
                <c:pt idx="30">
                  <c:v>42900</c:v>
                </c:pt>
                <c:pt idx="31">
                  <c:v>42901</c:v>
                </c:pt>
                <c:pt idx="32">
                  <c:v>42902</c:v>
                </c:pt>
                <c:pt idx="33">
                  <c:v>42905</c:v>
                </c:pt>
                <c:pt idx="34">
                  <c:v>42906</c:v>
                </c:pt>
                <c:pt idx="35">
                  <c:v>42907</c:v>
                </c:pt>
                <c:pt idx="36">
                  <c:v>42908</c:v>
                </c:pt>
                <c:pt idx="37">
                  <c:v>42909</c:v>
                </c:pt>
                <c:pt idx="38">
                  <c:v>42912</c:v>
                </c:pt>
                <c:pt idx="39">
                  <c:v>42914</c:v>
                </c:pt>
                <c:pt idx="40">
                  <c:v>42915</c:v>
                </c:pt>
                <c:pt idx="41">
                  <c:v>42916</c:v>
                </c:pt>
                <c:pt idx="42">
                  <c:v>42921</c:v>
                </c:pt>
                <c:pt idx="43">
                  <c:v>42922</c:v>
                </c:pt>
                <c:pt idx="44">
                  <c:v>42923</c:v>
                </c:pt>
                <c:pt idx="45">
                  <c:v>42926</c:v>
                </c:pt>
                <c:pt idx="46">
                  <c:v>42927</c:v>
                </c:pt>
                <c:pt idx="47">
                  <c:v>42929</c:v>
                </c:pt>
                <c:pt idx="48">
                  <c:v>42930</c:v>
                </c:pt>
                <c:pt idx="49">
                  <c:v>42933</c:v>
                </c:pt>
                <c:pt idx="50">
                  <c:v>42934</c:v>
                </c:pt>
                <c:pt idx="51">
                  <c:v>42935</c:v>
                </c:pt>
                <c:pt idx="52">
                  <c:v>42936</c:v>
                </c:pt>
                <c:pt idx="53">
                  <c:v>42937</c:v>
                </c:pt>
                <c:pt idx="54">
                  <c:v>42940</c:v>
                </c:pt>
                <c:pt idx="55">
                  <c:v>42941</c:v>
                </c:pt>
                <c:pt idx="56">
                  <c:v>42942</c:v>
                </c:pt>
                <c:pt idx="57">
                  <c:v>42943</c:v>
                </c:pt>
                <c:pt idx="58">
                  <c:v>42944</c:v>
                </c:pt>
                <c:pt idx="59">
                  <c:v>42947</c:v>
                </c:pt>
                <c:pt idx="60">
                  <c:v>42948</c:v>
                </c:pt>
                <c:pt idx="61">
                  <c:v>42949</c:v>
                </c:pt>
                <c:pt idx="62">
                  <c:v>42950</c:v>
                </c:pt>
                <c:pt idx="63">
                  <c:v>42951</c:v>
                </c:pt>
                <c:pt idx="64">
                  <c:v>42955</c:v>
                </c:pt>
                <c:pt idx="65">
                  <c:v>42956</c:v>
                </c:pt>
                <c:pt idx="66">
                  <c:v>42957</c:v>
                </c:pt>
                <c:pt idx="67">
                  <c:v>42958</c:v>
                </c:pt>
                <c:pt idx="68">
                  <c:v>42961</c:v>
                </c:pt>
                <c:pt idx="69">
                  <c:v>42962</c:v>
                </c:pt>
                <c:pt idx="70">
                  <c:v>42963</c:v>
                </c:pt>
                <c:pt idx="71">
                  <c:v>42964</c:v>
                </c:pt>
                <c:pt idx="72">
                  <c:v>42965</c:v>
                </c:pt>
                <c:pt idx="73">
                  <c:v>42968</c:v>
                </c:pt>
                <c:pt idx="74">
                  <c:v>42969</c:v>
                </c:pt>
                <c:pt idx="75">
                  <c:v>42970</c:v>
                </c:pt>
                <c:pt idx="76">
                  <c:v>42971</c:v>
                </c:pt>
                <c:pt idx="77">
                  <c:v>42972</c:v>
                </c:pt>
                <c:pt idx="78">
                  <c:v>42976</c:v>
                </c:pt>
                <c:pt idx="79">
                  <c:v>42977</c:v>
                </c:pt>
                <c:pt idx="80">
                  <c:v>42978</c:v>
                </c:pt>
                <c:pt idx="81">
                  <c:v>42979</c:v>
                </c:pt>
                <c:pt idx="82">
                  <c:v>42983</c:v>
                </c:pt>
                <c:pt idx="83">
                  <c:v>42984</c:v>
                </c:pt>
                <c:pt idx="84">
                  <c:v>42985</c:v>
                </c:pt>
                <c:pt idx="85">
                  <c:v>42986</c:v>
                </c:pt>
                <c:pt idx="86">
                  <c:v>42989</c:v>
                </c:pt>
                <c:pt idx="87">
                  <c:v>42990</c:v>
                </c:pt>
                <c:pt idx="88">
                  <c:v>42991</c:v>
                </c:pt>
                <c:pt idx="89">
                  <c:v>42992</c:v>
                </c:pt>
                <c:pt idx="90">
                  <c:v>42993</c:v>
                </c:pt>
                <c:pt idx="91">
                  <c:v>42996</c:v>
                </c:pt>
                <c:pt idx="92">
                  <c:v>42997</c:v>
                </c:pt>
                <c:pt idx="93">
                  <c:v>42998</c:v>
                </c:pt>
                <c:pt idx="94">
                  <c:v>42999</c:v>
                </c:pt>
                <c:pt idx="95">
                  <c:v>43000</c:v>
                </c:pt>
              </c:numCache>
            </c:numRef>
          </c:xVal>
          <c:yVal>
            <c:numRef>
              <c:f>'Mark data'!$B$2:$B$97</c:f>
              <c:numCache>
                <c:formatCode>0.00</c:formatCode>
                <c:ptCount val="96"/>
                <c:pt idx="0">
                  <c:v>64.039999999999992</c:v>
                </c:pt>
                <c:pt idx="1">
                  <c:v>63.319999999999993</c:v>
                </c:pt>
                <c:pt idx="2">
                  <c:v>62.78</c:v>
                </c:pt>
                <c:pt idx="3">
                  <c:v>62.96</c:v>
                </c:pt>
                <c:pt idx="4">
                  <c:v>63.14</c:v>
                </c:pt>
                <c:pt idx="5">
                  <c:v>60.8</c:v>
                </c:pt>
                <c:pt idx="6">
                  <c:v>61.519999999999996</c:v>
                </c:pt>
                <c:pt idx="7">
                  <c:v>61.519999999999996</c:v>
                </c:pt>
                <c:pt idx="8">
                  <c:v>61.519999999999996</c:v>
                </c:pt>
                <c:pt idx="9">
                  <c:v>61.16</c:v>
                </c:pt>
                <c:pt idx="10">
                  <c:v>62.24</c:v>
                </c:pt>
                <c:pt idx="11">
                  <c:v>62.24</c:v>
                </c:pt>
                <c:pt idx="12">
                  <c:v>64.039999999999992</c:v>
                </c:pt>
                <c:pt idx="13">
                  <c:v>64.400000000000006</c:v>
                </c:pt>
                <c:pt idx="14">
                  <c:v>66.92</c:v>
                </c:pt>
                <c:pt idx="15">
                  <c:v>66.92</c:v>
                </c:pt>
                <c:pt idx="16">
                  <c:v>67.64</c:v>
                </c:pt>
                <c:pt idx="17">
                  <c:v>67.460000000000008</c:v>
                </c:pt>
                <c:pt idx="18">
                  <c:v>65.300000000000011</c:v>
                </c:pt>
                <c:pt idx="19">
                  <c:v>68.36</c:v>
                </c:pt>
                <c:pt idx="20">
                  <c:v>68.72</c:v>
                </c:pt>
                <c:pt idx="21">
                  <c:v>68.180000000000007</c:v>
                </c:pt>
                <c:pt idx="22">
                  <c:v>68.180000000000007</c:v>
                </c:pt>
                <c:pt idx="23">
                  <c:v>71.42</c:v>
                </c:pt>
                <c:pt idx="24">
                  <c:v>72.14</c:v>
                </c:pt>
                <c:pt idx="25">
                  <c:v>72.680000000000007</c:v>
                </c:pt>
                <c:pt idx="26">
                  <c:v>72.680000000000007</c:v>
                </c:pt>
                <c:pt idx="27">
                  <c:v>72.680000000000007</c:v>
                </c:pt>
                <c:pt idx="28">
                  <c:v>73.580000000000013</c:v>
                </c:pt>
                <c:pt idx="29">
                  <c:v>74.48</c:v>
                </c:pt>
                <c:pt idx="30">
                  <c:v>74.66</c:v>
                </c:pt>
                <c:pt idx="31">
                  <c:v>75.38</c:v>
                </c:pt>
                <c:pt idx="32">
                  <c:v>75.92</c:v>
                </c:pt>
                <c:pt idx="33">
                  <c:v>76.460000000000008</c:v>
                </c:pt>
                <c:pt idx="34">
                  <c:v>77.180000000000007</c:v>
                </c:pt>
                <c:pt idx="35">
                  <c:v>77.900000000000006</c:v>
                </c:pt>
                <c:pt idx="36">
                  <c:v>77.72</c:v>
                </c:pt>
                <c:pt idx="37">
                  <c:v>78.080000000000013</c:v>
                </c:pt>
                <c:pt idx="38">
                  <c:v>75.38</c:v>
                </c:pt>
                <c:pt idx="39">
                  <c:v>74.48</c:v>
                </c:pt>
                <c:pt idx="40">
                  <c:v>75.2</c:v>
                </c:pt>
                <c:pt idx="41">
                  <c:v>75.92</c:v>
                </c:pt>
                <c:pt idx="42">
                  <c:v>78.080000000000013</c:v>
                </c:pt>
                <c:pt idx="43">
                  <c:v>78.259999999999991</c:v>
                </c:pt>
                <c:pt idx="44">
                  <c:v>78.259999999999991</c:v>
                </c:pt>
                <c:pt idx="45">
                  <c:v>78.62</c:v>
                </c:pt>
                <c:pt idx="46">
                  <c:v>78.800000000000011</c:v>
                </c:pt>
                <c:pt idx="47">
                  <c:v>78.259999999999991</c:v>
                </c:pt>
                <c:pt idx="48">
                  <c:v>78.98</c:v>
                </c:pt>
                <c:pt idx="49">
                  <c:v>79.88</c:v>
                </c:pt>
                <c:pt idx="50">
                  <c:v>80.240000000000009</c:v>
                </c:pt>
                <c:pt idx="51">
                  <c:v>0</c:v>
                </c:pt>
                <c:pt idx="52">
                  <c:v>80.599999999999994</c:v>
                </c:pt>
                <c:pt idx="53">
                  <c:v>80.960000000000008</c:v>
                </c:pt>
                <c:pt idx="54">
                  <c:v>81.319999999999993</c:v>
                </c:pt>
                <c:pt idx="55">
                  <c:v>81.14</c:v>
                </c:pt>
                <c:pt idx="56">
                  <c:v>79.52</c:v>
                </c:pt>
                <c:pt idx="57">
                  <c:v>80.599999999999994</c:v>
                </c:pt>
                <c:pt idx="58">
                  <c:v>81.14</c:v>
                </c:pt>
                <c:pt idx="59">
                  <c:v>79.88</c:v>
                </c:pt>
                <c:pt idx="60">
                  <c:v>79.88</c:v>
                </c:pt>
                <c:pt idx="61">
                  <c:v>78.98</c:v>
                </c:pt>
                <c:pt idx="62">
                  <c:v>78.800000000000011</c:v>
                </c:pt>
                <c:pt idx="63">
                  <c:v>79.16</c:v>
                </c:pt>
                <c:pt idx="64">
                  <c:v>77.36</c:v>
                </c:pt>
                <c:pt idx="65">
                  <c:v>77.36</c:v>
                </c:pt>
                <c:pt idx="66">
                  <c:v>77</c:v>
                </c:pt>
                <c:pt idx="67">
                  <c:v>77.539999999999992</c:v>
                </c:pt>
                <c:pt idx="68">
                  <c:v>77.900000000000006</c:v>
                </c:pt>
                <c:pt idx="69">
                  <c:v>78.44</c:v>
                </c:pt>
                <c:pt idx="70">
                  <c:v>78.800000000000011</c:v>
                </c:pt>
                <c:pt idx="71">
                  <c:v>79.16</c:v>
                </c:pt>
                <c:pt idx="72">
                  <c:v>79.52</c:v>
                </c:pt>
                <c:pt idx="73">
                  <c:v>80.78</c:v>
                </c:pt>
                <c:pt idx="74">
                  <c:v>81.14</c:v>
                </c:pt>
                <c:pt idx="75">
                  <c:v>80.78</c:v>
                </c:pt>
                <c:pt idx="76">
                  <c:v>80.960000000000008</c:v>
                </c:pt>
                <c:pt idx="77">
                  <c:v>80.42</c:v>
                </c:pt>
                <c:pt idx="78">
                  <c:v>79.7</c:v>
                </c:pt>
                <c:pt idx="79">
                  <c:v>79.52</c:v>
                </c:pt>
                <c:pt idx="80">
                  <c:v>79.34</c:v>
                </c:pt>
                <c:pt idx="81">
                  <c:v>78.98</c:v>
                </c:pt>
                <c:pt idx="82">
                  <c:v>76.460000000000008</c:v>
                </c:pt>
                <c:pt idx="83">
                  <c:v>75.56</c:v>
                </c:pt>
                <c:pt idx="84">
                  <c:v>75.2</c:v>
                </c:pt>
                <c:pt idx="85">
                  <c:v>74.66</c:v>
                </c:pt>
                <c:pt idx="86">
                  <c:v>73.759999999999991</c:v>
                </c:pt>
                <c:pt idx="87">
                  <c:v>73.94</c:v>
                </c:pt>
                <c:pt idx="88">
                  <c:v>73.22</c:v>
                </c:pt>
                <c:pt idx="89">
                  <c:v>72.86</c:v>
                </c:pt>
                <c:pt idx="90">
                  <c:v>72.86</c:v>
                </c:pt>
                <c:pt idx="91">
                  <c:v>73.580000000000013</c:v>
                </c:pt>
                <c:pt idx="92">
                  <c:v>73.759999999999991</c:v>
                </c:pt>
                <c:pt idx="93">
                  <c:v>73.94</c:v>
                </c:pt>
                <c:pt idx="94">
                  <c:v>73.759999999999991</c:v>
                </c:pt>
                <c:pt idx="95">
                  <c:v>74.48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8677312"/>
        <c:axId val="178677704"/>
      </c:scatterChart>
      <c:valAx>
        <c:axId val="178677312"/>
        <c:scaling>
          <c:orientation val="minMax"/>
          <c:max val="43010"/>
          <c:min val="42855"/>
        </c:scaling>
        <c:delete val="0"/>
        <c:axPos val="b"/>
        <c:numFmt formatCode="d\-mmm" sourceLinked="1"/>
        <c:majorTickMark val="out"/>
        <c:minorTickMark val="none"/>
        <c:tickLblPos val="nextTo"/>
        <c:crossAx val="178677704"/>
        <c:crosses val="autoZero"/>
        <c:crossBetween val="midCat"/>
      </c:valAx>
      <c:valAx>
        <c:axId val="178677704"/>
        <c:scaling>
          <c:orientation val="minMax"/>
          <c:min val="55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crossAx val="178677312"/>
        <c:crosses val="autoZero"/>
        <c:crossBetween val="midCat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0.88333</cdr:x>
      <cdr:y>0.74444</cdr:y>
    </cdr:from>
    <cdr:to>
      <cdr:x>0.98333</cdr:x>
      <cdr:y>0.78889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077199" y="5105400"/>
          <a:ext cx="9144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b="1" dirty="0">
              <a:solidFill>
                <a:sysClr val="windowText" lastClr="000000"/>
              </a:solidFill>
            </a:rPr>
            <a:t>130CFU/100mL</a:t>
          </a:r>
        </a:p>
      </cdr:txBody>
    </cdr:sp>
  </cdr:relSizeAnchor>
  <cdr:relSizeAnchor xmlns:cdr="http://schemas.openxmlformats.org/drawingml/2006/chartDrawing">
    <cdr:from>
      <cdr:x>0.08333</cdr:x>
      <cdr:y>0.77778</cdr:y>
    </cdr:from>
    <cdr:to>
      <cdr:x>0.9</cdr:x>
      <cdr:y>0.77778</cdr:y>
    </cdr:to>
    <cdr:cxnSp macro="">
      <cdr:nvCxnSpPr>
        <cdr:cNvPr id="4" name="Straight Connector 3"/>
        <cdr:cNvCxnSpPr/>
      </cdr:nvCxnSpPr>
      <cdr:spPr>
        <a:xfrm xmlns:a="http://schemas.openxmlformats.org/drawingml/2006/main">
          <a:off x="761999" y="5334000"/>
          <a:ext cx="7467601" cy="14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2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0.04409</cdr:x>
      <cdr:y>0.78125</cdr:y>
    </cdr:from>
    <cdr:to>
      <cdr:x>0.96992</cdr:x>
      <cdr:y>0.78125</cdr:y>
    </cdr:to>
    <cdr:cxnSp macro="">
      <cdr:nvCxnSpPr>
        <cdr:cNvPr id="5" name="Straight Connector 4"/>
        <cdr:cNvCxnSpPr/>
      </cdr:nvCxnSpPr>
      <cdr:spPr>
        <a:xfrm xmlns:a="http://schemas.openxmlformats.org/drawingml/2006/main">
          <a:off x="381000" y="1905000"/>
          <a:ext cx="800100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2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372" cy="464820"/>
          </a:xfrm>
          <a:prstGeom prst="rect">
            <a:avLst/>
          </a:prstGeom>
        </p:spPr>
        <p:txBody>
          <a:bodyPr vert="horz" lIns="91723" tIns="45862" rIns="91723" bIns="458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436" y="0"/>
            <a:ext cx="3038372" cy="464820"/>
          </a:xfrm>
          <a:prstGeom prst="rect">
            <a:avLst/>
          </a:prstGeom>
        </p:spPr>
        <p:txBody>
          <a:bodyPr vert="horz" lIns="91723" tIns="45862" rIns="91723" bIns="45862" rtlCol="0"/>
          <a:lstStyle>
            <a:lvl1pPr algn="r">
              <a:defRPr sz="1200"/>
            </a:lvl1pPr>
          </a:lstStyle>
          <a:p>
            <a:fld id="{F107091D-D449-4292-B284-62176FE6F038}" type="datetimeFigureOut">
              <a:rPr lang="en-US" smtClean="0"/>
              <a:pPr/>
              <a:t>10/3/2017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89"/>
            <a:ext cx="3038372" cy="464820"/>
          </a:xfrm>
          <a:prstGeom prst="rect">
            <a:avLst/>
          </a:prstGeom>
        </p:spPr>
        <p:txBody>
          <a:bodyPr vert="horz" lIns="91723" tIns="45862" rIns="91723" bIns="458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436" y="8829989"/>
            <a:ext cx="3038372" cy="464820"/>
          </a:xfrm>
          <a:prstGeom prst="rect">
            <a:avLst/>
          </a:prstGeom>
        </p:spPr>
        <p:txBody>
          <a:bodyPr vert="horz" lIns="91723" tIns="45862" rIns="91723" bIns="45862" rtlCol="0" anchor="b"/>
          <a:lstStyle>
            <a:lvl1pPr algn="r">
              <a:defRPr sz="1200"/>
            </a:lvl1pPr>
          </a:lstStyle>
          <a:p>
            <a:fld id="{2C6A55F3-414B-45E8-B3D0-658317DAAC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7770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1" cy="464820"/>
          </a:xfrm>
          <a:prstGeom prst="rect">
            <a:avLst/>
          </a:prstGeom>
        </p:spPr>
        <p:txBody>
          <a:bodyPr vert="horz" lIns="93246" tIns="46623" rIns="93246" bIns="466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1" cy="464820"/>
          </a:xfrm>
          <a:prstGeom prst="rect">
            <a:avLst/>
          </a:prstGeom>
        </p:spPr>
        <p:txBody>
          <a:bodyPr vert="horz" lIns="93246" tIns="46623" rIns="93246" bIns="46623" rtlCol="0"/>
          <a:lstStyle>
            <a:lvl1pPr algn="r">
              <a:defRPr sz="1200"/>
            </a:lvl1pPr>
          </a:lstStyle>
          <a:p>
            <a:fld id="{8209EE54-1AB3-46BD-A1BC-ECCF56A18252}" type="datetimeFigureOut">
              <a:rPr lang="en-US" smtClean="0"/>
              <a:pPr/>
              <a:t>10/3/2017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46" tIns="46623" rIns="93246" bIns="466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246" tIns="46623" rIns="93246" bIns="4662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1" cy="464820"/>
          </a:xfrm>
          <a:prstGeom prst="rect">
            <a:avLst/>
          </a:prstGeom>
        </p:spPr>
        <p:txBody>
          <a:bodyPr vert="horz" lIns="93246" tIns="46623" rIns="93246" bIns="466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1" cy="464820"/>
          </a:xfrm>
          <a:prstGeom prst="rect">
            <a:avLst/>
          </a:prstGeom>
        </p:spPr>
        <p:txBody>
          <a:bodyPr vert="horz" lIns="93246" tIns="46623" rIns="93246" bIns="46623" rtlCol="0" anchor="b"/>
          <a:lstStyle>
            <a:lvl1pPr algn="r">
              <a:defRPr sz="1200"/>
            </a:lvl1pPr>
          </a:lstStyle>
          <a:p>
            <a:fld id="{72DF3908-978F-4FB0-AC43-2B183D06959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446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F3908-978F-4FB0-AC43-2B183D06959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201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Maysville</a:t>
            </a:r>
            <a:r>
              <a:rPr lang="en-US" baseline="0" dirty="0" smtClean="0"/>
              <a:t> is not on this map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F3908-978F-4FB0-AC43-2B183D06959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386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F3908-978F-4FB0-AC43-2B183D06959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70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F3908-978F-4FB0-AC43-2B183D06959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672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Emsworth, pike island, </a:t>
            </a:r>
            <a:r>
              <a:rPr lang="en-US" dirty="0" err="1" smtClean="0"/>
              <a:t>meldahl</a:t>
            </a:r>
            <a:r>
              <a:rPr lang="en-US" dirty="0" smtClean="0"/>
              <a:t>, </a:t>
            </a:r>
            <a:r>
              <a:rPr lang="en-US" dirty="0" err="1" smtClean="0"/>
              <a:t>newburgh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F3908-978F-4FB0-AC43-2B183D06959F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823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10 events - Pittsburgh,</a:t>
            </a:r>
            <a:r>
              <a:rPr lang="en-US" baseline="0" dirty="0" smtClean="0"/>
              <a:t> Conesville, Marietta, Ripley, Cincinnati area x3, Louisville, Evansville, Paducah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F3908-978F-4FB0-AC43-2B183D06959F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50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39C27-0D2F-4F52-B1E8-A32FFC0113EB}" type="datetimeFigureOut">
              <a:rPr lang="en-US" smtClean="0"/>
              <a:pPr/>
              <a:t>10/3/2017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2017 Monitoring Activities:</a:t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Summer Water Quality Conditions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en-US" sz="2400" dirty="0" smtClean="0"/>
              <a:t>Technical Committee Meeting</a:t>
            </a:r>
          </a:p>
          <a:p>
            <a:pPr algn="r"/>
            <a:r>
              <a:rPr lang="en-US" sz="2400" dirty="0" smtClean="0"/>
              <a:t>October 3-4, 2017</a:t>
            </a:r>
          </a:p>
          <a:p>
            <a:pPr algn="r"/>
            <a:r>
              <a:rPr lang="en-US" sz="2400" dirty="0" smtClean="0"/>
              <a:t>Agenda Item #3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>
            <a:normAutofit/>
          </a:bodyPr>
          <a:lstStyle/>
          <a:p>
            <a:r>
              <a:rPr lang="en-US" sz="3800" dirty="0" smtClean="0">
                <a:solidFill>
                  <a:srgbClr val="0000CC"/>
                </a:solidFill>
                <a:latin typeface="Berlin Sans FB" pitchFamily="34" charset="0"/>
              </a:rPr>
              <a:t>Organics Detection System </a:t>
            </a:r>
            <a:endParaRPr lang="en-US" sz="38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0000CC"/>
                </a:solidFill>
                <a:latin typeface="Berlin Sans FB" pitchFamily="34" charset="0"/>
              </a:rPr>
              <a:t>Summary of ODS </a:t>
            </a:r>
            <a:r>
              <a:rPr lang="en-US" dirty="0">
                <a:solidFill>
                  <a:srgbClr val="0000CC"/>
                </a:solidFill>
                <a:latin typeface="Berlin Sans FB" pitchFamily="34" charset="0"/>
              </a:rPr>
              <a:t>travel related repairs </a:t>
            </a:r>
            <a:r>
              <a:rPr lang="en-US" dirty="0" smtClean="0">
                <a:solidFill>
                  <a:srgbClr val="0000CC"/>
                </a:solidFill>
                <a:latin typeface="Berlin Sans FB" pitchFamily="34" charset="0"/>
              </a:rPr>
              <a:t>(non-maintenance </a:t>
            </a:r>
            <a:r>
              <a:rPr lang="en-US" dirty="0">
                <a:solidFill>
                  <a:srgbClr val="0000CC"/>
                </a:solidFill>
                <a:latin typeface="Berlin Sans FB" pitchFamily="34" charset="0"/>
              </a:rPr>
              <a:t>agreement) September 1</a:t>
            </a:r>
            <a:r>
              <a:rPr lang="en-US" baseline="30000" dirty="0">
                <a:solidFill>
                  <a:srgbClr val="0000CC"/>
                </a:solidFill>
                <a:latin typeface="Berlin Sans FB" pitchFamily="34" charset="0"/>
              </a:rPr>
              <a:t>st</a:t>
            </a:r>
            <a:r>
              <a:rPr lang="en-US" dirty="0">
                <a:solidFill>
                  <a:srgbClr val="0000CC"/>
                </a:solidFill>
                <a:latin typeface="Berlin Sans FB" pitchFamily="34" charset="0"/>
              </a:rPr>
              <a:t> </a:t>
            </a:r>
            <a:r>
              <a:rPr lang="en-US" dirty="0" smtClean="0">
                <a:solidFill>
                  <a:srgbClr val="0000CC"/>
                </a:solidFill>
                <a:latin typeface="Berlin Sans FB" pitchFamily="34" charset="0"/>
              </a:rPr>
              <a:t>2016 </a:t>
            </a:r>
            <a:r>
              <a:rPr lang="en-US" dirty="0">
                <a:solidFill>
                  <a:srgbClr val="0000CC"/>
                </a:solidFill>
                <a:latin typeface="Berlin Sans FB" pitchFamily="34" charset="0"/>
              </a:rPr>
              <a:t>to August 31</a:t>
            </a:r>
            <a:r>
              <a:rPr lang="en-US" baseline="30000" dirty="0">
                <a:solidFill>
                  <a:srgbClr val="0000CC"/>
                </a:solidFill>
                <a:latin typeface="Berlin Sans FB" pitchFamily="34" charset="0"/>
              </a:rPr>
              <a:t>st</a:t>
            </a:r>
            <a:r>
              <a:rPr lang="en-US" dirty="0">
                <a:solidFill>
                  <a:srgbClr val="0000CC"/>
                </a:solidFill>
                <a:latin typeface="Berlin Sans FB" pitchFamily="34" charset="0"/>
              </a:rPr>
              <a:t> </a:t>
            </a:r>
            <a:r>
              <a:rPr lang="en-US" dirty="0" smtClean="0">
                <a:solidFill>
                  <a:srgbClr val="0000CC"/>
                </a:solidFill>
                <a:latin typeface="Berlin Sans FB" pitchFamily="34" charset="0"/>
              </a:rPr>
              <a:t>2017</a:t>
            </a:r>
            <a:endParaRPr lang="en-US" dirty="0">
              <a:solidFill>
                <a:srgbClr val="0000CC"/>
              </a:solidFill>
              <a:latin typeface="Berlin Sans FB" pitchFamily="34" charset="0"/>
            </a:endParaRPr>
          </a:p>
          <a:p>
            <a:pPr lvl="1">
              <a:lnSpc>
                <a:spcPct val="110000"/>
              </a:lnSpc>
            </a:pPr>
            <a:r>
              <a:rPr lang="en-US" sz="2600" dirty="0" smtClean="0">
                <a:solidFill>
                  <a:srgbClr val="0000CC"/>
                </a:solidFill>
                <a:latin typeface="Berlin Sans FB" pitchFamily="34" charset="0"/>
              </a:rPr>
              <a:t>Computer hardware </a:t>
            </a:r>
            <a:r>
              <a:rPr lang="en-US" sz="2600" dirty="0">
                <a:solidFill>
                  <a:srgbClr val="0000CC"/>
                </a:solidFill>
                <a:latin typeface="Berlin Sans FB" pitchFamily="34" charset="0"/>
              </a:rPr>
              <a:t>or software </a:t>
            </a:r>
            <a:r>
              <a:rPr lang="en-US" sz="2600" dirty="0" smtClean="0">
                <a:solidFill>
                  <a:srgbClr val="0000CC"/>
                </a:solidFill>
                <a:latin typeface="Berlin Sans FB" pitchFamily="34" charset="0"/>
              </a:rPr>
              <a:t>related – 204 hours</a:t>
            </a:r>
            <a:endParaRPr lang="en-US" sz="2600" dirty="0">
              <a:solidFill>
                <a:srgbClr val="0000CC"/>
              </a:solidFill>
              <a:latin typeface="Berlin Sans FB" pitchFamily="34" charset="0"/>
            </a:endParaRPr>
          </a:p>
          <a:p>
            <a:pPr lvl="1">
              <a:lnSpc>
                <a:spcPct val="110000"/>
              </a:lnSpc>
            </a:pPr>
            <a:r>
              <a:rPr lang="en-US" sz="2600" dirty="0" smtClean="0">
                <a:solidFill>
                  <a:srgbClr val="0000CC"/>
                </a:solidFill>
                <a:latin typeface="Berlin Sans FB" pitchFamily="34" charset="0"/>
              </a:rPr>
              <a:t>Equipment repair and maintenance - 60 hours</a:t>
            </a:r>
            <a:endParaRPr lang="en-US" sz="2600" dirty="0">
              <a:solidFill>
                <a:srgbClr val="0000CC"/>
              </a:solidFill>
              <a:latin typeface="Berlin Sans FB" pitchFamily="34" charset="0"/>
            </a:endParaRPr>
          </a:p>
          <a:p>
            <a:pPr lvl="1">
              <a:lnSpc>
                <a:spcPct val="110000"/>
              </a:lnSpc>
            </a:pPr>
            <a:r>
              <a:rPr lang="en-US" sz="2600" dirty="0" smtClean="0">
                <a:solidFill>
                  <a:srgbClr val="0000CC"/>
                </a:solidFill>
                <a:latin typeface="Berlin Sans FB" pitchFamily="34" charset="0"/>
              </a:rPr>
              <a:t>GC </a:t>
            </a:r>
            <a:r>
              <a:rPr lang="en-US" sz="2600" dirty="0">
                <a:solidFill>
                  <a:srgbClr val="0000CC"/>
                </a:solidFill>
                <a:latin typeface="Berlin Sans FB" pitchFamily="34" charset="0"/>
              </a:rPr>
              <a:t>calibration, training and </a:t>
            </a:r>
            <a:r>
              <a:rPr lang="en-US" sz="2600" dirty="0" smtClean="0">
                <a:solidFill>
                  <a:srgbClr val="0000CC"/>
                </a:solidFill>
                <a:latin typeface="Berlin Sans FB" pitchFamily="34" charset="0"/>
              </a:rPr>
              <a:t>service – 36 hours </a:t>
            </a:r>
            <a:endParaRPr lang="en-US" sz="2600" dirty="0">
              <a:solidFill>
                <a:srgbClr val="0000CC"/>
              </a:solidFill>
              <a:latin typeface="Berlin Sans FB" pitchFamily="34" charset="0"/>
            </a:endParaRPr>
          </a:p>
          <a:p>
            <a:pPr lvl="2"/>
            <a:r>
              <a:rPr lang="en-US" dirty="0" smtClean="0">
                <a:solidFill>
                  <a:srgbClr val="0000CC"/>
                </a:solidFill>
                <a:latin typeface="Berlin Sans FB" pitchFamily="34" charset="0"/>
              </a:rPr>
              <a:t>Pittsburgh Water, West View Water and Weirton Water have all needed training due to recent staffing changes. </a:t>
            </a:r>
          </a:p>
          <a:p>
            <a:pPr lvl="1">
              <a:lnSpc>
                <a:spcPct val="110000"/>
              </a:lnSpc>
            </a:pPr>
            <a:r>
              <a:rPr lang="en-US" sz="2600" dirty="0" err="1" smtClean="0">
                <a:solidFill>
                  <a:srgbClr val="0000CC"/>
                </a:solidFill>
                <a:latin typeface="Berlin Sans FB" pitchFamily="34" charset="0"/>
              </a:rPr>
              <a:t>Inficon</a:t>
            </a:r>
            <a:r>
              <a:rPr lang="en-US" sz="2600" dirty="0" smtClean="0">
                <a:solidFill>
                  <a:srgbClr val="0000CC"/>
                </a:solidFill>
                <a:latin typeface="Berlin Sans FB" pitchFamily="34" charset="0"/>
              </a:rPr>
              <a:t> </a:t>
            </a:r>
            <a:r>
              <a:rPr lang="en-US" sz="2600" dirty="0">
                <a:solidFill>
                  <a:srgbClr val="0000CC"/>
                </a:solidFill>
                <a:latin typeface="Berlin Sans FB" pitchFamily="34" charset="0"/>
              </a:rPr>
              <a:t>process GC </a:t>
            </a:r>
            <a:r>
              <a:rPr lang="en-US" sz="2600" dirty="0" smtClean="0">
                <a:solidFill>
                  <a:srgbClr val="0000CC"/>
                </a:solidFill>
                <a:latin typeface="Berlin Sans FB" pitchFamily="34" charset="0"/>
              </a:rPr>
              <a:t>related – 50 hours </a:t>
            </a:r>
            <a:endParaRPr lang="en-US" sz="2600" dirty="0">
              <a:solidFill>
                <a:srgbClr val="0000CC"/>
              </a:solidFill>
              <a:latin typeface="Berlin Sans FB" pitchFamily="34" charset="0"/>
            </a:endParaRPr>
          </a:p>
          <a:p>
            <a:pPr lvl="1">
              <a:lnSpc>
                <a:spcPct val="110000"/>
              </a:lnSpc>
            </a:pPr>
            <a:r>
              <a:rPr lang="en-US" sz="2600" dirty="0">
                <a:solidFill>
                  <a:srgbClr val="0000CC"/>
                </a:solidFill>
                <a:latin typeface="Berlin Sans FB" pitchFamily="34" charset="0"/>
              </a:rPr>
              <a:t>Only the </a:t>
            </a:r>
            <a:r>
              <a:rPr lang="en-US" sz="2600" dirty="0" smtClean="0">
                <a:solidFill>
                  <a:srgbClr val="0000CC"/>
                </a:solidFill>
                <a:latin typeface="Berlin Sans FB" pitchFamily="34" charset="0"/>
              </a:rPr>
              <a:t>GCMS </a:t>
            </a:r>
            <a:r>
              <a:rPr lang="en-US" sz="2600" dirty="0">
                <a:solidFill>
                  <a:srgbClr val="0000CC"/>
                </a:solidFill>
                <a:latin typeface="Berlin Sans FB" pitchFamily="34" charset="0"/>
              </a:rPr>
              <a:t>portion of instrumentation is covered by Maintenance Agreements</a:t>
            </a:r>
          </a:p>
        </p:txBody>
      </p:sp>
    </p:spTree>
    <p:extLst>
      <p:ext uri="{BB962C8B-B14F-4D97-AF65-F5344CB8AC3E}">
        <p14:creationId xmlns:p14="http://schemas.microsoft.com/office/powerpoint/2010/main" val="398854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20159"/>
              </p:ext>
            </p:extLst>
          </p:nvPr>
        </p:nvGraphicFramePr>
        <p:xfrm>
          <a:off x="685800" y="1143000"/>
          <a:ext cx="7848600" cy="533400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616200"/>
                <a:gridCol w="2616200"/>
                <a:gridCol w="2616200"/>
              </a:tblGrid>
              <a:tr h="1018670">
                <a:tc>
                  <a:txBody>
                    <a:bodyPr/>
                    <a:lstStyle/>
                    <a:p>
                      <a:pPr algn="ctr"/>
                      <a:endParaRPr lang="en-US" sz="1800" dirty="0" smtClean="0">
                        <a:latin typeface="Estrangelo Edessa" pitchFamily="66" charset="0"/>
                        <a:cs typeface="Estrangelo Edessa" pitchFamily="66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latin typeface="Estrangelo Edessa" pitchFamily="66" charset="0"/>
                          <a:cs typeface="Estrangelo Edessa" pitchFamily="66" charset="0"/>
                        </a:rPr>
                        <a:t>Year</a:t>
                      </a:r>
                      <a:endParaRPr lang="en-US" sz="1800" b="1" dirty="0">
                        <a:solidFill>
                          <a:srgbClr val="0000CC"/>
                        </a:solidFill>
                        <a:latin typeface="Estrangelo Edessa" pitchFamily="66" charset="0"/>
                        <a:cs typeface="Estrangelo Edess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>
                        <a:latin typeface="Estrangelo Edessa" pitchFamily="66" charset="0"/>
                        <a:cs typeface="Estrangelo Edessa" pitchFamily="66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latin typeface="Estrangelo Edessa" pitchFamily="66" charset="0"/>
                          <a:cs typeface="Estrangelo Edessa" pitchFamily="66" charset="0"/>
                        </a:rPr>
                        <a:t># Raw</a:t>
                      </a:r>
                      <a:r>
                        <a:rPr lang="en-US" sz="1800" baseline="0" dirty="0" smtClean="0">
                          <a:latin typeface="Estrangelo Edessa" pitchFamily="66" charset="0"/>
                          <a:cs typeface="Estrangelo Edessa" pitchFamily="66" charset="0"/>
                        </a:rPr>
                        <a:t> Water Samples </a:t>
                      </a:r>
                      <a:endParaRPr lang="en-US" sz="1800" b="1" dirty="0">
                        <a:solidFill>
                          <a:srgbClr val="0000CC"/>
                        </a:solidFill>
                        <a:latin typeface="Estrangelo Edessa" pitchFamily="66" charset="0"/>
                        <a:cs typeface="Estrangelo Edess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>
                        <a:latin typeface="Estrangelo Edessa" pitchFamily="66" charset="0"/>
                        <a:cs typeface="Estrangelo Edessa" pitchFamily="66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latin typeface="Estrangelo Edessa" pitchFamily="66" charset="0"/>
                          <a:cs typeface="Estrangelo Edessa" pitchFamily="66" charset="0"/>
                        </a:rPr>
                        <a:t>% Utilization </a:t>
                      </a:r>
                      <a:endParaRPr lang="en-US" sz="1800" b="1" dirty="0">
                        <a:solidFill>
                          <a:srgbClr val="0000CC"/>
                        </a:solidFill>
                        <a:latin typeface="Estrangelo Edessa" pitchFamily="66" charset="0"/>
                        <a:cs typeface="Estrangelo Edessa" pitchFamily="66" charset="0"/>
                      </a:endParaRPr>
                    </a:p>
                  </a:txBody>
                  <a:tcPr/>
                </a:tc>
              </a:tr>
              <a:tr h="5815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2017 (Jan – Aug)</a:t>
                      </a:r>
                      <a:endParaRPr lang="en-US" sz="1800" dirty="0" smtClean="0">
                        <a:solidFill>
                          <a:srgbClr val="0000CC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3416/16 sites (8 months)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88%</a:t>
                      </a:r>
                      <a:endParaRPr lang="en-US" sz="1800" dirty="0" smtClean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5334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2016 (Jan </a:t>
                      </a:r>
                      <a:r>
                        <a:rPr lang="en-US" sz="1800" dirty="0" smtClean="0"/>
                        <a:t>– </a:t>
                      </a:r>
                      <a:r>
                        <a:rPr lang="en-US" sz="18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5221/16 sites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92%</a:t>
                      </a:r>
                    </a:p>
                  </a:txBody>
                  <a:tcPr anchor="ctr"/>
                </a:tc>
              </a:tr>
              <a:tr h="6096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2015 (Jan – Dec)</a:t>
                      </a:r>
                      <a:endParaRPr lang="en-US" sz="1800" dirty="0" smtClean="0">
                        <a:solidFill>
                          <a:srgbClr val="0000CC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4969/15 sites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91%</a:t>
                      </a:r>
                      <a:endParaRPr lang="en-US" sz="1800" dirty="0" smtClean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5334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 2014 (Jan – Dec )</a:t>
                      </a:r>
                      <a:endParaRPr lang="en-US" sz="1800" dirty="0" smtClean="0">
                        <a:solidFill>
                          <a:srgbClr val="0000CC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 </a:t>
                      </a:r>
                      <a:endParaRPr lang="en-US" sz="1800" dirty="0" smtClean="0">
                        <a:solidFill>
                          <a:srgbClr val="0000CC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5162/16 sites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88%</a:t>
                      </a:r>
                    </a:p>
                  </a:txBody>
                  <a:tcPr anchor="ctr"/>
                </a:tc>
              </a:tr>
              <a:tr h="6553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 2013 (Jan-Dec )</a:t>
                      </a:r>
                      <a:endParaRPr lang="en-US" sz="1800" dirty="0" smtClean="0">
                        <a:solidFill>
                          <a:srgbClr val="0000CC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4771/15 sites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87%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6160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2012 (Jan – Dec)</a:t>
                      </a:r>
                      <a:endParaRPr lang="en-US" sz="1800" dirty="0" smtClean="0">
                        <a:solidFill>
                          <a:srgbClr val="0000CC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4589/</a:t>
                      </a:r>
                      <a:r>
                        <a:rPr lang="en-US" sz="1800" baseline="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15 sites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88 %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6793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2011 (Jan – Dec) </a:t>
                      </a:r>
                      <a:endParaRPr lang="en-US" sz="1800" dirty="0" smtClean="0">
                        <a:solidFill>
                          <a:srgbClr val="0000CC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algn="ctr"/>
                      <a:endParaRPr lang="en-US" sz="1800" dirty="0">
                        <a:solidFill>
                          <a:srgbClr val="0000CC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4228/13 sites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89 %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14400" y="0"/>
            <a:ext cx="7315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00CC"/>
                </a:solidFill>
                <a:latin typeface="Berlin Sans FB" pitchFamily="34" charset="0"/>
                <a:cs typeface="Arial" pitchFamily="34" charset="0"/>
              </a:rPr>
              <a:t>Organics Detection System </a:t>
            </a:r>
          </a:p>
          <a:p>
            <a:pPr algn="ctr"/>
            <a:r>
              <a:rPr lang="en-US" sz="3200" smtClean="0">
                <a:solidFill>
                  <a:srgbClr val="0000CC"/>
                </a:solidFill>
                <a:latin typeface="Berlin Sans FB" pitchFamily="34" charset="0"/>
                <a:cs typeface="Arial" pitchFamily="34" charset="0"/>
              </a:rPr>
              <a:t>Performance Operations </a:t>
            </a:r>
            <a:endParaRPr lang="en-US" sz="3200" dirty="0">
              <a:solidFill>
                <a:srgbClr val="0000CC"/>
              </a:solidFill>
              <a:latin typeface="Berlin Sans FB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152400"/>
            <a:ext cx="8875059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Contact Recreation Sampling</a:t>
            </a:r>
            <a:endParaRPr 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371600"/>
            <a:ext cx="4800600" cy="533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dirty="0" smtClean="0"/>
              <a:t> Bacteria samples are collected April 1 through October 31. </a:t>
            </a:r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Samples are collected at an upstream and downstream location in Pittsburgh, Wheeling,       </a:t>
            </a:r>
          </a:p>
          <a:p>
            <a:r>
              <a:rPr lang="en-US" sz="1600" dirty="0" smtClean="0"/>
              <a:t>Huntington, Cincinnati, Louisville and Evansville. </a:t>
            </a:r>
          </a:p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Five rounds of sampling are completed monthly for each urban community sampling location and analyzed for </a:t>
            </a:r>
            <a:r>
              <a:rPr lang="en-US" sz="1600" i="1" dirty="0" smtClean="0"/>
              <a:t>E. coli </a:t>
            </a:r>
            <a:r>
              <a:rPr lang="en-US" sz="1600" dirty="0" smtClean="0"/>
              <a:t>using </a:t>
            </a:r>
            <a:r>
              <a:rPr lang="en-US" sz="1600" dirty="0" err="1" smtClean="0"/>
              <a:t>Colilert</a:t>
            </a:r>
            <a:r>
              <a:rPr lang="en-US" sz="1600" dirty="0" smtClean="0"/>
              <a:t> Method.  Those five samples are then used to produce a monthly Geometric Mean which shall not exceed 130CFU/100mL  and shall not exceed 240CFU/100mL in any single sample.  </a:t>
            </a:r>
          </a:p>
          <a:p>
            <a:pPr>
              <a:buFont typeface="Arial" pitchFamily="34" charset="0"/>
              <a:buChar char="•"/>
            </a:pPr>
            <a:endParaRPr lang="en-US" sz="1600" dirty="0"/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pPr>
              <a:buFont typeface="Arial" pitchFamily="34" charset="0"/>
              <a:buChar char="•"/>
            </a:pPr>
            <a:endParaRPr lang="en-US" sz="1600" dirty="0"/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pPr>
              <a:buFont typeface="Arial" pitchFamily="34" charset="0"/>
              <a:buChar char="•"/>
            </a:pPr>
            <a:endParaRPr lang="en-US" sz="1600" dirty="0"/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pPr>
              <a:buFont typeface="Arial" pitchFamily="34" charset="0"/>
              <a:buChar char="•"/>
            </a:pPr>
            <a:endParaRPr lang="en-US" sz="1600" dirty="0"/>
          </a:p>
          <a:p>
            <a:r>
              <a:rPr lang="en-US" sz="1050" b="1" dirty="0" smtClean="0"/>
              <a:t>*Pittsburgh Geometric Mean based off of 4 samples in May, June, and September</a:t>
            </a:r>
          </a:p>
          <a:p>
            <a:r>
              <a:rPr lang="en-US" sz="1050" b="1" dirty="0" smtClean="0"/>
              <a:t>*Wheeling Geometric Mean based off of 4 samples in June and September 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1142999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Contact Recreation Monitoring</a:t>
            </a:r>
            <a:endParaRPr lang="en-US" sz="40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304801" y="4724399"/>
          <a:ext cx="8458197" cy="1524000"/>
        </p:xfrm>
        <a:graphic>
          <a:graphicData uri="http://schemas.openxmlformats.org/drawingml/2006/table">
            <a:tbl>
              <a:tblPr/>
              <a:tblGrid>
                <a:gridCol w="2133599"/>
                <a:gridCol w="1066800"/>
                <a:gridCol w="1003774"/>
                <a:gridCol w="1146592"/>
                <a:gridCol w="1046889"/>
                <a:gridCol w="1013654"/>
                <a:gridCol w="1046889"/>
              </a:tblGrid>
              <a:tr h="5899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Percent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Exceeded                     April-September 2017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73" marR="64673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Pittsburgh*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Wheeling*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Huntington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Cincinnati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Louisville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Evansville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4670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Monthly Geometric Mean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83%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50%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50%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17%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50%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50%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4670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 smtClean="0">
                          <a:latin typeface="Calibri"/>
                          <a:ea typeface="Calibri"/>
                          <a:cs typeface="Times New Roman"/>
                        </a:rPr>
                        <a:t>Single Sample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Calibri"/>
                          <a:ea typeface="Calibri"/>
                          <a:cs typeface="Times New Roman"/>
                        </a:rPr>
                        <a:t>42%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Calibri"/>
                          <a:ea typeface="Calibri"/>
                          <a:cs typeface="Times New Roman"/>
                        </a:rPr>
                        <a:t>29%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Calibri"/>
                          <a:ea typeface="Calibri"/>
                          <a:cs typeface="Times New Roman"/>
                        </a:rPr>
                        <a:t>20%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Calibri"/>
                          <a:ea typeface="Calibri"/>
                          <a:cs typeface="Times New Roman"/>
                        </a:rPr>
                        <a:t>23%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Calibri"/>
                          <a:ea typeface="Calibri"/>
                          <a:cs typeface="Times New Roman"/>
                        </a:rPr>
                        <a:t>23%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Calibri"/>
                          <a:ea typeface="Calibri"/>
                          <a:cs typeface="Times New Roman"/>
                        </a:rPr>
                        <a:t>26%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600200"/>
            <a:ext cx="38100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03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/>
          </p:nvPr>
        </p:nvGraphicFramePr>
        <p:xfrm>
          <a:off x="1" y="0"/>
          <a:ext cx="9144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6039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19600" y="1524000"/>
            <a:ext cx="3733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In Cincinnati we also analyze for </a:t>
            </a:r>
            <a:r>
              <a:rPr lang="en-US" dirty="0" err="1" smtClean="0"/>
              <a:t>Enterococcus</a:t>
            </a:r>
            <a:r>
              <a:rPr lang="en-US" dirty="0" smtClean="0"/>
              <a:t> using </a:t>
            </a:r>
            <a:r>
              <a:rPr lang="en-US" dirty="0" err="1" smtClean="0"/>
              <a:t>Enterolert</a:t>
            </a:r>
            <a:r>
              <a:rPr lang="en-US" dirty="0" smtClean="0"/>
              <a:t> at three sites and for </a:t>
            </a:r>
            <a:r>
              <a:rPr lang="en-US" i="1" dirty="0" err="1" smtClean="0"/>
              <a:t>E.coli</a:t>
            </a:r>
            <a:r>
              <a:rPr lang="en-US" dirty="0" smtClean="0"/>
              <a:t>/Total </a:t>
            </a:r>
            <a:r>
              <a:rPr lang="en-US" dirty="0" err="1" smtClean="0"/>
              <a:t>Coliform</a:t>
            </a:r>
            <a:r>
              <a:rPr lang="en-US" dirty="0" smtClean="0"/>
              <a:t> using </a:t>
            </a:r>
            <a:r>
              <a:rPr lang="en-US" dirty="0" err="1" smtClean="0"/>
              <a:t>Colilert</a:t>
            </a:r>
            <a:r>
              <a:rPr lang="en-US" dirty="0" smtClean="0"/>
              <a:t> at three cross-sections (nine sites).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81000" y="4495800"/>
            <a:ext cx="4267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/>
              <a:t>Special Projects</a:t>
            </a:r>
          </a:p>
          <a:p>
            <a:endParaRPr lang="en-US" dirty="0" smtClean="0"/>
          </a:p>
          <a:p>
            <a:r>
              <a:rPr lang="en-US" dirty="0" smtClean="0"/>
              <a:t>Dragon SUP Event</a:t>
            </a:r>
          </a:p>
          <a:p>
            <a:r>
              <a:rPr lang="en-US" dirty="0" err="1" smtClean="0"/>
              <a:t>Paddlefest</a:t>
            </a:r>
            <a:endParaRPr lang="en-US" dirty="0" smtClean="0"/>
          </a:p>
          <a:p>
            <a:r>
              <a:rPr lang="en-US" dirty="0" smtClean="0"/>
              <a:t>The Great Ohio River Swim </a:t>
            </a:r>
            <a:endParaRPr lang="en-US" sz="1000" dirty="0" smtClean="0"/>
          </a:p>
        </p:txBody>
      </p:sp>
      <p:pic>
        <p:nvPicPr>
          <p:cNvPr id="2054" name="Picture 6" descr="T:\Projects\WSPollutionRed\Images\Bacteria sampling 2006\DSCN02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871478"/>
            <a:ext cx="2819400" cy="3276600"/>
          </a:xfrm>
          <a:prstGeom prst="rect">
            <a:avLst/>
          </a:prstGeom>
          <a:noFill/>
        </p:spPr>
      </p:pic>
      <p:sp>
        <p:nvSpPr>
          <p:cNvPr id="8" name="Title 7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7772400" cy="762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Contact Recreation Monitoring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3581400"/>
            <a:ext cx="4502888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D.O. and Temperature Monitoring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371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Dissolved Oxygen </a:t>
            </a:r>
            <a:r>
              <a:rPr lang="en-US" sz="4900" dirty="0" smtClean="0"/>
              <a:t>and</a:t>
            </a:r>
            <a:r>
              <a:rPr lang="en-US" dirty="0" smtClean="0"/>
              <a:t> Temperature Monitoring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dirty="0" smtClean="0"/>
              <a:t> 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828800"/>
            <a:ext cx="8458200" cy="1600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dirty="0" smtClean="0"/>
              <a:t> 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" y="1600200"/>
            <a:ext cx="5715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Dissolved oxygen (D.O.) and temperature is monitored by the United States Army Corp of Engineers, electric utility/hydropower agencies or ORSANCO for the assessment of aquatic life water quality criteria. 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average D.O. concentration shall be at least 5.0mg/L for each calendar day. Both Markland had one day that fell below 5.0mg/L. (Graphs to follow)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allowable temperature varies each month and ranges from 71°-89°F. Temperatures did not exceeded the criteria. (Graphs to follow)</a:t>
            </a:r>
            <a:endParaRPr lang="en-US" dirty="0"/>
          </a:p>
        </p:txBody>
      </p:sp>
      <p:pic>
        <p:nvPicPr>
          <p:cNvPr id="3073" name="Picture 1" descr="T:\Projects\Nutrients\Hydrolab\Pictures\Copy of DSCN06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752600"/>
            <a:ext cx="280035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6200000">
            <a:off x="-265596" y="1251948"/>
            <a:ext cx="7040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DO mg/L</a:t>
            </a:r>
            <a:endParaRPr lang="en-US" sz="1100" b="1" dirty="0"/>
          </a:p>
        </p:txBody>
      </p:sp>
      <p:sp>
        <p:nvSpPr>
          <p:cNvPr id="3" name="TextBox 2"/>
          <p:cNvSpPr txBox="1"/>
          <p:nvPr/>
        </p:nvSpPr>
        <p:spPr>
          <a:xfrm rot="16200000">
            <a:off x="-236602" y="3368715"/>
            <a:ext cx="7040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DO mg/L</a:t>
            </a:r>
            <a:endParaRPr lang="en-US" sz="1100" b="1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-236602" y="5659524"/>
            <a:ext cx="7040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DO mg/L</a:t>
            </a:r>
            <a:endParaRPr lang="en-US" sz="1100" b="1" dirty="0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3516743"/>
              </p:ext>
            </p:extLst>
          </p:nvPr>
        </p:nvGraphicFramePr>
        <p:xfrm>
          <a:off x="76201" y="-76199"/>
          <a:ext cx="8718176" cy="2585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0202885"/>
              </p:ext>
            </p:extLst>
          </p:nvPr>
        </p:nvGraphicFramePr>
        <p:xfrm>
          <a:off x="152400" y="2362200"/>
          <a:ext cx="8641976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128586"/>
              </p:ext>
            </p:extLst>
          </p:nvPr>
        </p:nvGraphicFramePr>
        <p:xfrm>
          <a:off x="152399" y="4489249"/>
          <a:ext cx="8641977" cy="2444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533400" y="2057400"/>
            <a:ext cx="79248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33400" y="6477000"/>
            <a:ext cx="79248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97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rot="16200000">
            <a:off x="-340581" y="1248569"/>
            <a:ext cx="10951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Temperature F°</a:t>
            </a:r>
            <a:endParaRPr lang="en-US" sz="1100" b="1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326955" y="3451155"/>
            <a:ext cx="10679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Temperature</a:t>
            </a:r>
            <a:r>
              <a:rPr lang="en-US" sz="900" dirty="0" smtClean="0"/>
              <a:t> F°</a:t>
            </a:r>
            <a:endParaRPr lang="en-US" sz="900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-330149" y="5690430"/>
            <a:ext cx="10951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Temperature F°</a:t>
            </a:r>
            <a:endParaRPr lang="en-US" sz="1100" b="1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110432"/>
              </p:ext>
            </p:extLst>
          </p:nvPr>
        </p:nvGraphicFramePr>
        <p:xfrm>
          <a:off x="251012" y="-76200"/>
          <a:ext cx="8695764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0933971"/>
              </p:ext>
            </p:extLst>
          </p:nvPr>
        </p:nvGraphicFramePr>
        <p:xfrm>
          <a:off x="86632" y="2438400"/>
          <a:ext cx="8860144" cy="2346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8490920"/>
              </p:ext>
            </p:extLst>
          </p:nvPr>
        </p:nvGraphicFramePr>
        <p:xfrm>
          <a:off x="251012" y="4441560"/>
          <a:ext cx="8706196" cy="234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9777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229600" cy="960438"/>
          </a:xfrm>
        </p:spPr>
        <p:txBody>
          <a:bodyPr/>
          <a:lstStyle/>
          <a:p>
            <a:r>
              <a:rPr lang="en-US" smtClean="0"/>
              <a:t>2017 </a:t>
            </a:r>
            <a:r>
              <a:rPr lang="en-US" dirty="0" smtClean="0"/>
              <a:t>Sampling Sites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7200" y="152400"/>
            <a:ext cx="7315200" cy="63014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Probabilistic Pool Survey Sites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57600" y="4648200"/>
            <a:ext cx="4800600" cy="19389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b="1" dirty="0" smtClean="0"/>
              <a:t>15 random 500m sites per pool + 3 revisits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/>
              <a:t>Fish Community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/>
              <a:t>Macroinvertebrate Community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/>
              <a:t>Continuous DO &amp; Temp logger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/>
              <a:t>Nutrients &amp; Chlorophyll A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/>
              <a:t>Instream &amp; Riparian Habitat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934200" y="1749623"/>
            <a:ext cx="15240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New Cumberland</a:t>
            </a:r>
            <a:endParaRPr lang="en-US" sz="1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267200" y="2514600"/>
            <a:ext cx="8382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err="1" smtClean="0"/>
              <a:t>Meldahl</a:t>
            </a:r>
            <a:endParaRPr lang="en-US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676400" y="3116240"/>
            <a:ext cx="9906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Newburgh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25092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  <p:sp>
        <p:nvSpPr>
          <p:cNvPr id="4" name="Title 2"/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Other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2015 bio activities.jpg"/>
          <p:cNvPicPr>
            <a:picLocks noChangeAspect="1"/>
          </p:cNvPicPr>
          <p:nvPr/>
        </p:nvPicPr>
        <p:blipFill>
          <a:blip r:embed="rId4" cstate="print"/>
          <a:srcRect l="42273" t="32222" r="54293" b="62222"/>
          <a:stretch>
            <a:fillRect/>
          </a:stretch>
        </p:blipFill>
        <p:spPr>
          <a:xfrm>
            <a:off x="7239000" y="1371600"/>
            <a:ext cx="304800" cy="381000"/>
          </a:xfrm>
          <a:prstGeom prst="rect">
            <a:avLst/>
          </a:prstGeom>
        </p:spPr>
      </p:pic>
      <p:pic>
        <p:nvPicPr>
          <p:cNvPr id="9" name="Picture 8" descr="2015 bio activities.jpg"/>
          <p:cNvPicPr>
            <a:picLocks noChangeAspect="1"/>
          </p:cNvPicPr>
          <p:nvPr/>
        </p:nvPicPr>
        <p:blipFill>
          <a:blip r:embed="rId4" cstate="print"/>
          <a:srcRect l="80909" t="21111" r="16515" b="74444"/>
          <a:stretch>
            <a:fillRect/>
          </a:stretch>
        </p:blipFill>
        <p:spPr>
          <a:xfrm>
            <a:off x="7127288" y="1532878"/>
            <a:ext cx="228600" cy="3048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09800" y="1981200"/>
            <a:ext cx="373380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39 Fish Tissue Samples Riverwide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25875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10668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May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267200" y="10668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June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391400" y="10668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July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371600" y="41148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August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934200" y="41148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September 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Summer 2017 Monthly Precipitation Relative to Normal</a:t>
            </a:r>
            <a:endParaRPr lang="en-US" sz="3600" b="1" dirty="0">
              <a:solidFill>
                <a:srgbClr val="002060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4" y="4495800"/>
            <a:ext cx="2607329" cy="20349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62" y="1378661"/>
            <a:ext cx="2843784" cy="21974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78661"/>
            <a:ext cx="2840019" cy="21945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394990"/>
            <a:ext cx="2840019" cy="21945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" y="4454048"/>
            <a:ext cx="2840019" cy="21945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581" y="4419600"/>
            <a:ext cx="2840019" cy="219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581" y="1447800"/>
            <a:ext cx="861774" cy="3810000"/>
          </a:xfrm>
          <a:prstGeom prst="rect">
            <a:avLst/>
          </a:prstGeom>
          <a:solidFill>
            <a:schemeClr val="accent1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US" sz="2200" b="1" dirty="0" smtClean="0"/>
              <a:t>Average Monthly Streamflow May – September 2017</a:t>
            </a:r>
            <a:endParaRPr lang="en-US" sz="2200" b="1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/>
          </p:nvPr>
        </p:nvGraphicFramePr>
        <p:xfrm>
          <a:off x="457200" y="-76200"/>
          <a:ext cx="8619067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/>
          </p:nvPr>
        </p:nvGraphicFramePr>
        <p:xfrm>
          <a:off x="381000" y="2209800"/>
          <a:ext cx="8686801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/>
          </p:nvPr>
        </p:nvGraphicFramePr>
        <p:xfrm>
          <a:off x="457200" y="4572000"/>
          <a:ext cx="8610601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3862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304800"/>
            <a:ext cx="8875059" cy="6858000"/>
          </a:xfrm>
          <a:prstGeom prst="rect">
            <a:avLst/>
          </a:prstGeom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Clean Metals and Bimonthly Sampling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Metals and Bimonthly Program Parameters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995"/>
              </p:ext>
            </p:extLst>
          </p:nvPr>
        </p:nvGraphicFramePr>
        <p:xfrm>
          <a:off x="609600" y="846138"/>
          <a:ext cx="2667000" cy="59721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7000"/>
              </a:tblGrid>
              <a:tr h="2446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Metals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Mercury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Aluminum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Chromium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Manganese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Nickel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Copper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Zinc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Arsenic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Selenium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Silver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Cadmium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Antimony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Thallium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Lead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Magnesium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Calcium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Iron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Barium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005389"/>
              </p:ext>
            </p:extLst>
          </p:nvPr>
        </p:nvGraphicFramePr>
        <p:xfrm>
          <a:off x="4953000" y="1676400"/>
          <a:ext cx="3048000" cy="49577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48000"/>
              </a:tblGrid>
              <a:tr h="2905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Nutrients, Major Ions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Ammonia Nitrogen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Bromide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Chloride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Hardness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Nitrate-Nitrite Nitrogen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Phenols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Sulfate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Total Dissolved Solids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Total Kjeldahl Nitrogen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Total Organic Carbon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Total Phosphorus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Total Suspended Solids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87153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Cyanide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741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28600"/>
            <a:ext cx="6267160" cy="6373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094"/>
            <a:ext cx="9144000" cy="5916706"/>
          </a:xfrm>
          <a:prstGeom prst="rect">
            <a:avLst/>
          </a:prstGeom>
        </p:spPr>
      </p:pic>
      <p:sp>
        <p:nvSpPr>
          <p:cNvPr id="4" name="Title 2"/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MeHg</a:t>
            </a:r>
            <a:r>
              <a:rPr lang="en-US" sz="4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BAF and Tributary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Sampling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1066800"/>
            <a:ext cx="5410200" cy="2246769"/>
          </a:xfrm>
          <a:prstGeom prst="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b="1" dirty="0" err="1" smtClean="0"/>
              <a:t>MeHg</a:t>
            </a:r>
            <a:r>
              <a:rPr lang="en-US" sz="2000" b="1" dirty="0" smtClean="0"/>
              <a:t> BAFs under development at one location: (yellow dot)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/>
              <a:t>Will be complete in Oct 2017. 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/>
              <a:t>Tributary Hg &amp; </a:t>
            </a:r>
            <a:r>
              <a:rPr lang="en-US" sz="2000" b="1" dirty="0" err="1" smtClean="0"/>
              <a:t>MeHg</a:t>
            </a:r>
            <a:r>
              <a:rPr lang="en-US" sz="2000" b="1" dirty="0" smtClean="0"/>
              <a:t> Mass Load Development (green and orange Dots)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/>
              <a:t>Data collection November 2015 to October 2016 (completed)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2015 OD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Organics Detection System Sites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Oval 1"/>
          <p:cNvSpPr/>
          <p:nvPr/>
        </p:nvSpPr>
        <p:spPr>
          <a:xfrm>
            <a:off x="4463901" y="2927499"/>
            <a:ext cx="152400" cy="152400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3674</TotalTime>
  <Words>779</Words>
  <Application>Microsoft Office PowerPoint</Application>
  <PresentationFormat>On-screen Show (4:3)</PresentationFormat>
  <Paragraphs>191</Paragraphs>
  <Slides>21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Berlin Sans FB</vt:lpstr>
      <vt:lpstr>Calibri</vt:lpstr>
      <vt:lpstr>Estrangelo Edessa</vt:lpstr>
      <vt:lpstr>Times New Roman</vt:lpstr>
      <vt:lpstr>Office Theme</vt:lpstr>
      <vt:lpstr>2017 Monitoring Activities: Summer Water Quality Conditions</vt:lpstr>
      <vt:lpstr>2017 Sampling Sites</vt:lpstr>
      <vt:lpstr>Summer 2017 Monthly Precipitation Relative to Normal</vt:lpstr>
      <vt:lpstr>PowerPoint Presentation</vt:lpstr>
      <vt:lpstr>PowerPoint Presentation</vt:lpstr>
      <vt:lpstr>Metals and Bimonthly Program Parameters</vt:lpstr>
      <vt:lpstr>PowerPoint Presentation</vt:lpstr>
      <vt:lpstr>PowerPoint Presentation</vt:lpstr>
      <vt:lpstr>PowerPoint Presentation</vt:lpstr>
      <vt:lpstr>Organics Detection System </vt:lpstr>
      <vt:lpstr>PowerPoint Presentation</vt:lpstr>
      <vt:lpstr>Contact Recreation Sampling</vt:lpstr>
      <vt:lpstr>Contact Recreation Monitoring</vt:lpstr>
      <vt:lpstr>PowerPoint Presentation</vt:lpstr>
      <vt:lpstr>          Contact Recreation Monitoring</vt:lpstr>
      <vt:lpstr>PowerPoint Presentation</vt:lpstr>
      <vt:lpstr>Dissolved Oxygen and Temperature Monitoring  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Periphyton Pilot Study</dc:title>
  <dc:creator>Stacey L. Cochran</dc:creator>
  <cp:lastModifiedBy>ORSANCO 32</cp:lastModifiedBy>
  <cp:revision>317</cp:revision>
  <cp:lastPrinted>2016-09-30T19:27:25Z</cp:lastPrinted>
  <dcterms:created xsi:type="dcterms:W3CDTF">2012-10-03T13:35:40Z</dcterms:created>
  <dcterms:modified xsi:type="dcterms:W3CDTF">2017-10-03T16:18:41Z</dcterms:modified>
</cp:coreProperties>
</file>