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9"/>
  </p:handoutMasterIdLst>
  <p:sldIdLst>
    <p:sldId id="257" r:id="rId2"/>
    <p:sldId id="259" r:id="rId3"/>
    <p:sldId id="260" r:id="rId4"/>
    <p:sldId id="261" r:id="rId5"/>
    <p:sldId id="272" r:id="rId6"/>
    <p:sldId id="273" r:id="rId7"/>
    <p:sldId id="270" r:id="rId8"/>
  </p:sldIdLst>
  <p:sldSz cx="9144000" cy="6858000" type="screen4x3"/>
  <p:notesSz cx="6950075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26" y="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488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7000" y="0"/>
            <a:ext cx="3011488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ED36D1-56AC-42B5-9B01-9703F02B97C4}" type="datetimeFigureOut">
              <a:rPr lang="en-US" smtClean="0"/>
              <a:pPr/>
              <a:t>10/3/2017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2525"/>
            <a:ext cx="3011488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259951-1A7A-4F76-A5C0-5C651C721D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7634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F2D0308-9403-4092-BDC6-8F9FCB8AE849}" type="datetimeFigureOut">
              <a:rPr lang="en-US" smtClean="0"/>
              <a:pPr/>
              <a:t>10/3/2017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E8D6E6F-5829-481A-8CEE-C8674CE608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2D0308-9403-4092-BDC6-8F9FCB8AE849}" type="datetimeFigureOut">
              <a:rPr lang="en-US" smtClean="0"/>
              <a:pPr/>
              <a:t>10/3/2017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8D6E6F-5829-481A-8CEE-C8674CE608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2D0308-9403-4092-BDC6-8F9FCB8AE849}" type="datetimeFigureOut">
              <a:rPr lang="en-US" smtClean="0"/>
              <a:pPr/>
              <a:t>10/3/2017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8D6E6F-5829-481A-8CEE-C8674CE608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2D0308-9403-4092-BDC6-8F9FCB8AE849}" type="datetimeFigureOut">
              <a:rPr lang="en-US" smtClean="0"/>
              <a:pPr/>
              <a:t>10/3/2017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8D6E6F-5829-481A-8CEE-C8674CE608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2D0308-9403-4092-BDC6-8F9FCB8AE849}" type="datetimeFigureOut">
              <a:rPr lang="en-US" smtClean="0"/>
              <a:pPr/>
              <a:t>10/3/2017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8D6E6F-5829-481A-8CEE-C8674CE608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2D0308-9403-4092-BDC6-8F9FCB8AE849}" type="datetimeFigureOut">
              <a:rPr lang="en-US" smtClean="0"/>
              <a:pPr/>
              <a:t>10/3/2017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8D6E6F-5829-481A-8CEE-C8674CE608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2D0308-9403-4092-BDC6-8F9FCB8AE849}" type="datetimeFigureOut">
              <a:rPr lang="en-US" smtClean="0"/>
              <a:pPr/>
              <a:t>10/3/2017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8D6E6F-5829-481A-8CEE-C8674CE608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2D0308-9403-4092-BDC6-8F9FCB8AE849}" type="datetimeFigureOut">
              <a:rPr lang="en-US" smtClean="0"/>
              <a:pPr/>
              <a:t>10/3/2017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8D6E6F-5829-481A-8CEE-C8674CE608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2D0308-9403-4092-BDC6-8F9FCB8AE849}" type="datetimeFigureOut">
              <a:rPr lang="en-US" smtClean="0"/>
              <a:pPr/>
              <a:t>10/3/2017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8D6E6F-5829-481A-8CEE-C8674CE608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F2D0308-9403-4092-BDC6-8F9FCB8AE849}" type="datetimeFigureOut">
              <a:rPr lang="en-US" smtClean="0"/>
              <a:pPr/>
              <a:t>10/3/2017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8D6E6F-5829-481A-8CEE-C8674CE608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F2D0308-9403-4092-BDC6-8F9FCB8AE849}" type="datetimeFigureOut">
              <a:rPr lang="en-US" smtClean="0"/>
              <a:pPr/>
              <a:t>10/3/2017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E8D6E6F-5829-481A-8CEE-C8674CE608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F2D0308-9403-4092-BDC6-8F9FCB8AE849}" type="datetimeFigureOut">
              <a:rPr lang="en-US" smtClean="0"/>
              <a:pPr/>
              <a:t>10/3/2017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E8D6E6F-5829-481A-8CEE-C8674CE608C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Source Water Protection &amp; Emergency Response Update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0448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Emergency Response Coordination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12837"/>
            <a:ext cx="8229600" cy="4525963"/>
          </a:xfrm>
        </p:spPr>
        <p:txBody>
          <a:bodyPr>
            <a:noAutofit/>
          </a:bodyPr>
          <a:lstStyle/>
          <a:p>
            <a:endParaRPr lang="en-US" sz="1600" dirty="0" smtClean="0"/>
          </a:p>
          <a:p>
            <a:r>
              <a:rPr lang="en-US" sz="1600" dirty="0" smtClean="0"/>
              <a:t>Emergency Response Focus Groups</a:t>
            </a:r>
          </a:p>
          <a:p>
            <a:pPr lvl="1"/>
            <a:r>
              <a:rPr lang="en-US" sz="1400" dirty="0" smtClean="0"/>
              <a:t>Cincinnati &amp; Marietta Focus Groups</a:t>
            </a:r>
          </a:p>
          <a:p>
            <a:pPr lvl="2"/>
            <a:r>
              <a:rPr lang="en-US" sz="1400" dirty="0" smtClean="0"/>
              <a:t>Adjusted meeting schedule to 2X per year</a:t>
            </a:r>
          </a:p>
          <a:p>
            <a:pPr lvl="2"/>
            <a:r>
              <a:rPr lang="en-US" sz="1400" dirty="0" smtClean="0"/>
              <a:t>Next meetings in November/December</a:t>
            </a:r>
          </a:p>
          <a:p>
            <a:pPr lvl="1"/>
            <a:r>
              <a:rPr lang="en-US" sz="1400" dirty="0" smtClean="0"/>
              <a:t>Great Rivers Coordination Group</a:t>
            </a:r>
          </a:p>
          <a:p>
            <a:pPr lvl="2"/>
            <a:r>
              <a:rPr lang="en-US" sz="1400" dirty="0" smtClean="0"/>
              <a:t>Focused on ER in extreme lower river area (Paducah) </a:t>
            </a:r>
          </a:p>
          <a:p>
            <a:pPr lvl="2"/>
            <a:r>
              <a:rPr lang="en-US" sz="1400" dirty="0" smtClean="0"/>
              <a:t>Developing initial Sub-Area Spill Response Plan</a:t>
            </a:r>
          </a:p>
          <a:p>
            <a:pPr lvl="2"/>
            <a:r>
              <a:rPr lang="en-US" sz="1400" dirty="0" smtClean="0"/>
              <a:t>Upcoming meeting and on-river reconnaissance</a:t>
            </a:r>
          </a:p>
          <a:p>
            <a:endParaRPr lang="en-US" sz="600" dirty="0" smtClean="0"/>
          </a:p>
          <a:p>
            <a:r>
              <a:rPr lang="en-US" sz="1600" dirty="0" smtClean="0"/>
              <a:t>Updated Spill Notification Plan</a:t>
            </a:r>
          </a:p>
          <a:p>
            <a:endParaRPr lang="en-US" sz="600" dirty="0" smtClean="0"/>
          </a:p>
          <a:p>
            <a:r>
              <a:rPr lang="en-US" sz="1600" dirty="0" smtClean="0"/>
              <a:t>Huntington District Waterways Association</a:t>
            </a:r>
          </a:p>
          <a:p>
            <a:pPr lvl="1"/>
            <a:r>
              <a:rPr lang="en-US" sz="1400" dirty="0" smtClean="0"/>
              <a:t>Maritime </a:t>
            </a:r>
            <a:r>
              <a:rPr lang="en-US" sz="1400" dirty="0" smtClean="0"/>
              <a:t>Industry Trade Association</a:t>
            </a:r>
          </a:p>
          <a:p>
            <a:pPr lvl="1"/>
            <a:r>
              <a:rPr lang="en-US" sz="1400" dirty="0" smtClean="0"/>
              <a:t>Invited speaker on ORSANCO role in spill response</a:t>
            </a:r>
          </a:p>
          <a:p>
            <a:pPr lvl="1"/>
            <a:endParaRPr lang="en-US" sz="600" dirty="0" smtClean="0"/>
          </a:p>
          <a:p>
            <a:r>
              <a:rPr lang="en-US" sz="1600" dirty="0" smtClean="0"/>
              <a:t>Ohio River Emergency Response Coordinators</a:t>
            </a:r>
          </a:p>
          <a:p>
            <a:pPr lvl="1"/>
            <a:r>
              <a:rPr lang="en-US" sz="1400" dirty="0" smtClean="0"/>
              <a:t>September conference call to </a:t>
            </a:r>
            <a:r>
              <a:rPr lang="en-US" sz="1400" dirty="0" smtClean="0"/>
              <a:t>review/comment </a:t>
            </a:r>
            <a:r>
              <a:rPr lang="en-US" sz="1400" dirty="0" smtClean="0"/>
              <a:t>on ORSANCO spill notification plan.</a:t>
            </a:r>
          </a:p>
          <a:p>
            <a:pPr lvl="1"/>
            <a:r>
              <a:rPr lang="en-US" sz="1400" dirty="0" smtClean="0"/>
              <a:t>Annual meeting in December</a:t>
            </a:r>
          </a:p>
          <a:p>
            <a:pPr lvl="2"/>
            <a:r>
              <a:rPr lang="en-US" sz="1400" dirty="0" smtClean="0"/>
              <a:t>Review and update Ohio River Umbrella Plan</a:t>
            </a:r>
          </a:p>
          <a:p>
            <a:pPr lvl="2"/>
            <a:endParaRPr lang="en-US" sz="1400" dirty="0" smtClean="0"/>
          </a:p>
          <a:p>
            <a:pPr lvl="1"/>
            <a:endParaRPr lang="en-US" sz="1400" dirty="0" smtClean="0"/>
          </a:p>
          <a:p>
            <a:pPr lvl="1"/>
            <a:endParaRPr lang="en-US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Clean Waterways Conference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June 2017 – Louisville, KY</a:t>
            </a:r>
          </a:p>
          <a:p>
            <a:pPr lvl="1"/>
            <a:r>
              <a:rPr lang="en-US" dirty="0" smtClean="0"/>
              <a:t>First year conference</a:t>
            </a:r>
          </a:p>
          <a:p>
            <a:pPr lvl="1"/>
            <a:r>
              <a:rPr lang="en-US" dirty="0"/>
              <a:t>Well attended – 350 attendees</a:t>
            </a:r>
          </a:p>
          <a:p>
            <a:pPr lvl="1"/>
            <a:r>
              <a:rPr lang="en-US" dirty="0" smtClean="0"/>
              <a:t>Focus </a:t>
            </a:r>
            <a:r>
              <a:rPr lang="en-US" dirty="0"/>
              <a:t>on all aspects of spill response industry</a:t>
            </a:r>
          </a:p>
          <a:p>
            <a:pPr lvl="2"/>
            <a:r>
              <a:rPr lang="en-US" dirty="0" smtClean="0"/>
              <a:t>Program could use drinking water utility perspective</a:t>
            </a:r>
          </a:p>
          <a:p>
            <a:r>
              <a:rPr lang="en-US" dirty="0" smtClean="0"/>
              <a:t>Presented MCHM spill case study</a:t>
            </a:r>
          </a:p>
          <a:p>
            <a:pPr lvl="1"/>
            <a:r>
              <a:rPr lang="en-US" dirty="0" smtClean="0"/>
              <a:t>Significant interest</a:t>
            </a:r>
          </a:p>
          <a:p>
            <a:pPr lvl="1"/>
            <a:r>
              <a:rPr lang="en-US" dirty="0" smtClean="0"/>
              <a:t>Many surprised by ODS network</a:t>
            </a:r>
          </a:p>
          <a:p>
            <a:r>
              <a:rPr lang="en-US" dirty="0" smtClean="0"/>
              <a:t>Next year’s conference</a:t>
            </a:r>
          </a:p>
          <a:p>
            <a:pPr lvl="1"/>
            <a:r>
              <a:rPr lang="en-US" dirty="0" smtClean="0"/>
              <a:t>St. Louis, MO</a:t>
            </a:r>
          </a:p>
          <a:p>
            <a:pPr lvl="1"/>
            <a:r>
              <a:rPr lang="en-US" dirty="0" smtClean="0"/>
              <a:t>April 4-5, 2018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Source Water Protection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GCWW/NKWD joint source water protection plan</a:t>
            </a:r>
          </a:p>
          <a:p>
            <a:pPr lvl="1"/>
            <a:r>
              <a:rPr lang="en-US" dirty="0" smtClean="0"/>
              <a:t>Continue to host joint meetings</a:t>
            </a:r>
          </a:p>
          <a:p>
            <a:pPr marL="109728" indent="0">
              <a:buNone/>
            </a:pPr>
            <a:endParaRPr lang="en-US" sz="900" dirty="0" smtClean="0"/>
          </a:p>
          <a:p>
            <a:pPr marL="109728" indent="0">
              <a:buNone/>
            </a:pPr>
            <a:endParaRPr lang="en-US" sz="900" dirty="0" smtClean="0"/>
          </a:p>
          <a:p>
            <a:r>
              <a:rPr lang="en-US" dirty="0" err="1" smtClean="0"/>
              <a:t>WaterSuite</a:t>
            </a:r>
            <a:r>
              <a:rPr lang="en-US" dirty="0" smtClean="0"/>
              <a:t> Pilot Project</a:t>
            </a:r>
          </a:p>
          <a:p>
            <a:pPr lvl="1"/>
            <a:r>
              <a:rPr lang="en-US" dirty="0" smtClean="0"/>
              <a:t>Cloud-based GIS platform</a:t>
            </a:r>
          </a:p>
          <a:p>
            <a:pPr lvl="2"/>
            <a:r>
              <a:rPr lang="en-US" dirty="0" smtClean="0"/>
              <a:t>Pulls data from national, state and local databases</a:t>
            </a:r>
          </a:p>
          <a:p>
            <a:pPr lvl="1"/>
            <a:r>
              <a:rPr lang="en-US" dirty="0" smtClean="0"/>
              <a:t>Hosted meetings to discuss potential pilot project</a:t>
            </a:r>
          </a:p>
          <a:p>
            <a:pPr lvl="2"/>
            <a:r>
              <a:rPr lang="en-US" dirty="0" smtClean="0"/>
              <a:t>US EPA; GCWW, NKWD, Corona</a:t>
            </a:r>
          </a:p>
          <a:p>
            <a:pPr lvl="1"/>
            <a:r>
              <a:rPr lang="en-US" dirty="0" smtClean="0"/>
              <a:t>Potential Contaminant Source Inventory</a:t>
            </a:r>
          </a:p>
          <a:p>
            <a:pPr lvl="2"/>
            <a:r>
              <a:rPr lang="en-US" dirty="0" smtClean="0"/>
              <a:t>Focus area: Maysville to Cincinnati</a:t>
            </a:r>
          </a:p>
          <a:p>
            <a:pPr lvl="2"/>
            <a:r>
              <a:rPr lang="en-US" dirty="0" smtClean="0"/>
              <a:t>Will evaluate pilot project to determine potential value to extend effort to other reaches</a:t>
            </a:r>
          </a:p>
          <a:p>
            <a:pPr marL="109728" indent="0">
              <a:buNone/>
            </a:pPr>
            <a:endParaRPr lang="en-US" sz="900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9594274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Source Water Protection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1"/>
            <a:endParaRPr lang="en-US" sz="1000" dirty="0" smtClean="0"/>
          </a:p>
          <a:p>
            <a:r>
              <a:rPr lang="en-US" dirty="0" smtClean="0"/>
              <a:t>New ODS Site </a:t>
            </a:r>
          </a:p>
          <a:p>
            <a:pPr lvl="1"/>
            <a:r>
              <a:rPr lang="en-US" dirty="0" smtClean="0"/>
              <a:t>WV American Water – Kanawha Valley WTP</a:t>
            </a:r>
          </a:p>
          <a:p>
            <a:pPr lvl="1"/>
            <a:r>
              <a:rPr lang="en-US" dirty="0" smtClean="0"/>
              <a:t>Providing assistance to WVAW on site setup</a:t>
            </a:r>
          </a:p>
          <a:p>
            <a:pPr lvl="1"/>
            <a:r>
              <a:rPr lang="en-US" dirty="0" smtClean="0"/>
              <a:t>Conducted initial pre-installation site visit</a:t>
            </a:r>
          </a:p>
          <a:p>
            <a:pPr lvl="1"/>
            <a:r>
              <a:rPr lang="en-US" dirty="0" smtClean="0"/>
              <a:t>Will provide operator training after installation</a:t>
            </a:r>
          </a:p>
          <a:p>
            <a:endParaRPr lang="en-US" sz="1000" dirty="0" smtClean="0"/>
          </a:p>
          <a:p>
            <a:r>
              <a:rPr lang="en-US" dirty="0"/>
              <a:t>US EPA Annual SWP </a:t>
            </a:r>
            <a:r>
              <a:rPr lang="en-US" dirty="0" smtClean="0"/>
              <a:t>meetings</a:t>
            </a:r>
            <a:endParaRPr lang="en-US" dirty="0"/>
          </a:p>
          <a:p>
            <a:pPr lvl="1"/>
            <a:r>
              <a:rPr lang="en-US" dirty="0" smtClean="0"/>
              <a:t>Attended Region 3 and Region 5 SWP meetings</a:t>
            </a:r>
          </a:p>
          <a:p>
            <a:pPr lvl="1"/>
            <a:r>
              <a:rPr lang="en-US" dirty="0" smtClean="0"/>
              <a:t>Key Topics</a:t>
            </a:r>
          </a:p>
          <a:p>
            <a:pPr lvl="2"/>
            <a:r>
              <a:rPr lang="en-US" dirty="0" smtClean="0"/>
              <a:t>Nutrients</a:t>
            </a:r>
          </a:p>
          <a:p>
            <a:pPr lvl="2"/>
            <a:r>
              <a:rPr lang="en-US" dirty="0" smtClean="0"/>
              <a:t>Spill response, notification, and data sharing</a:t>
            </a:r>
          </a:p>
          <a:p>
            <a:pPr lvl="2"/>
            <a:r>
              <a:rPr lang="en-US" dirty="0" smtClean="0"/>
              <a:t>HABs</a:t>
            </a:r>
          </a:p>
          <a:p>
            <a:pPr lvl="2"/>
            <a:r>
              <a:rPr lang="en-US" dirty="0" smtClean="0"/>
              <a:t>Early warning monitoring networks</a:t>
            </a:r>
          </a:p>
          <a:p>
            <a:pPr lvl="3"/>
            <a:r>
              <a:rPr lang="en-US" dirty="0" smtClean="0"/>
              <a:t>Equipment</a:t>
            </a:r>
          </a:p>
          <a:p>
            <a:pPr lvl="3"/>
            <a:r>
              <a:rPr lang="en-US" dirty="0" smtClean="0"/>
              <a:t>Funding</a:t>
            </a:r>
          </a:p>
        </p:txBody>
      </p:sp>
    </p:spTree>
    <p:extLst>
      <p:ext uri="{BB962C8B-B14F-4D97-AF65-F5344CB8AC3E}">
        <p14:creationId xmlns:p14="http://schemas.microsoft.com/office/powerpoint/2010/main" val="219594274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Source Water Protection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endParaRPr lang="en-US" sz="1000" dirty="0" smtClean="0"/>
          </a:p>
          <a:p>
            <a:r>
              <a:rPr lang="en-US" dirty="0" smtClean="0"/>
              <a:t>ODS Next Generation</a:t>
            </a:r>
          </a:p>
          <a:p>
            <a:pPr lvl="1"/>
            <a:r>
              <a:rPr lang="en-US" dirty="0" smtClean="0"/>
              <a:t>Water Users discussion</a:t>
            </a:r>
          </a:p>
          <a:p>
            <a:pPr lvl="1"/>
            <a:r>
              <a:rPr lang="en-US" dirty="0" smtClean="0"/>
              <a:t>Will evaluate current system and evolving needs</a:t>
            </a:r>
          </a:p>
          <a:p>
            <a:pPr lvl="1"/>
            <a:r>
              <a:rPr lang="en-US" dirty="0" smtClean="0"/>
              <a:t>Make suggestions for consideration in development of next generation</a:t>
            </a:r>
          </a:p>
        </p:txBody>
      </p:sp>
    </p:spTree>
    <p:extLst>
      <p:ext uri="{BB962C8B-B14F-4D97-AF65-F5344CB8AC3E}">
        <p14:creationId xmlns:p14="http://schemas.microsoft.com/office/powerpoint/2010/main" val="252370884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329</TotalTime>
  <Words>315</Words>
  <Application>Microsoft Office PowerPoint</Application>
  <PresentationFormat>On-screen Show (4:3)</PresentationFormat>
  <Paragraphs>73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Calibri</vt:lpstr>
      <vt:lpstr>Lucida Sans Unicode</vt:lpstr>
      <vt:lpstr>Verdana</vt:lpstr>
      <vt:lpstr>Wingdings 2</vt:lpstr>
      <vt:lpstr>Wingdings 3</vt:lpstr>
      <vt:lpstr>Concourse</vt:lpstr>
      <vt:lpstr>Source Water Protection &amp; Emergency Response Update</vt:lpstr>
      <vt:lpstr>Emergency Response Coordination</vt:lpstr>
      <vt:lpstr>Clean Waterways Conference</vt:lpstr>
      <vt:lpstr>Source Water Protection</vt:lpstr>
      <vt:lpstr>Source Water Protection</vt:lpstr>
      <vt:lpstr>Source Water Protection</vt:lpstr>
      <vt:lpstr>Discussion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Source Water Protection &amp; Emergency Response Update</dc:title>
  <dc:creator>sam</dc:creator>
  <cp:lastModifiedBy>Sam Dinkins</cp:lastModifiedBy>
  <cp:revision>35</cp:revision>
  <dcterms:created xsi:type="dcterms:W3CDTF">2017-01-18T14:33:23Z</dcterms:created>
  <dcterms:modified xsi:type="dcterms:W3CDTF">2017-10-03T13:52:24Z</dcterms:modified>
</cp:coreProperties>
</file>