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IMPRESSIONS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Facebook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25769</c:v>
                </c:pt>
                <c:pt idx="1">
                  <c:v>50257</c:v>
                </c:pt>
                <c:pt idx="2">
                  <c:v>101502</c:v>
                </c:pt>
                <c:pt idx="3">
                  <c:v>134071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Twitter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Sheet1!$B$3:$E$3</c:f>
              <c:numCache>
                <c:formatCode>#,##0</c:formatCode>
                <c:ptCount val="4"/>
                <c:pt idx="0" formatCode="General">
                  <c:v>0</c:v>
                </c:pt>
                <c:pt idx="1">
                  <c:v>22968</c:v>
                </c:pt>
                <c:pt idx="2">
                  <c:v>51379</c:v>
                </c:pt>
                <c:pt idx="3" formatCode="General">
                  <c:v>85006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6518528"/>
        <c:axId val="215365312"/>
      </c:lineChart>
      <c:catAx>
        <c:axId val="346518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5365312"/>
        <c:crosses val="autoZero"/>
        <c:auto val="1"/>
        <c:lblAlgn val="ctr"/>
        <c:lblOffset val="100"/>
        <c:noMultiLvlLbl val="0"/>
      </c:catAx>
      <c:valAx>
        <c:axId val="215365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518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LIKES / FOLLOWERS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Sheet2!$A$2:$B$2</c:f>
              <c:strCache>
                <c:ptCount val="2"/>
                <c:pt idx="0">
                  <c:v>Facebook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Sheet2!$C$1:$F$1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Sheet2!$C$2:$F$2</c:f>
              <c:numCache>
                <c:formatCode>General</c:formatCode>
                <c:ptCount val="4"/>
                <c:pt idx="0">
                  <c:v>180</c:v>
                </c:pt>
                <c:pt idx="1">
                  <c:v>548</c:v>
                </c:pt>
                <c:pt idx="2">
                  <c:v>647</c:v>
                </c:pt>
                <c:pt idx="3">
                  <c:v>763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Sheet2!$A$3:$B$3</c:f>
              <c:strCache>
                <c:ptCount val="2"/>
                <c:pt idx="0">
                  <c:v>Twitter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Sheet2!$C$1:$F$1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Sheet2!$C$3:$F$3</c:f>
              <c:numCache>
                <c:formatCode>General</c:formatCode>
                <c:ptCount val="4"/>
                <c:pt idx="0">
                  <c:v>0</c:v>
                </c:pt>
                <c:pt idx="1">
                  <c:v>99</c:v>
                </c:pt>
                <c:pt idx="2">
                  <c:v>196</c:v>
                </c:pt>
                <c:pt idx="3">
                  <c:v>286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5368672"/>
        <c:axId val="215369232"/>
      </c:lineChart>
      <c:catAx>
        <c:axId val="21536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5369232"/>
        <c:crosses val="autoZero"/>
        <c:auto val="1"/>
        <c:lblAlgn val="ctr"/>
        <c:lblOffset val="100"/>
        <c:noMultiLvlLbl val="0"/>
      </c:catAx>
      <c:valAx>
        <c:axId val="21536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536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523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3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5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4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373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202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05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93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02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1AFC928-1CEB-4807-ACAF-DA66935696EB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4C6848D-A687-4B9F-850B-DBA249AFFE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5127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554" y="1122363"/>
            <a:ext cx="11224727" cy="23876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tx1"/>
                </a:solidFill>
              </a:rPr>
              <a:t>Public Information: </a:t>
            </a:r>
            <a:br>
              <a:rPr lang="en-US" sz="6600" dirty="0" smtClean="0">
                <a:solidFill>
                  <a:schemeClr val="tx1"/>
                </a:solidFill>
              </a:rPr>
            </a:br>
            <a:r>
              <a:rPr lang="en-US" sz="6600" dirty="0" smtClean="0">
                <a:solidFill>
                  <a:schemeClr val="tx1"/>
                </a:solidFill>
              </a:rPr>
              <a:t>Communication Strategy Update </a:t>
            </a:r>
            <a:endParaRPr lang="en-US" sz="6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2918" y="4553761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2014 – 2017</a:t>
            </a:r>
          </a:p>
          <a:p>
            <a:r>
              <a:rPr lang="en-US" sz="3600" dirty="0" smtClean="0"/>
              <a:t>Increased use of analytics provides metrics of reaching general public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4373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tx1"/>
                </a:solidFill>
              </a:rPr>
              <a:t>Social Media, </a:t>
            </a:r>
            <a:r>
              <a:rPr lang="en-US" sz="3600" dirty="0" smtClean="0">
                <a:solidFill>
                  <a:schemeClr val="tx1"/>
                </a:solidFill>
              </a:rPr>
              <a:t>continued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181" y="1846263"/>
            <a:ext cx="5357963" cy="4022725"/>
          </a:xfrm>
        </p:spPr>
      </p:pic>
    </p:spTree>
    <p:extLst>
      <p:ext uri="{BB962C8B-B14F-4D97-AF65-F5344CB8AC3E}">
        <p14:creationId xmlns:p14="http://schemas.microsoft.com/office/powerpoint/2010/main" val="219425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Social Media, </a:t>
            </a:r>
            <a:r>
              <a:rPr lang="en-US" sz="3600" dirty="0" smtClean="0">
                <a:solidFill>
                  <a:schemeClr val="tx1"/>
                </a:solidFill>
              </a:rPr>
              <a:t>continued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888" y="2043113"/>
            <a:ext cx="5924550" cy="3629025"/>
          </a:xfrm>
        </p:spPr>
      </p:pic>
    </p:spTree>
    <p:extLst>
      <p:ext uri="{BB962C8B-B14F-4D97-AF65-F5344CB8AC3E}">
        <p14:creationId xmlns:p14="http://schemas.microsoft.com/office/powerpoint/2010/main" val="148682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tx1"/>
                </a:solidFill>
              </a:rPr>
              <a:t>Social Media, </a:t>
            </a:r>
            <a:r>
              <a:rPr lang="en-US" sz="3600" dirty="0" smtClean="0">
                <a:solidFill>
                  <a:schemeClr val="tx1"/>
                </a:solidFill>
              </a:rPr>
              <a:t>continued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Value to Member States: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Expanded audience reach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Consistent message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Promote public involvement topics,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69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Communication Strategy Update</a:t>
            </a:r>
            <a:r>
              <a:rPr lang="en-US" sz="5400" dirty="0" smtClean="0"/>
              <a:t>	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Goals: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1. Continue to grow audiences.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2. Determine which networks to (continue to) use</a:t>
            </a:r>
            <a:r>
              <a:rPr lang="en-US" sz="3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3. Continue to benchmark with states </a:t>
            </a:r>
            <a:r>
              <a:rPr lang="en-US" sz="3600" smtClean="0">
                <a:solidFill>
                  <a:schemeClr val="tx1"/>
                </a:solidFill>
              </a:rPr>
              <a:t>and partners.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QUESTIONS?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17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Communication Vehicles: 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07542" indent="-742950">
              <a:buFont typeface="+mj-lt"/>
              <a:buAutoNum type="arabicPeriod"/>
            </a:pPr>
            <a:r>
              <a:rPr lang="en-US" sz="3800" dirty="0" smtClean="0">
                <a:solidFill>
                  <a:schemeClr val="tx1"/>
                </a:solidFill>
              </a:rPr>
              <a:t>Website</a:t>
            </a:r>
          </a:p>
          <a:p>
            <a:pPr marL="907542" indent="-742950">
              <a:buFont typeface="+mj-lt"/>
              <a:buAutoNum type="arabicPeriod"/>
            </a:pPr>
            <a:r>
              <a:rPr lang="en-US" sz="3800" dirty="0" smtClean="0">
                <a:solidFill>
                  <a:schemeClr val="tx1"/>
                </a:solidFill>
              </a:rPr>
              <a:t>Constant Contact</a:t>
            </a:r>
          </a:p>
          <a:p>
            <a:pPr marL="907542" indent="-742950">
              <a:buFont typeface="+mj-lt"/>
              <a:buAutoNum type="arabicPeriod"/>
            </a:pPr>
            <a:r>
              <a:rPr lang="en-US" sz="3800" dirty="0" smtClean="0">
                <a:solidFill>
                  <a:schemeClr val="tx1"/>
                </a:solidFill>
              </a:rPr>
              <a:t>PIO Workgroup</a:t>
            </a:r>
          </a:p>
          <a:p>
            <a:pPr marL="907542" indent="-742950">
              <a:buFont typeface="+mj-lt"/>
              <a:buAutoNum type="arabicPeriod"/>
            </a:pPr>
            <a:r>
              <a:rPr lang="en-US" sz="3800" dirty="0" smtClean="0">
                <a:solidFill>
                  <a:schemeClr val="tx1"/>
                </a:solidFill>
              </a:rPr>
              <a:t>PIACO</a:t>
            </a:r>
          </a:p>
          <a:p>
            <a:pPr marL="907542" indent="-742950">
              <a:buFont typeface="+mj-lt"/>
              <a:buAutoNum type="arabicPeriod"/>
            </a:pPr>
            <a:r>
              <a:rPr lang="en-US" sz="3800" dirty="0" smtClean="0">
                <a:solidFill>
                  <a:schemeClr val="tx1"/>
                </a:solidFill>
              </a:rPr>
              <a:t>Social Media </a:t>
            </a:r>
            <a:endParaRPr lang="en-US" sz="3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96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Website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2016: revised website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Google Analytics available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u="sng" dirty="0" smtClean="0">
                <a:solidFill>
                  <a:schemeClr val="tx1"/>
                </a:solidFill>
              </a:rPr>
              <a:t>Metrics</a:t>
            </a:r>
            <a:r>
              <a:rPr lang="en-US" sz="3600" dirty="0" smtClean="0">
                <a:solidFill>
                  <a:schemeClr val="tx1"/>
                </a:solidFill>
              </a:rPr>
              <a:t>: page views, time on page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2017: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67,772 </a:t>
            </a:r>
            <a:r>
              <a:rPr lang="en-US" sz="3200" dirty="0" err="1" smtClean="0">
                <a:solidFill>
                  <a:schemeClr val="tx1"/>
                </a:solidFill>
              </a:rPr>
              <a:t>Pageviews</a:t>
            </a:r>
            <a:endParaRPr lang="en-US" sz="3200" dirty="0" smtClean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1 minute 25 seconds average time on page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4175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Constant Contact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2014: initial use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S</a:t>
            </a:r>
            <a:r>
              <a:rPr lang="en-US" sz="3600" dirty="0" smtClean="0">
                <a:solidFill>
                  <a:schemeClr val="tx1"/>
                </a:solidFill>
              </a:rPr>
              <a:t>end: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Press Releases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Newsletters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6295 contacts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u="sng" dirty="0" smtClean="0">
                <a:solidFill>
                  <a:schemeClr val="tx1"/>
                </a:solidFill>
              </a:rPr>
              <a:t>Metrics</a:t>
            </a:r>
            <a:r>
              <a:rPr lang="en-US" sz="3600" dirty="0" smtClean="0">
                <a:solidFill>
                  <a:schemeClr val="tx1"/>
                </a:solidFill>
              </a:rPr>
              <a:t>: open rate, click rate.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31% open rate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8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PIO Workgroup and PIACO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Critical assets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Consistent messaging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External expertise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Advanced </a:t>
            </a:r>
            <a:r>
              <a:rPr lang="en-US" sz="3200" dirty="0">
                <a:solidFill>
                  <a:schemeClr val="tx1"/>
                </a:solidFill>
              </a:rPr>
              <a:t>c</a:t>
            </a:r>
            <a:r>
              <a:rPr lang="en-US" sz="3200" dirty="0" smtClean="0">
                <a:solidFill>
                  <a:schemeClr val="tx1"/>
                </a:solidFill>
              </a:rPr>
              <a:t>ommunication – no surprises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No </a:t>
            </a:r>
            <a:r>
              <a:rPr lang="en-US" sz="3600" u="sng" dirty="0" smtClean="0">
                <a:solidFill>
                  <a:schemeClr val="tx1"/>
                </a:solidFill>
              </a:rPr>
              <a:t>metrics</a:t>
            </a:r>
            <a:r>
              <a:rPr lang="en-US" sz="3600" dirty="0" smtClean="0">
                <a:solidFill>
                  <a:schemeClr val="tx1"/>
                </a:solidFill>
              </a:rPr>
              <a:t>; as needed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2015 HAB communication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2018 PCS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61653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Social Media 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2014: increased use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Networks used: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Facebook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Twitter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You Tube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u="sng" dirty="0" smtClean="0">
                <a:solidFill>
                  <a:schemeClr val="tx1"/>
                </a:solidFill>
              </a:rPr>
              <a:t>Metrics</a:t>
            </a:r>
            <a:r>
              <a:rPr lang="en-US" sz="3600" dirty="0" smtClean="0">
                <a:solidFill>
                  <a:schemeClr val="tx1"/>
                </a:solidFill>
              </a:rPr>
              <a:t>: Likes/Followers, impressions 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8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Social Media, </a:t>
            </a:r>
            <a:r>
              <a:rPr lang="en-US" sz="3600" dirty="0" smtClean="0">
                <a:solidFill>
                  <a:schemeClr val="tx1"/>
                </a:solidFill>
              </a:rPr>
              <a:t>continued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Growing Audience 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900049"/>
              </p:ext>
            </p:extLst>
          </p:nvPr>
        </p:nvGraphicFramePr>
        <p:xfrm>
          <a:off x="6179976" y="309309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9026875"/>
              </p:ext>
            </p:extLst>
          </p:nvPr>
        </p:nvGraphicFramePr>
        <p:xfrm>
          <a:off x="1094792" y="309309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3913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Social Media, </a:t>
            </a:r>
            <a:r>
              <a:rPr lang="en-US" sz="3600" dirty="0" smtClean="0">
                <a:solidFill>
                  <a:schemeClr val="tx1"/>
                </a:solidFill>
              </a:rPr>
              <a:t>continued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cap="none" dirty="0" smtClean="0">
                <a:solidFill>
                  <a:schemeClr val="tx1"/>
                </a:solidFill>
              </a:rPr>
              <a:t>Ongoing Campaigns</a:t>
            </a:r>
            <a:endParaRPr lang="en-US" sz="36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Field Staff tasks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Re-post member state water quality information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Positive Ohio River stories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Water quality concepts</a:t>
            </a:r>
          </a:p>
          <a:p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600" cap="none" dirty="0" smtClean="0">
                <a:solidFill>
                  <a:schemeClr val="tx1"/>
                </a:solidFill>
              </a:rPr>
              <a:t>Scheduled Campaigns</a:t>
            </a:r>
            <a:endParaRPr lang="en-US" sz="3600" cap="non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Annual </a:t>
            </a:r>
            <a:r>
              <a:rPr lang="en-US" sz="2400" dirty="0">
                <a:solidFill>
                  <a:schemeClr val="tx1"/>
                </a:solidFill>
              </a:rPr>
              <a:t>report released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Commission meetings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Announce Chairman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Ohio River Sweep 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Life Below </a:t>
            </a:r>
            <a:r>
              <a:rPr lang="en-US" sz="2400" smtClean="0">
                <a:solidFill>
                  <a:schemeClr val="tx1"/>
                </a:solidFill>
              </a:rPr>
              <a:t>the Waterline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32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Social Media, </a:t>
            </a:r>
            <a:r>
              <a:rPr lang="en-US" sz="3600" dirty="0" smtClean="0">
                <a:solidFill>
                  <a:schemeClr val="tx1"/>
                </a:solidFill>
              </a:rPr>
              <a:t>continued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431" y="1846263"/>
            <a:ext cx="3549463" cy="4022725"/>
          </a:xfrm>
        </p:spPr>
      </p:pic>
    </p:spTree>
    <p:extLst>
      <p:ext uri="{BB962C8B-B14F-4D97-AF65-F5344CB8AC3E}">
        <p14:creationId xmlns:p14="http://schemas.microsoft.com/office/powerpoint/2010/main" val="185624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267</TotalTime>
  <Words>240</Words>
  <Application>Microsoft Office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Retrospect</vt:lpstr>
      <vt:lpstr>Public Information:  Communication Strategy Update </vt:lpstr>
      <vt:lpstr>Communication Vehicles: </vt:lpstr>
      <vt:lpstr>Website</vt:lpstr>
      <vt:lpstr>Constant Contact</vt:lpstr>
      <vt:lpstr>PIO Workgroup and PIACO</vt:lpstr>
      <vt:lpstr>Social Media </vt:lpstr>
      <vt:lpstr>Social Media, continued</vt:lpstr>
      <vt:lpstr>Social Media, continued</vt:lpstr>
      <vt:lpstr>Social Media, continued</vt:lpstr>
      <vt:lpstr>Social Media, continued</vt:lpstr>
      <vt:lpstr>Social Media, continued</vt:lpstr>
      <vt:lpstr>Social Media, continued </vt:lpstr>
      <vt:lpstr>Communication Strategy Update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Cochran</dc:creator>
  <cp:lastModifiedBy>Lisa Cochran</cp:lastModifiedBy>
  <cp:revision>52</cp:revision>
  <dcterms:created xsi:type="dcterms:W3CDTF">2018-01-16T12:36:44Z</dcterms:created>
  <dcterms:modified xsi:type="dcterms:W3CDTF">2018-01-26T16:03:11Z</dcterms:modified>
</cp:coreProperties>
</file>