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02" r:id="rId1"/>
    <p:sldMasterId id="2147485236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7" r:id="rId4"/>
    <p:sldId id="294" r:id="rId5"/>
    <p:sldId id="291" r:id="rId6"/>
    <p:sldId id="275" r:id="rId7"/>
    <p:sldId id="299" r:id="rId8"/>
    <p:sldId id="300" r:id="rId9"/>
    <p:sldId id="296" r:id="rId10"/>
    <p:sldId id="301" r:id="rId11"/>
    <p:sldId id="289" r:id="rId1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6A8B"/>
    <a:srgbClr val="495B8D"/>
    <a:srgbClr val="FF66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106" d="100"/>
          <a:sy n="106" d="100"/>
        </p:scale>
        <p:origin x="115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57" tIns="46429" rIns="92857" bIns="4642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EA8FB19-512E-4D85-BB52-59F1EA945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037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l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2857" tIns="46429" rIns="92857" bIns="46429" rtlCol="0"/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02BF783-23F0-4FA7-86BF-3A53B9B8ACE3}" type="datetimeFigureOut">
              <a:rPr lang="en-US"/>
              <a:pPr>
                <a:defRPr/>
              </a:pPr>
              <a:t>2/6/2018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57" tIns="46429" rIns="92857" bIns="4642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</p:spPr>
        <p:txBody>
          <a:bodyPr vert="horz" lIns="92857" tIns="46429" rIns="92857" bIns="4642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2857" tIns="46429" rIns="92857" bIns="46429" rtlCol="0" anchor="b"/>
          <a:lstStyle>
            <a:lvl1pPr algn="l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2857" tIns="46429" rIns="92857" bIns="4642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F7DDF99-D8FC-4C5E-9E7A-D06FFC5F8A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180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F7E4F18-6B58-4944-AD7A-47985445351E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328861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ECF6437-82F2-4952-9DC1-F3D68D7B5353}" type="slidenum">
              <a:rPr lang="en-US" altLang="en-US" smtClean="0"/>
              <a:pPr/>
              <a:t>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1774500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A8B664A-1A9A-4D83-AA8D-CF3888DF1367}" type="slidenum">
              <a:rPr lang="en-US" altLang="en-US" smtClean="0"/>
              <a:pPr/>
              <a:t>10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95493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644EA-687C-4655-9F56-DDFA4A7EBFF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6411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65E1C-7BC2-4A45-9CF5-E432BE488C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485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2D53-5210-40BC-9DE8-3FDDDEC310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155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AC58F-A24E-4487-9AC7-57DFE2D1FF0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540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36C0-FE40-4187-81CB-DEE8CAEE97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86944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53950-6FF1-494E-853A-3DEE101DFD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379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D9600-D871-4A85-86A1-C0C2EDF2171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6803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853DB-9DBB-4B9B-AE89-96CA84BB7E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56382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623E0-9651-4CEE-9CF2-199578D309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01059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CF029-6F18-4026-A3D3-3E0B670346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18908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B6148-640A-4C6E-B6B8-D6A416A35E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45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CDF2A-3E64-41F6-93D1-9F68D7E1B8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76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A500F-A757-4D3B-8AA2-C00ABBB298C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48227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848FF2-7964-4E0E-964D-6EC99C0D71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18883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12C6C-E663-46B4-9BF0-1E19CA3C2C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9419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A282D-AD62-4215-A700-B94A364FDF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79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8EE27-4C68-4BD8-82A4-939F9BE2C6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9749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7441F-D88E-4992-A10A-09E48CC582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5672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FADDA-7522-4F84-93C9-F9EECB1F20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3974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F60AF-9422-4963-8916-26D619794A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901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B5B99-BA12-428B-A6E6-5E894FD14DB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3541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BF8DD9-A4C2-454A-9368-A4E11C24B2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4726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C56E624-93B2-43D1-AC75-CB2ABEF027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502" r:id="rId1"/>
    <p:sldLayoutId id="2147485503" r:id="rId2"/>
    <p:sldLayoutId id="2147485504" r:id="rId3"/>
    <p:sldLayoutId id="2147485505" r:id="rId4"/>
    <p:sldLayoutId id="2147485506" r:id="rId5"/>
    <p:sldLayoutId id="2147485507" r:id="rId6"/>
    <p:sldLayoutId id="2147485508" r:id="rId7"/>
    <p:sldLayoutId id="2147485509" r:id="rId8"/>
    <p:sldLayoutId id="2147485510" r:id="rId9"/>
    <p:sldLayoutId id="2147485511" r:id="rId10"/>
    <p:sldLayoutId id="2147485512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anose="05020102010507070707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fld id="{C02921B3-271E-4C20-8889-4A03AD35F1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513" r:id="rId1"/>
    <p:sldLayoutId id="2147485514" r:id="rId2"/>
    <p:sldLayoutId id="2147485523" r:id="rId3"/>
    <p:sldLayoutId id="2147485515" r:id="rId4"/>
    <p:sldLayoutId id="2147485516" r:id="rId5"/>
    <p:sldLayoutId id="2147485517" r:id="rId6"/>
    <p:sldLayoutId id="2147485518" r:id="rId7"/>
    <p:sldLayoutId id="2147485519" r:id="rId8"/>
    <p:sldLayoutId id="2147485520" r:id="rId9"/>
    <p:sldLayoutId id="2147485521" r:id="rId10"/>
    <p:sldLayoutId id="214748552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anose="05020102010507070707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anose="05020102010507070707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anose="05000000000000000000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anose="05040102010807070707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anose="05020102010507070707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Microsoft_Excel_Chart1.xls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Excel_Chart2.xls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png"/><Relationship Id="rId4" Type="http://schemas.openxmlformats.org/officeDocument/2006/relationships/oleObject" Target="../embeddings/Microsoft_Excel_Chart3.xls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828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dirty="0" smtClean="0"/>
              <a:t/>
            </a:r>
            <a:br>
              <a:rPr dirty="0" smtClean="0"/>
            </a:br>
            <a:r>
              <a:rPr dirty="0" smtClean="0"/>
              <a:t/>
            </a:r>
            <a:br>
              <a:rPr dirty="0" smtClean="0"/>
            </a:br>
            <a:r>
              <a:rPr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Status of Combined Sewer Overflow Abatement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953000"/>
            <a:ext cx="4343400" cy="17526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r>
              <a:rPr lang="en-US" sz="3600" dirty="0" smtClean="0"/>
              <a:t>February 7-8, 2018         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r>
              <a:rPr lang="en-US" sz="3600" dirty="0" smtClean="0"/>
              <a:t> Agenda Item 12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charset="0"/>
              <a:buNone/>
              <a:defRPr/>
            </a:pPr>
            <a:r>
              <a:rPr lang="en-US" sz="3600" dirty="0" smtClean="0"/>
              <a:t>Information Item</a:t>
            </a:r>
          </a:p>
        </p:txBody>
      </p:sp>
      <p:pic>
        <p:nvPicPr>
          <p:cNvPr id="614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438400"/>
            <a:ext cx="25146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46063"/>
            <a:ext cx="2590800" cy="288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5" name="Rectangle 7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3800" dirty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sz="3800" dirty="0">
                <a:solidFill>
                  <a:schemeClr val="accent3">
                    <a:shade val="75000"/>
                  </a:schemeClr>
                </a:solidFill>
              </a:rPr>
            </a:br>
            <a:r>
              <a:rPr sz="3800" dirty="0">
                <a:solidFill>
                  <a:schemeClr val="accent3">
                    <a:shade val="75000"/>
                  </a:schemeClr>
                </a:solidFill>
              </a:rPr>
              <a:t/>
            </a:r>
            <a:br>
              <a:rPr sz="3800" dirty="0">
                <a:solidFill>
                  <a:schemeClr val="accent3">
                    <a:shade val="75000"/>
                  </a:schemeClr>
                </a:solidFill>
              </a:rPr>
            </a:br>
            <a:endParaRPr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</a:endParaRPr>
          </a:p>
        </p:txBody>
      </p:sp>
      <p:sp>
        <p:nvSpPr>
          <p:cNvPr id="2" name="Subtitle 1"/>
          <p:cNvSpPr>
            <a:spLocks noGrp="1"/>
          </p:cNvSpPr>
          <p:nvPr>
            <p:ph idx="4294967295"/>
          </p:nvPr>
        </p:nvSpPr>
        <p:spPr>
          <a:xfrm>
            <a:off x="304800" y="2133600"/>
            <a:ext cx="8458200" cy="32337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en-US" dirty="0" smtClean="0"/>
          </a:p>
          <a:p>
            <a:pPr marL="136525" indent="0" algn="ctr">
              <a:buFont typeface="Wingdings 2" panose="05020102010507070707" pitchFamily="18" charset="2"/>
              <a:buNone/>
              <a:defRPr/>
            </a:pPr>
            <a:r>
              <a:rPr lang="en-US" sz="3600" dirty="0" smtClean="0"/>
              <a:t>Questions?</a:t>
            </a:r>
          </a:p>
          <a:p>
            <a:pPr marL="136525" indent="0" algn="ctr">
              <a:buFont typeface="Wingdings 2" panose="05020102010507070707" pitchFamily="18" charset="2"/>
              <a:buNone/>
              <a:defRPr/>
            </a:pPr>
            <a:endParaRPr lang="en-US" sz="3600" dirty="0" smtClean="0"/>
          </a:p>
          <a:p>
            <a:pPr marL="136525" indent="0">
              <a:buFont typeface="Wingdings 2" panose="05020102010507070707" pitchFamily="18" charset="2"/>
              <a:buNone/>
              <a:defRPr/>
            </a:pPr>
            <a:endParaRPr lang="en-US" dirty="0" smtClean="0"/>
          </a:p>
          <a:p>
            <a:pPr marL="136525" indent="0">
              <a:buFont typeface="Wingdings 2" panose="05020102010507070707" pitchFamily="18" charset="2"/>
              <a:buNone/>
              <a:defRPr/>
            </a:pPr>
            <a:endParaRPr lang="en-US" dirty="0"/>
          </a:p>
        </p:txBody>
      </p:sp>
      <p:pic>
        <p:nvPicPr>
          <p:cNvPr id="1741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733800"/>
            <a:ext cx="2590800" cy="288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2238"/>
            <a:ext cx="2590800" cy="301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733800"/>
            <a:ext cx="2514600" cy="288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8229600" cy="911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800" smtClean="0"/>
              <a:t>     </a:t>
            </a:r>
          </a:p>
        </p:txBody>
      </p:sp>
      <p:pic>
        <p:nvPicPr>
          <p:cNvPr id="7171" name="Picture 6" descr="T:\Programs\WaterQuality\Recreation\2014 CSO Communities (c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91600" cy="67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19600" y="4724400"/>
            <a:ext cx="4343400" cy="17526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880110" lvl="2" indent="-28575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Pennsylvania – 10 Communities</a:t>
            </a:r>
          </a:p>
          <a:p>
            <a:pPr marL="880110" lvl="2" indent="-28575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West Virginia – 10 Communities</a:t>
            </a:r>
          </a:p>
          <a:p>
            <a:pPr marL="880110" lvl="2" indent="-28575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Ohio – 10 Communities</a:t>
            </a:r>
          </a:p>
          <a:p>
            <a:pPr marL="880110" lvl="2" indent="-28575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Kentucky – 9 Communities</a:t>
            </a:r>
          </a:p>
          <a:p>
            <a:pPr marL="880110" lvl="2" indent="-28575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Indiana – 7 Communities</a:t>
            </a:r>
          </a:p>
          <a:p>
            <a:pPr marL="880110" lvl="2" indent="-285750" eaLnBrk="1" fontAlgn="auto" hangingPunct="1"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" panose="05000000000000000000" pitchFamily="2" charset="2"/>
              <a:buChar char="§"/>
              <a:defRPr/>
            </a:pPr>
            <a:r>
              <a:rPr lang="en-US" sz="1600" b="1" dirty="0">
                <a:solidFill>
                  <a:schemeClr val="tx2">
                    <a:lumMod val="10000"/>
                  </a:schemeClr>
                </a:solidFill>
                <a:latin typeface="+mn-lt"/>
                <a:cs typeface="+mn-cs"/>
              </a:rPr>
              <a:t>Illinois – 2 Communities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Chart 2"/>
          <p:cNvGraphicFramePr>
            <a:graphicFrameLocks/>
          </p:cNvGraphicFramePr>
          <p:nvPr/>
        </p:nvGraphicFramePr>
        <p:xfrm>
          <a:off x="-50800" y="25400"/>
          <a:ext cx="9245600" cy="680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Chart" r:id="rId5" imgW="9254530" imgH="6809822" progId="Excel.Chart.8">
                  <p:embed/>
                </p:oleObj>
              </mc:Choice>
              <mc:Fallback>
                <p:oleObj name="Chart" r:id="rId5" imgW="9254530" imgH="6809822" progId="Excel.Chart.8">
                  <p:embed/>
                  <p:pic>
                    <p:nvPicPr>
                      <p:cNvPr id="0" name="Chart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25400"/>
                        <a:ext cx="9245600" cy="680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Chart 2"/>
          <p:cNvGraphicFramePr>
            <a:graphicFrameLocks/>
          </p:cNvGraphicFramePr>
          <p:nvPr/>
        </p:nvGraphicFramePr>
        <p:xfrm>
          <a:off x="-50800" y="-50800"/>
          <a:ext cx="9169400" cy="688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Chart" r:id="rId4" imgW="9175275" imgH="6889077" progId="Excel.Chart.8">
                  <p:embed/>
                </p:oleObj>
              </mc:Choice>
              <mc:Fallback>
                <p:oleObj name="Chart" r:id="rId4" imgW="9175275" imgH="6889077" progId="Excel.Chart.8">
                  <p:embed/>
                  <p:pic>
                    <p:nvPicPr>
                      <p:cNvPr id="0" name="Chart 2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-50800"/>
                        <a:ext cx="9169400" cy="688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838200" y="6324600"/>
            <a:ext cx="3359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*</a:t>
            </a:r>
            <a:r>
              <a:rPr lang="en-US" altLang="en-US" sz="1200"/>
              <a:t>New Boston is not required to submit a LTCP.</a:t>
            </a:r>
          </a:p>
        </p:txBody>
      </p:sp>
      <p:graphicFrame>
        <p:nvGraphicFramePr>
          <p:cNvPr id="11267" name="Chart 4"/>
          <p:cNvGraphicFramePr>
            <a:graphicFrameLocks/>
          </p:cNvGraphicFramePr>
          <p:nvPr/>
        </p:nvGraphicFramePr>
        <p:xfrm>
          <a:off x="-50800" y="25400"/>
          <a:ext cx="9169400" cy="688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8" name="Chart" r:id="rId4" imgW="9175275" imgH="6889077" progId="Excel.Chart.8">
                  <p:embed/>
                </p:oleObj>
              </mc:Choice>
              <mc:Fallback>
                <p:oleObj name="Chart" r:id="rId4" imgW="9175275" imgH="6889077" progId="Excel.Chart.8">
                  <p:embed/>
                  <p:pic>
                    <p:nvPicPr>
                      <p:cNvPr id="0" name="Char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25400"/>
                        <a:ext cx="9169400" cy="688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>
                <a:solidFill>
                  <a:schemeClr val="tx2"/>
                </a:solidFill>
              </a:rPr>
              <a:t> Long </a:t>
            </a:r>
            <a:r>
              <a:rPr lang="en-US" altLang="en-US" dirty="0">
                <a:solidFill>
                  <a:schemeClr val="tx2"/>
                </a:solidFill>
              </a:rPr>
              <a:t>Term Control Plan (</a:t>
            </a:r>
            <a:r>
              <a:rPr lang="en-US" altLang="en-US" dirty="0" smtClean="0">
                <a:solidFill>
                  <a:schemeClr val="tx2"/>
                </a:solidFill>
              </a:rPr>
              <a:t>LTCP</a:t>
            </a:r>
            <a:r>
              <a:rPr lang="en-US" altLang="en-US" dirty="0">
                <a:solidFill>
                  <a:schemeClr val="tx2"/>
                </a:solidFill>
              </a:rPr>
              <a:t>) </a:t>
            </a:r>
            <a:r>
              <a:rPr lang="en-US" altLang="en-US" dirty="0" smtClean="0">
                <a:solidFill>
                  <a:schemeClr val="tx2"/>
                </a:solidFill>
              </a:rPr>
              <a:t>Status </a:t>
            </a:r>
          </a:p>
        </p:txBody>
      </p:sp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00600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en-US" altLang="en-US" sz="2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Pennsylvania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RAJSA (Rochester Area Joint Sewer Authority) has completed its first Phase which was sewer separation in serval areas and increased conveyance capacity.</a:t>
            </a:r>
          </a:p>
          <a:p>
            <a:pPr marL="548640" lvl="1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sz="1900" dirty="0" smtClean="0"/>
              <a:t>ALCOSAN is nearing completion of negotiations for an approvable LTCP/Wet Weather Plan (WWP).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Coraopolis Borough submitted a revised LTCP and action on its approval is moving slowly due to concerns and obligations associated with implementation.</a:t>
            </a:r>
          </a:p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 2" panose="05020102010507070707" pitchFamily="18" charset="2"/>
              <a:buNone/>
              <a:defRPr/>
            </a:pPr>
            <a:endParaRPr lang="en-US" altLang="en-US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 2" panose="05020102010507070707" pitchFamily="18" charset="2"/>
              <a:buNone/>
              <a:defRPr/>
            </a:pPr>
            <a:r>
              <a:rPr lang="en-US" altLang="en-US" sz="2600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West Virginia</a:t>
            </a:r>
            <a:endParaRPr lang="en-US" altLang="en-US" sz="2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Benwood</a:t>
            </a:r>
            <a:r>
              <a:rPr lang="en-US" alt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had their LTCP approved in October of 2017.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1417638"/>
          </a:xfrm>
        </p:spPr>
        <p:txBody>
          <a:bodyPr/>
          <a:lstStyle/>
          <a:p>
            <a:pPr>
              <a:defRPr/>
            </a:pPr>
            <a:r>
              <a:rPr lang="en-US" altLang="en-US" sz="3700" dirty="0" smtClean="0">
                <a:solidFill>
                  <a:schemeClr val="tx2"/>
                </a:solidFill>
              </a:rPr>
              <a:t>Long Term Control Plan (LTCP) Status</a:t>
            </a:r>
            <a:endParaRPr lang="en-US" sz="3700" dirty="0"/>
          </a:p>
        </p:txBody>
      </p:sp>
      <p:sp>
        <p:nvSpPr>
          <p:cNvPr id="3" name="Rectangle 2"/>
          <p:cNvSpPr/>
          <p:nvPr/>
        </p:nvSpPr>
        <p:spPr>
          <a:xfrm>
            <a:off x="457200" y="1058863"/>
            <a:ext cx="8458200" cy="60626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anose="05020102010507070707" pitchFamily="18" charset="2"/>
              <a:buNone/>
              <a:defRPr/>
            </a:pPr>
            <a:endParaRPr lang="en-US" altLang="en-US" sz="2600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 panose="05020102010507070707" pitchFamily="18" charset="2"/>
              <a:buNone/>
              <a:defRPr/>
            </a:pPr>
            <a:r>
              <a:rPr lang="en-US" altLang="en-US" sz="2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Ohio</a:t>
            </a:r>
            <a:endParaRPr lang="en-US" altLang="en-US" sz="2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Steubenville and Portsmouth are still negotiating to get their LTCP approved.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2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1371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defRPr/>
            </a:pPr>
            <a:r>
              <a:rPr lang="en-US" altLang="en-US" sz="2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Indiana</a:t>
            </a:r>
            <a:endParaRPr lang="en-US" altLang="en-US" sz="26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Mt. Vernon and Tell City have fully implemented their LTCPs.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Rockport is on schedule to fully implement their LTCP in 2019.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Cannelton</a:t>
            </a: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on schedule to fully implement their LTCP in 2029.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Madison had an LTCP Amendment approved on 5/18/17 and is on schedule to fully implement their LTCP by 12/31/18.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endParaRPr lang="en-US" altLang="en-US" sz="1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1371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defRPr/>
            </a:pPr>
            <a:r>
              <a:rPr lang="en-US" altLang="en-US" sz="26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Kentucky</a:t>
            </a:r>
            <a:r>
              <a:rPr lang="en-US" altLang="en-US" sz="23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   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Henderson has fully implemented their LTCP and KDEP is in the process of terminating the consent judgement.</a:t>
            </a:r>
          </a:p>
          <a:p>
            <a:pPr marL="13716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94360" lvl="1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defRPr/>
            </a:pPr>
            <a:r>
              <a:rPr lang="en-US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80000"/>
              <a:buFont typeface="Wingdings 3" charset="2"/>
              <a:buChar char=""/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charset="2"/>
              <a:buChar char=""/>
              <a:defRPr/>
            </a:pP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800" dirty="0" smtClean="0">
                <a:solidFill>
                  <a:schemeClr val="tx2"/>
                </a:solidFill>
              </a:rPr>
              <a:t>State Updates</a:t>
            </a:r>
          </a:p>
        </p:txBody>
      </p:sp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76250" y="1066800"/>
            <a:ext cx="8229600" cy="5638800"/>
          </a:xfrm>
        </p:spPr>
        <p:txBody>
          <a:bodyPr rtlCol="0">
            <a:normAutofit fontScale="92500" lnSpcReduction="10000"/>
          </a:bodyPr>
          <a:lstStyle/>
          <a:p>
            <a:pPr eaLnBrk="1" hangingPunct="1">
              <a:buSzPct val="75000"/>
              <a:buFont typeface="Wingdings" panose="05000000000000000000" pitchFamily="2" charset="2"/>
              <a:buChar char="Ø"/>
              <a:defRPr/>
            </a:pPr>
            <a:r>
              <a:rPr lang="en-US" sz="2100" dirty="0"/>
              <a:t>RAJSA (Rochester Area Joint Sewer Authority) </a:t>
            </a:r>
            <a:r>
              <a:rPr lang="en-US" sz="2100" dirty="0" smtClean="0"/>
              <a:t>had Water Quality permits approved to construct two remaining CSO flow storage facilities. This proposal also includes moving an existing outfall downstream below a Sensitive Area of Concern. They are on track to complete CSO program obligations by Dec. 31, 2020.</a:t>
            </a:r>
            <a:endParaRPr lang="en-US" sz="2100" dirty="0"/>
          </a:p>
          <a:p>
            <a:pPr eaLnBrk="1" hangingPunct="1">
              <a:buSzPct val="75000"/>
              <a:buFont typeface="Wingdings" panose="05000000000000000000" pitchFamily="2" charset="2"/>
              <a:buChar char="Ø"/>
              <a:defRPr/>
            </a:pPr>
            <a:endParaRPr lang="en-US" sz="2100" dirty="0" smtClean="0"/>
          </a:p>
          <a:p>
            <a:pPr eaLnBrk="1" hangingPunct="1">
              <a:buSzPct val="75000"/>
              <a:buFont typeface="Wingdings" panose="05000000000000000000" pitchFamily="2" charset="2"/>
              <a:buChar char="Ø"/>
              <a:defRPr/>
            </a:pPr>
            <a:r>
              <a:rPr lang="en-US" sz="2100" dirty="0" smtClean="0"/>
              <a:t>Coraopolis, Sewickley, Leetsdale, Monaca, and Midland are proposing compliance with Presumption Approach Criteria of the EPA CSO Policy. </a:t>
            </a:r>
            <a:r>
              <a:rPr lang="en-US" sz="2100" dirty="0"/>
              <a:t>Coraopolis, </a:t>
            </a:r>
            <a:r>
              <a:rPr lang="en-US" sz="2100" dirty="0" smtClean="0"/>
              <a:t>Sewickley, and Leetsdale have not submitted a Post Construction Compliance Monitoring Plan (PCCMP) and Monaca </a:t>
            </a:r>
            <a:r>
              <a:rPr lang="en-US" sz="2100" dirty="0"/>
              <a:t>and Midland </a:t>
            </a:r>
            <a:r>
              <a:rPr lang="en-US" sz="2100" dirty="0" smtClean="0"/>
              <a:t>have submitted their PCCMPs and Department review is pending.</a:t>
            </a:r>
          </a:p>
          <a:p>
            <a:pPr marL="137160" indent="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5000"/>
              <a:buFont typeface="Wingdings 2" panose="05020102010507070707" pitchFamily="18" charset="2"/>
              <a:buNone/>
              <a:defRPr/>
            </a:pPr>
            <a:endParaRPr lang="en-US" altLang="en-US" sz="2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en-US" altLang="en-US" sz="2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Boston received a PTI in June for Phase 6 and OEPA approved the financing.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5000"/>
              <a:buFont typeface="Wingdings" panose="05000000000000000000" pitchFamily="2" charset="2"/>
              <a:buChar char="Ø"/>
              <a:defRPr/>
            </a:pPr>
            <a:endParaRPr lang="en-US" altLang="en-US" sz="2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75000"/>
              <a:buFont typeface="Wingdings" panose="05000000000000000000" pitchFamily="2" charset="2"/>
              <a:buChar char="Ø"/>
              <a:defRPr/>
            </a:pPr>
            <a:r>
              <a:rPr lang="en-US" altLang="en-US" sz="2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Ironton completed project 3, but they are negotiating with USEPA and OEPA to keep CSOs open for additional monitoring time. Additional projects are scheduled for 2018. </a:t>
            </a:r>
            <a:endParaRPr lang="en-US" altLang="en-US" sz="2100" u="sng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altLang="en-US" sz="19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>
              <a:defRPr/>
            </a:pPr>
            <a:r>
              <a:rPr lang="en-US" altLang="en-US" sz="3800" dirty="0" smtClean="0">
                <a:solidFill>
                  <a:schemeClr val="tx2"/>
                </a:solidFill>
              </a:rPr>
              <a:t>State Updates</a:t>
            </a:r>
            <a:endParaRPr lang="en-US" sz="3800" dirty="0"/>
          </a:p>
        </p:txBody>
      </p:sp>
      <p:sp>
        <p:nvSpPr>
          <p:cNvPr id="3" name="Rectangle 2"/>
          <p:cNvSpPr/>
          <p:nvPr/>
        </p:nvSpPr>
        <p:spPr>
          <a:xfrm>
            <a:off x="457200" y="1447800"/>
            <a:ext cx="8496300" cy="3600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Mt. Vernon’s two permitted CSO’s are prohibited from discharging.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altLang="en-US" sz="1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Evansville completed the Bee Slough Drainage Pipeline Project which is expected to convey water into the East WWTP for treatment reducing untreated CSOs.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altLang="en-US" sz="1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Madison started construction on Phase </a:t>
            </a:r>
            <a:r>
              <a:rPr lang="en-US" altLang="en-US" sz="1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IIIb</a:t>
            </a: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which includes several new upgrades.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endParaRPr lang="en-US" altLang="en-US" sz="19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sz="19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Louisville MSD completed the Nightingale Pump Station Upgrade and Storage Project in June as well as the Bells Lane High Rate Treatment facility project in September</a:t>
            </a:r>
            <a:endParaRPr lang="en-US" sz="1900" dirty="0">
              <a:latin typeface="+mn-lt"/>
            </a:endParaRPr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7759</TotalTime>
  <Words>447</Words>
  <Application>Microsoft Office PowerPoint</Application>
  <PresentationFormat>On-screen Show (4:3)</PresentationFormat>
  <Paragraphs>62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 Light</vt:lpstr>
      <vt:lpstr>Calibri</vt:lpstr>
      <vt:lpstr>Wingdings 2</vt:lpstr>
      <vt:lpstr>Lucida Sans</vt:lpstr>
      <vt:lpstr>Book Antiqua</vt:lpstr>
      <vt:lpstr>Wingdings</vt:lpstr>
      <vt:lpstr>Wingdings 3</vt:lpstr>
      <vt:lpstr>HDOfficeLightV0</vt:lpstr>
      <vt:lpstr>Apex</vt:lpstr>
      <vt:lpstr>Microsoft Excel Chart</vt:lpstr>
      <vt:lpstr>  Status of Combined Sewer Overflow Abatement</vt:lpstr>
      <vt:lpstr>     </vt:lpstr>
      <vt:lpstr>PowerPoint Presentation</vt:lpstr>
      <vt:lpstr>PowerPoint Presentation</vt:lpstr>
      <vt:lpstr>PowerPoint Presentation</vt:lpstr>
      <vt:lpstr> Long Term Control Plan (LTCP) Status </vt:lpstr>
      <vt:lpstr>Long Term Control Plan (LTCP) Status</vt:lpstr>
      <vt:lpstr>State Updates</vt:lpstr>
      <vt:lpstr>State Updates</vt:lpstr>
      <vt:lpstr>  </vt:lpstr>
    </vt:vector>
  </TitlesOfParts>
  <Company>ORSANCO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Combined Sewer Overflow Abatement</dc:title>
  <dc:creator>Minday Scott</dc:creator>
  <cp:lastModifiedBy>Stacey L. Cochran</cp:lastModifiedBy>
  <cp:revision>411</cp:revision>
  <cp:lastPrinted>2017-02-02T20:05:49Z</cp:lastPrinted>
  <dcterms:created xsi:type="dcterms:W3CDTF">2006-01-30T14:28:24Z</dcterms:created>
  <dcterms:modified xsi:type="dcterms:W3CDTF">2018-02-06T21:06:31Z</dcterms:modified>
</cp:coreProperties>
</file>