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>
  <p:sldMasterIdLst>
    <p:sldMasterId id="2147483721" r:id="rId30"/>
  </p:sldMasterIdLst>
  <p:notesMasterIdLst>
    <p:notesMasterId r:id="rId43"/>
  </p:notesMasterIdLst>
  <p:handoutMasterIdLst>
    <p:handoutMasterId r:id="rId44"/>
  </p:handoutMasterIdLst>
  <p:sldIdLst>
    <p:sldId id="301" r:id="rId31"/>
    <p:sldId id="268" r:id="rId32"/>
    <p:sldId id="258" r:id="rId33"/>
    <p:sldId id="259" r:id="rId34"/>
    <p:sldId id="282" r:id="rId35"/>
    <p:sldId id="300" r:id="rId36"/>
    <p:sldId id="303" r:id="rId37"/>
    <p:sldId id="304" r:id="rId38"/>
    <p:sldId id="306" r:id="rId39"/>
    <p:sldId id="298" r:id="rId40"/>
    <p:sldId id="305" r:id="rId41"/>
    <p:sldId id="307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hodus, Justicia" initials="RJ" lastIdx="119" clrIdx="0">
    <p:extLst>
      <p:ext uri="{19B8F6BF-5375-455C-9EA6-DF929625EA0E}">
        <p15:presenceInfo xmlns:p15="http://schemas.microsoft.com/office/powerpoint/2012/main" userId="S-1-5-21-1339303556-449845944-1601390327-3889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3F69"/>
    <a:srgbClr val="0B5AA5"/>
    <a:srgbClr val="026CB6"/>
    <a:srgbClr val="0070B9"/>
    <a:srgbClr val="056CB6"/>
    <a:srgbClr val="355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70" autoAdjust="0"/>
    <p:restoredTop sz="79920" autoAdjust="0"/>
  </p:normalViewPr>
  <p:slideViewPr>
    <p:cSldViewPr>
      <p:cViewPr varScale="1">
        <p:scale>
          <a:sx n="69" d="100"/>
          <a:sy n="69" d="100"/>
        </p:scale>
        <p:origin x="10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9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slide" Target="slides/slide4.xml"/><Relationship Id="rId42" Type="http://schemas.openxmlformats.org/officeDocument/2006/relationships/slide" Target="slides/slide12.xml"/><Relationship Id="rId47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3.xml"/><Relationship Id="rId38" Type="http://schemas.openxmlformats.org/officeDocument/2006/relationships/slide" Target="slides/slide8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customXml" Target="../customXml/item29.xml"/><Relationship Id="rId41" Type="http://schemas.openxmlformats.org/officeDocument/2006/relationships/slide" Target="slides/slide1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2.xml"/><Relationship Id="rId37" Type="http://schemas.openxmlformats.org/officeDocument/2006/relationships/slide" Target="slides/slide7.xml"/><Relationship Id="rId40" Type="http://schemas.openxmlformats.org/officeDocument/2006/relationships/slide" Target="slides/slide10.xml"/><Relationship Id="rId45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6.xml"/><Relationship Id="rId49" Type="http://schemas.openxmlformats.org/officeDocument/2006/relationships/tableStyles" Target="tableStyle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1.xml"/><Relationship Id="rId44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Master" Target="slideMasters/slideMaster1.xml"/><Relationship Id="rId35" Type="http://schemas.openxmlformats.org/officeDocument/2006/relationships/slide" Target="slides/slide5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customXml" Target="../customXml/item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3F119CC-0E9C-4303-8FC0-FA6C67E0699C}" type="datetimeFigureOut">
              <a:rPr lang="en-US"/>
              <a:pPr>
                <a:defRPr/>
              </a:pPr>
              <a:t>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6924233-FC8A-4838-8824-56EBB7540E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83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1633A1B-E4ED-4A2A-87DF-7B125DA77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319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A1799B-A7BB-4C5E-970D-69567B7E801D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3592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fld id="{CE53AB5D-A950-4AE7-AC6B-9D5657576A4D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618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633A1B-E4ED-4A2A-87DF-7B125DA7738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648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633A1B-E4ED-4A2A-87DF-7B125DA7738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352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8208B-3A15-4EE0-BED8-601009F6D31F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8369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A3E18-16BF-4C40-8AE7-61D6086E3DB7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26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FEF16-9E38-44DF-9F7B-72C78AD1B776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550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FCE4E-7B90-4FFA-A9CE-77FB98DB89A5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310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6C3FF-876E-4E39-9F22-48D7B402A49D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197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21AEE-0C97-4DC4-87C8-5AAD9613E369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6099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BCCC6-9BC3-46AC-8555-855D5D2C3897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925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3403-B911-4781-88E7-89D853D87414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239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39935-36EB-40DB-BB61-04E20E9439D0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69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C757D-3DEF-43D9-99A7-846E0EE3B607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88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BBDCE-5D74-4C27-B334-4F5269431123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5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" y="0"/>
            <a:ext cx="4571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CB8E4517-EEF0-44E4-9ECF-3DF650331467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046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06045" y="964692"/>
            <a:ext cx="5937755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2FEFCE4E-7B90-4FFA-A9CE-77FB98DB89A5}" type="datetime1">
              <a:rPr lang="en-US" smtClean="0"/>
              <a:pPr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A6F9D78A-DE22-4C55-846E-978B25BC86E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Related image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t="2922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2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20" r:id="rId1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990600" y="1899064"/>
            <a:ext cx="7162800" cy="2291936"/>
          </a:xfrm>
          <a:solidFill>
            <a:srgbClr val="FFFFCC"/>
          </a:solidFill>
        </p:spPr>
        <p:txBody>
          <a:bodyPr>
            <a:normAutofit fontScale="90000"/>
          </a:bodyPr>
          <a:lstStyle/>
          <a:p>
            <a:r>
              <a:rPr lang="en-US" cap="none" dirty="0">
                <a:latin typeface="+mn-lt"/>
                <a:cs typeface="Calibri" panose="020F0502020204030204" pitchFamily="34" charset="0"/>
              </a:rPr>
              <a:t>Ohio River Harmful Algae Risk Management:</a:t>
            </a:r>
            <a:br>
              <a:rPr lang="en-US" cap="none" dirty="0">
                <a:latin typeface="+mn-lt"/>
                <a:cs typeface="Calibri" panose="020F0502020204030204" pitchFamily="34" charset="0"/>
              </a:rPr>
            </a:br>
            <a:r>
              <a:rPr lang="en-US" cap="none" dirty="0">
                <a:latin typeface="+mn-lt"/>
                <a:cs typeface="Calibri" panose="020F0502020204030204" pitchFamily="34" charset="0"/>
              </a:rPr>
              <a:t>USEPA’s Regional Applied Research Effort </a:t>
            </a:r>
            <a:r>
              <a:rPr lang="en-US" dirty="0">
                <a:latin typeface="+mn-lt"/>
                <a:cs typeface="Calibri" panose="020F0502020204030204" pitchFamily="34" charset="0"/>
              </a:rPr>
              <a:t>(Rare) </a:t>
            </a:r>
            <a:r>
              <a:rPr lang="en-US" cap="none" dirty="0">
                <a:latin typeface="+mn-lt"/>
                <a:cs typeface="Calibri" panose="020F0502020204030204" pitchFamily="34" charset="0"/>
              </a:rPr>
              <a:t>Overview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620298" y="4343400"/>
            <a:ext cx="5903404" cy="187452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1600" b="1" u="sng" dirty="0">
                <a:solidFill>
                  <a:srgbClr val="FFFFCC"/>
                </a:solidFill>
              </a:rPr>
              <a:t>Regional Technical Contact</a:t>
            </a:r>
          </a:p>
          <a:p>
            <a:pPr>
              <a:spcBef>
                <a:spcPts val="0"/>
              </a:spcBef>
            </a:pPr>
            <a:r>
              <a:rPr lang="en-US" b="1" i="1" dirty="0">
                <a:solidFill>
                  <a:srgbClr val="FFFFCC"/>
                </a:solidFill>
              </a:rPr>
              <a:t>Frank Borsuk (R3)</a:t>
            </a:r>
          </a:p>
          <a:p>
            <a:pPr>
              <a:spcBef>
                <a:spcPts val="0"/>
              </a:spcBef>
            </a:pPr>
            <a:r>
              <a:rPr lang="en-US" sz="1600" b="1" u="sng" dirty="0">
                <a:solidFill>
                  <a:srgbClr val="FFFFCC"/>
                </a:solidFill>
              </a:rPr>
              <a:t>Principal Investigators</a:t>
            </a:r>
          </a:p>
          <a:p>
            <a:pPr>
              <a:spcBef>
                <a:spcPts val="0"/>
              </a:spcBef>
            </a:pPr>
            <a:r>
              <a:rPr lang="en-US" b="1" i="1" dirty="0">
                <a:solidFill>
                  <a:srgbClr val="FFFFCC"/>
                </a:solidFill>
              </a:rPr>
              <a:t>Chris Nietch (ORD, NRMRL)</a:t>
            </a:r>
          </a:p>
          <a:p>
            <a:pPr>
              <a:spcBef>
                <a:spcPts val="0"/>
              </a:spcBef>
            </a:pPr>
            <a:r>
              <a:rPr lang="en-US" b="1" i="1" dirty="0">
                <a:solidFill>
                  <a:srgbClr val="FFFFCC"/>
                </a:solidFill>
              </a:rPr>
              <a:t>Jim Lazorchak (ORD, NERL)</a:t>
            </a:r>
          </a:p>
          <a:p>
            <a:pPr>
              <a:spcBef>
                <a:spcPts val="0"/>
              </a:spcBef>
            </a:pPr>
            <a:r>
              <a:rPr lang="en-US" b="1" i="1" dirty="0">
                <a:solidFill>
                  <a:srgbClr val="FFFFCC"/>
                </a:solidFill>
              </a:rPr>
              <a:t>Scott Keely (ORD, NERL</a:t>
            </a:r>
            <a:r>
              <a:rPr lang="en-US" b="1" i="1" dirty="0"/>
              <a:t>)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" y="6553569"/>
            <a:ext cx="91287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 kern="0" noProof="0" dirty="0">
                <a:cs typeface="Calibri" panose="020F0502020204030204" pitchFamily="34" charset="0"/>
              </a:rPr>
              <a:t>V</a:t>
            </a:r>
            <a:r>
              <a:rPr kumimoji="0" lang="en-US" sz="12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Calibri" panose="020F0502020204030204" pitchFamily="34" charset="0"/>
              </a:rPr>
              <a:t>iews expressed in this presentation are those of the authors and do not necessarily reflect the views or policies of the U.S. EPA</a:t>
            </a:r>
          </a:p>
        </p:txBody>
      </p:sp>
    </p:spTree>
    <p:extLst>
      <p:ext uri="{BB962C8B-B14F-4D97-AF65-F5344CB8AC3E}">
        <p14:creationId xmlns:p14="http://schemas.microsoft.com/office/powerpoint/2010/main" val="5819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95984" y="1219200"/>
            <a:ext cx="6248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Water Level at 54 gages along river main stem (i.e.,  a gage every 20 miles)!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NWS, USGS manages data. What can’t be acquired through CUAHSI can be readily obtained</a:t>
            </a:r>
          </a:p>
          <a:p>
            <a:pPr lvl="2"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b="1" dirty="0">
              <a:solidFill>
                <a:srgbClr val="FFFFCC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0355" y="486701"/>
            <a:ext cx="6305419" cy="400110"/>
          </a:xfrm>
          <a:prstGeom prst="rect">
            <a:avLst/>
          </a:prstGeom>
          <a:solidFill>
            <a:srgbClr val="FFFFCC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+mj-lt"/>
                <a:cs typeface="Times New Roman" panose="02020603050405020304" pitchFamily="18" charset="0"/>
              </a:rPr>
              <a:t>HAB Risk Tool – Demonstration Potential</a:t>
            </a:r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543970"/>
            <a:ext cx="4114800" cy="3202871"/>
          </a:xfrm>
          <a:prstGeom prst="rect">
            <a:avLst/>
          </a:prstGeom>
        </p:spPr>
      </p:pic>
      <p:pic>
        <p:nvPicPr>
          <p:cNvPr id="10" name="Content Placeholder 3"/>
          <p:cNvPicPr>
            <a:picLocks noChangeAspect="1"/>
          </p:cNvPicPr>
          <p:nvPr/>
        </p:nvPicPr>
        <p:blipFill rotWithShape="1">
          <a:blip r:embed="rId4"/>
          <a:srcRect t="1" r="3065" b="47159"/>
          <a:stretch/>
        </p:blipFill>
        <p:spPr>
          <a:xfrm>
            <a:off x="4724401" y="2604576"/>
            <a:ext cx="4165461" cy="3110424"/>
          </a:xfrm>
          <a:prstGeom prst="round2DiagRect">
            <a:avLst>
              <a:gd name="adj1" fmla="val 24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/>
        </p:nvSpPr>
        <p:spPr>
          <a:xfrm>
            <a:off x="4855711" y="4895055"/>
            <a:ext cx="3086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i="1" dirty="0"/>
              <a:t>https://water.weather.gov/ahps2/river.php?wfo=iln&amp;wfoid=18787&amp;riverid=204624&amp;pt%5B%5D=144451&amp;allpoints</a:t>
            </a:r>
          </a:p>
        </p:txBody>
      </p:sp>
      <p:pic>
        <p:nvPicPr>
          <p:cNvPr id="12" name="Content Placeholder 3"/>
          <p:cNvPicPr>
            <a:picLocks noChangeAspect="1"/>
          </p:cNvPicPr>
          <p:nvPr/>
        </p:nvPicPr>
        <p:blipFill rotWithShape="1">
          <a:blip r:embed="rId5"/>
          <a:srcRect b="90238"/>
          <a:stretch/>
        </p:blipFill>
        <p:spPr>
          <a:xfrm>
            <a:off x="4724400" y="2516115"/>
            <a:ext cx="4165461" cy="37377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125130" y="5943600"/>
            <a:ext cx="68758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0741"/>
            <a:r>
              <a:rPr lang="en-US" b="1" dirty="0">
                <a:solidFill>
                  <a:srgbClr val="FFFFCC"/>
                </a:solidFill>
                <a:cs typeface="Times New Roman" panose="02020603050405020304" pitchFamily="18" charset="0"/>
              </a:rPr>
              <a:t>“How similar are river level conditions today at my site compared to those in 2015 that produced the record HAB?” </a:t>
            </a:r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9</a:t>
            </a:fld>
            <a:endParaRPr lang="en-US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546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10</a:t>
            </a:fld>
            <a:endParaRPr lang="en-US" dirty="0">
              <a:solidFill>
                <a:srgbClr val="FFFFC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09697" y="1724454"/>
            <a:ext cx="63245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86978" lvl="2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Populate the functional database with discrete and continuous data from ORSANCO’s archive as well as other partners on the river (e.g., applicable utilities)</a:t>
            </a:r>
          </a:p>
          <a:p>
            <a:pPr marL="586978" lvl="2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Focus data analysis to build a more biological-based risk model, substantiating the preliminary tool developed in 1</a:t>
            </a:r>
            <a:r>
              <a:rPr lang="en-US" b="1" baseline="30000" dirty="0">
                <a:solidFill>
                  <a:srgbClr val="FFFFCC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yr</a:t>
            </a:r>
          </a:p>
          <a:p>
            <a:pPr marL="586978" lvl="2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Support web-based visualization tool for ORSANCO web site users: Type-in location of interest on river; provide current river conditions based on nearest neighbor analysis; provide potential HAB formation probability estimate based on historical data</a:t>
            </a:r>
          </a:p>
          <a:p>
            <a:pPr marL="586978" lvl="2" indent="-285750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Determine transferability of approaches to other large rivers</a:t>
            </a:r>
          </a:p>
          <a:p>
            <a:pPr marL="301229" lvl="2">
              <a:tabLst>
                <a:tab pos="0" algn="l"/>
                <a:tab pos="3429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600" dirty="0">
              <a:solidFill>
                <a:srgbClr val="FFFFCC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26933" y="533400"/>
            <a:ext cx="6890129" cy="442442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en-US" sz="2000" b="1" cap="none" dirty="0"/>
              <a:t>EPA ORD’s Main Focus – Phase II</a:t>
            </a:r>
          </a:p>
        </p:txBody>
      </p:sp>
    </p:spTree>
    <p:extLst>
      <p:ext uri="{BB962C8B-B14F-4D97-AF65-F5344CB8AC3E}">
        <p14:creationId xmlns:p14="http://schemas.microsoft.com/office/powerpoint/2010/main" val="2281636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85661" y="1914941"/>
            <a:ext cx="535833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Threshold detection methods</a:t>
            </a:r>
          </a:p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Support Vector Machines (SVM)</a:t>
            </a:r>
          </a:p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Classification and regression trees (CART)</a:t>
            </a:r>
          </a:p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Random Forest</a:t>
            </a:r>
          </a:p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dirty="0">
                <a:solidFill>
                  <a:srgbClr val="FFFFCC"/>
                </a:solidFill>
                <a:ea typeface="Times New Roman" panose="02020603050405020304" pitchFamily="18" charset="0"/>
              </a:rPr>
              <a:t>All implemented with packages in R</a:t>
            </a:r>
          </a:p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i="1" dirty="0">
                <a:solidFill>
                  <a:srgbClr val="FFFFCC"/>
                </a:solidFill>
                <a:ea typeface="Times New Roman" panose="02020603050405020304" pitchFamily="18" charset="0"/>
              </a:rPr>
              <a:t>Attending “Machine Learning Day” – Feb 14</a:t>
            </a:r>
            <a:r>
              <a:rPr lang="en-US" i="1" baseline="30000" dirty="0">
                <a:solidFill>
                  <a:srgbClr val="FFFFCC"/>
                </a:solidFill>
                <a:ea typeface="Times New Roman" panose="02020603050405020304" pitchFamily="18" charset="0"/>
              </a:rPr>
              <a:t>th</a:t>
            </a:r>
            <a:endParaRPr lang="en-US" i="1" dirty="0">
              <a:solidFill>
                <a:srgbClr val="FFFFCC"/>
              </a:solidFill>
              <a:ea typeface="Times New Roman" panose="02020603050405020304" pitchFamily="18" charset="0"/>
            </a:endParaRPr>
          </a:p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i="1" dirty="0">
                <a:solidFill>
                  <a:srgbClr val="FFFFCC"/>
                </a:solidFill>
                <a:ea typeface="Times New Roman" panose="02020603050405020304" pitchFamily="18" charset="0"/>
              </a:rPr>
              <a:t>Need more “HAB” or </a:t>
            </a:r>
            <a:r>
              <a:rPr lang="en-US" i="1" u="sng" dirty="0">
                <a:solidFill>
                  <a:srgbClr val="FFFFCC"/>
                </a:solidFill>
                <a:ea typeface="Times New Roman" panose="02020603050405020304" pitchFamily="18" charset="0"/>
              </a:rPr>
              <a:t>RELATED</a:t>
            </a:r>
            <a:r>
              <a:rPr lang="en-US" i="1" dirty="0">
                <a:solidFill>
                  <a:srgbClr val="FFFFCC"/>
                </a:solidFill>
                <a:ea typeface="Times New Roman" panose="02020603050405020304" pitchFamily="18" charset="0"/>
              </a:rPr>
              <a:t> Events</a:t>
            </a:r>
          </a:p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b="1" dirty="0">
              <a:solidFill>
                <a:srgbClr val="FFFFCC"/>
              </a:solidFill>
              <a:ea typeface="Times New Roman" panose="02020603050405020304" pitchFamily="18" charset="0"/>
            </a:endParaRPr>
          </a:p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b="1" dirty="0">
              <a:solidFill>
                <a:srgbClr val="FFFFCC"/>
              </a:solidFill>
              <a:ea typeface="Times New Roman" panose="02020603050405020304" pitchFamily="18" charset="0"/>
            </a:endParaRPr>
          </a:p>
          <a:p>
            <a:pPr marL="6286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b="1" dirty="0">
              <a:solidFill>
                <a:srgbClr val="FFFFCC"/>
              </a:solidFill>
              <a:ea typeface="Times New Roman" panose="02020603050405020304" pitchFamily="18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50392" y="521208"/>
            <a:ext cx="7407465" cy="442442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en-US" sz="2000" b="1" cap="none" dirty="0"/>
              <a:t>Data Driven Approaches Under Consideration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1" y="1600200"/>
            <a:ext cx="3035808" cy="21391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3779103"/>
            <a:ext cx="3035808" cy="2020082"/>
          </a:xfrm>
          <a:prstGeom prst="rect">
            <a:avLst/>
          </a:prstGeom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11</a:t>
            </a:fld>
            <a:endParaRPr lang="en-US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09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55609" y="5661564"/>
            <a:ext cx="33591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FFCC"/>
                </a:solidFill>
              </a:rPr>
              <a:t>Courtesy Jason Heath and Greg Youngstrom</a:t>
            </a: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775960" y="1136904"/>
            <a:ext cx="3209544" cy="54223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44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59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FFCC"/>
              </a:buClr>
            </a:pPr>
            <a:r>
              <a:rPr lang="en-US" sz="1600" b="1" dirty="0">
                <a:solidFill>
                  <a:srgbClr val="FFFFCC"/>
                </a:solidFill>
                <a:cs typeface="Times New Roman" panose="02020603050405020304" pitchFamily="18" charset="0"/>
              </a:rPr>
              <a:t>Unprecedented event on a flowing river in the Nation’s recent history</a:t>
            </a:r>
          </a:p>
          <a:p>
            <a:pPr>
              <a:buClr>
                <a:srgbClr val="FFFFCC"/>
              </a:buClr>
            </a:pPr>
            <a:r>
              <a:rPr lang="en-US" sz="1600" b="1" dirty="0">
                <a:solidFill>
                  <a:srgbClr val="FFFFCC"/>
                </a:solidFill>
                <a:cs typeface="Times New Roman" panose="02020603050405020304" pitchFamily="18" charset="0"/>
              </a:rPr>
              <a:t>Spanned approx. 700 of the 981 total river miles and lasted more than 2 months (Aug. 19 – Nov. 3) </a:t>
            </a:r>
          </a:p>
          <a:p>
            <a:pPr>
              <a:buClr>
                <a:srgbClr val="FFFFCC"/>
              </a:buClr>
            </a:pPr>
            <a:r>
              <a:rPr lang="en-US" sz="1600" b="1" dirty="0">
                <a:solidFill>
                  <a:srgbClr val="FFFFCC"/>
                </a:solidFill>
                <a:cs typeface="Times New Roman" panose="02020603050405020304" pitchFamily="18" charset="0"/>
              </a:rPr>
              <a:t>Multiple water utilities provided additional treatment or closed their intakes.  No finished water microcystin detections</a:t>
            </a:r>
          </a:p>
          <a:p>
            <a:pPr>
              <a:buClr>
                <a:srgbClr val="FFFFCC"/>
              </a:buClr>
            </a:pPr>
            <a:r>
              <a:rPr lang="en-US" sz="1600" b="1" dirty="0">
                <a:solidFill>
                  <a:srgbClr val="FFFFCC"/>
                </a:solidFill>
                <a:cs typeface="Times New Roman" panose="02020603050405020304" pitchFamily="18" charset="0"/>
              </a:rPr>
              <a:t>Estimated drinking water treatment costs of $2 million</a:t>
            </a:r>
          </a:p>
          <a:p>
            <a:pPr>
              <a:buClr>
                <a:srgbClr val="FFFFCC"/>
              </a:buClr>
            </a:pPr>
            <a:r>
              <a:rPr lang="en-US" sz="1600" b="1" dirty="0">
                <a:solidFill>
                  <a:srgbClr val="FFFFCC"/>
                </a:solidFill>
                <a:cs typeface="Times New Roman" panose="02020603050405020304" pitchFamily="18" charset="0"/>
              </a:rPr>
              <a:t>5 million people obtain their drinking water from the Ohio River</a:t>
            </a:r>
          </a:p>
          <a:p>
            <a:pPr>
              <a:buClr>
                <a:srgbClr val="FFFFCC"/>
              </a:buClr>
            </a:pPr>
            <a:r>
              <a:rPr lang="en-US" sz="1600" b="1" dirty="0">
                <a:solidFill>
                  <a:srgbClr val="FFFFCC"/>
                </a:solidFill>
                <a:cs typeface="Times New Roman" panose="02020603050405020304" pitchFamily="18" charset="0"/>
              </a:rPr>
              <a:t>Algae Related T&amp;O events also costly</a:t>
            </a:r>
          </a:p>
          <a:p>
            <a:pPr>
              <a:buClr>
                <a:srgbClr val="FFFFCC"/>
              </a:buClr>
            </a:pPr>
            <a:endParaRPr lang="en-US" sz="1600" dirty="0">
              <a:solidFill>
                <a:srgbClr val="FFFF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0"/>
            <a:ext cx="5526769" cy="4192904"/>
          </a:xfrm>
          <a:prstGeom prst="rect">
            <a:avLst/>
          </a:prstGeom>
        </p:spPr>
      </p:pic>
      <p:sp>
        <p:nvSpPr>
          <p:cNvPr id="47" name="Title 4"/>
          <p:cNvSpPr txBox="1">
            <a:spLocks/>
          </p:cNvSpPr>
          <p:nvPr/>
        </p:nvSpPr>
        <p:spPr bwMode="blackWhite">
          <a:xfrm>
            <a:off x="1371600" y="338536"/>
            <a:ext cx="6432929" cy="442442"/>
          </a:xfrm>
          <a:prstGeom prst="rect">
            <a:avLst/>
          </a:prstGeom>
          <a:solidFill>
            <a:srgbClr val="FFFFCC"/>
          </a:solidFill>
          <a:ln w="38100" cap="sq">
            <a:solidFill>
              <a:srgbClr val="404040"/>
            </a:solidFill>
            <a:miter lim="800000"/>
          </a:ln>
        </p:spPr>
        <p:txBody>
          <a:bodyPr vert="horz" lIns="274320" tIns="182880" rIns="274320" bIns="182880" rtlCol="0" anchor="ctr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cap="none" dirty="0"/>
              <a:t>2015 Ohio River HAB Event</a:t>
            </a:r>
          </a:p>
        </p:txBody>
      </p:sp>
      <p:sp>
        <p:nvSpPr>
          <p:cNvPr id="48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1</a:t>
            </a:fld>
            <a:endParaRPr lang="en-US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6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1236693"/>
            <a:ext cx="754380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100" b="1" dirty="0">
                <a:solidFill>
                  <a:srgbClr val="FFFF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Assessing existing water quality and cyanobacterial data for characterizing the risk of harmful algal blooms in the future on the main stem of the Ohio River and major tributaries </a:t>
            </a:r>
          </a:p>
        </p:txBody>
      </p:sp>
      <p:sp>
        <p:nvSpPr>
          <p:cNvPr id="3" name="Rectangle 2"/>
          <p:cNvSpPr/>
          <p:nvPr/>
        </p:nvSpPr>
        <p:spPr>
          <a:xfrm>
            <a:off x="838200" y="2779447"/>
            <a:ext cx="67627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Regional Technical Contact:  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Frank Borsuk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Principal Investigators (PI): 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James Lazorchak (NERL/SED/EFAB) 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Chris Nietch (NRMRL/WSD/WMB)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Scott Keely (NERL/SED/EIB)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Partners: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Jason Heath, Greg Youngstrom; ORSANCO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Jeff Vogt, Maria Meyer, GCWW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 </a:t>
            </a:r>
            <a:r>
              <a:rPr lang="en-US" sz="15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Neyer</a:t>
            </a:r>
            <a:r>
              <a:rPr lang="en-US" sz="1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Clermont County, Water Div.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 cstate="screen"/>
          <a:srcRect l="3524" r="8387"/>
          <a:stretch/>
        </p:blipFill>
        <p:spPr bwMode="auto">
          <a:xfrm>
            <a:off x="4690187" y="2639922"/>
            <a:ext cx="3429000" cy="2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4477074"/>
            <a:ext cx="3589755" cy="1884621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6424" y="332568"/>
            <a:ext cx="6934200" cy="442442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en-US" sz="2000" b="1" cap="none" dirty="0"/>
              <a:t>Original Proposal Title – submitted 1/27/2017 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2</a:t>
            </a:fld>
            <a:endParaRPr lang="en-US" dirty="0">
              <a:solidFill>
                <a:srgbClr val="FFFFC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315200" y="5600701"/>
            <a:ext cx="571500" cy="273844"/>
          </a:xfrm>
        </p:spPr>
        <p:txBody>
          <a:bodyPr/>
          <a:lstStyle/>
          <a:p>
            <a:pPr>
              <a:defRPr/>
            </a:pPr>
            <a:fld id="{633AD7DD-8889-40EE-AB37-66A654BC2EEA}" type="slidenum">
              <a:rPr lang="en-US" smtClean="0">
                <a:solidFill>
                  <a:srgbClr val="003F69"/>
                </a:solidFill>
              </a:rPr>
              <a:pPr>
                <a:defRPr/>
              </a:pPr>
              <a:t>3</a:t>
            </a:fld>
            <a:endParaRPr lang="en-US" dirty="0">
              <a:solidFill>
                <a:srgbClr val="003F69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63764" y="1066800"/>
            <a:ext cx="7848600" cy="5539978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600" b="1" u="sng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Purpose:</a:t>
            </a:r>
          </a:p>
          <a:p>
            <a:pPr marL="210741">
              <a:spcBef>
                <a:spcPts val="450"/>
              </a:spcBef>
            </a:pP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Collate, manage, and analyze water data for Ohio River and tributaries to better understand conditions that produced the record </a:t>
            </a:r>
            <a:r>
              <a:rPr lang="en-US" sz="1600" b="1" dirty="0" err="1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CyanoHAB</a:t>
            </a: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in 2015</a:t>
            </a:r>
          </a:p>
          <a:p>
            <a:pPr marL="214313" indent="-2143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sz="1600" b="1" u="sng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Approach:</a:t>
            </a:r>
          </a:p>
          <a:p>
            <a:pPr marL="512763" indent="-303213">
              <a:spcBef>
                <a:spcPts val="450"/>
              </a:spcBef>
            </a:pP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600" b="1" baseline="30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collect and organize data into a useable database </a:t>
            </a:r>
          </a:p>
          <a:p>
            <a:pPr marL="512763" indent="-303213">
              <a:spcBef>
                <a:spcPts val="450"/>
              </a:spcBef>
            </a:pP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600" b="1" baseline="30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mine data to determine the </a:t>
            </a:r>
            <a:r>
              <a:rPr lang="en-US" sz="1600" b="1" i="1" dirty="0">
                <a:solidFill>
                  <a:srgbClr val="003F6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uniqueness</a:t>
            </a: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of conditions during HAB 2015</a:t>
            </a:r>
          </a:p>
          <a:p>
            <a:pPr marL="512763" indent="-303213">
              <a:spcBef>
                <a:spcPts val="450"/>
              </a:spcBef>
            </a:pP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600" b="1" baseline="30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use results to </a:t>
            </a:r>
            <a:r>
              <a:rPr lang="en-US" sz="1600" b="1" i="1" u="sng" dirty="0">
                <a:solidFill>
                  <a:srgbClr val="003F6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enhance river HAB monitoring </a:t>
            </a: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programs, and develop </a:t>
            </a:r>
            <a:r>
              <a:rPr lang="en-US" sz="1600" b="1" i="1" u="sng" dirty="0">
                <a:solidFill>
                  <a:srgbClr val="003F69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 probabilistic risk model </a:t>
            </a:r>
            <a:endParaRPr lang="en-US" sz="1600" b="1" dirty="0">
              <a:solidFill>
                <a:schemeClr val="bg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2763" indent="-303213">
              <a:spcBef>
                <a:spcPts val="450"/>
              </a:spcBef>
            </a:pP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600" b="1" baseline="30000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develop a web application using R Shiny allowing stakeholders to track probable risk </a:t>
            </a:r>
          </a:p>
          <a:p>
            <a:pPr marL="210741">
              <a:spcBef>
                <a:spcPts val="450"/>
              </a:spcBef>
            </a:pPr>
            <a:r>
              <a:rPr lang="en-US" sz="1600" b="1" u="sng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Relevance:</a:t>
            </a:r>
          </a:p>
          <a:p>
            <a:pPr marL="425054" indent="-214313">
              <a:spcBef>
                <a:spcPts val="450"/>
              </a:spcBef>
              <a:buFont typeface="Times New Roman" panose="02020603050405020304" pitchFamily="18" charset="0"/>
              <a:buChar char="–"/>
            </a:pPr>
            <a:r>
              <a:rPr lang="en-US" sz="1600" b="1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The proposed research will support ORSANCO and DW Utilities to manage risk to water quality and water safety on the Ohio River</a:t>
            </a:r>
          </a:p>
          <a:p>
            <a:pPr marL="425054" indent="-214313">
              <a:spcBef>
                <a:spcPts val="450"/>
              </a:spcBef>
              <a:buFont typeface="Times New Roman" panose="02020603050405020304" pitchFamily="18" charset="0"/>
              <a:buChar char="–"/>
            </a:pPr>
            <a:r>
              <a:rPr lang="en-US" sz="1600" b="1" dirty="0">
                <a:solidFill>
                  <a:schemeClr val="bg1"/>
                </a:solidFill>
                <a:cs typeface="Times New Roman" panose="02020603050405020304" pitchFamily="18" charset="0"/>
              </a:rPr>
              <a:t>Support ORD’s research efforts in HAB management and analyses </a:t>
            </a:r>
          </a:p>
          <a:p>
            <a:pPr marL="210741">
              <a:spcBef>
                <a:spcPts val="450"/>
              </a:spcBef>
            </a:pPr>
            <a:r>
              <a:rPr lang="en-US" sz="1600" b="1" u="sng" dirty="0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Outcome:</a:t>
            </a:r>
          </a:p>
          <a:p>
            <a:pPr marL="425054" indent="-214313">
              <a:spcBef>
                <a:spcPts val="450"/>
              </a:spcBef>
              <a:buFont typeface="Times New Roman" panose="02020603050405020304" pitchFamily="18" charset="0"/>
              <a:buChar char="–"/>
            </a:pPr>
            <a:r>
              <a:rPr lang="en-US" sz="1600" b="1" i="1" dirty="0">
                <a:solidFill>
                  <a:schemeClr val="bg1"/>
                </a:solidFill>
                <a:cs typeface="Times New Roman" panose="02020603050405020304" pitchFamily="18" charset="0"/>
              </a:rPr>
              <a:t>At minimum: </a:t>
            </a:r>
            <a:r>
              <a:rPr lang="en-US" sz="1600" b="1" dirty="0">
                <a:solidFill>
                  <a:schemeClr val="bg1"/>
                </a:solidFill>
                <a:cs typeface="Times New Roman" panose="02020603050405020304" pitchFamily="18" charset="0"/>
              </a:rPr>
              <a:t>Enhanced Ohio River HAB monitoring program</a:t>
            </a:r>
          </a:p>
          <a:p>
            <a:pPr marL="425054" indent="-214313">
              <a:spcBef>
                <a:spcPts val="450"/>
              </a:spcBef>
              <a:buFont typeface="Times New Roman" panose="02020603050405020304" pitchFamily="18" charset="0"/>
              <a:buChar char="–"/>
            </a:pPr>
            <a:r>
              <a:rPr lang="en-US" sz="1600" b="1" i="1" dirty="0">
                <a:solidFill>
                  <a:schemeClr val="bg1"/>
                </a:solidFill>
                <a:cs typeface="Times New Roman" panose="02020603050405020304" pitchFamily="18" charset="0"/>
              </a:rPr>
              <a:t>If everything falls into place: </a:t>
            </a:r>
            <a:r>
              <a:rPr lang="en-US" sz="1600" b="1" dirty="0">
                <a:solidFill>
                  <a:schemeClr val="bg1"/>
                </a:solidFill>
                <a:cs typeface="Times New Roman" panose="02020603050405020304" pitchFamily="18" charset="0"/>
              </a:rPr>
              <a:t>Web accessible probability of HAB occurrence model – “How similar are the river conditions today compared to those in 2015 that produced the record HAB?” </a:t>
            </a:r>
            <a:endParaRPr lang="en-US" sz="16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 bwMode="blackWhite">
          <a:xfrm>
            <a:off x="1371600" y="338536"/>
            <a:ext cx="6432929" cy="442442"/>
          </a:xfrm>
          <a:prstGeom prst="rect">
            <a:avLst/>
          </a:prstGeom>
          <a:solidFill>
            <a:srgbClr val="FFFFCC"/>
          </a:solidFill>
          <a:ln w="38100" cap="sq">
            <a:solidFill>
              <a:srgbClr val="404040"/>
            </a:solidFill>
            <a:miter lim="800000"/>
          </a:ln>
        </p:spPr>
        <p:txBody>
          <a:bodyPr vert="horz" lIns="274320" tIns="182880" rIns="274320" bIns="182880" rtlCol="0" anchor="ctr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cap="none" dirty="0"/>
              <a:t>Original Project Summary</a:t>
            </a:r>
          </a:p>
        </p:txBody>
      </p:sp>
      <p:sp>
        <p:nvSpPr>
          <p:cNvPr id="6" name="Slide Number Placeholder 2"/>
          <p:cNvSpPr txBox="1">
            <a:spLocks/>
          </p:cNvSpPr>
          <p:nvPr/>
        </p:nvSpPr>
        <p:spPr>
          <a:xfrm>
            <a:off x="8534400" y="6400800"/>
            <a:ext cx="451104" cy="316992"/>
          </a:xfrm>
          <a:prstGeom prst="ellipse">
            <a:avLst/>
          </a:prstGeom>
          <a:solidFill>
            <a:srgbClr val="003F69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defPPr>
              <a:defRPr lang="en-US"/>
            </a:defPPr>
            <a:lvl1pPr marL="0" algn="ctr" defTabSz="457200" rtl="0" eaLnBrk="1" latinLnBrk="0" hangingPunct="1">
              <a:defRPr sz="11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3</a:t>
            </a:fld>
            <a:endParaRPr lang="en-US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377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39964" y="1462326"/>
            <a:ext cx="7696200" cy="5078313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1</a:t>
            </a:r>
            <a:r>
              <a:rPr lang="en-US" b="1" baseline="30000" dirty="0">
                <a:solidFill>
                  <a:srgbClr val="000000"/>
                </a:solidFill>
                <a:ea typeface="Times New Roman" panose="02020603050405020304" pitchFamily="18" charset="0"/>
              </a:rPr>
              <a:t>st</a:t>
            </a: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 year: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Build project team</a:t>
            </a:r>
          </a:p>
          <a:p>
            <a:pPr marL="600075" lvl="1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Original thoughts were to work with ORSANCO through contractor to gather and organize data.  A database manager implements PI-directed data management framework</a:t>
            </a:r>
          </a:p>
          <a:p>
            <a:pPr marL="600075" lvl="1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Now know that </a:t>
            </a:r>
            <a:r>
              <a:rPr lang="en-US" b="1" i="1" u="sng" dirty="0">
                <a:solidFill>
                  <a:srgbClr val="003F69"/>
                </a:solidFill>
                <a:ea typeface="Times New Roman" panose="02020603050405020304" pitchFamily="18" charset="0"/>
              </a:rPr>
              <a:t>UC Students Capstone Project </a:t>
            </a:r>
            <a:r>
              <a:rPr lang="en-US" b="1" dirty="0">
                <a:ea typeface="Times New Roman" panose="02020603050405020304" pitchFamily="18" charset="0"/>
              </a:rPr>
              <a:t>will largely accomplish this step</a:t>
            </a:r>
          </a:p>
          <a:p>
            <a:pPr marL="600075" lvl="1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Use RARE ‘seed’ funding to begin to develop risk model</a:t>
            </a:r>
          </a:p>
          <a:p>
            <a:pPr marL="600075" lvl="1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ea typeface="Times New Roman" panose="02020603050405020304" pitchFamily="18" charset="0"/>
              </a:rPr>
              <a:t>Use WV 604B funds to gather and incorporate more data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2</a:t>
            </a:r>
            <a:r>
              <a:rPr lang="en-US" b="1" baseline="30000" dirty="0">
                <a:solidFill>
                  <a:srgbClr val="000000"/>
                </a:solidFill>
                <a:ea typeface="Times New Roman" panose="02020603050405020304" pitchFamily="18" charset="0"/>
              </a:rPr>
              <a:t>nd</a:t>
            </a: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 year: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Re-submit RARE/RESES proposal – Regions 3, 4, and 5 collaborating</a:t>
            </a:r>
          </a:p>
          <a:p>
            <a:pPr marL="600075" lvl="1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½ time professional statistician to use best methods for testing variable interactions, trends, and develop risk models (all are dependent on the nature of the data)</a:t>
            </a:r>
          </a:p>
          <a:p>
            <a:pPr marL="600075" lvl="1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½ time contractor/data manager to update database as needed to support exploratory data analysis and statistical modeling needs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000000"/>
                </a:solidFill>
                <a:ea typeface="Times New Roman" panose="02020603050405020304" pitchFamily="18" charset="0"/>
              </a:rPr>
              <a:t>Statistical support through Neptune – existing contractor to ORD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 bwMode="blackWhite">
          <a:xfrm>
            <a:off x="1371600" y="338536"/>
            <a:ext cx="6432929" cy="442442"/>
          </a:xfrm>
          <a:prstGeom prst="rect">
            <a:avLst/>
          </a:prstGeom>
          <a:solidFill>
            <a:srgbClr val="FFFFCC"/>
          </a:solidFill>
          <a:ln w="38100" cap="sq">
            <a:solidFill>
              <a:srgbClr val="404040"/>
            </a:solidFill>
            <a:miter lim="800000"/>
          </a:ln>
        </p:spPr>
        <p:txBody>
          <a:bodyPr vert="horz" lIns="274320" tIns="182880" rIns="274320" bIns="182880" rtlCol="0" anchor="ctr" anchorCtr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cap="none" dirty="0"/>
              <a:t>Project Planning – Under ‘seed’ funding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4</a:t>
            </a:fld>
            <a:endParaRPr lang="en-US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432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71599" y="3125294"/>
            <a:ext cx="6400800" cy="3592498"/>
          </a:xfrm>
          <a:prstGeom prst="rect">
            <a:avLst/>
          </a:prstGeom>
        </p:spPr>
        <p:txBody>
          <a:bodyPr wrap="square" numCol="2">
            <a:normAutofit fontScale="92500" lnSpcReduction="10000"/>
          </a:bodyPr>
          <a:lstStyle/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Chris Nietch, USEPA-ORD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Frank Borsuk, USEPA R3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Mike </a:t>
            </a:r>
            <a:r>
              <a:rPr lang="en-US" sz="1600" b="1" dirty="0" err="1">
                <a:solidFill>
                  <a:srgbClr val="FFFFCC"/>
                </a:solidFill>
                <a:ea typeface="Times New Roman" panose="02020603050405020304" pitchFamily="18" charset="0"/>
              </a:rPr>
              <a:t>Saffran</a:t>
            </a: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, USACE-ORBD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Jim Lazorchak, USEPA-ORD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Amy Bergdale, USEPA-R3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Jason Heath, ORSANCO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Greg Youngstrom, ORSANCO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John Myers, UC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Trent Schade, NWS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Brian </a:t>
            </a:r>
            <a:r>
              <a:rPr lang="en-US" sz="1600" b="1" dirty="0" err="1">
                <a:solidFill>
                  <a:srgbClr val="FFFFCC"/>
                </a:solidFill>
                <a:ea typeface="Times New Roman" panose="02020603050405020304" pitchFamily="18" charset="0"/>
              </a:rPr>
              <a:t>Astafan</a:t>
            </a: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, NWS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Abraham </a:t>
            </a:r>
            <a:r>
              <a:rPr lang="en-US" sz="1600" b="1" dirty="0" err="1">
                <a:solidFill>
                  <a:srgbClr val="FFFFCC"/>
                </a:solidFill>
                <a:ea typeface="Times New Roman" panose="02020603050405020304" pitchFamily="18" charset="0"/>
              </a:rPr>
              <a:t>Desilva</a:t>
            </a: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, NWS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Lilit Yeghiazarian, UC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Richard Harrison, ORSANCO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Celeste Bauer, UC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Xi Ru, UC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Scott Keely, USEPA-ORD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Jeff Vogt, CGWW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Miriam </a:t>
            </a:r>
            <a:r>
              <a:rPr lang="en-US" sz="1600" b="1" dirty="0" err="1">
                <a:solidFill>
                  <a:srgbClr val="FFFFCC"/>
                </a:solidFill>
                <a:ea typeface="Times New Roman" panose="02020603050405020304" pitchFamily="18" charset="0"/>
              </a:rPr>
              <a:t>Stenitz</a:t>
            </a: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 Kannan, NKU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Heather Mayfield, FORE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Frank Baker (USEPA R4)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Meghan </a:t>
            </a:r>
            <a:r>
              <a:rPr lang="en-US" sz="1600" b="1" dirty="0" err="1">
                <a:solidFill>
                  <a:srgbClr val="FFFFCC"/>
                </a:solidFill>
                <a:ea typeface="Times New Roman" panose="02020603050405020304" pitchFamily="18" charset="0"/>
              </a:rPr>
              <a:t>Hemken</a:t>
            </a: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 (USEPA R5)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600" b="1" dirty="0">
              <a:solidFill>
                <a:srgbClr val="FFFFCC"/>
              </a:solidFill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Anyone else??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500" b="1" dirty="0">
              <a:solidFill>
                <a:srgbClr val="FFFF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977155" y="533400"/>
            <a:ext cx="7407465" cy="442442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en-US" sz="2000" b="1" cap="none" dirty="0"/>
              <a:t>Current Project Team as of meeting on 1/09/2018 </a:t>
            </a:r>
          </a:p>
        </p:txBody>
      </p:sp>
      <p:sp>
        <p:nvSpPr>
          <p:cNvPr id="8" name="Rectangle 7"/>
          <p:cNvSpPr/>
          <p:nvPr/>
        </p:nvSpPr>
        <p:spPr>
          <a:xfrm>
            <a:off x="601824" y="1309412"/>
            <a:ext cx="81581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Discussion with UC Professor Lilit Yeghiazarian – Interested in water information database for ORBA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Discussion with Mike </a:t>
            </a:r>
            <a:r>
              <a:rPr lang="en-US" sz="1600" b="1" dirty="0" err="1">
                <a:solidFill>
                  <a:srgbClr val="FFFFCC"/>
                </a:solidFill>
                <a:ea typeface="Times New Roman" panose="02020603050405020304" pitchFamily="18" charset="0"/>
              </a:rPr>
              <a:t>Saffran</a:t>
            </a: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, Lynn Jarrett, USACE, and Lilit re. Ohio River Basin Database</a:t>
            </a:r>
          </a:p>
          <a:p>
            <a:pPr marL="257175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Discussion with Trent Schade, NWS, re. Ohio River Hydrological Forecast System and possible collaboration</a:t>
            </a:r>
          </a:p>
          <a:p>
            <a:pPr lvl="2"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600" b="1" dirty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5</a:t>
            </a:fld>
            <a:endParaRPr lang="en-US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174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3999" y="2209800"/>
            <a:ext cx="609599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0075" lvl="1" indent="-2571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Adaptable WQ database framework (support student effort)</a:t>
            </a:r>
          </a:p>
          <a:p>
            <a:pPr marL="600075" lvl="1" indent="-2571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Low flow condition risk assessment tool for Ohio River HABs – Preliminary Demonstration</a:t>
            </a:r>
          </a:p>
          <a:p>
            <a:pPr marL="600075" lvl="1" indent="-2571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Help drive effort to find more information on algae events (i.e., Not just HABs but T&amp;O episodes and accompanying data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26935" y="533400"/>
            <a:ext cx="6890129" cy="442442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en-US" sz="2000" b="1" cap="none" dirty="0"/>
              <a:t>EPA ORD’s Main Focus – 1</a:t>
            </a:r>
            <a:r>
              <a:rPr lang="en-US" sz="2000" b="1" cap="none" baseline="30000" dirty="0"/>
              <a:t>st</a:t>
            </a:r>
            <a:r>
              <a:rPr lang="en-US" sz="2000" b="1" cap="none" dirty="0"/>
              <a:t> Year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6</a:t>
            </a:fld>
            <a:endParaRPr lang="en-US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4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2898" y="1393448"/>
            <a:ext cx="84582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0075" lvl="1" indent="-25717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2000" b="1" dirty="0">
                <a:solidFill>
                  <a:srgbClr val="FFFFCC"/>
                </a:solidFill>
                <a:ea typeface="Times New Roman" panose="02020603050405020304" pitchFamily="18" charset="0"/>
              </a:rPr>
              <a:t>“Data alone aren’t the solution, but they bring people together” </a:t>
            </a:r>
            <a:r>
              <a:rPr lang="en-US" sz="1600" b="1" dirty="0">
                <a:solidFill>
                  <a:srgbClr val="FFFFCC"/>
                </a:solidFill>
                <a:ea typeface="Times New Roman" panose="02020603050405020304" pitchFamily="18" charset="0"/>
              </a:rPr>
              <a:t>– </a:t>
            </a:r>
            <a:r>
              <a:rPr lang="en-US" sz="1600" dirty="0">
                <a:solidFill>
                  <a:srgbClr val="FFFFCC"/>
                </a:solidFill>
                <a:ea typeface="Times New Roman" panose="02020603050405020304" pitchFamily="18" charset="0"/>
              </a:rPr>
              <a:t>from a recent </a:t>
            </a:r>
            <a:r>
              <a:rPr lang="en-US" sz="1600" i="1" dirty="0">
                <a:solidFill>
                  <a:srgbClr val="FFFFCC"/>
                </a:solidFill>
                <a:ea typeface="Times New Roman" panose="02020603050405020304" pitchFamily="18" charset="0"/>
              </a:rPr>
              <a:t>Science Magazine </a:t>
            </a:r>
            <a:r>
              <a:rPr lang="en-US" sz="1600" dirty="0">
                <a:solidFill>
                  <a:srgbClr val="FFFFCC"/>
                </a:solidFill>
                <a:ea typeface="Times New Roman" panose="02020603050405020304" pitchFamily="18" charset="0"/>
              </a:rPr>
              <a:t>Policy Forum article: </a:t>
            </a:r>
            <a:r>
              <a:rPr lang="en-US" sz="1600" i="1" dirty="0">
                <a:solidFill>
                  <a:srgbClr val="FFFFCC"/>
                </a:solidFill>
                <a:ea typeface="Times New Roman" panose="02020603050405020304" pitchFamily="18" charset="0"/>
              </a:rPr>
              <a:t>http://science.sciencemag.org/content/359/6374/395.full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26935" y="533400"/>
            <a:ext cx="6890129" cy="442442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en-US" sz="2000" b="1" cap="none" dirty="0"/>
              <a:t>Notes on Database Development</a:t>
            </a:r>
          </a:p>
        </p:txBody>
      </p:sp>
      <p:sp>
        <p:nvSpPr>
          <p:cNvPr id="6" name="Rectangle 5"/>
          <p:cNvSpPr/>
          <p:nvPr/>
        </p:nvSpPr>
        <p:spPr>
          <a:xfrm>
            <a:off x="1066798" y="2553593"/>
            <a:ext cx="7010400" cy="3847207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sz="1600" b="1" dirty="0">
                <a:solidFill>
                  <a:srgbClr val="000000"/>
                </a:solidFill>
                <a:ea typeface="Times New Roman" panose="02020603050405020304" pitchFamily="18" charset="0"/>
              </a:rPr>
              <a:t>Lessons from the Shale Network Database effort:  Addressing PA’s struggle to document pre-drilling WQ and post drilling impacts in the Marcellus Shale Play</a:t>
            </a:r>
          </a:p>
          <a:p>
            <a:pPr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endParaRPr lang="en-US" sz="1600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dirty="0">
                <a:solidFill>
                  <a:srgbClr val="000000"/>
                </a:solidFill>
                <a:ea typeface="Times New Roman" panose="02020603050405020304" pitchFamily="18" charset="0"/>
              </a:rPr>
              <a:t>“The database itself has proven useful, but even more important has been the process of building it”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dirty="0">
                <a:solidFill>
                  <a:srgbClr val="000000"/>
                </a:solidFill>
                <a:ea typeface="Times New Roman" panose="02020603050405020304" pitchFamily="18" charset="0"/>
              </a:rPr>
              <a:t>Workshops were designed to engage data providers and create community among stakeholders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dirty="0">
                <a:solidFill>
                  <a:srgbClr val="000000"/>
                </a:solidFill>
                <a:ea typeface="Times New Roman" panose="02020603050405020304" pitchFamily="18" charset="0"/>
              </a:rPr>
              <a:t>The effort was run collaboratively with CUHASI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dirty="0">
                <a:solidFill>
                  <a:srgbClr val="000000"/>
                </a:solidFill>
                <a:ea typeface="Times New Roman" panose="02020603050405020304" pitchFamily="18" charset="0"/>
              </a:rPr>
              <a:t>Data providers generally found it arduous to compile metadata. Water metadata are particularly complex</a:t>
            </a:r>
          </a:p>
          <a:p>
            <a:pPr marL="285750" indent="-285750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dirty="0">
                <a:solidFill>
                  <a:srgbClr val="000000"/>
                </a:solidFill>
                <a:ea typeface="Times New Roman" panose="02020603050405020304" pitchFamily="18" charset="0"/>
              </a:rPr>
              <a:t>Discussions taught everyone about difficulties in determining causation, highlighting the need for multiple lines of evidence and state-of-the-art analyses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7</a:t>
            </a:fld>
            <a:endParaRPr lang="en-US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597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2590800"/>
            <a:ext cx="8446863" cy="2895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81000" y="1070378"/>
            <a:ext cx="838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Considerations: </a:t>
            </a:r>
          </a:p>
          <a:p>
            <a:pPr marL="600075" lvl="1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Only one HAB event to ‘work with’, </a:t>
            </a:r>
          </a:p>
          <a:p>
            <a:pPr marL="600075" lvl="1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need projection for everywhere along the river</a:t>
            </a:r>
          </a:p>
          <a:p>
            <a:pPr marL="600075" lvl="1" indent="-257175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 independent/predictor variables are accessible in real time and  not prone to misinterpretation</a:t>
            </a:r>
            <a:endParaRPr lang="en-US" sz="1400" b="1" i="1" dirty="0">
              <a:solidFill>
                <a:srgbClr val="FFFFCC"/>
              </a:solidFill>
              <a:ea typeface="Times New Roman" panose="02020603050405020304" pitchFamily="18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26935" y="533400"/>
            <a:ext cx="6890129" cy="442442"/>
          </a:xfrm>
          <a:solidFill>
            <a:srgbClr val="FFFFCC"/>
          </a:solidFill>
        </p:spPr>
        <p:txBody>
          <a:bodyPr>
            <a:noAutofit/>
          </a:bodyPr>
          <a:lstStyle/>
          <a:p>
            <a:r>
              <a:rPr lang="en-US" sz="2000" b="1" cap="none" dirty="0"/>
              <a:t>HAB Risk Model – Phase 1 Tool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2559" y="2864695"/>
            <a:ext cx="3981448" cy="2393105"/>
          </a:xfrm>
          <a:prstGeom prst="rect">
            <a:avLst/>
          </a:prstGeom>
          <a:solidFill>
            <a:srgbClr val="FFFFCC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46" y="2864694"/>
            <a:ext cx="3981449" cy="2393105"/>
          </a:xfrm>
          <a:prstGeom prst="rect">
            <a:avLst/>
          </a:prstGeom>
          <a:solidFill>
            <a:srgbClr val="FFFFCC"/>
          </a:solidFill>
        </p:spPr>
      </p:pic>
      <p:cxnSp>
        <p:nvCxnSpPr>
          <p:cNvPr id="10" name="Straight Arrow Connector 9"/>
          <p:cNvCxnSpPr>
            <a:stCxn id="13" idx="2"/>
          </p:cNvCxnSpPr>
          <p:nvPr/>
        </p:nvCxnSpPr>
        <p:spPr>
          <a:xfrm flipH="1">
            <a:off x="3176023" y="3810948"/>
            <a:ext cx="866326" cy="3778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290956" y="3349283"/>
            <a:ext cx="1502785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200" b="1" i="1" dirty="0"/>
              <a:t>Lowest Level during Record HAB</a:t>
            </a:r>
          </a:p>
        </p:txBody>
      </p:sp>
      <p:cxnSp>
        <p:nvCxnSpPr>
          <p:cNvPr id="15" name="Straight Arrow Connector 14"/>
          <p:cNvCxnSpPr>
            <a:stCxn id="13" idx="2"/>
          </p:cNvCxnSpPr>
          <p:nvPr/>
        </p:nvCxnSpPr>
        <p:spPr>
          <a:xfrm>
            <a:off x="4042349" y="3810948"/>
            <a:ext cx="3044251" cy="34407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381000" y="5505271"/>
            <a:ext cx="83706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8650" lvl="1" indent="-285750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Spatial and temporal  density of  Water Level </a:t>
            </a: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Flow fits the bill</a:t>
            </a:r>
          </a:p>
          <a:p>
            <a:pPr marL="628650" lvl="1" indent="-285750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Develop preliminary model and determine sampling program for other variables </a:t>
            </a:r>
          </a:p>
          <a:p>
            <a:pPr marL="628650" lvl="1" indent="-285750">
              <a:buFont typeface="Arial" panose="020B0604020202020204" pitchFamily="34" charset="0"/>
              <a:buChar char="•"/>
              <a:tabLst>
                <a:tab pos="0" algn="l"/>
                <a:tab pos="342900" algn="l"/>
                <a:tab pos="685800" algn="l"/>
                <a:tab pos="1028700" algn="l"/>
                <a:tab pos="1371600" algn="l"/>
                <a:tab pos="1714500" algn="l"/>
                <a:tab pos="2057400" algn="l"/>
                <a:tab pos="2400300" algn="l"/>
                <a:tab pos="2743200" algn="l"/>
                <a:tab pos="3086100" algn="l"/>
                <a:tab pos="3429000" algn="l"/>
                <a:tab pos="3771900" algn="l"/>
                <a:tab pos="4114800" algn="l"/>
              </a:tabLst>
            </a:pPr>
            <a:r>
              <a:rPr lang="en-US" b="1" dirty="0">
                <a:solidFill>
                  <a:srgbClr val="FFFFCC"/>
                </a:solidFill>
                <a:ea typeface="Times New Roman" panose="02020603050405020304" pitchFamily="18" charset="0"/>
              </a:rPr>
              <a:t>Lag terms will likely be important</a:t>
            </a:r>
          </a:p>
        </p:txBody>
      </p:sp>
      <p:sp>
        <p:nvSpPr>
          <p:cNvPr id="27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534400" y="6400800"/>
            <a:ext cx="451104" cy="316992"/>
          </a:xfrm>
          <a:solidFill>
            <a:srgbClr val="003F69">
              <a:alpha val="69804"/>
            </a:srgbClr>
          </a:solidFill>
        </p:spPr>
        <p:txBody>
          <a:bodyPr/>
          <a:lstStyle/>
          <a:p>
            <a:fld id="{A6F9D78A-DE22-4C55-846E-978B25BC86EB}" type="slidenum">
              <a:rPr lang="en-US" smtClean="0">
                <a:solidFill>
                  <a:srgbClr val="FFFFCC"/>
                </a:solidFill>
              </a:rPr>
              <a:pPr/>
              <a:t>8</a:t>
            </a:fld>
            <a:endParaRPr lang="en-US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927383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0D1B9ED9-5692-4CB6-97E2-5C09A5631324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51FB15F8-858C-4408-B8B9-A16DBEDC99EE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A6F2DECF-C3BE-41EE-8B38-109977FD4732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8FE9EFE2-895E-4841-A756-A1AB7D6ED4AC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9AC576B3-46A9-49BE-AFA5-41CBE254E9A3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5549100A-85B9-442C-95D5-43EFC58CABBB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B809E288-FE81-490E-A803-D7D36CE53B39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616FF728-CAE8-4035-A55B-ADE45CE66596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801228E2-E6D8-4519-97F8-908C316CB140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921F99A2-8877-4AC0-9744-BA9772CBDB85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4DFD60E9-E7A1-4A25-B3F3-AA57DE9864AB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3FD09AD4-ACB8-4BA5-B3B2-7C1796A09AAE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165E6A08-52F1-45EB-B12A-A4BE38687E73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EC8F3CD-BE8D-407C-985B-A01671F05A13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62FB05FB-3819-478D-9E99-7D67AD91B8F9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F30484C1-8E37-4D3F-AB87-A6B137644B5C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C234CEFC-006E-4430-BACF-70E8A6C2E93B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C92104F1-B829-48D1-907A-EA45A23A403B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F8C3F385-A5CE-4693-8D50-CA0BE3A6792C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FD064926-F928-47BC-AABF-6ECD94E1B3B1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486AE4EF-74F6-4E4D-8169-D41AC07709E4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0568942C-F023-412B-80A1-410BCC982EC0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2C65C3E2-F4C6-43C3-B2CA-127A0514853F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F11082CD-5163-449E-9DE5-95BC0FA035CC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14351D1A-E734-45D1-B2A8-724EF57B2D92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180D3014-999B-4CF7-9B9D-6D47C139B30E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453CA662-063A-49F0-95C0-A04E8117FA2C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FE23EC7A-55C7-412F-9805-F50DB0C2DDB6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B1DFD4FC-8F39-4408-8A5B-96873F52F0F1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10663</TotalTime>
  <Words>1167</Words>
  <Application>Microsoft Office PowerPoint</Application>
  <PresentationFormat>On-screen Show (4:3)</PresentationFormat>
  <Paragraphs>149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ＭＳ Ｐゴシック</vt:lpstr>
      <vt:lpstr>Arial</vt:lpstr>
      <vt:lpstr>Calibri</vt:lpstr>
      <vt:lpstr>Gill Sans MT</vt:lpstr>
      <vt:lpstr>Times New Roman</vt:lpstr>
      <vt:lpstr>Wingdings</vt:lpstr>
      <vt:lpstr>Parcel</vt:lpstr>
      <vt:lpstr>Ohio River Harmful Algae Risk Management: USEPA’s Regional Applied Research Effort (Rare) Overview</vt:lpstr>
      <vt:lpstr>PowerPoint Presentation</vt:lpstr>
      <vt:lpstr>Original Proposal Title – submitted 1/27/2017 </vt:lpstr>
      <vt:lpstr>PowerPoint Presentation</vt:lpstr>
      <vt:lpstr>PowerPoint Presentation</vt:lpstr>
      <vt:lpstr>Current Project Team as of meeting on 1/09/2018 </vt:lpstr>
      <vt:lpstr>EPA ORD’s Main Focus – 1st Year</vt:lpstr>
      <vt:lpstr>Notes on Database Development</vt:lpstr>
      <vt:lpstr>HAB Risk Model – Phase 1 Tool</vt:lpstr>
      <vt:lpstr>PowerPoint Presentation</vt:lpstr>
      <vt:lpstr>EPA ORD’s Main Focus – Phase II</vt:lpstr>
      <vt:lpstr>Data Driven Approaches Under Consideration</vt:lpstr>
    </vt:vector>
  </TitlesOfParts>
  <Company>Design Studio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Lazorchak, Jim</dc:creator>
  <cp:lastModifiedBy>ORSANCO 32</cp:lastModifiedBy>
  <cp:revision>162</cp:revision>
  <cp:lastPrinted>2006-09-22T17:41:18Z</cp:lastPrinted>
  <dcterms:created xsi:type="dcterms:W3CDTF">2017-04-07T18:08:44Z</dcterms:created>
  <dcterms:modified xsi:type="dcterms:W3CDTF">2018-02-07T19:55:06Z</dcterms:modified>
</cp:coreProperties>
</file>