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60" r:id="rId3"/>
    <p:sldId id="262" r:id="rId4"/>
    <p:sldId id="257" r:id="rId5"/>
    <p:sldId id="258" r:id="rId6"/>
    <p:sldId id="259" r:id="rId7"/>
    <p:sldId id="261" r:id="rId8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78" d="100"/>
          <a:sy n="78" d="100"/>
        </p:scale>
        <p:origin x="6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E6807035-F058-4A53-BC0F-931E6B2F1FDC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04AF420-D12A-4A2E-A8B6-44BDCB87C2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10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80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9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0200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638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4169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306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2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25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34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56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984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38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09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64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28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669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C6C3C-85CE-4CAC-B4C0-F22431B4F950}" type="datetimeFigureOut">
              <a:rPr lang="en-US" smtClean="0"/>
              <a:t>2/6/2018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BA77A66-6EA2-4D6C-BF31-06B5508B9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4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947136" y="-7151"/>
            <a:ext cx="10297727" cy="686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913195"/>
            <a:ext cx="9144000" cy="23876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ORSANCO HAB Activities</a:t>
            </a:r>
            <a:br>
              <a:rPr lang="en-US" b="1" dirty="0" smtClean="0">
                <a:solidFill>
                  <a:schemeClr val="bg1"/>
                </a:solidFill>
              </a:rPr>
            </a:br>
            <a:r>
              <a:rPr lang="en-US" b="1" dirty="0" smtClean="0">
                <a:solidFill>
                  <a:schemeClr val="bg1"/>
                </a:solidFill>
              </a:rPr>
              <a:t>Post 2015 Bloom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69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ORSANCO HAB Activities Post 2015 Bloom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 number of actions looking at ways of anticipating future blooms</a:t>
            </a:r>
          </a:p>
          <a:p>
            <a:r>
              <a:rPr lang="en-US" b="1" dirty="0" smtClean="0"/>
              <a:t>New </a:t>
            </a:r>
            <a:r>
              <a:rPr lang="en-US" b="1" dirty="0" smtClean="0"/>
              <a:t>HAB Monitoring, Response and Communication Plan</a:t>
            </a:r>
          </a:p>
          <a:p>
            <a:r>
              <a:rPr lang="en-US" b="1" dirty="0" smtClean="0"/>
              <a:t>HAB Scientific Workgroup</a:t>
            </a:r>
          </a:p>
          <a:p>
            <a:pPr lvl="1"/>
            <a:r>
              <a:rPr lang="en-US" b="1" dirty="0" smtClean="0"/>
              <a:t>University/EPA researchers/water utilities</a:t>
            </a:r>
          </a:p>
          <a:p>
            <a:pPr lvl="1"/>
            <a:r>
              <a:rPr lang="en-US" b="1" dirty="0" smtClean="0"/>
              <a:t>Identified 2 Universities that have datasondes on the Ohio River</a:t>
            </a:r>
          </a:p>
          <a:p>
            <a:r>
              <a:rPr lang="en-US" b="1" dirty="0" smtClean="0"/>
              <a:t>Added new capabilities</a:t>
            </a:r>
          </a:p>
          <a:p>
            <a:pPr lvl="1"/>
            <a:r>
              <a:rPr lang="en-US" b="1" dirty="0" smtClean="0"/>
              <a:t>Toxin testing (ELISA)</a:t>
            </a:r>
          </a:p>
          <a:p>
            <a:pPr lvl="1"/>
            <a:r>
              <a:rPr lang="en-US" b="1" dirty="0" smtClean="0"/>
              <a:t>Microscopy</a:t>
            </a:r>
          </a:p>
          <a:p>
            <a:pPr lvl="1"/>
            <a:r>
              <a:rPr lang="en-US" b="1" dirty="0" smtClean="0"/>
              <a:t>Satellite imagery </a:t>
            </a:r>
            <a:r>
              <a:rPr lang="en-US" b="1" dirty="0" smtClean="0"/>
              <a:t>analysis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45227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ORSANCO HAB Activities Post 2015 Bloom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Moved 2 datasondes to HAB affected areas</a:t>
            </a:r>
          </a:p>
          <a:p>
            <a:pPr lvl="1"/>
            <a:r>
              <a:rPr lang="en-US" b="1" dirty="0"/>
              <a:t>Pike Island, </a:t>
            </a:r>
            <a:r>
              <a:rPr lang="en-US" b="1" dirty="0" err="1" smtClean="0"/>
              <a:t>Meldahl</a:t>
            </a:r>
            <a:endParaRPr lang="en-US" b="1" dirty="0" smtClean="0"/>
          </a:p>
          <a:p>
            <a:r>
              <a:rPr lang="en-US" b="1" dirty="0" smtClean="0"/>
              <a:t>Analysis </a:t>
            </a:r>
            <a:r>
              <a:rPr lang="en-US" b="1" dirty="0" smtClean="0"/>
              <a:t>identified unusual precipitation/flow pattern in 2015</a:t>
            </a:r>
          </a:p>
          <a:p>
            <a:r>
              <a:rPr lang="en-US" b="1" dirty="0" smtClean="0"/>
              <a:t>STAR Grant</a:t>
            </a:r>
          </a:p>
          <a:p>
            <a:pPr lvl="1"/>
            <a:r>
              <a:rPr lang="en-US" b="1" dirty="0" smtClean="0"/>
              <a:t>Add datasondes for better early warning</a:t>
            </a:r>
          </a:p>
          <a:p>
            <a:pPr lvl="1"/>
            <a:r>
              <a:rPr lang="en-US" b="1" dirty="0" smtClean="0"/>
              <a:t>Camera App for HAB identification</a:t>
            </a:r>
          </a:p>
          <a:p>
            <a:pPr lvl="1"/>
            <a:r>
              <a:rPr lang="en-US" b="1" dirty="0" smtClean="0"/>
              <a:t>Data analysis to determine causes of 2015 HAB</a:t>
            </a:r>
          </a:p>
          <a:p>
            <a:pPr lvl="1"/>
            <a:r>
              <a:rPr lang="en-US" b="1" dirty="0" smtClean="0"/>
              <a:t>Didn’t get it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98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USEPA RARE Grant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Internal EPA Grant for special research needs</a:t>
            </a:r>
          </a:p>
          <a:p>
            <a:r>
              <a:rPr lang="en-US" b="1" dirty="0" smtClean="0"/>
              <a:t>Goal:  Collect, manage, and analyze existing water quality data from the Ohio River and tributaries.  Derive a risk characterization tool using routinely acquired water quality and hydrologic data.</a:t>
            </a:r>
          </a:p>
          <a:p>
            <a:r>
              <a:rPr lang="en-US" b="1" dirty="0" smtClean="0"/>
              <a:t>Partially funded (enough to start the database)</a:t>
            </a:r>
          </a:p>
          <a:p>
            <a:r>
              <a:rPr lang="en-US" b="1" dirty="0" smtClean="0"/>
              <a:t>Future </a:t>
            </a:r>
            <a:r>
              <a:rPr lang="en-US" b="1" dirty="0" smtClean="0"/>
              <a:t>grant submittal will involve 3 EPA regions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042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UC Senior Capstone Project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Collect data from datasondes owned by ORSANCO, Marshall University, Thomas More College </a:t>
            </a:r>
            <a:r>
              <a:rPr lang="en-US" b="1" dirty="0" smtClean="0"/>
              <a:t>and potentially others (temperature</a:t>
            </a:r>
            <a:r>
              <a:rPr lang="en-US" b="1" dirty="0" smtClean="0"/>
              <a:t>, </a:t>
            </a:r>
            <a:r>
              <a:rPr lang="en-US" b="1" dirty="0"/>
              <a:t>p</a:t>
            </a:r>
            <a:r>
              <a:rPr lang="en-US" b="1" dirty="0" smtClean="0"/>
              <a:t>H, conductivity, dissolved oxygen, turbidity, chlorophyll a, </a:t>
            </a:r>
            <a:r>
              <a:rPr lang="en-US" b="1" dirty="0" err="1" smtClean="0"/>
              <a:t>phycocyanin</a:t>
            </a:r>
            <a:r>
              <a:rPr lang="en-US" b="1" dirty="0" smtClean="0"/>
              <a:t>) as well as flow data from NWS/USGS/Corps</a:t>
            </a:r>
          </a:p>
          <a:p>
            <a:r>
              <a:rPr lang="en-US" b="1" dirty="0" smtClean="0"/>
              <a:t>Identify critical values of these measurements</a:t>
            </a:r>
          </a:p>
          <a:p>
            <a:r>
              <a:rPr lang="en-US" b="1" dirty="0" smtClean="0"/>
              <a:t>Display data on ORSANCO’s website using a GIS </a:t>
            </a:r>
            <a:r>
              <a:rPr lang="en-US" b="1" dirty="0" smtClean="0"/>
              <a:t>platform</a:t>
            </a:r>
          </a:p>
          <a:p>
            <a:r>
              <a:rPr lang="en-US" b="1" dirty="0" smtClean="0"/>
              <a:t>Goal is to have the ability to identify critical conditions at a glance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33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604(b) Funding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Water quality management planning grants</a:t>
            </a:r>
          </a:p>
          <a:p>
            <a:r>
              <a:rPr lang="en-US" b="1" dirty="0" smtClean="0"/>
              <a:t>West Virginia – up to $30K for analysis of 2015 HAB data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Received Jan 2018</a:t>
            </a:r>
          </a:p>
          <a:p>
            <a:r>
              <a:rPr lang="en-US" b="1" dirty="0" smtClean="0"/>
              <a:t>Indiana – Up to $100K for datasondes on the Indiana section of the Ohio River </a:t>
            </a:r>
          </a:p>
          <a:p>
            <a:pPr lvl="1"/>
            <a:r>
              <a:rPr lang="en-US" b="1" dirty="0" smtClean="0"/>
              <a:t>No notice yet</a:t>
            </a:r>
            <a:endParaRPr lang="en-US" b="1" dirty="0"/>
          </a:p>
        </p:txBody>
      </p:sp>
      <p:pic>
        <p:nvPicPr>
          <p:cNvPr id="10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58869" y="2125663"/>
            <a:ext cx="3778250" cy="3778250"/>
          </a:xfrm>
        </p:spPr>
      </p:pic>
    </p:spTree>
    <p:extLst>
      <p:ext uri="{BB962C8B-B14F-4D97-AF65-F5344CB8AC3E}">
        <p14:creationId xmlns:p14="http://schemas.microsoft.com/office/powerpoint/2010/main" val="424013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UC/EPA/ORSANCO Meeting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Three groups all with a common goal</a:t>
            </a:r>
          </a:p>
          <a:p>
            <a:r>
              <a:rPr lang="en-US" b="1" dirty="0" smtClean="0"/>
              <a:t>Meeting 11/17 to introduce everyone and determine areas of overlap</a:t>
            </a:r>
          </a:p>
          <a:p>
            <a:pPr lvl="1"/>
            <a:r>
              <a:rPr lang="en-US" b="1" dirty="0" smtClean="0"/>
              <a:t>Plan moving forward is to let UC students finish their project, then use EPA/ORSANCO funds to add outside data and for analytics</a:t>
            </a:r>
          </a:p>
          <a:p>
            <a:pPr lvl="1"/>
            <a:r>
              <a:rPr lang="en-US" b="1" dirty="0" smtClean="0"/>
              <a:t>Future RARE Grant funding will continue to build on the project</a:t>
            </a:r>
          </a:p>
          <a:p>
            <a:r>
              <a:rPr lang="en-US" b="1" dirty="0" smtClean="0"/>
              <a:t>Meeting 1/18 to bring in NWS, COE, UC researchers.  Goal of this group is to develop a basin wide database.</a:t>
            </a:r>
          </a:p>
          <a:p>
            <a:r>
              <a:rPr lang="en-US" b="1" dirty="0" smtClean="0"/>
              <a:t>All of this data could eventually inform our system</a:t>
            </a:r>
          </a:p>
        </p:txBody>
      </p:sp>
    </p:spTree>
    <p:extLst>
      <p:ext uri="{BB962C8B-B14F-4D97-AF65-F5344CB8AC3E}">
        <p14:creationId xmlns:p14="http://schemas.microsoft.com/office/powerpoint/2010/main" val="22594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238</TotalTime>
  <Words>366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Wingdings 3</vt:lpstr>
      <vt:lpstr>Wisp</vt:lpstr>
      <vt:lpstr>ORSANCO HAB Activities Post 2015 Bloom</vt:lpstr>
      <vt:lpstr>ORSANCO HAB Activities Post 2015 Bloom</vt:lpstr>
      <vt:lpstr>ORSANCO HAB Activities Post 2015 Bloom</vt:lpstr>
      <vt:lpstr>USEPA RARE Grant</vt:lpstr>
      <vt:lpstr>UC Senior Capstone Project</vt:lpstr>
      <vt:lpstr>604(b) Funding</vt:lpstr>
      <vt:lpstr>UC/EPA/ORSANCO Meeting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Youngstrom</dc:creator>
  <cp:lastModifiedBy>Greg Youngstrom</cp:lastModifiedBy>
  <cp:revision>17</cp:revision>
  <cp:lastPrinted>2018-01-22T21:06:10Z</cp:lastPrinted>
  <dcterms:created xsi:type="dcterms:W3CDTF">2018-01-22T18:55:08Z</dcterms:created>
  <dcterms:modified xsi:type="dcterms:W3CDTF">2018-02-06T20:36:21Z</dcterms:modified>
</cp:coreProperties>
</file>