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9"/>
  </p:notesMasterIdLst>
  <p:sldIdLst>
    <p:sldId id="256" r:id="rId2"/>
    <p:sldId id="257" r:id="rId3"/>
    <p:sldId id="284" r:id="rId4"/>
    <p:sldId id="271" r:id="rId5"/>
    <p:sldId id="312" r:id="rId6"/>
    <p:sldId id="309" r:id="rId7"/>
    <p:sldId id="289" r:id="rId8"/>
    <p:sldId id="290" r:id="rId9"/>
    <p:sldId id="310" r:id="rId10"/>
    <p:sldId id="311" r:id="rId11"/>
    <p:sldId id="269" r:id="rId12"/>
    <p:sldId id="299" r:id="rId13"/>
    <p:sldId id="300" r:id="rId14"/>
    <p:sldId id="275" r:id="rId15"/>
    <p:sldId id="286" r:id="rId16"/>
    <p:sldId id="298" r:id="rId17"/>
    <p:sldId id="296" r:id="rId18"/>
  </p:sldIdLst>
  <p:sldSz cx="9144000" cy="6858000" type="screen4x3"/>
  <p:notesSz cx="6985000" cy="92837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397" autoAdjust="0"/>
    <p:restoredTop sz="96057" autoAdjust="0"/>
  </p:normalViewPr>
  <p:slideViewPr>
    <p:cSldViewPr>
      <p:cViewPr varScale="1">
        <p:scale>
          <a:sx n="70" d="100"/>
          <a:sy n="70" d="100"/>
        </p:scale>
        <p:origin x="1350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300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26833" cy="464185"/>
          </a:xfrm>
          <a:prstGeom prst="rect">
            <a:avLst/>
          </a:prstGeom>
        </p:spPr>
        <p:txBody>
          <a:bodyPr vert="horz" lIns="92958" tIns="46479" rIns="92958" bIns="4647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56550" y="0"/>
            <a:ext cx="3026833" cy="464185"/>
          </a:xfrm>
          <a:prstGeom prst="rect">
            <a:avLst/>
          </a:prstGeom>
        </p:spPr>
        <p:txBody>
          <a:bodyPr vert="horz" lIns="92958" tIns="46479" rIns="92958" bIns="46479" rtlCol="0"/>
          <a:lstStyle>
            <a:lvl1pPr algn="r">
              <a:defRPr sz="1200"/>
            </a:lvl1pPr>
          </a:lstStyle>
          <a:p>
            <a:fld id="{BD8C0DA4-92B2-45A9-AE07-F03D305C28C0}" type="datetimeFigureOut">
              <a:rPr lang="en-US" smtClean="0"/>
              <a:pPr/>
              <a:t>2/1/2018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71575" y="696913"/>
            <a:ext cx="4641850" cy="34813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958" tIns="46479" rIns="92958" bIns="4647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98500" y="4409758"/>
            <a:ext cx="5588000" cy="4177665"/>
          </a:xfrm>
          <a:prstGeom prst="rect">
            <a:avLst/>
          </a:prstGeom>
        </p:spPr>
        <p:txBody>
          <a:bodyPr vert="horz" lIns="92958" tIns="46479" rIns="92958" bIns="46479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17904"/>
            <a:ext cx="3026833" cy="464185"/>
          </a:xfrm>
          <a:prstGeom prst="rect">
            <a:avLst/>
          </a:prstGeom>
        </p:spPr>
        <p:txBody>
          <a:bodyPr vert="horz" lIns="92958" tIns="46479" rIns="92958" bIns="4647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56550" y="8817904"/>
            <a:ext cx="3026833" cy="464185"/>
          </a:xfrm>
          <a:prstGeom prst="rect">
            <a:avLst/>
          </a:prstGeom>
        </p:spPr>
        <p:txBody>
          <a:bodyPr vert="horz" lIns="92958" tIns="46479" rIns="92958" bIns="46479" rtlCol="0" anchor="b"/>
          <a:lstStyle>
            <a:lvl1pPr algn="r">
              <a:defRPr sz="1200"/>
            </a:lvl1pPr>
          </a:lstStyle>
          <a:p>
            <a:fld id="{CC006064-F0E3-4531-BEBA-A9DA2F9298B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53641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Came from page</a:t>
            </a:r>
            <a:r>
              <a:rPr lang="en-US" baseline="0" dirty="0" smtClean="0"/>
              <a:t> 61 and 62 of </a:t>
            </a:r>
            <a:r>
              <a:rPr lang="en-US" baseline="0" dirty="0" err="1" smtClean="0"/>
              <a:t>epa</a:t>
            </a:r>
            <a:r>
              <a:rPr lang="en-US" baseline="0" dirty="0" smtClean="0"/>
              <a:t> document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006064-F0E3-4531-BEBA-A9DA2F9298BD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18122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A49FD-C1CE-4176-A4BB-1D8C49A895B3}" type="datetimeFigureOut">
              <a:rPr lang="en-US" smtClean="0"/>
              <a:pPr/>
              <a:t>2/1/2018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EF0E79A9-91F4-438B-A7CB-B5DBE058548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A49FD-C1CE-4176-A4BB-1D8C49A895B3}" type="datetimeFigureOut">
              <a:rPr lang="en-US" smtClean="0"/>
              <a:pPr/>
              <a:t>2/1/2018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0E79A9-91F4-438B-A7CB-B5DBE058548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EF0E79A9-91F4-438B-A7CB-B5DBE058548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A49FD-C1CE-4176-A4BB-1D8C49A895B3}" type="datetimeFigureOut">
              <a:rPr lang="en-US" smtClean="0"/>
              <a:pPr/>
              <a:t>2/1/2018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A49FD-C1CE-4176-A4BB-1D8C49A895B3}" type="datetimeFigureOut">
              <a:rPr lang="en-US" smtClean="0"/>
              <a:pPr/>
              <a:t>2/1/2018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EF0E79A9-91F4-438B-A7CB-B5DBE058548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A49FD-C1CE-4176-A4BB-1D8C49A895B3}" type="datetimeFigureOut">
              <a:rPr lang="en-US" smtClean="0"/>
              <a:pPr/>
              <a:t>2/1/2018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EF0E79A9-91F4-438B-A7CB-B5DBE058548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06CA49FD-C1CE-4176-A4BB-1D8C49A895B3}" type="datetimeFigureOut">
              <a:rPr lang="en-US" smtClean="0"/>
              <a:pPr/>
              <a:t>2/1/2018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0E79A9-91F4-438B-A7CB-B5DBE058548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A49FD-C1CE-4176-A4BB-1D8C49A895B3}" type="datetimeFigureOut">
              <a:rPr lang="en-US" smtClean="0"/>
              <a:pPr/>
              <a:t>2/1/2018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EF0E79A9-91F4-438B-A7CB-B5DBE058548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A49FD-C1CE-4176-A4BB-1D8C49A895B3}" type="datetimeFigureOut">
              <a:rPr lang="en-US" smtClean="0"/>
              <a:pPr/>
              <a:t>2/1/2018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EF0E79A9-91F4-438B-A7CB-B5DBE058548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A49FD-C1CE-4176-A4BB-1D8C49A895B3}" type="datetimeFigureOut">
              <a:rPr lang="en-US" smtClean="0"/>
              <a:pPr/>
              <a:t>2/1/2018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EF0E79A9-91F4-438B-A7CB-B5DBE058548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EF0E79A9-91F4-438B-A7CB-B5DBE058548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A49FD-C1CE-4176-A4BB-1D8C49A895B3}" type="datetimeFigureOut">
              <a:rPr lang="en-US" smtClean="0"/>
              <a:pPr/>
              <a:t>2/1/2018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EF0E79A9-91F4-438B-A7CB-B5DBE058548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06CA49FD-C1CE-4176-A4BB-1D8C49A895B3}" type="datetimeFigureOut">
              <a:rPr lang="en-US" smtClean="0"/>
              <a:pPr/>
              <a:t>2/1/2018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06CA49FD-C1CE-4176-A4BB-1D8C49A895B3}" type="datetimeFigureOut">
              <a:rPr lang="en-US" smtClean="0"/>
              <a:pPr/>
              <a:t>2/1/2018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EF0E79A9-91F4-438B-A7CB-B5DBE058548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w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w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image" Target="../media/image9.gi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gif"/><Relationship Id="rId5" Type="http://schemas.openxmlformats.org/officeDocument/2006/relationships/image" Target="../media/image7.png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33450" y="2971800"/>
            <a:ext cx="7315200" cy="388620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305b Report</a:t>
            </a:r>
          </a:p>
          <a:p>
            <a:r>
              <a:rPr lang="en-US" sz="2400" dirty="0" smtClean="0"/>
              <a:t>2012-2016</a:t>
            </a:r>
          </a:p>
          <a:p>
            <a:endParaRPr lang="en-US" sz="2400" dirty="0" smtClean="0"/>
          </a:p>
          <a:p>
            <a:endParaRPr lang="en-US" b="0" i="1" dirty="0" smtClean="0"/>
          </a:p>
          <a:p>
            <a:endParaRPr lang="en-US" b="0" i="1" dirty="0" smtClean="0"/>
          </a:p>
          <a:p>
            <a:endParaRPr lang="en-US" sz="2400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2018 Biennial Assessment of Ohio River Water Quality Conditions</a:t>
            </a:r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3429000" y="4038600"/>
            <a:ext cx="2355305" cy="2159854"/>
            <a:chOff x="457199" y="4191000"/>
            <a:chExt cx="2229729" cy="2044700"/>
          </a:xfrm>
        </p:grpSpPr>
        <p:pic>
          <p:nvPicPr>
            <p:cNvPr id="4" name="Picture 3" descr="Colored Logo ORSANCO.jpg"/>
            <p:cNvPicPr>
              <a:picLocks noChangeAspect="1"/>
            </p:cNvPicPr>
            <p:nvPr/>
          </p:nvPicPr>
          <p:blipFill>
            <a:blip r:embed="rId2" cstate="print"/>
            <a:srcRect l="13513" t="21989" r="13514"/>
            <a:stretch>
              <a:fillRect/>
            </a:stretch>
          </p:blipFill>
          <p:spPr>
            <a:xfrm>
              <a:off x="457199" y="4191000"/>
              <a:ext cx="2223097" cy="2044700"/>
            </a:xfrm>
            <a:prstGeom prst="rect">
              <a:avLst/>
            </a:prstGeom>
          </p:spPr>
        </p:pic>
        <p:sp>
          <p:nvSpPr>
            <p:cNvPr id="5" name="Rectangle 4"/>
            <p:cNvSpPr/>
            <p:nvPr/>
          </p:nvSpPr>
          <p:spPr>
            <a:xfrm>
              <a:off x="2305928" y="4191000"/>
              <a:ext cx="381000" cy="3048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Rectangle 5"/>
            <p:cNvSpPr/>
            <p:nvPr/>
          </p:nvSpPr>
          <p:spPr>
            <a:xfrm>
              <a:off x="457200" y="4191000"/>
              <a:ext cx="381000" cy="3048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08022" y="228600"/>
            <a:ext cx="4321829" cy="61094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2335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Fish Consumption Use Assessment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689848" cy="4797552"/>
          </a:xfrm>
        </p:spPr>
        <p:txBody>
          <a:bodyPr>
            <a:normAutofit/>
          </a:bodyPr>
          <a:lstStyle/>
          <a:p>
            <a:r>
              <a:rPr lang="en-US" dirty="0" smtClean="0"/>
              <a:t>The entire Ohio River is designated as partially supporting for PCBs and dioxin.</a:t>
            </a:r>
          </a:p>
          <a:p>
            <a:r>
              <a:rPr lang="en-US" dirty="0" smtClean="0"/>
              <a:t>ORSANCO directed by TEC to use US EPA’s approach for determining impairment based on </a:t>
            </a:r>
            <a:r>
              <a:rPr lang="en-US" dirty="0" err="1" smtClean="0"/>
              <a:t>methylmercury</a:t>
            </a:r>
            <a:r>
              <a:rPr lang="en-US" dirty="0" smtClean="0"/>
              <a:t> fish tissue data. </a:t>
            </a:r>
          </a:p>
          <a:p>
            <a:r>
              <a:rPr lang="en-US" dirty="0" smtClean="0"/>
              <a:t>Collected data necessary to use EPA’s methodology. </a:t>
            </a:r>
          </a:p>
          <a:p>
            <a:r>
              <a:rPr lang="en-US" dirty="0" smtClean="0"/>
              <a:t>Violations of mercury water quality criterion in &gt; 10% of samples indicates impairment.</a:t>
            </a:r>
          </a:p>
          <a:p>
            <a:r>
              <a:rPr lang="en-US" dirty="0" smtClean="0"/>
              <a:t>Using “WOE Approach”, entire river Full Support for fish consumption based on </a:t>
            </a:r>
            <a:r>
              <a:rPr lang="en-US" dirty="0" err="1" smtClean="0"/>
              <a:t>Methylmercury</a:t>
            </a:r>
            <a:r>
              <a:rPr lang="en-US" dirty="0" smtClean="0"/>
              <a:t>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4763" y="0"/>
            <a:ext cx="9153526" cy="686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4763" y="0"/>
            <a:ext cx="9153526" cy="686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18"/>
          <p:cNvSpPr>
            <a:spLocks noGrp="1"/>
          </p:cNvSpPr>
          <p:nvPr>
            <p:ph type="title"/>
          </p:nvPr>
        </p:nvSpPr>
        <p:spPr>
          <a:xfrm>
            <a:off x="301752" y="0"/>
            <a:ext cx="8534400" cy="758952"/>
          </a:xfrm>
        </p:spPr>
        <p:txBody>
          <a:bodyPr>
            <a:normAutofit/>
          </a:bodyPr>
          <a:lstStyle/>
          <a:p>
            <a:r>
              <a:rPr lang="en-US" dirty="0" smtClean="0"/>
              <a:t>Total Mercury Water Violations</a:t>
            </a:r>
            <a:endParaRPr lang="en-US" dirty="0"/>
          </a:p>
        </p:txBody>
      </p:sp>
      <p:sp>
        <p:nvSpPr>
          <p:cNvPr id="16386" name="AutoShape 2" descr="cid:image001.png@01CEF681.D12610F0"/>
          <p:cNvSpPr>
            <a:spLocks noChangeAspect="1" noChangeArrowheads="1"/>
          </p:cNvSpPr>
          <p:nvPr/>
        </p:nvSpPr>
        <p:spPr bwMode="auto">
          <a:xfrm>
            <a:off x="155575" y="-1790700"/>
            <a:ext cx="6505575" cy="3733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388" name="AutoShape 4" descr="cid:image001.png@01CEF681.D12610F0"/>
          <p:cNvSpPr>
            <a:spLocks noChangeAspect="1" noChangeArrowheads="1"/>
          </p:cNvSpPr>
          <p:nvPr/>
        </p:nvSpPr>
        <p:spPr bwMode="auto">
          <a:xfrm>
            <a:off x="155575" y="-1790700"/>
            <a:ext cx="6505575" cy="3733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390" name="AutoShape 6" descr="cid:image001.png@01CEF681.D12610F0"/>
          <p:cNvSpPr>
            <a:spLocks noChangeAspect="1" noChangeArrowheads="1"/>
          </p:cNvSpPr>
          <p:nvPr/>
        </p:nvSpPr>
        <p:spPr bwMode="auto">
          <a:xfrm>
            <a:off x="63500" y="0"/>
            <a:ext cx="6505575" cy="3733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16799915"/>
              </p:ext>
            </p:extLst>
          </p:nvPr>
        </p:nvGraphicFramePr>
        <p:xfrm>
          <a:off x="304801" y="791008"/>
          <a:ext cx="7391400" cy="5641560"/>
        </p:xfrm>
        <a:graphic>
          <a:graphicData uri="http://schemas.openxmlformats.org/drawingml/2006/table">
            <a:tbl>
              <a:tblPr/>
              <a:tblGrid>
                <a:gridCol w="1318818"/>
                <a:gridCol w="1736119"/>
                <a:gridCol w="1305933"/>
                <a:gridCol w="829649"/>
                <a:gridCol w="910312"/>
                <a:gridCol w="1290569"/>
              </a:tblGrid>
              <a:tr h="879115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Mile Pt.</a:t>
                      </a:r>
                    </a:p>
                  </a:txBody>
                  <a:tcPr marL="7712" marR="7712" marT="77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SiteName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712" marR="7712" marT="77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Count of Hg Violations</a:t>
                      </a:r>
                    </a:p>
                  </a:txBody>
                  <a:tcPr marL="7712" marR="7712" marT="77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Max Result, ng/L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712" marR="7712" marT="77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# of Events</a:t>
                      </a:r>
                    </a:p>
                  </a:txBody>
                  <a:tcPr marL="7712" marR="7712" marT="77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% Violations</a:t>
                      </a:r>
                    </a:p>
                  </a:txBody>
                  <a:tcPr marL="7712" marR="7712" marT="77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</a:tr>
              <a:tr h="344280"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54.4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712" marR="7712" marT="77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New </a:t>
                      </a:r>
                      <a:r>
                        <a:rPr lang="en-US" sz="2000" b="1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Cumbrlnd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712" marR="7712" marT="77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712" marR="69404" marT="77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8.2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712" marR="69404" marT="77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30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712" marR="69404" marT="77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0%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712" marR="69404" marT="77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7940"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84.2</a:t>
                      </a:r>
                    </a:p>
                  </a:txBody>
                  <a:tcPr marL="7712" marR="7712" marT="77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Pike Island</a:t>
                      </a:r>
                    </a:p>
                  </a:txBody>
                  <a:tcPr marL="7712" marR="7712" marT="77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712" marR="69404" marT="77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12.5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712" marR="69404" marT="77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30</a:t>
                      </a:r>
                    </a:p>
                  </a:txBody>
                  <a:tcPr marL="7712" marR="69404" marT="77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3%</a:t>
                      </a:r>
                    </a:p>
                  </a:txBody>
                  <a:tcPr marL="7712" marR="69404" marT="77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7940"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126.4</a:t>
                      </a:r>
                    </a:p>
                  </a:txBody>
                  <a:tcPr marL="7712" marR="7712" marT="77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Hannibal</a:t>
                      </a:r>
                    </a:p>
                  </a:txBody>
                  <a:tcPr marL="7712" marR="7712" marT="77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712" marR="69404" marT="77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10.7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712" marR="69404" marT="77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29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712" marR="69404" marT="77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0%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712" marR="69404" marT="77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7940"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161.8</a:t>
                      </a:r>
                    </a:p>
                  </a:txBody>
                  <a:tcPr marL="7712" marR="7712" marT="77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Willow Island</a:t>
                      </a:r>
                    </a:p>
                  </a:txBody>
                  <a:tcPr marL="7712" marR="7712" marT="77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712" marR="69404" marT="77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19.1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712" marR="69404" marT="77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30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712" marR="69404" marT="77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3%</a:t>
                      </a:r>
                    </a:p>
                  </a:txBody>
                  <a:tcPr marL="7712" marR="69404" marT="77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7940"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203.9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712" marR="7712" marT="77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Belleville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712" marR="7712" marT="77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712" marR="69404" marT="77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8.0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712" marR="69404" marT="77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29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712" marR="69404" marT="77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0%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712" marR="69404" marT="77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7940"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279.2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712" marR="7712" marT="77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RC Byrd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712" marR="7712" marT="77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712" marR="69404" marT="77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7.7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712" marR="69404" marT="77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30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712" marR="69404" marT="77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  <a:r>
                        <a:rPr lang="en-US" sz="2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%</a:t>
                      </a:r>
                    </a:p>
                  </a:txBody>
                  <a:tcPr marL="7712" marR="69404" marT="77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7940"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341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712" marR="7712" marT="77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Greenup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712" marR="7712" marT="77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712" marR="69404" marT="77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15.2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712" marR="69404" marT="77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30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712" marR="69404" marT="77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3%</a:t>
                      </a:r>
                    </a:p>
                  </a:txBody>
                  <a:tcPr marL="7712" marR="69404" marT="77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7940"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436.2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712" marR="7712" marT="77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1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Meldahl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712" marR="7712" marT="77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712" marR="69404" marT="77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13.2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712" marR="69404" marT="77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30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712" marR="69404" marT="77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3%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712" marR="69404" marT="77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7940"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531.5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712" marR="7712" marT="77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Markland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712" marR="7712" marT="77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712" marR="69404" marT="77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15.5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712" marR="69404" marT="77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30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712" marR="69404" marT="77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7%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712" marR="69404" marT="77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7940"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606.8</a:t>
                      </a:r>
                    </a:p>
                  </a:txBody>
                  <a:tcPr marL="7712" marR="7712" marT="77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McAlpine</a:t>
                      </a:r>
                    </a:p>
                  </a:txBody>
                  <a:tcPr marL="7712" marR="7712" marT="77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712" marR="69404" marT="77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26.0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712" marR="69404" marT="77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30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712" marR="69404" marT="77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3%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712" marR="69404" marT="77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7940"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720.7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712" marR="7712" marT="77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1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Cannelton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712" marR="7712" marT="77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712" marR="69404" marT="77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19.0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712" marR="69404" marT="77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30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712" marR="69404" marT="77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  <a:r>
                        <a:rPr lang="en-US" sz="2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%</a:t>
                      </a:r>
                    </a:p>
                  </a:txBody>
                  <a:tcPr marL="7712" marR="69404" marT="77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7940"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776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712" marR="7712" marT="77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Newburgh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712" marR="7712" marT="77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712" marR="69404" marT="77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22.0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712" marR="69404" marT="77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29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712" marR="69404" marT="77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14%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712" marR="69404" marT="77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7940"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846</a:t>
                      </a:r>
                    </a:p>
                  </a:txBody>
                  <a:tcPr marL="7712" marR="7712" marT="77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J.T. Myers</a:t>
                      </a:r>
                    </a:p>
                  </a:txBody>
                  <a:tcPr marL="7712" marR="7712" marT="77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712" marR="69404" marT="77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31.7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712" marR="69404" marT="77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30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712" marR="69404" marT="77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17%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712" marR="69404" marT="77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7940"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918.5</a:t>
                      </a:r>
                    </a:p>
                  </a:txBody>
                  <a:tcPr marL="7712" marR="7712" marT="77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Smithland</a:t>
                      </a:r>
                    </a:p>
                  </a:txBody>
                  <a:tcPr marL="7712" marR="7712" marT="77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712" marR="69404" marT="77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15.2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712" marR="69404" marT="77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30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712" marR="69404" marT="77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13%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712" marR="69404" marT="77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7940"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938.9</a:t>
                      </a:r>
                    </a:p>
                  </a:txBody>
                  <a:tcPr marL="7712" marR="7712" marT="77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L&amp;D 52</a:t>
                      </a:r>
                    </a:p>
                  </a:txBody>
                  <a:tcPr marL="7712" marR="7712" marT="77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712" marR="69404" marT="77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18.0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712" marR="69404" marT="77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30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712" marR="69404" marT="77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10%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712" marR="69404" marT="77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Averaging Data Across </a:t>
            </a:r>
            <a:r>
              <a:rPr lang="en-US" dirty="0" err="1" smtClean="0"/>
              <a:t>Trophic</a:t>
            </a:r>
            <a:r>
              <a:rPr lang="en-US" dirty="0" smtClean="0"/>
              <a:t> Levels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4800" y="1828800"/>
            <a:ext cx="5489448" cy="1292352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en-US" sz="3300" dirty="0" err="1" smtClean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sz="3300" baseline="-25000" dirty="0" err="1" smtClean="0">
                <a:latin typeface="Times New Roman" pitchFamily="18" charset="0"/>
                <a:cs typeface="Times New Roman" pitchFamily="18" charset="0"/>
              </a:rPr>
              <a:t>avg</a:t>
            </a:r>
            <a:r>
              <a:rPr lang="en-US" sz="3300" dirty="0" smtClean="0">
                <a:latin typeface="Times New Roman" pitchFamily="18" charset="0"/>
                <a:cs typeface="Times New Roman" pitchFamily="18" charset="0"/>
              </a:rPr>
              <a:t> = 3.8 * C</a:t>
            </a:r>
            <a:r>
              <a:rPr lang="en-US" sz="3300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3300" dirty="0" smtClean="0">
                <a:latin typeface="Times New Roman" pitchFamily="18" charset="0"/>
                <a:cs typeface="Times New Roman" pitchFamily="18" charset="0"/>
              </a:rPr>
              <a:t> + 8.0 * C</a:t>
            </a:r>
            <a:r>
              <a:rPr lang="en-US" sz="3300" baseline="-25000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3300" dirty="0" smtClean="0">
                <a:latin typeface="Times New Roman" pitchFamily="18" charset="0"/>
                <a:cs typeface="Times New Roman" pitchFamily="18" charset="0"/>
              </a:rPr>
              <a:t> + 5.7 * C</a:t>
            </a:r>
            <a:r>
              <a:rPr lang="en-US" sz="3300" baseline="-25000" dirty="0" smtClean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None/>
            </a:pPr>
            <a:endParaRPr lang="en-US" baseline="-25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baseline="-250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None/>
            </a:pPr>
            <a:r>
              <a:rPr lang="en-US" baseline="-25000" dirty="0" smtClean="0">
                <a:latin typeface="Times New Roman" pitchFamily="18" charset="0"/>
                <a:cs typeface="Times New Roman" pitchFamily="18" charset="0"/>
              </a:rPr>
              <a:t>		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1371600" y="2250744"/>
            <a:ext cx="41148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1981200" y="2286000"/>
            <a:ext cx="2590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(3.8 + 8.0 + 5.7)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57200" y="2957411"/>
            <a:ext cx="8305800" cy="38164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Where:</a:t>
            </a:r>
          </a:p>
          <a:p>
            <a:endParaRPr lang="en-US" dirty="0" smtClean="0"/>
          </a:p>
          <a:p>
            <a:r>
              <a:rPr lang="en-US" dirty="0" smtClean="0">
                <a:cs typeface="Times New Roman" pitchFamily="18" charset="0"/>
              </a:rPr>
              <a:t>C</a:t>
            </a:r>
            <a:r>
              <a:rPr lang="en-US" baseline="-25000" dirty="0" smtClean="0">
                <a:cs typeface="Times New Roman" pitchFamily="18" charset="0"/>
              </a:rPr>
              <a:t>2 </a:t>
            </a:r>
            <a:r>
              <a:rPr lang="en-US" dirty="0" smtClean="0">
                <a:cs typeface="Times New Roman" pitchFamily="18" charset="0"/>
              </a:rPr>
              <a:t> = average mercury concentration for </a:t>
            </a:r>
            <a:r>
              <a:rPr lang="en-US" dirty="0" err="1" smtClean="0">
                <a:cs typeface="Times New Roman" pitchFamily="18" charset="0"/>
              </a:rPr>
              <a:t>trophic</a:t>
            </a:r>
            <a:r>
              <a:rPr lang="en-US" dirty="0" smtClean="0">
                <a:cs typeface="Times New Roman" pitchFamily="18" charset="0"/>
              </a:rPr>
              <a:t> level 2</a:t>
            </a:r>
          </a:p>
          <a:p>
            <a:r>
              <a:rPr lang="en-US" dirty="0" smtClean="0">
                <a:cs typeface="Times New Roman" pitchFamily="18" charset="0"/>
              </a:rPr>
              <a:t>C</a:t>
            </a:r>
            <a:r>
              <a:rPr lang="en-US" baseline="-25000" dirty="0" smtClean="0">
                <a:cs typeface="Times New Roman" pitchFamily="18" charset="0"/>
              </a:rPr>
              <a:t>3</a:t>
            </a:r>
            <a:r>
              <a:rPr lang="en-US" dirty="0" smtClean="0">
                <a:cs typeface="Times New Roman" pitchFamily="18" charset="0"/>
              </a:rPr>
              <a:t> = average mercury concentration for </a:t>
            </a:r>
            <a:r>
              <a:rPr lang="en-US" dirty="0" err="1" smtClean="0">
                <a:cs typeface="Times New Roman" pitchFamily="18" charset="0"/>
              </a:rPr>
              <a:t>trophic</a:t>
            </a:r>
            <a:r>
              <a:rPr lang="en-US" dirty="0" smtClean="0">
                <a:cs typeface="Times New Roman" pitchFamily="18" charset="0"/>
              </a:rPr>
              <a:t> level 3</a:t>
            </a:r>
          </a:p>
          <a:p>
            <a:r>
              <a:rPr lang="en-US" dirty="0" smtClean="0">
                <a:cs typeface="Times New Roman" pitchFamily="18" charset="0"/>
              </a:rPr>
              <a:t>C</a:t>
            </a:r>
            <a:r>
              <a:rPr lang="en-US" baseline="-25000" dirty="0" smtClean="0">
                <a:cs typeface="Times New Roman" pitchFamily="18" charset="0"/>
              </a:rPr>
              <a:t>4</a:t>
            </a:r>
            <a:r>
              <a:rPr lang="en-US" dirty="0" smtClean="0">
                <a:cs typeface="Times New Roman" pitchFamily="18" charset="0"/>
              </a:rPr>
              <a:t> = average mercury concentration for </a:t>
            </a:r>
            <a:r>
              <a:rPr lang="en-US" dirty="0" err="1" smtClean="0">
                <a:cs typeface="Times New Roman" pitchFamily="18" charset="0"/>
              </a:rPr>
              <a:t>trophic</a:t>
            </a:r>
            <a:r>
              <a:rPr lang="en-US" dirty="0" smtClean="0">
                <a:cs typeface="Times New Roman" pitchFamily="18" charset="0"/>
              </a:rPr>
              <a:t> level 4</a:t>
            </a:r>
          </a:p>
          <a:p>
            <a:endParaRPr lang="en-US" dirty="0" smtClean="0">
              <a:cs typeface="Times New Roman" pitchFamily="18" charset="0"/>
            </a:endParaRPr>
          </a:p>
          <a:p>
            <a:r>
              <a:rPr lang="en-US" dirty="0" smtClean="0">
                <a:cs typeface="Times New Roman" pitchFamily="18" charset="0"/>
              </a:rPr>
              <a:t>**Calculation is based on apportioning the 17.5 grams/day national default consumption rate for freshwater fish by </a:t>
            </a:r>
            <a:r>
              <a:rPr lang="en-US" dirty="0" err="1" smtClean="0">
                <a:cs typeface="Times New Roman" pitchFamily="18" charset="0"/>
              </a:rPr>
              <a:t>trophic</a:t>
            </a:r>
            <a:r>
              <a:rPr lang="en-US" dirty="0" smtClean="0">
                <a:cs typeface="Times New Roman" pitchFamily="18" charset="0"/>
              </a:rPr>
              <a:t> level </a:t>
            </a:r>
          </a:p>
          <a:p>
            <a:r>
              <a:rPr lang="en-US" dirty="0" smtClean="0">
                <a:cs typeface="Times New Roman" pitchFamily="18" charset="0"/>
              </a:rPr>
              <a:t>	5.7 grams/day of TL 4 fish </a:t>
            </a:r>
          </a:p>
          <a:p>
            <a:r>
              <a:rPr lang="en-US" dirty="0" smtClean="0">
                <a:cs typeface="Times New Roman" pitchFamily="18" charset="0"/>
              </a:rPr>
              <a:t>	8.0 grams/day of TL 3 fish </a:t>
            </a:r>
          </a:p>
          <a:p>
            <a:r>
              <a:rPr lang="en-US" dirty="0" smtClean="0">
                <a:cs typeface="Times New Roman" pitchFamily="18" charset="0"/>
              </a:rPr>
              <a:t>	3.8 grams/day of TL 2 fish</a:t>
            </a:r>
          </a:p>
          <a:p>
            <a:endParaRPr lang="en-US" sz="1100" dirty="0" smtClean="0">
              <a:cs typeface="Times New Roman" pitchFamily="18" charset="0"/>
            </a:endParaRPr>
          </a:p>
          <a:p>
            <a:endParaRPr lang="en-US" sz="1100" i="1" dirty="0" smtClean="0"/>
          </a:p>
          <a:p>
            <a:endParaRPr lang="en-US" sz="1100" i="1" dirty="0" smtClean="0"/>
          </a:p>
          <a:p>
            <a:r>
              <a:rPr lang="en-US" sz="1100" i="1" dirty="0" smtClean="0"/>
              <a:t>Guidance for Implementing the January 2001 Methylmercury Water Quality Criterion</a:t>
            </a:r>
            <a:r>
              <a:rPr lang="en-US" sz="1100" dirty="0" smtClean="0"/>
              <a:t> – US EPA</a:t>
            </a:r>
            <a:endParaRPr lang="en-US" dirty="0"/>
          </a:p>
        </p:txBody>
      </p:sp>
      <p:pic>
        <p:nvPicPr>
          <p:cNvPr id="11" name="Picture 1" descr="H:\Biopics\2010\Best of 2010\IMG_5477.jpg"/>
          <p:cNvPicPr>
            <a:picLocks noChangeAspect="1" noChangeArrowheads="1"/>
          </p:cNvPicPr>
          <p:nvPr/>
        </p:nvPicPr>
        <p:blipFill>
          <a:blip r:embed="rId3" cstate="print"/>
          <a:srcRect l="26666" t="2218" r="5000"/>
          <a:stretch>
            <a:fillRect/>
          </a:stretch>
        </p:blipFill>
        <p:spPr bwMode="auto">
          <a:xfrm>
            <a:off x="6434964" y="1447800"/>
            <a:ext cx="2480436" cy="2667000"/>
          </a:xfrm>
          <a:prstGeom prst="rect">
            <a:avLst/>
          </a:prstGeom>
          <a:ln>
            <a:noFill/>
          </a:ln>
          <a:effectLst>
            <a:softEdge rad="63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0"/>
            <a:ext cx="8534400" cy="606552"/>
          </a:xfrm>
        </p:spPr>
        <p:txBody>
          <a:bodyPr>
            <a:normAutofit/>
          </a:bodyPr>
          <a:lstStyle/>
          <a:p>
            <a:pPr algn="l"/>
            <a:r>
              <a:rPr lang="en-US" sz="2400" dirty="0" smtClean="0"/>
              <a:t>Fish Consumption-Weighted </a:t>
            </a:r>
            <a:r>
              <a:rPr lang="en-US" sz="2400" dirty="0" err="1" smtClean="0"/>
              <a:t>Methylmercury</a:t>
            </a:r>
            <a:r>
              <a:rPr lang="en-US" sz="2400" dirty="0" smtClean="0"/>
              <a:t> Fish Tissue</a:t>
            </a:r>
            <a:endParaRPr lang="en-US" sz="2400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76862087"/>
              </p:ext>
            </p:extLst>
          </p:nvPr>
        </p:nvGraphicFramePr>
        <p:xfrm>
          <a:off x="381000" y="598584"/>
          <a:ext cx="8305799" cy="6107016"/>
        </p:xfrm>
        <a:graphic>
          <a:graphicData uri="http://schemas.openxmlformats.org/drawingml/2006/table">
            <a:tbl>
              <a:tblPr/>
              <a:tblGrid>
                <a:gridCol w="1648841"/>
                <a:gridCol w="1293488"/>
                <a:gridCol w="1421414"/>
                <a:gridCol w="1383509"/>
                <a:gridCol w="2558547"/>
              </a:tblGrid>
              <a:tr h="64161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Pool</a:t>
                      </a: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# Samples</a:t>
                      </a: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Max. </a:t>
                      </a:r>
                      <a:r>
                        <a:rPr lang="en-US" sz="1700" b="1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MeHg</a:t>
                      </a:r>
                      <a:r>
                        <a:rPr lang="en-US" sz="17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Conc., </a:t>
                      </a:r>
                      <a:r>
                        <a:rPr lang="en-US" sz="1700" b="1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ppm</a:t>
                      </a:r>
                      <a:endParaRPr lang="en-US" sz="17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N &gt; 0.3 </a:t>
                      </a:r>
                      <a:r>
                        <a:rPr lang="en-US" sz="1700" b="1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ppm</a:t>
                      </a:r>
                      <a:endParaRPr lang="en-US" sz="17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MeHg</a:t>
                      </a:r>
                      <a:r>
                        <a:rPr lang="en-US" sz="17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700" b="1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Concumption</a:t>
                      </a:r>
                      <a:r>
                        <a:rPr lang="en-US" sz="17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-Weighted Avg. Concentration (</a:t>
                      </a:r>
                      <a:r>
                        <a:rPr lang="en-US" sz="1700" b="1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ppm</a:t>
                      </a:r>
                      <a:r>
                        <a:rPr lang="en-US" sz="17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)</a:t>
                      </a: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</a:tr>
              <a:tr h="21387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Emsworth</a:t>
                      </a: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</a:t>
                      </a: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0.27</a:t>
                      </a: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0.106</a:t>
                      </a:r>
                      <a:endParaRPr lang="en-US" sz="17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387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Dashields</a:t>
                      </a: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  <a:endParaRPr lang="en-US" sz="17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0.23</a:t>
                      </a: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0.179</a:t>
                      </a:r>
                      <a:endParaRPr lang="en-US" sz="17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387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Montgomery</a:t>
                      </a: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7</a:t>
                      </a:r>
                      <a:endParaRPr lang="en-US" sz="17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0.17</a:t>
                      </a: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0.091</a:t>
                      </a:r>
                      <a:endParaRPr lang="en-US" sz="17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387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New Cumb.</a:t>
                      </a: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  <a:endParaRPr lang="en-US" sz="17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0.27</a:t>
                      </a: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0.082</a:t>
                      </a:r>
                      <a:endParaRPr lang="en-US" sz="17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387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Pike Island</a:t>
                      </a: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  <a:endParaRPr lang="en-US" sz="17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0.28</a:t>
                      </a: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0.067</a:t>
                      </a:r>
                      <a:endParaRPr lang="en-US" sz="17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387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Hannibal</a:t>
                      </a: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8</a:t>
                      </a:r>
                      <a:endParaRPr lang="en-US" sz="17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0.64</a:t>
                      </a: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  <a:endParaRPr lang="en-US" sz="17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0.142</a:t>
                      </a:r>
                      <a:endParaRPr lang="en-US" sz="17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242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Willow Island</a:t>
                      </a: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22</a:t>
                      </a:r>
                      <a:endParaRPr lang="en-US" sz="17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0.4</a:t>
                      </a: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0.132</a:t>
                      </a:r>
                      <a:endParaRPr lang="en-US" sz="17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387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Belleville</a:t>
                      </a: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8</a:t>
                      </a:r>
                      <a:endParaRPr lang="en-US" sz="17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0.29</a:t>
                      </a: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0.149</a:t>
                      </a:r>
                      <a:endParaRPr lang="en-US" sz="17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387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Racine</a:t>
                      </a: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8</a:t>
                      </a:r>
                      <a:endParaRPr lang="en-US" sz="17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0.44</a:t>
                      </a: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  <a:endParaRPr lang="en-US" sz="17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0.156</a:t>
                      </a:r>
                      <a:endParaRPr lang="en-US" sz="17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387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RC Byrd</a:t>
                      </a: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6</a:t>
                      </a: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0.24</a:t>
                      </a: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0.179</a:t>
                      </a: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387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Greenup</a:t>
                      </a: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17</a:t>
                      </a:r>
                      <a:endParaRPr lang="en-US" sz="17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0.36</a:t>
                      </a: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  <a:endParaRPr lang="en-US" sz="17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0.172</a:t>
                      </a:r>
                      <a:endParaRPr lang="en-US" sz="17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387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Meldahl</a:t>
                      </a: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  <a:endParaRPr lang="en-US" sz="17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0.27</a:t>
                      </a: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0.151</a:t>
                      </a:r>
                      <a:endParaRPr lang="en-US" sz="17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387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Markland</a:t>
                      </a: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19</a:t>
                      </a:r>
                      <a:endParaRPr lang="en-US" sz="17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0.49</a:t>
                      </a: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6</a:t>
                      </a:r>
                      <a:endParaRPr lang="en-US" sz="17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0.220</a:t>
                      </a:r>
                      <a:endParaRPr lang="en-US" sz="17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387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McAlpine</a:t>
                      </a: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11</a:t>
                      </a:r>
                      <a:endParaRPr lang="en-US" sz="17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0.45</a:t>
                      </a: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  <a:endParaRPr lang="en-US" sz="17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0.177</a:t>
                      </a:r>
                      <a:endParaRPr lang="en-US" sz="17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387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Cannelton</a:t>
                      </a: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  <a:endParaRPr lang="en-US" sz="17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0.37</a:t>
                      </a: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  <a:endParaRPr lang="en-US" sz="17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0.230</a:t>
                      </a:r>
                      <a:endParaRPr lang="en-US" sz="17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387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Newburgh</a:t>
                      </a: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7</a:t>
                      </a:r>
                      <a:endParaRPr lang="en-US" sz="17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0.29</a:t>
                      </a: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0.147</a:t>
                      </a:r>
                      <a:endParaRPr lang="en-US" sz="17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387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JT Myers</a:t>
                      </a: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28</a:t>
                      </a:r>
                      <a:endParaRPr lang="en-US" sz="17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0.86</a:t>
                      </a: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  <a:endParaRPr lang="en-US" sz="17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0.175</a:t>
                      </a:r>
                      <a:endParaRPr lang="en-US" sz="17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387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Smithland</a:t>
                      </a: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14</a:t>
                      </a: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0.67</a:t>
                      </a: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  <a:endParaRPr lang="en-US" sz="17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0.276</a:t>
                      </a:r>
                      <a:endParaRPr lang="en-US" sz="17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387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Olmsted</a:t>
                      </a: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7</a:t>
                      </a:r>
                      <a:endParaRPr lang="en-US" sz="17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0.4</a:t>
                      </a: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  <a:endParaRPr lang="en-US" sz="17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0.176</a:t>
                      </a:r>
                      <a:endParaRPr lang="en-US" sz="17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387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Open Water</a:t>
                      </a: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</a:t>
                      </a:r>
                      <a:endParaRPr lang="en-US" sz="17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0.49</a:t>
                      </a: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0.143</a:t>
                      </a:r>
                      <a:endParaRPr lang="en-US" sz="17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TEC Considerations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arenR"/>
            </a:pPr>
            <a:r>
              <a:rPr lang="en-US" sz="2800" dirty="0" smtClean="0"/>
              <a:t>Need consideration by TEC for Approval of Assessments.								</a:t>
            </a:r>
          </a:p>
          <a:p>
            <a:pPr marL="514350" indent="-514350">
              <a:buFont typeface="+mj-lt"/>
              <a:buAutoNum type="arabicParenR"/>
            </a:pPr>
            <a:r>
              <a:rPr lang="en-US" sz="2800" dirty="0" smtClean="0"/>
              <a:t>Bacteria, PCBs &amp; Dioxin data/assessments are old.</a:t>
            </a:r>
          </a:p>
          <a:p>
            <a:pPr marL="514350" indent="-514350">
              <a:buFont typeface="+mj-lt"/>
              <a:buAutoNum type="arabicParenR"/>
            </a:pPr>
            <a:endParaRPr lang="en-US" sz="2800" dirty="0" smtClean="0"/>
          </a:p>
          <a:p>
            <a:pPr marL="514350" indent="-514350">
              <a:buFont typeface="+mj-lt"/>
              <a:buAutoNum type="arabicParenR"/>
            </a:pPr>
            <a:r>
              <a:rPr lang="en-US" sz="2800" dirty="0" smtClean="0"/>
              <a:t>Continue collection of </a:t>
            </a:r>
            <a:r>
              <a:rPr lang="en-US" sz="2800" dirty="0" err="1" smtClean="0"/>
              <a:t>Methylmercury</a:t>
            </a:r>
            <a:r>
              <a:rPr lang="en-US" sz="2800" dirty="0" smtClean="0"/>
              <a:t> in fish tissue.</a:t>
            </a:r>
          </a:p>
          <a:p>
            <a:pPr marL="514350" indent="-514350">
              <a:buNone/>
            </a:pP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2018 Assessment Summary 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197068" y="5029200"/>
            <a:ext cx="8763000" cy="1295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291" name="Picture 3" descr="http://cdn.firespring.com/images/e5be6338-cc7c-4ad0-870b-9df82e59b874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5181600"/>
            <a:ext cx="1219200" cy="1219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293" name="Picture 5" descr="http://www.sos.wv.gov/public-services/execrecords/PublishingImages/sea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00400" y="5181600"/>
            <a:ext cx="1219200" cy="1219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295" name="Picture 7" descr="http://www.theus50.com/images/state-seals/ohio-seal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52600" y="5181600"/>
            <a:ext cx="1219200" cy="1219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297" name="Picture 9" descr="http://upload.wikimedia.org/wikipedia/commons/thumb/3/35/Seal_of_Kentucky.svg/200px-Seal_of_Kentucky.svg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24400" y="5181600"/>
            <a:ext cx="1219200" cy="1219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301" name="Picture 13" descr="http://www.sos.state.il.us/general/seal.gi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620000" y="5181600"/>
            <a:ext cx="1219200" cy="1219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307" name="Picture 19" descr="http://images.vector-images.com/119/indiana_seal_n4142.gif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172200" y="5181600"/>
            <a:ext cx="1219200" cy="1219200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0567473"/>
              </p:ext>
            </p:extLst>
          </p:nvPr>
        </p:nvGraphicFramePr>
        <p:xfrm>
          <a:off x="228600" y="1905000"/>
          <a:ext cx="8610598" cy="3301677"/>
        </p:xfrm>
        <a:graphic>
          <a:graphicData uri="http://schemas.openxmlformats.org/drawingml/2006/table">
            <a:tbl>
              <a:tblPr/>
              <a:tblGrid>
                <a:gridCol w="1230197"/>
                <a:gridCol w="1229416"/>
                <a:gridCol w="1230197"/>
                <a:gridCol w="1230197"/>
                <a:gridCol w="1230197"/>
                <a:gridCol w="1230197"/>
                <a:gridCol w="1230197"/>
              </a:tblGrid>
              <a:tr h="281775">
                <a:tc rowSpan="2">
                  <a:txBody>
                    <a:bodyPr/>
                    <a:lstStyle/>
                    <a:p>
                      <a:endParaRPr lang="en-US" dirty="0"/>
                    </a:p>
                  </a:txBody>
                  <a:tcPr marL="59759" marR="597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dirty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dirty="0" smtClean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dirty="0" smtClean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dirty="0" smtClean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latin typeface="Times New Roman"/>
                          <a:ea typeface="Calibri"/>
                          <a:cs typeface="Times New Roman"/>
                        </a:rPr>
                        <a:t>States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759" marR="597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Times New Roman"/>
                          <a:ea typeface="Calibri"/>
                          <a:cs typeface="Times New Roman"/>
                        </a:rPr>
                        <a:t>Number Miles Use is Impaired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759" marR="597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12709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dirty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dirty="0" smtClean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latin typeface="Times New Roman"/>
                          <a:ea typeface="Calibri"/>
                          <a:cs typeface="Times New Roman"/>
                        </a:rPr>
                        <a:t>Aquatic </a:t>
                      </a:r>
                      <a:r>
                        <a:rPr lang="en-US" sz="1600" dirty="0">
                          <a:latin typeface="Times New Roman"/>
                          <a:ea typeface="Calibri"/>
                          <a:cs typeface="Times New Roman"/>
                        </a:rPr>
                        <a:t>Life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759" marR="597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dirty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latin typeface="Times New Roman"/>
                          <a:ea typeface="Calibri"/>
                          <a:cs typeface="Times New Roman"/>
                        </a:rPr>
                        <a:t>Contact </a:t>
                      </a:r>
                      <a:r>
                        <a:rPr lang="en-US" sz="1600" dirty="0">
                          <a:latin typeface="Times New Roman"/>
                          <a:ea typeface="Calibri"/>
                          <a:cs typeface="Times New Roman"/>
                        </a:rPr>
                        <a:t>Recreation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759" marR="597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ea typeface="Calibri"/>
                          <a:cs typeface="Times New Roman"/>
                        </a:rPr>
                        <a:t>Public Water Supply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759" marR="597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Times New Roman"/>
                          <a:ea typeface="Calibri"/>
                          <a:cs typeface="Times New Roman"/>
                        </a:rPr>
                        <a:t>Fish Consumption for PCBs &amp; Dioxin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759" marR="597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ea typeface="Calibri"/>
                          <a:cs typeface="Times New Roman"/>
                        </a:rPr>
                        <a:t>Fish Consumption for Mercury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759" marR="597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557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Tahoma"/>
                          <a:ea typeface="Calibri"/>
                          <a:cs typeface="Times New Roman"/>
                        </a:rPr>
                        <a:t>PA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759" marR="5975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Tahoma"/>
                          <a:ea typeface="Calibri"/>
                          <a:cs typeface="Times New Roman"/>
                        </a:rPr>
                        <a:t>0.0-40.2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759" marR="5975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Tahoma"/>
                          <a:ea typeface="Arial Unicode MS"/>
                          <a:cs typeface="Times New Roman"/>
                        </a:rPr>
                        <a:t>0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759" marR="5975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latin typeface="Tahoma"/>
                          <a:ea typeface="Calibri"/>
                          <a:cs typeface="Times New Roman"/>
                        </a:rPr>
                        <a:t>  </a:t>
                      </a:r>
                      <a:r>
                        <a:rPr lang="en-US" sz="1600" dirty="0">
                          <a:latin typeface="Tahoma"/>
                          <a:ea typeface="Calibri"/>
                          <a:cs typeface="Times New Roman"/>
                        </a:rPr>
                        <a:t>40.2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759" marR="5975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Tahoma"/>
                          <a:ea typeface="Arial Unicode MS"/>
                          <a:cs typeface="Times New Roman"/>
                        </a:rPr>
                        <a:t>0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759" marR="5975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Tahoma"/>
                          <a:ea typeface="Calibri"/>
                          <a:cs typeface="Times New Roman"/>
                        </a:rPr>
                        <a:t> 40.2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759" marR="5975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Tahoma"/>
                          <a:ea typeface="Arial Unicode MS"/>
                          <a:cs typeface="Times New Roman"/>
                        </a:rPr>
                        <a:t>0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759" marR="5975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947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Tahoma"/>
                          <a:ea typeface="Calibri"/>
                          <a:cs typeface="Times New Roman"/>
                        </a:rPr>
                        <a:t>OH-WV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759" marR="5975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Tahoma"/>
                          <a:ea typeface="Calibri"/>
                          <a:cs typeface="Times New Roman"/>
                        </a:rPr>
                        <a:t>40.2-317.1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759" marR="5975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Calibri"/>
                          <a:ea typeface="Calibri"/>
                          <a:cs typeface="Times New Roman"/>
                        </a:rPr>
                        <a:t>0</a:t>
                      </a:r>
                    </a:p>
                  </a:txBody>
                  <a:tcPr marL="59759" marR="597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latin typeface="Tahoma"/>
                          <a:ea typeface="Arial Unicode MS"/>
                          <a:cs typeface="Times New Roman"/>
                        </a:rPr>
                        <a:t>242.2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759" marR="5975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Tahoma"/>
                          <a:ea typeface="Calibri"/>
                          <a:cs typeface="Times New Roman"/>
                        </a:rPr>
                        <a:t>0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759" marR="5975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Tahoma"/>
                          <a:ea typeface="Calibri"/>
                          <a:cs typeface="Times New Roman"/>
                        </a:rPr>
                        <a:t>276.9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759" marR="5975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Tahoma"/>
                          <a:ea typeface="Calibri"/>
                          <a:cs typeface="Times New Roman"/>
                        </a:rPr>
                        <a:t>0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759" marR="5975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947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Tahoma"/>
                          <a:ea typeface="Calibri"/>
                          <a:cs typeface="Times New Roman"/>
                        </a:rPr>
                        <a:t>OH-KY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759" marR="5975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Tahoma"/>
                          <a:ea typeface="Calibri"/>
                          <a:cs typeface="Times New Roman"/>
                        </a:rPr>
                        <a:t>317.1-491.3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759" marR="5975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Calibri"/>
                          <a:ea typeface="Calibri"/>
                          <a:cs typeface="Times New Roman"/>
                        </a:rPr>
                        <a:t>0</a:t>
                      </a:r>
                    </a:p>
                  </a:txBody>
                  <a:tcPr marL="59759" marR="597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latin typeface="Tahoma"/>
                          <a:ea typeface="Arial Unicode MS"/>
                          <a:cs typeface="Times New Roman"/>
                        </a:rPr>
                        <a:t>  61.1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759" marR="5975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Tahoma"/>
                          <a:ea typeface="Calibri"/>
                          <a:cs typeface="Times New Roman"/>
                        </a:rPr>
                        <a:t>0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759" marR="5975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Tahoma"/>
                          <a:ea typeface="Calibri"/>
                          <a:cs typeface="Times New Roman"/>
                        </a:rPr>
                        <a:t>174.2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759" marR="5975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Tahoma"/>
                          <a:ea typeface="Calibri"/>
                          <a:cs typeface="Times New Roman"/>
                        </a:rPr>
                        <a:t>0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759" marR="5975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947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Tahoma"/>
                          <a:ea typeface="Calibri"/>
                          <a:cs typeface="Times New Roman"/>
                        </a:rPr>
                        <a:t>IN-KY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759" marR="5975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Tahoma"/>
                          <a:ea typeface="Calibri"/>
                          <a:cs typeface="Times New Roman"/>
                        </a:rPr>
                        <a:t>491.3-848.0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759" marR="5975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Calibri"/>
                          <a:ea typeface="Calibri"/>
                          <a:cs typeface="Times New Roman"/>
                        </a:rPr>
                        <a:t>0</a:t>
                      </a:r>
                    </a:p>
                  </a:txBody>
                  <a:tcPr marL="59759" marR="597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latin typeface="Tahoma"/>
                          <a:ea typeface="Arial Unicode MS"/>
                          <a:cs typeface="Times New Roman"/>
                        </a:rPr>
                        <a:t>243.6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759" marR="5975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Tahoma"/>
                          <a:ea typeface="Arial Unicode MS"/>
                          <a:cs typeface="Times New Roman"/>
                        </a:rPr>
                        <a:t>0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759" marR="5975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Tahoma"/>
                          <a:ea typeface="Calibri"/>
                          <a:cs typeface="Times New Roman"/>
                        </a:rPr>
                        <a:t>356.7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759" marR="5975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Tahoma"/>
                          <a:ea typeface="Arial Unicode MS"/>
                          <a:cs typeface="Times New Roman"/>
                        </a:rPr>
                        <a:t>0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759" marR="5975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947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Tahoma"/>
                          <a:ea typeface="Calibri"/>
                          <a:cs typeface="Times New Roman"/>
                        </a:rPr>
                        <a:t>IL-KY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759" marR="5975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Tahoma"/>
                          <a:ea typeface="Calibri"/>
                          <a:cs typeface="Times New Roman"/>
                        </a:rPr>
                        <a:t>848.0-981.0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759" marR="5975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Calibri"/>
                          <a:ea typeface="Calibri"/>
                          <a:cs typeface="Times New Roman"/>
                        </a:rPr>
                        <a:t>0</a:t>
                      </a:r>
                    </a:p>
                  </a:txBody>
                  <a:tcPr marL="59759" marR="597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Tahoma"/>
                          <a:ea typeface="Arial Unicode MS"/>
                          <a:cs typeface="Times New Roman"/>
                        </a:rPr>
                        <a:t> </a:t>
                      </a:r>
                      <a:r>
                        <a:rPr lang="en-US" sz="1600" dirty="0" smtClean="0">
                          <a:latin typeface="Tahoma"/>
                          <a:ea typeface="Arial Unicode MS"/>
                          <a:cs typeface="Times New Roman"/>
                        </a:rPr>
                        <a:t> 40.6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759" marR="5975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Tahoma"/>
                          <a:ea typeface="Arial Unicode MS"/>
                          <a:cs typeface="Times New Roman"/>
                        </a:rPr>
                        <a:t>0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759" marR="5975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Tahoma"/>
                          <a:ea typeface="Calibri"/>
                          <a:cs typeface="Times New Roman"/>
                        </a:rPr>
                        <a:t>133.0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759" marR="5975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Tahoma"/>
                          <a:ea typeface="Arial Unicode MS"/>
                          <a:cs typeface="Times New Roman"/>
                        </a:rPr>
                        <a:t>0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759" marR="5975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947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Tahoma"/>
                          <a:ea typeface="Calibri"/>
                          <a:cs typeface="Times New Roman"/>
                        </a:rPr>
                        <a:t>TOTAL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759" marR="5975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Tahoma"/>
                          <a:ea typeface="Calibri"/>
                          <a:cs typeface="Times New Roman"/>
                        </a:rPr>
                        <a:t>981.0 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759" marR="5975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Calibri"/>
                          <a:ea typeface="Calibri"/>
                          <a:cs typeface="Times New Roman"/>
                        </a:rPr>
                        <a:t>0</a:t>
                      </a:r>
                    </a:p>
                  </a:txBody>
                  <a:tcPr marL="59759" marR="597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latin typeface="Tahoma"/>
                          <a:ea typeface="Arial Unicode MS"/>
                          <a:cs typeface="Times New Roman"/>
                        </a:rPr>
                        <a:t>629.7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759" marR="5975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Tahoma"/>
                          <a:ea typeface="Arial Unicode MS"/>
                          <a:cs typeface="Times New Roman"/>
                        </a:rPr>
                        <a:t>0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759" marR="5975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Tahoma"/>
                          <a:ea typeface="Calibri"/>
                          <a:cs typeface="Times New Roman"/>
                        </a:rPr>
                        <a:t>981.0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759" marR="5975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Tahoma"/>
                          <a:ea typeface="Arial Unicode MS"/>
                          <a:cs typeface="Times New Roman"/>
                        </a:rPr>
                        <a:t>0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759" marR="5975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9697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Weight of Evidence Approach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Recommended by the Technical Committee and approved by the Commission, October 2011.</a:t>
            </a:r>
          </a:p>
          <a:p>
            <a:r>
              <a:rPr lang="en-US" dirty="0" smtClean="0"/>
              <a:t>Weight of evidence utilized in the 2016 assessments.</a:t>
            </a:r>
          </a:p>
          <a:p>
            <a:r>
              <a:rPr lang="en-US" dirty="0" smtClean="0"/>
              <a:t>Weight of evidence had effects on aquatic life use, mercury fish consumption, and public water supply assessments.</a:t>
            </a:r>
            <a:endParaRPr lang="en-US" dirty="0"/>
          </a:p>
        </p:txBody>
      </p:sp>
      <p:pic>
        <p:nvPicPr>
          <p:cNvPr id="4" name="Picture 2" descr="http://recreationmanagement.org/images/orsanc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41755" y="5029200"/>
            <a:ext cx="1373645" cy="1295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Aquatic Life Use Assessment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842248" cy="4873752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“Weight-of-Evidence Approach” relies on biological assessments including fish and </a:t>
            </a:r>
            <a:r>
              <a:rPr lang="en-US" dirty="0" err="1" smtClean="0"/>
              <a:t>macroinvertebrate</a:t>
            </a:r>
            <a:r>
              <a:rPr lang="en-US" dirty="0" smtClean="0"/>
              <a:t> indices. </a:t>
            </a:r>
          </a:p>
          <a:p>
            <a:r>
              <a:rPr lang="en-US" dirty="0" smtClean="0"/>
              <a:t>First assessment including </a:t>
            </a:r>
            <a:r>
              <a:rPr lang="en-US" dirty="0" err="1" smtClean="0"/>
              <a:t>macroinvertebrate</a:t>
            </a:r>
            <a:r>
              <a:rPr lang="en-US" dirty="0" smtClean="0"/>
              <a:t> index.</a:t>
            </a:r>
          </a:p>
          <a:p>
            <a:r>
              <a:rPr lang="en-US" dirty="0" smtClean="0"/>
              <a:t>Criteria violations &gt; 10% indicate impairment.</a:t>
            </a:r>
          </a:p>
          <a:p>
            <a:r>
              <a:rPr lang="en-US" dirty="0" smtClean="0"/>
              <a:t>Aquatic life criteria exceeded for:</a:t>
            </a:r>
          </a:p>
          <a:p>
            <a:pPr lvl="2"/>
            <a:r>
              <a:rPr lang="en-US" dirty="0" smtClean="0"/>
              <a:t>Total iron (states’ criteria)</a:t>
            </a:r>
          </a:p>
          <a:p>
            <a:pPr lvl="2"/>
            <a:r>
              <a:rPr lang="en-US" dirty="0" smtClean="0"/>
              <a:t>Dissolved oxygen</a:t>
            </a:r>
          </a:p>
          <a:p>
            <a:pPr lvl="2"/>
            <a:r>
              <a:rPr lang="en-US" dirty="0" smtClean="0"/>
              <a:t>Temperature</a:t>
            </a:r>
          </a:p>
          <a:p>
            <a:r>
              <a:rPr lang="en-US" dirty="0" smtClean="0"/>
              <a:t>305b workgroup recommended against using DO &amp; Temperature data that are collected only during worst-case summer months. </a:t>
            </a:r>
          </a:p>
          <a:p>
            <a:r>
              <a:rPr lang="en-US" dirty="0" err="1" smtClean="0"/>
              <a:t>Bioassessments</a:t>
            </a:r>
            <a:r>
              <a:rPr lang="en-US" dirty="0" smtClean="0"/>
              <a:t> indicate full support river-wide.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2012-16 Biological Pool Survey Results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1751" y="1371600"/>
            <a:ext cx="8608371" cy="42833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1364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301752" y="152400"/>
            <a:ext cx="8534400" cy="9906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Iron Aquatic Life Criteria Violations</a:t>
            </a:r>
            <a:br>
              <a:rPr lang="en-US" dirty="0" smtClean="0"/>
            </a:br>
            <a:r>
              <a:rPr lang="en-US" dirty="0" smtClean="0"/>
              <a:t>2012-16</a:t>
            </a:r>
            <a:endParaRPr lang="en-US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3077" y="1342010"/>
            <a:ext cx="6725523" cy="51166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0265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Contact Recreation Use Assessment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1752" y="1295400"/>
            <a:ext cx="8503920" cy="4572000"/>
          </a:xfrm>
        </p:spPr>
        <p:txBody>
          <a:bodyPr>
            <a:normAutofit/>
          </a:bodyPr>
          <a:lstStyle/>
          <a:p>
            <a:r>
              <a:rPr lang="en-US" dirty="0" smtClean="0"/>
              <a:t>Assessment includes:</a:t>
            </a:r>
          </a:p>
          <a:p>
            <a:pPr lvl="2"/>
            <a:r>
              <a:rPr lang="en-US" dirty="0" smtClean="0"/>
              <a:t>Bacteria data from 15 historical river-wide longitudinal surveys.</a:t>
            </a:r>
          </a:p>
          <a:p>
            <a:pPr lvl="2"/>
            <a:r>
              <a:rPr lang="en-US" dirty="0" smtClean="0"/>
              <a:t>Contact recreation data from the past 5 years collected seasonally in the 6 largest CSO communities.</a:t>
            </a:r>
          </a:p>
          <a:p>
            <a:pPr lvl="2"/>
            <a:r>
              <a:rPr lang="en-US" dirty="0" smtClean="0"/>
              <a:t>Vast majority of river is assessed based on historical longitudinal surveys.</a:t>
            </a:r>
          </a:p>
          <a:p>
            <a:r>
              <a:rPr lang="en-US" dirty="0" smtClean="0"/>
              <a:t>States’ criteria used for assessment – Geo Mean.</a:t>
            </a:r>
          </a:p>
          <a:p>
            <a:r>
              <a:rPr lang="en-US" dirty="0" smtClean="0"/>
              <a:t>Criteria violations &gt; 10% indicate Partial Support.				    &gt;  25% indicate Not Supporting.</a:t>
            </a:r>
          </a:p>
          <a:p>
            <a:r>
              <a:rPr lang="en-US" dirty="0" smtClean="0"/>
              <a:t>Approximately </a:t>
            </a:r>
            <a:r>
              <a:rPr lang="en-US" baseline="30000" dirty="0" smtClean="0"/>
              <a:t>2</a:t>
            </a:r>
            <a:r>
              <a:rPr lang="en-US" dirty="0" smtClean="0"/>
              <a:t>/</a:t>
            </a:r>
            <a:r>
              <a:rPr lang="en-US" baseline="-25000" dirty="0" smtClean="0"/>
              <a:t>3</a:t>
            </a:r>
            <a:r>
              <a:rPr lang="en-US" dirty="0" smtClean="0"/>
              <a:t> of river impaired for contact recreation use: Consistent with past assessments.</a:t>
            </a:r>
          </a:p>
          <a:p>
            <a:pPr lvl="2"/>
            <a:endParaRPr lang="en-US" dirty="0"/>
          </a:p>
        </p:txBody>
      </p:sp>
      <p:pic>
        <p:nvPicPr>
          <p:cNvPr id="54274" name="Picture 2" descr="Z:\Pool Reports\Pool Reports 2010\New Design\Images\Ohio River collage images\BASS Tank Set up 197.jpg"/>
          <p:cNvPicPr>
            <a:picLocks noChangeAspect="1" noChangeArrowheads="1"/>
          </p:cNvPicPr>
          <p:nvPr/>
        </p:nvPicPr>
        <p:blipFill>
          <a:blip r:embed="rId2" cstate="print"/>
          <a:srcRect b="10000"/>
          <a:stretch>
            <a:fillRect/>
          </a:stretch>
        </p:blipFill>
        <p:spPr bwMode="auto">
          <a:xfrm>
            <a:off x="3810000" y="5715000"/>
            <a:ext cx="1600200" cy="1051560"/>
          </a:xfrm>
          <a:prstGeom prst="rect">
            <a:avLst/>
          </a:prstGeom>
          <a:noFill/>
          <a:effectLst>
            <a:softEdge rad="63500"/>
          </a:effectLst>
        </p:spPr>
      </p:pic>
      <p:pic>
        <p:nvPicPr>
          <p:cNvPr id="54275" name="Picture 3" descr="\\ORSANCO57\biopics\Biopics\2009\NRSA\Allegheny Rd 1\IMG_191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68209" y="5715000"/>
            <a:ext cx="1623392" cy="1066800"/>
          </a:xfrm>
          <a:prstGeom prst="rect">
            <a:avLst/>
          </a:prstGeom>
          <a:noFill/>
          <a:effectLst>
            <a:softEdge rad="63500"/>
          </a:effectLst>
        </p:spPr>
      </p:pic>
      <p:pic>
        <p:nvPicPr>
          <p:cNvPr id="54276" name="Picture 4" descr="Z:\Pool Reports\Pool Reports 2010\New Design\Images\Ohio River collage images\BASS Tank Set up 111.jpg"/>
          <p:cNvPicPr>
            <a:picLocks noChangeAspect="1" noChangeArrowheads="1"/>
          </p:cNvPicPr>
          <p:nvPr/>
        </p:nvPicPr>
        <p:blipFill>
          <a:blip r:embed="rId4" cstate="print"/>
          <a:srcRect t="11429"/>
          <a:stretch>
            <a:fillRect/>
          </a:stretch>
        </p:blipFill>
        <p:spPr bwMode="auto">
          <a:xfrm>
            <a:off x="152400" y="5668192"/>
            <a:ext cx="1676400" cy="1113608"/>
          </a:xfrm>
          <a:prstGeom prst="rect">
            <a:avLst/>
          </a:prstGeom>
          <a:noFill/>
          <a:effectLst>
            <a:softEdge rad="63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Public Water Supply Use Assessment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873752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Assessments Consider:</a:t>
            </a:r>
          </a:p>
          <a:p>
            <a:pPr lvl="1"/>
            <a:r>
              <a:rPr lang="en-US" sz="3000" dirty="0" smtClean="0"/>
              <a:t>Bimonthly &amp; clean metals human health criteria violations.</a:t>
            </a:r>
          </a:p>
          <a:p>
            <a:pPr lvl="1"/>
            <a:r>
              <a:rPr lang="en-US" sz="3000" dirty="0" smtClean="0"/>
              <a:t>Impairment based on finished water MCL violations (caused by Ohio River water quality).</a:t>
            </a:r>
          </a:p>
          <a:p>
            <a:r>
              <a:rPr lang="en-US" dirty="0" smtClean="0"/>
              <a:t>Accessed USEPA data base of MCL violations and water utility surveys.</a:t>
            </a:r>
          </a:p>
          <a:p>
            <a:r>
              <a:rPr lang="en-US" smtClean="0"/>
              <a:t>6 </a:t>
            </a:r>
            <a:r>
              <a:rPr lang="en-US" dirty="0" smtClean="0"/>
              <a:t>utilities had MCL violations for </a:t>
            </a:r>
            <a:r>
              <a:rPr lang="en-US" dirty="0" err="1" smtClean="0"/>
              <a:t>trihalomethanes</a:t>
            </a:r>
            <a:r>
              <a:rPr lang="en-US" dirty="0" smtClean="0"/>
              <a:t>, one for HAA5’s, two for Fecal coliform.</a:t>
            </a:r>
          </a:p>
          <a:p>
            <a:r>
              <a:rPr lang="en-US" dirty="0" smtClean="0"/>
              <a:t>Attributed to treatment issues, not Ohio River water quality.</a:t>
            </a:r>
          </a:p>
          <a:p>
            <a:r>
              <a:rPr lang="en-US" dirty="0" smtClean="0"/>
              <a:t>Entire river assessed as fully supporting public water supply use.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33600" y="207817"/>
            <a:ext cx="4648200" cy="61403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1596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12580</TotalTime>
  <Words>797</Words>
  <Application>Microsoft Office PowerPoint</Application>
  <PresentationFormat>On-screen Show (4:3)</PresentationFormat>
  <Paragraphs>331</Paragraphs>
  <Slides>17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6" baseType="lpstr">
      <vt:lpstr>Arial Unicode MS</vt:lpstr>
      <vt:lpstr>Arial</vt:lpstr>
      <vt:lpstr>Calibri</vt:lpstr>
      <vt:lpstr>Georgia</vt:lpstr>
      <vt:lpstr>Tahoma</vt:lpstr>
      <vt:lpstr>Times New Roman</vt:lpstr>
      <vt:lpstr>Wingdings</vt:lpstr>
      <vt:lpstr>Wingdings 2</vt:lpstr>
      <vt:lpstr>Civic</vt:lpstr>
      <vt:lpstr>2018 Biennial Assessment of Ohio River Water Quality Conditions</vt:lpstr>
      <vt:lpstr>2018 Assessment Summary </vt:lpstr>
      <vt:lpstr>Weight of Evidence Approach</vt:lpstr>
      <vt:lpstr>Aquatic Life Use Assessment</vt:lpstr>
      <vt:lpstr>2012-16 Biological Pool Survey Results</vt:lpstr>
      <vt:lpstr>Iron Aquatic Life Criteria Violations 2012-16</vt:lpstr>
      <vt:lpstr>Contact Recreation Use Assessment</vt:lpstr>
      <vt:lpstr>Public Water Supply Use Assessment</vt:lpstr>
      <vt:lpstr>PowerPoint Presentation</vt:lpstr>
      <vt:lpstr>PowerPoint Presentation</vt:lpstr>
      <vt:lpstr>Fish Consumption Use Assessment</vt:lpstr>
      <vt:lpstr>PowerPoint Presentation</vt:lpstr>
      <vt:lpstr>PowerPoint Presentation</vt:lpstr>
      <vt:lpstr>Total Mercury Water Violations</vt:lpstr>
      <vt:lpstr>Averaging Data Across Trophic Levels</vt:lpstr>
      <vt:lpstr>Fish Consumption-Weighted Methylmercury Fish Tissue</vt:lpstr>
      <vt:lpstr>TEC Considerations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Biennial Assessment of Ohio River Water Quality Conditions</dc:title>
  <dc:creator>jwisenall</dc:creator>
  <cp:lastModifiedBy>Jason Heath</cp:lastModifiedBy>
  <cp:revision>333</cp:revision>
  <dcterms:created xsi:type="dcterms:W3CDTF">2012-01-26T14:15:38Z</dcterms:created>
  <dcterms:modified xsi:type="dcterms:W3CDTF">2018-02-01T22:32:38Z</dcterms:modified>
</cp:coreProperties>
</file>