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7" r:id="rId2"/>
    <p:sldId id="292" r:id="rId3"/>
    <p:sldId id="293" r:id="rId4"/>
    <p:sldId id="294" r:id="rId5"/>
    <p:sldId id="295" r:id="rId6"/>
    <p:sldId id="274" r:id="rId7"/>
    <p:sldId id="278" r:id="rId8"/>
    <p:sldId id="280" r:id="rId9"/>
    <p:sldId id="281" r:id="rId10"/>
    <p:sldId id="285" r:id="rId11"/>
    <p:sldId id="286" r:id="rId12"/>
    <p:sldId id="288" r:id="rId13"/>
    <p:sldId id="290" r:id="rId14"/>
    <p:sldId id="291" r:id="rId15"/>
    <p:sldId id="283" r:id="rId16"/>
    <p:sldId id="284" r:id="rId17"/>
    <p:sldId id="282" r:id="rId18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EF3A"/>
    <a:srgbClr val="000099"/>
    <a:srgbClr val="000000"/>
    <a:srgbClr val="808080"/>
    <a:srgbClr val="1C6FA8"/>
    <a:srgbClr val="BBE0E3"/>
    <a:srgbClr val="DDDDDD"/>
    <a:srgbClr val="C0C0C0"/>
    <a:srgbClr val="99FF99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96057" autoAdjust="0"/>
  </p:normalViewPr>
  <p:slideViewPr>
    <p:cSldViewPr>
      <p:cViewPr varScale="1">
        <p:scale>
          <a:sx n="60" d="100"/>
          <a:sy n="60" d="100"/>
        </p:scale>
        <p:origin x="97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56" y="-78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2421" cy="4665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027" y="0"/>
            <a:ext cx="2972421" cy="4665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11164-714C-434F-B8A4-78D7B146AEDE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822"/>
            <a:ext cx="2972421" cy="4665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027" y="8829822"/>
            <a:ext cx="2972421" cy="4665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388A29-6310-4090-B2EA-32EC9DDE2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4791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5791"/>
            <a:ext cx="548640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967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CFCECB1-401B-4EC7-BEF8-AA089D7D9C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6510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1FE31F-9F6F-4929-AE2E-AF08CCE84C37}" type="slidenum">
              <a:rPr lang="en-US"/>
              <a:pPr/>
              <a:t>2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713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1FE31F-9F6F-4929-AE2E-AF08CCE84C37}" type="slidenum">
              <a:rPr lang="en-US"/>
              <a:pPr/>
              <a:t>3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926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141288" y="6400800"/>
            <a:ext cx="1841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900">
              <a:solidFill>
                <a:schemeClr val="bg2"/>
              </a:solidFill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2600" b="1" dirty="0" smtClean="0">
                <a:solidFill>
                  <a:schemeClr val="tx1"/>
                </a:solidFill>
              </a:rPr>
              <a:t>Status of Mercury Project</a:t>
            </a:r>
            <a:endParaRPr lang="en-US" sz="2600" b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733800"/>
            <a:ext cx="7854696" cy="1752600"/>
          </a:xfrm>
        </p:spPr>
        <p:txBody>
          <a:bodyPr/>
          <a:lstStyle/>
          <a:p>
            <a:pPr algn="ctr"/>
            <a:r>
              <a:rPr lang="en-US" b="1" dirty="0"/>
              <a:t>Report to TEC Committee</a:t>
            </a:r>
          </a:p>
          <a:p>
            <a:pPr algn="ctr"/>
            <a:r>
              <a:rPr lang="en-US" b="1" dirty="0" smtClean="0"/>
              <a:t>February, 2018</a:t>
            </a:r>
            <a:endParaRPr lang="en-US" b="1" dirty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863600" y="28956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52400"/>
            <a:ext cx="7886700" cy="994172"/>
          </a:xfrm>
        </p:spPr>
        <p:txBody>
          <a:bodyPr/>
          <a:lstStyle/>
          <a:p>
            <a:pPr algn="ctr"/>
            <a:r>
              <a:rPr lang="en-US" dirty="0" smtClean="0"/>
              <a:t>Calculation Method for Load Models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5963" y="893088"/>
            <a:ext cx="260324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Ohio River Mile 782 has the strongest model</a:t>
            </a:r>
          </a:p>
          <a:p>
            <a:endParaRPr lang="en-US" dirty="0" smtClean="0"/>
          </a:p>
          <a:p>
            <a:pPr marL="257175" indent="-257175">
              <a:buFont typeface="+mj-lt"/>
              <a:buAutoNum type="arabicPeriod"/>
            </a:pPr>
            <a:r>
              <a:rPr lang="en-US" dirty="0" smtClean="0"/>
              <a:t>12 Measured Total Mercury Results</a:t>
            </a:r>
          </a:p>
          <a:p>
            <a:pPr marL="600075" lvl="1" indent="-257175">
              <a:buFont typeface="Arial" panose="020B0604020202020204" pitchFamily="34" charset="0"/>
              <a:buChar char="•"/>
            </a:pPr>
            <a:r>
              <a:rPr lang="en-US" dirty="0" smtClean="0"/>
              <a:t>QA Dups and Blanks not incl.</a:t>
            </a:r>
          </a:p>
          <a:p>
            <a:pPr marL="257175" indent="-257175">
              <a:buFont typeface="+mj-lt"/>
              <a:buAutoNum type="arabicPeriod"/>
            </a:pPr>
            <a:r>
              <a:rPr lang="en-US" dirty="0" smtClean="0"/>
              <a:t>ADCP Measured Flow</a:t>
            </a:r>
          </a:p>
          <a:p>
            <a:pPr marL="257175" indent="-257175">
              <a:buFont typeface="+mj-lt"/>
              <a:buAutoNum type="arabicPeriod"/>
            </a:pPr>
            <a:r>
              <a:rPr lang="en-US" dirty="0" smtClean="0"/>
              <a:t>Test Regression</a:t>
            </a:r>
          </a:p>
          <a:p>
            <a:pPr marL="600075" lvl="1" indent="-257175">
              <a:buFont typeface="+mj-lt"/>
              <a:buAutoNum type="arabicPeriod"/>
            </a:pPr>
            <a:r>
              <a:rPr lang="en-US" dirty="0" smtClean="0"/>
              <a:t>Residual Variance is constant, independent and normally distributed</a:t>
            </a:r>
          </a:p>
          <a:p>
            <a:pPr marL="257175" indent="-257175">
              <a:buFont typeface="+mj-lt"/>
              <a:buAutoNum type="arabicPeriod"/>
            </a:pPr>
            <a:endParaRPr lang="en-US" dirty="0"/>
          </a:p>
          <a:p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919" y="1600200"/>
            <a:ext cx="6515594" cy="4094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20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Down Arrow 26"/>
          <p:cNvSpPr/>
          <p:nvPr/>
        </p:nvSpPr>
        <p:spPr>
          <a:xfrm rot="18753193">
            <a:off x="3870978" y="2275208"/>
            <a:ext cx="228121" cy="970407"/>
          </a:xfrm>
          <a:prstGeom prst="downArrow">
            <a:avLst>
              <a:gd name="adj1" fmla="val 48994"/>
              <a:gd name="adj2" fmla="val 50000"/>
            </a:avLst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87362"/>
          </a:xfrm>
        </p:spPr>
        <p:txBody>
          <a:bodyPr/>
          <a:lstStyle/>
          <a:p>
            <a:pPr algn="ctr"/>
            <a:r>
              <a:rPr lang="en-US" dirty="0" smtClean="0"/>
              <a:t>Mercury Mass Balance Model</a:t>
            </a:r>
            <a:endParaRPr lang="en-US" dirty="0"/>
          </a:p>
        </p:txBody>
      </p:sp>
      <p:sp>
        <p:nvSpPr>
          <p:cNvPr id="11" name="Down Arrow 10"/>
          <p:cNvSpPr/>
          <p:nvPr/>
        </p:nvSpPr>
        <p:spPr>
          <a:xfrm>
            <a:off x="4206383" y="1219200"/>
            <a:ext cx="457200" cy="5181599"/>
          </a:xfrm>
          <a:prstGeom prst="downArrow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0099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Ohio </a:t>
            </a:r>
          </a:p>
          <a:p>
            <a:pPr algn="ctr"/>
            <a:r>
              <a:rPr lang="en-US" sz="1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River</a:t>
            </a:r>
            <a:endParaRPr lang="en-US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Rectangular Callout 13"/>
          <p:cNvSpPr/>
          <p:nvPr/>
        </p:nvSpPr>
        <p:spPr>
          <a:xfrm>
            <a:off x="609598" y="878627"/>
            <a:ext cx="2470871" cy="533400"/>
          </a:xfrm>
          <a:prstGeom prst="wedgeRectCallout">
            <a:avLst>
              <a:gd name="adj1" fmla="val 69643"/>
              <a:gd name="adj2" fmla="val -23214"/>
            </a:avLst>
          </a:prstGeom>
          <a:gradFill flip="none" rotWithShape="1">
            <a:gsLst>
              <a:gs pos="0">
                <a:srgbClr val="1C6FA8">
                  <a:tint val="66000"/>
                  <a:satMod val="160000"/>
                </a:srgbClr>
              </a:gs>
              <a:gs pos="50000">
                <a:srgbClr val="1C6FA8">
                  <a:tint val="44500"/>
                  <a:satMod val="160000"/>
                </a:srgbClr>
              </a:gs>
              <a:gs pos="100000">
                <a:srgbClr val="1C6FA8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Atm. Deposition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7" name="Rectangular Callout 16"/>
          <p:cNvSpPr/>
          <p:nvPr/>
        </p:nvSpPr>
        <p:spPr>
          <a:xfrm>
            <a:off x="609597" y="1790638"/>
            <a:ext cx="2470871" cy="533400"/>
          </a:xfrm>
          <a:prstGeom prst="wedgeRectCallout">
            <a:avLst>
              <a:gd name="adj1" fmla="val 69643"/>
              <a:gd name="adj2" fmla="val -23214"/>
            </a:avLst>
          </a:prstGeom>
          <a:gradFill flip="none" rotWithShape="1">
            <a:gsLst>
              <a:gs pos="0">
                <a:srgbClr val="1C6FA8">
                  <a:tint val="66000"/>
                  <a:satMod val="160000"/>
                </a:srgbClr>
              </a:gs>
              <a:gs pos="50000">
                <a:srgbClr val="1C6FA8">
                  <a:tint val="44500"/>
                  <a:satMod val="160000"/>
                </a:srgbClr>
              </a:gs>
              <a:gs pos="100000">
                <a:srgbClr val="1C6FA8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Point Sources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4252174" y="5672931"/>
            <a:ext cx="365617" cy="373063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ular Callout 23"/>
          <p:cNvSpPr/>
          <p:nvPr/>
        </p:nvSpPr>
        <p:spPr>
          <a:xfrm>
            <a:off x="5512675" y="5592763"/>
            <a:ext cx="2470871" cy="533400"/>
          </a:xfrm>
          <a:prstGeom prst="wedgeRectCallout">
            <a:avLst>
              <a:gd name="adj1" fmla="val -82791"/>
              <a:gd name="adj2" fmla="val -2806"/>
            </a:avLst>
          </a:prstGeom>
          <a:gradFill flip="none" rotWithShape="1">
            <a:gsLst>
              <a:gs pos="0">
                <a:srgbClr val="1C6FA8">
                  <a:tint val="66000"/>
                  <a:satMod val="160000"/>
                </a:srgbClr>
              </a:gs>
              <a:gs pos="50000">
                <a:srgbClr val="1C6FA8">
                  <a:tint val="44500"/>
                  <a:satMod val="160000"/>
                </a:srgbClr>
              </a:gs>
              <a:gs pos="100000">
                <a:srgbClr val="1C6FA8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Ohio River Load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3772972" y="2617683"/>
            <a:ext cx="288471" cy="272965"/>
          </a:xfrm>
          <a:prstGeom prst="ellipse">
            <a:avLst/>
          </a:prstGeom>
          <a:solidFill>
            <a:srgbClr val="92D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581400" y="775832"/>
            <a:ext cx="108858" cy="1736319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ular Callout 28"/>
          <p:cNvSpPr/>
          <p:nvPr/>
        </p:nvSpPr>
        <p:spPr>
          <a:xfrm>
            <a:off x="1157160" y="2984453"/>
            <a:ext cx="2470871" cy="533400"/>
          </a:xfrm>
          <a:prstGeom prst="wedgeRectCallout">
            <a:avLst>
              <a:gd name="adj1" fmla="val 55545"/>
              <a:gd name="adj2" fmla="val -82397"/>
            </a:avLst>
          </a:prstGeom>
          <a:gradFill flip="none" rotWithShape="1">
            <a:gsLst>
              <a:gs pos="0">
                <a:srgbClr val="1C6FA8">
                  <a:tint val="66000"/>
                  <a:satMod val="160000"/>
                </a:srgbClr>
              </a:gs>
              <a:gs pos="50000">
                <a:srgbClr val="1C6FA8">
                  <a:tint val="44500"/>
                  <a:satMod val="160000"/>
                </a:srgbClr>
              </a:gs>
              <a:gs pos="100000">
                <a:srgbClr val="1C6FA8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Tributary Load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4256670" y="3259534"/>
            <a:ext cx="365617" cy="373063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4252174" y="4006200"/>
            <a:ext cx="365617" cy="373063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4254422" y="4780817"/>
            <a:ext cx="365617" cy="373063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own Arrow 33"/>
          <p:cNvSpPr/>
          <p:nvPr/>
        </p:nvSpPr>
        <p:spPr>
          <a:xfrm rot="2553193">
            <a:off x="4793274" y="3806621"/>
            <a:ext cx="228121" cy="970407"/>
          </a:xfrm>
          <a:prstGeom prst="downArrow">
            <a:avLst>
              <a:gd name="adj1" fmla="val 48994"/>
              <a:gd name="adj2" fmla="val 50000"/>
            </a:avLst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5179708" y="2226586"/>
            <a:ext cx="108858" cy="1736319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254862" y="5221069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Atm. Dep. + Point Sources + X = Tributary Load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5715000" y="4230469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Tributary Loads + Direct Point Load + X = Ohio River Load</a:t>
            </a:r>
            <a:endParaRPr lang="en-US" dirty="0"/>
          </a:p>
        </p:txBody>
      </p:sp>
      <p:sp>
        <p:nvSpPr>
          <p:cNvPr id="38" name="Oval 37"/>
          <p:cNvSpPr/>
          <p:nvPr/>
        </p:nvSpPr>
        <p:spPr>
          <a:xfrm>
            <a:off x="4837013" y="4072916"/>
            <a:ext cx="288471" cy="272965"/>
          </a:xfrm>
          <a:prstGeom prst="ellipse">
            <a:avLst/>
          </a:prstGeom>
          <a:solidFill>
            <a:srgbClr val="92D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6172200" y="1524000"/>
            <a:ext cx="274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14 Tributaries Sites</a:t>
            </a:r>
          </a:p>
          <a:p>
            <a:endParaRPr lang="en-US" dirty="0" smtClean="0"/>
          </a:p>
          <a:p>
            <a:r>
              <a:rPr lang="en-US" dirty="0" smtClean="0"/>
              <a:t>4 Ohio River Sites</a:t>
            </a:r>
            <a:endParaRPr lang="en-US" dirty="0"/>
          </a:p>
        </p:txBody>
      </p:sp>
      <p:sp>
        <p:nvSpPr>
          <p:cNvPr id="40" name="Oval 39"/>
          <p:cNvSpPr/>
          <p:nvPr/>
        </p:nvSpPr>
        <p:spPr>
          <a:xfrm>
            <a:off x="5883729" y="1595641"/>
            <a:ext cx="288471" cy="272965"/>
          </a:xfrm>
          <a:prstGeom prst="ellipse">
            <a:avLst/>
          </a:prstGeom>
          <a:solidFill>
            <a:srgbClr val="92D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5806583" y="2077872"/>
            <a:ext cx="365617" cy="373063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4191000" y="3273623"/>
            <a:ext cx="630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126</a:t>
            </a:r>
            <a:endParaRPr lang="en-US" sz="1400" dirty="0"/>
          </a:p>
        </p:txBody>
      </p:sp>
      <p:sp>
        <p:nvSpPr>
          <p:cNvPr id="43" name="TextBox 42"/>
          <p:cNvSpPr txBox="1"/>
          <p:nvPr/>
        </p:nvSpPr>
        <p:spPr>
          <a:xfrm>
            <a:off x="4191000" y="4026507"/>
            <a:ext cx="630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282</a:t>
            </a:r>
            <a:endParaRPr lang="en-US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4206383" y="4807205"/>
            <a:ext cx="6306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782</a:t>
            </a:r>
          </a:p>
          <a:p>
            <a:endParaRPr lang="en-US" sz="1400" dirty="0"/>
          </a:p>
        </p:txBody>
      </p:sp>
      <p:sp>
        <p:nvSpPr>
          <p:cNvPr id="45" name="TextBox 44"/>
          <p:cNvSpPr txBox="1"/>
          <p:nvPr/>
        </p:nvSpPr>
        <p:spPr>
          <a:xfrm>
            <a:off x="4191000" y="5688151"/>
            <a:ext cx="630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912</a:t>
            </a:r>
            <a:endParaRPr lang="en-US" sz="1400" dirty="0"/>
          </a:p>
        </p:txBody>
      </p:sp>
      <p:sp>
        <p:nvSpPr>
          <p:cNvPr id="3" name="Rectangle 2"/>
          <p:cNvSpPr/>
          <p:nvPr/>
        </p:nvSpPr>
        <p:spPr>
          <a:xfrm>
            <a:off x="1814914" y="4202668"/>
            <a:ext cx="2223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Direct Point Loads</a:t>
            </a:r>
            <a:endParaRPr lang="en-US" b="1" dirty="0"/>
          </a:p>
        </p:txBody>
      </p:sp>
      <p:sp>
        <p:nvSpPr>
          <p:cNvPr id="8" name="Right Arrow 7"/>
          <p:cNvSpPr/>
          <p:nvPr/>
        </p:nvSpPr>
        <p:spPr>
          <a:xfrm>
            <a:off x="2895600" y="4495800"/>
            <a:ext cx="1356574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66755" y="4812268"/>
            <a:ext cx="27623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 smtClean="0"/>
              <a:t>Tributary Mass Balance</a:t>
            </a:r>
            <a:endParaRPr lang="en-US" u="sng" dirty="0"/>
          </a:p>
        </p:txBody>
      </p:sp>
      <p:sp>
        <p:nvSpPr>
          <p:cNvPr id="10" name="Rectangle 9"/>
          <p:cNvSpPr/>
          <p:nvPr/>
        </p:nvSpPr>
        <p:spPr>
          <a:xfrm>
            <a:off x="5981755" y="3821668"/>
            <a:ext cx="20954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/>
              <a:t>Direct Point Load</a:t>
            </a:r>
            <a:endParaRPr lang="en-US" u="sng" dirty="0"/>
          </a:p>
        </p:txBody>
      </p:sp>
      <p:sp>
        <p:nvSpPr>
          <p:cNvPr id="12" name="Rectangle 11"/>
          <p:cNvSpPr/>
          <p:nvPr/>
        </p:nvSpPr>
        <p:spPr>
          <a:xfrm>
            <a:off x="304800" y="6107668"/>
            <a:ext cx="22044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X = </a:t>
            </a:r>
            <a:r>
              <a:rPr lang="en-US" dirty="0" smtClean="0"/>
              <a:t>Unknown Load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47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"/>
            <a:ext cx="9144000" cy="589756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17714"/>
            <a:ext cx="5410200" cy="772886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dirty="0" smtClean="0"/>
              <a:t>Hg Point Sources in Relation to our Sampling Sites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1493520" y="3627120"/>
            <a:ext cx="182880" cy="182880"/>
          </a:xfrm>
          <a:prstGeom prst="ellips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endParaRPr lang="en-US" b="1">
              <a:ln/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553200" y="4495800"/>
            <a:ext cx="15240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71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98763"/>
            <a:ext cx="8229600" cy="635923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5943600" cy="11430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Hg Sources with Loading during the Study Period (Nov. 2015 – Oct.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38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57600" cy="1143000"/>
          </a:xfrm>
        </p:spPr>
        <p:txBody>
          <a:bodyPr/>
          <a:lstStyle/>
          <a:p>
            <a:pPr algn="ctr"/>
            <a:r>
              <a:rPr lang="en-US" dirty="0" smtClean="0"/>
              <a:t>Mercury Mass </a:t>
            </a:r>
            <a:r>
              <a:rPr lang="en-US" dirty="0"/>
              <a:t>B</a:t>
            </a:r>
            <a:r>
              <a:rPr lang="en-US" dirty="0" smtClean="0"/>
              <a:t>alance </a:t>
            </a:r>
            <a:r>
              <a:rPr lang="en-US" dirty="0"/>
              <a:t>R</a:t>
            </a:r>
            <a:r>
              <a:rPr lang="en-US" dirty="0" smtClean="0"/>
              <a:t>esults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2362200"/>
            <a:ext cx="4085317" cy="2642812"/>
          </a:xfrm>
          <a:prstGeom prst="rect">
            <a:avLst/>
          </a:prstGeom>
        </p:spPr>
      </p:pic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95800" y="76200"/>
            <a:ext cx="3886200" cy="6442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19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1771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Mercury Mass </a:t>
            </a:r>
            <a:r>
              <a:rPr lang="en-US" dirty="0"/>
              <a:t>B</a:t>
            </a:r>
            <a:r>
              <a:rPr lang="en-US" dirty="0" smtClean="0"/>
              <a:t>alance </a:t>
            </a:r>
            <a:r>
              <a:rPr lang="en-US" dirty="0"/>
              <a:t>R</a:t>
            </a:r>
            <a:r>
              <a:rPr lang="en-US" dirty="0" smtClean="0"/>
              <a:t>esults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618461"/>
            <a:ext cx="8635193" cy="6315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71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</a:t>
            </a:r>
            <a:r>
              <a:rPr lang="en-US" dirty="0" smtClean="0"/>
              <a:t>xtrapolation of point source results to point sources without data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295400"/>
            <a:ext cx="8887380" cy="304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52600" y="5029200"/>
            <a:ext cx="457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average concentration of existing facilities will be applied to the flow of new facilities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05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Remaining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Complete load calculations for </a:t>
            </a:r>
            <a:r>
              <a:rPr lang="en-US" dirty="0" err="1" smtClean="0"/>
              <a:t>mainstem</a:t>
            </a:r>
            <a:r>
              <a:rPr lang="en-US" dirty="0" smtClean="0"/>
              <a:t> sites – adjust results to timeframe consistent with </a:t>
            </a:r>
            <a:r>
              <a:rPr lang="en-US" dirty="0" err="1" smtClean="0"/>
              <a:t>tribs</a:t>
            </a:r>
            <a:r>
              <a:rPr lang="en-US" dirty="0" smtClean="0"/>
              <a:t> and point sources.						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Extrapolate point source loading results to high probability point sources without data.			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Investigate whether we can do anything reasonable to estimate loads from CSOs.		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Estimate atmospheric load.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57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863600" y="12192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974725" y="6132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457200"/>
            <a:ext cx="8229600" cy="609600"/>
          </a:xfrm>
        </p:spPr>
        <p:txBody>
          <a:bodyPr/>
          <a:lstStyle/>
          <a:p>
            <a:r>
              <a:rPr lang="en-US" b="1" dirty="0"/>
              <a:t>Committee Background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30763"/>
          </a:xfrm>
        </p:spPr>
        <p:txBody>
          <a:bodyPr/>
          <a:lstStyle/>
          <a:p>
            <a:pPr lvl="1"/>
            <a:r>
              <a:rPr lang="en-US" sz="2400" b="1" dirty="0"/>
              <a:t>During 2015 and earlier PCS reviews, public expressed significant concern regarding mercury in the Ohio River.</a:t>
            </a:r>
          </a:p>
          <a:p>
            <a:pPr lvl="1"/>
            <a:endParaRPr lang="en-US" sz="2400" b="1" dirty="0"/>
          </a:p>
          <a:p>
            <a:pPr lvl="1"/>
            <a:r>
              <a:rPr lang="en-US" sz="2400" b="1" dirty="0"/>
              <a:t>As a result, an Ad Hoc Mercury Committee was established June, 2015.</a:t>
            </a:r>
          </a:p>
          <a:p>
            <a:pPr lvl="2"/>
            <a:r>
              <a:rPr lang="en-US" sz="2200" b="1" dirty="0"/>
              <a:t>Committee Charge</a:t>
            </a:r>
          </a:p>
          <a:p>
            <a:pPr lvl="3"/>
            <a:r>
              <a:rPr lang="en-US" sz="2000" b="1" dirty="0"/>
              <a:t>Determine what we do and don’t know about mercury in the Ohio River</a:t>
            </a:r>
          </a:p>
          <a:p>
            <a:pPr lvl="3"/>
            <a:r>
              <a:rPr lang="en-US" sz="2000" b="1" dirty="0"/>
              <a:t>Prepare appropriate recommendation(s)</a:t>
            </a:r>
          </a:p>
          <a:p>
            <a:pPr marL="1371600" lvl="3" indent="0">
              <a:buNone/>
            </a:pPr>
            <a:endParaRPr lang="en-US" sz="2000" b="1" dirty="0"/>
          </a:p>
          <a:p>
            <a:pPr marL="457200" lvl="1" indent="0">
              <a:buNone/>
            </a:pPr>
            <a:endParaRPr lang="en-US" sz="2400" b="1" dirty="0"/>
          </a:p>
          <a:p>
            <a:pPr lvl="1"/>
            <a:endParaRPr lang="en-US" sz="2400" b="1" dirty="0"/>
          </a:p>
          <a:p>
            <a:pPr lvl="1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03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304800" y="5334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974725" y="6132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76200"/>
            <a:ext cx="8229600" cy="762000"/>
          </a:xfrm>
        </p:spPr>
        <p:txBody>
          <a:bodyPr/>
          <a:lstStyle/>
          <a:p>
            <a:r>
              <a:rPr lang="en-US" b="1" dirty="0"/>
              <a:t>Committee Membership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52400" y="533400"/>
            <a:ext cx="8534400" cy="5943600"/>
          </a:xfrm>
        </p:spPr>
        <p:txBody>
          <a:bodyPr/>
          <a:lstStyle/>
          <a:p>
            <a:pPr>
              <a:buNone/>
            </a:pPr>
            <a:r>
              <a:rPr lang="en-US" sz="1800" b="1" dirty="0">
                <a:solidFill>
                  <a:srgbClr val="000099"/>
                </a:solidFill>
              </a:rPr>
              <a:t>Stuart Bruny			</a:t>
            </a:r>
            <a:r>
              <a:rPr lang="en-US" sz="1800" dirty="0">
                <a:solidFill>
                  <a:srgbClr val="000099"/>
                </a:solidFill>
              </a:rPr>
              <a:t>OH Commissioner</a:t>
            </a:r>
          </a:p>
          <a:p>
            <a:pPr>
              <a:buNone/>
            </a:pPr>
            <a:r>
              <a:rPr lang="en-US" sz="1800" b="1" dirty="0">
                <a:solidFill>
                  <a:srgbClr val="000099"/>
                </a:solidFill>
              </a:rPr>
              <a:t>George Elmaraghy		</a:t>
            </a:r>
            <a:r>
              <a:rPr lang="en-US" sz="1800" dirty="0">
                <a:solidFill>
                  <a:srgbClr val="000099"/>
                </a:solidFill>
              </a:rPr>
              <a:t>Federal Commissioner</a:t>
            </a:r>
          </a:p>
          <a:p>
            <a:pPr>
              <a:buNone/>
            </a:pPr>
            <a:r>
              <a:rPr lang="en-US" sz="1800" b="1" dirty="0">
                <a:solidFill>
                  <a:srgbClr val="000099"/>
                </a:solidFill>
              </a:rPr>
              <a:t>Erich Emery			</a:t>
            </a:r>
            <a:r>
              <a:rPr lang="en-US" sz="1800" dirty="0">
                <a:solidFill>
                  <a:srgbClr val="000099"/>
                </a:solidFill>
              </a:rPr>
              <a:t>US Army Corps of Engineers</a:t>
            </a:r>
          </a:p>
          <a:p>
            <a:pPr>
              <a:buNone/>
            </a:pPr>
            <a:r>
              <a:rPr lang="en-US" sz="1800" b="1" dirty="0">
                <a:solidFill>
                  <a:srgbClr val="000099"/>
                </a:solidFill>
              </a:rPr>
              <a:t>Tom FitzGerald		</a:t>
            </a:r>
            <a:r>
              <a:rPr lang="en-US" sz="1800" dirty="0">
                <a:solidFill>
                  <a:srgbClr val="000099"/>
                </a:solidFill>
              </a:rPr>
              <a:t>Federal Commissioner</a:t>
            </a:r>
          </a:p>
          <a:p>
            <a:pPr>
              <a:buNone/>
            </a:pPr>
            <a:r>
              <a:rPr lang="en-US" sz="1800" b="1" dirty="0">
                <a:solidFill>
                  <a:srgbClr val="000099"/>
                </a:solidFill>
              </a:rPr>
              <a:t>Madeline Fleisher		</a:t>
            </a:r>
            <a:r>
              <a:rPr lang="en-US" sz="1800" dirty="0">
                <a:solidFill>
                  <a:srgbClr val="000099"/>
                </a:solidFill>
              </a:rPr>
              <a:t>Environmental Law &amp; Policy Center</a:t>
            </a:r>
          </a:p>
          <a:p>
            <a:pPr>
              <a:buNone/>
            </a:pPr>
            <a:r>
              <a:rPr lang="en-US" sz="1800" b="1" dirty="0">
                <a:solidFill>
                  <a:srgbClr val="000099"/>
                </a:solidFill>
              </a:rPr>
              <a:t>Toby Frevert			</a:t>
            </a:r>
            <a:r>
              <a:rPr lang="en-US" sz="1800" dirty="0">
                <a:solidFill>
                  <a:srgbClr val="000099"/>
                </a:solidFill>
              </a:rPr>
              <a:t>IL Commissioner</a:t>
            </a:r>
          </a:p>
          <a:p>
            <a:pPr>
              <a:buNone/>
            </a:pPr>
            <a:r>
              <a:rPr lang="en-US" sz="1800" b="1" dirty="0">
                <a:solidFill>
                  <a:srgbClr val="000099"/>
                </a:solidFill>
              </a:rPr>
              <a:t>Tim Henry			</a:t>
            </a:r>
            <a:r>
              <a:rPr lang="en-US" sz="1800" dirty="0">
                <a:solidFill>
                  <a:srgbClr val="000099"/>
                </a:solidFill>
              </a:rPr>
              <a:t>USEPA</a:t>
            </a:r>
          </a:p>
          <a:p>
            <a:pPr>
              <a:buNone/>
            </a:pPr>
            <a:r>
              <a:rPr lang="en-US" sz="1800" b="1" dirty="0">
                <a:solidFill>
                  <a:srgbClr val="000099"/>
                </a:solidFill>
              </a:rPr>
              <a:t>John Kupke (Chair)		</a:t>
            </a:r>
            <a:r>
              <a:rPr lang="en-US" sz="1800" dirty="0">
                <a:solidFill>
                  <a:srgbClr val="000099"/>
                </a:solidFill>
              </a:rPr>
              <a:t>IN Commissioner</a:t>
            </a:r>
          </a:p>
          <a:p>
            <a:pPr>
              <a:buNone/>
            </a:pPr>
            <a:r>
              <a:rPr lang="en-US" sz="1800" b="1" dirty="0">
                <a:solidFill>
                  <a:srgbClr val="000099"/>
                </a:solidFill>
              </a:rPr>
              <a:t>Paul Novak			</a:t>
            </a:r>
            <a:r>
              <a:rPr lang="en-US" sz="1800" dirty="0">
                <a:solidFill>
                  <a:srgbClr val="000099"/>
                </a:solidFill>
              </a:rPr>
              <a:t>IDEM/TEC NPDES Chair</a:t>
            </a:r>
          </a:p>
          <a:p>
            <a:pPr>
              <a:buNone/>
            </a:pPr>
            <a:r>
              <a:rPr lang="en-US" sz="1800" b="1" dirty="0">
                <a:solidFill>
                  <a:srgbClr val="000099"/>
                </a:solidFill>
              </a:rPr>
              <a:t>Eric Nygaard			</a:t>
            </a:r>
            <a:r>
              <a:rPr lang="en-US" sz="1800" dirty="0">
                <a:solidFill>
                  <a:srgbClr val="000099"/>
                </a:solidFill>
              </a:rPr>
              <a:t>OEPA</a:t>
            </a:r>
          </a:p>
          <a:p>
            <a:pPr>
              <a:buNone/>
            </a:pPr>
            <a:r>
              <a:rPr lang="en-US" sz="1800" b="1" dirty="0">
                <a:solidFill>
                  <a:srgbClr val="000099"/>
                </a:solidFill>
              </a:rPr>
              <a:t>Ron Potesta			</a:t>
            </a:r>
            <a:r>
              <a:rPr lang="en-US" sz="1800" dirty="0">
                <a:solidFill>
                  <a:srgbClr val="000099"/>
                </a:solidFill>
              </a:rPr>
              <a:t>WV Commissioner</a:t>
            </a:r>
          </a:p>
          <a:p>
            <a:pPr>
              <a:buNone/>
            </a:pPr>
            <a:r>
              <a:rPr lang="en-US" sz="1800" b="1" dirty="0">
                <a:solidFill>
                  <a:srgbClr val="000099"/>
                </a:solidFill>
              </a:rPr>
              <a:t>Rob Reash			</a:t>
            </a:r>
            <a:r>
              <a:rPr lang="en-US" sz="1800" dirty="0">
                <a:solidFill>
                  <a:srgbClr val="000099"/>
                </a:solidFill>
              </a:rPr>
              <a:t>Power Industry Advisory Committee</a:t>
            </a:r>
          </a:p>
          <a:p>
            <a:pPr>
              <a:buNone/>
            </a:pPr>
            <a:r>
              <a:rPr lang="en-US" sz="1800" b="1" dirty="0">
                <a:solidFill>
                  <a:srgbClr val="000099"/>
                </a:solidFill>
              </a:rPr>
              <a:t>Martin Risch			</a:t>
            </a:r>
            <a:r>
              <a:rPr lang="en-US" sz="1800" dirty="0">
                <a:solidFill>
                  <a:srgbClr val="000099"/>
                </a:solidFill>
              </a:rPr>
              <a:t>USGS</a:t>
            </a:r>
          </a:p>
          <a:p>
            <a:pPr>
              <a:buNone/>
            </a:pPr>
            <a:r>
              <a:rPr lang="en-US" sz="1800" b="1" dirty="0">
                <a:solidFill>
                  <a:srgbClr val="000099"/>
                </a:solidFill>
              </a:rPr>
              <a:t>Mike Wilson			</a:t>
            </a:r>
            <a:r>
              <a:rPr lang="en-US" sz="1800" dirty="0">
                <a:solidFill>
                  <a:srgbClr val="000099"/>
                </a:solidFill>
              </a:rPr>
              <a:t>NY Commissioner</a:t>
            </a:r>
          </a:p>
          <a:p>
            <a:pPr>
              <a:buNone/>
            </a:pPr>
            <a:r>
              <a:rPr lang="en-US" sz="1800" b="1" dirty="0">
                <a:solidFill>
                  <a:srgbClr val="000099"/>
                </a:solidFill>
              </a:rPr>
              <a:t>Doug Conroe			</a:t>
            </a:r>
            <a:r>
              <a:rPr lang="en-US" sz="1800" dirty="0">
                <a:solidFill>
                  <a:srgbClr val="000099"/>
                </a:solidFill>
              </a:rPr>
              <a:t>NY Commissioner</a:t>
            </a:r>
          </a:p>
          <a:p>
            <a:pPr>
              <a:buNone/>
            </a:pPr>
            <a:r>
              <a:rPr lang="en-US" sz="1800" b="1" dirty="0">
                <a:solidFill>
                  <a:srgbClr val="000099"/>
                </a:solidFill>
              </a:rPr>
              <a:t>Jessica Dexter		</a:t>
            </a:r>
            <a:r>
              <a:rPr lang="en-US" sz="1800" dirty="0">
                <a:solidFill>
                  <a:srgbClr val="000099"/>
                </a:solidFill>
              </a:rPr>
              <a:t>ELPC		</a:t>
            </a:r>
          </a:p>
          <a:p>
            <a:pPr>
              <a:buNone/>
            </a:pPr>
            <a:r>
              <a:rPr lang="en-US" sz="1800" b="1" dirty="0">
                <a:solidFill>
                  <a:srgbClr val="000099"/>
                </a:solidFill>
              </a:rPr>
              <a:t>Eileen Hack			</a:t>
            </a:r>
            <a:r>
              <a:rPr lang="en-US" sz="1800" dirty="0">
                <a:solidFill>
                  <a:srgbClr val="000099"/>
                </a:solidFill>
              </a:rPr>
              <a:t>IDEM</a:t>
            </a:r>
          </a:p>
          <a:p>
            <a:pPr>
              <a:buNone/>
            </a:pPr>
            <a:r>
              <a:rPr lang="en-US" sz="1800" b="1" dirty="0">
                <a:solidFill>
                  <a:srgbClr val="000099"/>
                </a:solidFill>
              </a:rPr>
              <a:t>Ron Lovan			</a:t>
            </a:r>
            <a:r>
              <a:rPr lang="en-US" sz="1800" dirty="0">
                <a:solidFill>
                  <a:srgbClr val="000099"/>
                </a:solidFill>
              </a:rPr>
              <a:t>Commission Chairman (Kentucky)</a:t>
            </a:r>
          </a:p>
          <a:p>
            <a:pPr>
              <a:buNone/>
            </a:pPr>
            <a:endParaRPr lang="en-US" sz="1800" b="1" dirty="0">
              <a:solidFill>
                <a:srgbClr val="000099"/>
              </a:solidFill>
            </a:endParaRPr>
          </a:p>
          <a:p>
            <a:endParaRPr lang="en-US" sz="1800" dirty="0">
              <a:solidFill>
                <a:srgbClr val="000099"/>
              </a:solidFill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304800" y="67056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5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62B423E-1C6B-2D43-8958-8DDC17C90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Ad Hoc Committee 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D8BF12E9-7726-EC4E-A106-49AC6E2C57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Conducted Hg literature review</a:t>
            </a:r>
          </a:p>
          <a:p>
            <a:endParaRPr lang="en-US" b="1" dirty="0"/>
          </a:p>
          <a:p>
            <a:r>
              <a:rPr lang="en-US" b="1" dirty="0"/>
              <a:t>Prepared concise, broad overview of Hg</a:t>
            </a:r>
          </a:p>
          <a:p>
            <a:pPr lvl="1"/>
            <a:r>
              <a:rPr lang="en-US" b="1" dirty="0"/>
              <a:t>Report entitled “A Summary of Mercury in the Ohio River”</a:t>
            </a:r>
          </a:p>
          <a:p>
            <a:pPr lvl="1"/>
            <a:endParaRPr lang="en-US" b="1" dirty="0"/>
          </a:p>
          <a:p>
            <a:r>
              <a:rPr lang="en-US" b="1" dirty="0"/>
              <a:t>Recommended first step: Ohio River Basin mass load/source apportionment evaluation</a:t>
            </a:r>
          </a:p>
          <a:p>
            <a:pPr lvl="1"/>
            <a:r>
              <a:rPr lang="en-US" b="1" dirty="0"/>
              <a:t>Seeking to determine Hg loadings along the Ohio River and their apportionment by source</a:t>
            </a:r>
          </a:p>
          <a:p>
            <a:pPr marL="57150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482600" y="8382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13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44824"/>
          </a:xfrm>
        </p:spPr>
        <p:txBody>
          <a:bodyPr/>
          <a:lstStyle/>
          <a:p>
            <a:pPr algn="ctr"/>
            <a:r>
              <a:rPr lang="en-US" b="1" i="1" dirty="0"/>
              <a:t>Ad Hoc Committee Developed a Work Plan</a:t>
            </a:r>
            <a:br>
              <a:rPr lang="en-US" b="1" i="1" dirty="0"/>
            </a:br>
            <a:r>
              <a:rPr lang="en-US" b="1" i="1" dirty="0"/>
              <a:t> for a Mercury Ohio River Mass Balance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5867400"/>
          </a:xfrm>
        </p:spPr>
        <p:txBody>
          <a:bodyPr/>
          <a:lstStyle/>
          <a:p>
            <a:r>
              <a:rPr lang="en-US" b="1" dirty="0"/>
              <a:t>Considered various approaches.</a:t>
            </a:r>
          </a:p>
          <a:p>
            <a:endParaRPr lang="en-US" b="1" dirty="0"/>
          </a:p>
          <a:p>
            <a:r>
              <a:rPr lang="en-US" b="1" dirty="0"/>
              <a:t>Decided on a point source focus.</a:t>
            </a:r>
          </a:p>
          <a:p>
            <a:endParaRPr lang="en-US" b="1" dirty="0"/>
          </a:p>
          <a:p>
            <a:r>
              <a:rPr lang="en-US" b="1" dirty="0"/>
              <a:t>Relies heavily on existing studies and information.</a:t>
            </a:r>
          </a:p>
          <a:p>
            <a:endParaRPr lang="en-US" b="1" dirty="0"/>
          </a:p>
          <a:p>
            <a:r>
              <a:rPr lang="en-US" b="1" dirty="0"/>
              <a:t>Very low cost project.  Completed with existing staff.  No special studies/surveys nor projects needed.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endParaRPr lang="en-US" b="1" dirty="0"/>
          </a:p>
          <a:p>
            <a:pPr marL="0" indent="0">
              <a:buNone/>
            </a:pPr>
            <a:r>
              <a:rPr lang="en-US" b="1" dirty="0"/>
              <a:t>studies/surveys/projects needed to complete the effort.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762000" y="14478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06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Mass Balance/Source Apportionment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915400" cy="4678363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1)  Calculate mass loads in Ohio River.</a:t>
            </a:r>
          </a:p>
          <a:p>
            <a:pPr lvl="2"/>
            <a:r>
              <a:rPr lang="en-US" sz="2200" b="1" dirty="0" smtClean="0"/>
              <a:t>Based on existing </a:t>
            </a:r>
            <a:r>
              <a:rPr lang="en-US" sz="2200" b="1" dirty="0" err="1" smtClean="0"/>
              <a:t>mainstem</a:t>
            </a:r>
            <a:r>
              <a:rPr lang="en-US" sz="2200" b="1" dirty="0" smtClean="0"/>
              <a:t> studies.</a:t>
            </a:r>
          </a:p>
          <a:p>
            <a:pPr lvl="2"/>
            <a:r>
              <a:rPr lang="en-US" sz="2200" b="1" dirty="0" smtClean="0"/>
              <a:t>Bottom of each pool where data allows.</a:t>
            </a:r>
          </a:p>
          <a:p>
            <a:pPr lvl="1"/>
            <a:endParaRPr lang="en-US" b="1" dirty="0" smtClean="0"/>
          </a:p>
          <a:p>
            <a:pPr>
              <a:buNone/>
            </a:pPr>
            <a:r>
              <a:rPr lang="en-US" b="1" dirty="0" smtClean="0"/>
              <a:t>2)  Calculate mass loads from 15 largest </a:t>
            </a:r>
            <a:r>
              <a:rPr lang="en-US" b="1" dirty="0" err="1" smtClean="0"/>
              <a:t>tribs</a:t>
            </a:r>
            <a:r>
              <a:rPr lang="en-US" b="1" dirty="0" smtClean="0"/>
              <a:t>.</a:t>
            </a:r>
          </a:p>
          <a:p>
            <a:pPr lvl="2"/>
            <a:r>
              <a:rPr lang="en-US" sz="2200" b="1" dirty="0" smtClean="0"/>
              <a:t>Accounts for approx. 85% of watershed.</a:t>
            </a:r>
          </a:p>
          <a:p>
            <a:pPr lvl="2"/>
            <a:r>
              <a:rPr lang="en-US" sz="2200" b="1" dirty="0" smtClean="0"/>
              <a:t>Includes ~85% of atmospheric deposition.</a:t>
            </a:r>
          </a:p>
          <a:p>
            <a:pPr lvl="2"/>
            <a:r>
              <a:rPr lang="en-US" sz="2200" b="1" dirty="0" smtClean="0"/>
              <a:t>Based on current sampling effort.</a:t>
            </a:r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762000" y="12192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/>
              <a:t>Mass Balance/Source Apportionment (cont.)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915400" cy="4678363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3)  Calc. mass loads for Ohio River point sources.</a:t>
            </a:r>
          </a:p>
          <a:p>
            <a:pPr lvl="2"/>
            <a:r>
              <a:rPr lang="en-US" sz="2200" b="1" dirty="0" smtClean="0"/>
              <a:t>Use existing data in data bases.</a:t>
            </a:r>
          </a:p>
          <a:p>
            <a:pPr lvl="2"/>
            <a:r>
              <a:rPr lang="en-US" sz="2200" b="1" dirty="0" smtClean="0"/>
              <a:t>Extrapolate where appropriate based on SIC codes.</a:t>
            </a:r>
          </a:p>
          <a:p>
            <a:pPr>
              <a:buNone/>
            </a:pPr>
            <a:endParaRPr lang="en-US" b="1" dirty="0" smtClean="0"/>
          </a:p>
          <a:p>
            <a:pPr marL="457200" indent="-457200">
              <a:buAutoNum type="arabicParenR" startAt="4"/>
            </a:pPr>
            <a:r>
              <a:rPr lang="en-US" b="1" dirty="0" smtClean="0"/>
              <a:t>Calc. mass loads for </a:t>
            </a:r>
            <a:r>
              <a:rPr lang="en-US" b="1" dirty="0" err="1" smtClean="0"/>
              <a:t>trib</a:t>
            </a:r>
            <a:r>
              <a:rPr lang="en-US" b="1" dirty="0" smtClean="0"/>
              <a:t> point sources.</a:t>
            </a:r>
          </a:p>
          <a:p>
            <a:pPr marL="342900" lvl="2" indent="-342900">
              <a:buNone/>
            </a:pPr>
            <a:r>
              <a:rPr lang="en-US" b="1" dirty="0" smtClean="0"/>
              <a:t>		</a:t>
            </a:r>
          </a:p>
          <a:p>
            <a:pPr>
              <a:buNone/>
            </a:pPr>
            <a:r>
              <a:rPr lang="en-US" b="1" dirty="0" smtClean="0"/>
              <a:t>5)  Estimate atmospheric deposition on watershed 	basis.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6)  Putting It All Together.</a:t>
            </a:r>
            <a:endParaRPr lang="en-US" sz="2200" b="1" dirty="0" smtClean="0"/>
          </a:p>
          <a:p>
            <a:pPr lvl="2"/>
            <a:r>
              <a:rPr lang="en-US" sz="2200" b="1" dirty="0" smtClean="0"/>
              <a:t>Estimate percent contribution from all sources.</a:t>
            </a:r>
          </a:p>
          <a:p>
            <a:pPr lvl="2">
              <a:buNone/>
            </a:pPr>
            <a:endParaRPr lang="en-US" sz="2200" b="1" dirty="0" smtClean="0"/>
          </a:p>
          <a:p>
            <a:endParaRPr lang="en-US" sz="2800" b="1" dirty="0" smtClean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762000" y="12192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05000"/>
            <a:ext cx="8686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b="1" dirty="0" smtClean="0"/>
              <a:t>Project Timeline</a:t>
            </a:r>
            <a:endParaRPr lang="en-US" b="1" dirty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609600" y="9906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00" y="76200"/>
            <a:ext cx="7886700" cy="609600"/>
          </a:xfrm>
        </p:spPr>
        <p:txBody>
          <a:bodyPr/>
          <a:lstStyle/>
          <a:p>
            <a:r>
              <a:rPr lang="en-US" b="1" dirty="0" smtClean="0"/>
              <a:t>19 Mercury Project Locations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-76200" y="1683009"/>
            <a:ext cx="219036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28625" indent="-428625">
              <a:buFont typeface="Arial" panose="020B0604020202020204" pitchFamily="34" charset="0"/>
              <a:buChar char="•"/>
            </a:pPr>
            <a:r>
              <a:rPr lang="en-US" sz="2400" dirty="0"/>
              <a:t>15 Major Tributary Sites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en-US" sz="2400" dirty="0" smtClean="0"/>
              <a:t>4 Ohio </a:t>
            </a:r>
            <a:r>
              <a:rPr lang="en-US" sz="2400" dirty="0"/>
              <a:t>River </a:t>
            </a:r>
            <a:r>
              <a:rPr lang="en-US" sz="2400" dirty="0" smtClean="0"/>
              <a:t>Hg Load Sites</a:t>
            </a:r>
            <a:endParaRPr lang="en-US" sz="2400" dirty="0"/>
          </a:p>
          <a:p>
            <a:pPr marL="428625" indent="-428625">
              <a:buFont typeface="Arial" panose="020B0604020202020204" pitchFamily="34" charset="0"/>
              <a:buChar char="•"/>
            </a:pPr>
            <a:endParaRPr lang="en-US" sz="2400" dirty="0"/>
          </a:p>
          <a:p>
            <a:endParaRPr lang="en-US" sz="2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295400"/>
            <a:ext cx="6994670" cy="4525963"/>
          </a:xfrm>
        </p:spPr>
      </p:pic>
      <p:sp>
        <p:nvSpPr>
          <p:cNvPr id="7" name="Oval 6"/>
          <p:cNvSpPr/>
          <p:nvPr/>
        </p:nvSpPr>
        <p:spPr>
          <a:xfrm>
            <a:off x="3048000" y="3950208"/>
            <a:ext cx="164592" cy="164592"/>
          </a:xfrm>
          <a:prstGeom prst="ellipse">
            <a:avLst/>
          </a:prstGeom>
          <a:solidFill>
            <a:srgbClr val="31EF3A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endParaRPr lang="en-US" b="1">
              <a:ln/>
              <a:solidFill>
                <a:srgbClr val="92D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81800" y="4876800"/>
            <a:ext cx="1222700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83528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lling points presentatio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9933"/>
      </a:accent1>
      <a:accent2>
        <a:srgbClr val="DBA215"/>
      </a:accent2>
      <a:accent3>
        <a:srgbClr val="FFFFFF"/>
      </a:accent3>
      <a:accent4>
        <a:srgbClr val="000000"/>
      </a:accent4>
      <a:accent5>
        <a:srgbClr val="FFCAAD"/>
      </a:accent5>
      <a:accent6>
        <a:srgbClr val="C69212"/>
      </a:accent6>
      <a:hlink>
        <a:srgbClr val="0066CC"/>
      </a:hlink>
      <a:folHlink>
        <a:srgbClr val="DDDDDD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9933"/>
        </a:accent1>
        <a:accent2>
          <a:srgbClr val="DBA215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C69212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points presentation</Template>
  <TotalTime>3555</TotalTime>
  <Words>472</Words>
  <Application>Microsoft Office PowerPoint</Application>
  <PresentationFormat>On-screen Show (4:3)</PresentationFormat>
  <Paragraphs>120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Verdana</vt:lpstr>
      <vt:lpstr>Selling points presentation</vt:lpstr>
      <vt:lpstr>Status of Mercury Project</vt:lpstr>
      <vt:lpstr>Committee Background</vt:lpstr>
      <vt:lpstr>Committee Membership</vt:lpstr>
      <vt:lpstr>Ad Hoc Committee Action</vt:lpstr>
      <vt:lpstr>Ad Hoc Committee Developed a Work Plan  for a Mercury Ohio River Mass Balance</vt:lpstr>
      <vt:lpstr>Mass Balance/Source Apportionment</vt:lpstr>
      <vt:lpstr>Mass Balance/Source Apportionment (cont.)</vt:lpstr>
      <vt:lpstr>Project Timeline</vt:lpstr>
      <vt:lpstr>19 Mercury Project Locations</vt:lpstr>
      <vt:lpstr>Calculation Method for Load Models</vt:lpstr>
      <vt:lpstr>Mercury Mass Balance Model</vt:lpstr>
      <vt:lpstr>Hg Point Sources in Relation to our Sampling Sites </vt:lpstr>
      <vt:lpstr>Hg Sources with Loading during the Study Period (Nov. 2015 – Oct. 2016</vt:lpstr>
      <vt:lpstr>Mercury Mass Balance Results</vt:lpstr>
      <vt:lpstr>Mercury Mass Balance Results</vt:lpstr>
      <vt:lpstr>Extrapolation of point source results to point sources without data</vt:lpstr>
      <vt:lpstr>Remaining Tasks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Jason Heath</dc:creator>
  <cp:lastModifiedBy>Steve Braun</cp:lastModifiedBy>
  <cp:revision>142</cp:revision>
  <cp:lastPrinted>2018-02-06T16:33:42Z</cp:lastPrinted>
  <dcterms:created xsi:type="dcterms:W3CDTF">2016-09-16T13:54:06Z</dcterms:created>
  <dcterms:modified xsi:type="dcterms:W3CDTF">2018-02-06T16:40:51Z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TC011038911033</vt:lpwstr>
  </property>
</Properties>
</file>