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9" r:id="rId4"/>
    <p:sldId id="261" r:id="rId5"/>
    <p:sldId id="264" r:id="rId6"/>
    <p:sldId id="265" r:id="rId7"/>
    <p:sldId id="266" r:id="rId8"/>
    <p:sldId id="267" r:id="rId9"/>
    <p:sldId id="272" r:id="rId10"/>
    <p:sldId id="278" r:id="rId11"/>
    <p:sldId id="297" r:id="rId12"/>
    <p:sldId id="298" r:id="rId13"/>
    <p:sldId id="299" r:id="rId14"/>
    <p:sldId id="300" r:id="rId15"/>
    <p:sldId id="301" r:id="rId16"/>
    <p:sldId id="302" r:id="rId17"/>
    <p:sldId id="279" r:id="rId18"/>
    <p:sldId id="280" r:id="rId19"/>
    <p:sldId id="293" r:id="rId20"/>
    <p:sldId id="303" r:id="rId21"/>
    <p:sldId id="304" r:id="rId22"/>
    <p:sldId id="305" r:id="rId23"/>
    <p:sldId id="306" r:id="rId24"/>
    <p:sldId id="307" r:id="rId25"/>
    <p:sldId id="310" r:id="rId26"/>
    <p:sldId id="308" r:id="rId27"/>
    <p:sldId id="309" r:id="rId28"/>
    <p:sldId id="294" r:id="rId29"/>
    <p:sldId id="295" r:id="rId30"/>
    <p:sldId id="296" r:id="rId3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FD344CD-B9D0-4FD2-AF8E-CC2355E362B0}">
  <a:tblStyle styleId="{6FD344CD-B9D0-4FD2-AF8E-CC2355E362B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09007D7-DA1C-411A-B126-C078BC190765}" styleName="Table_1">
    <a:wholeTbl>
      <a:tcTxStyle b="off" i="off">
        <a:font>
          <a:latin typeface="Times New Roman"/>
          <a:ea typeface="Times New Roman"/>
          <a:cs typeface="Times New Roman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Times New Roman"/>
          <a:ea typeface="Times New Roman"/>
          <a:cs typeface="Times New Roman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Times New Roman"/>
          <a:ea typeface="Times New Roman"/>
          <a:cs typeface="Times New Roman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Times New Roman"/>
          <a:ea typeface="Times New Roman"/>
          <a:cs typeface="Times New Roman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Times New Roman"/>
          <a:ea typeface="Times New Roman"/>
          <a:cs typeface="Times New Roman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/>
    <p:restoredTop sz="94656"/>
  </p:normalViewPr>
  <p:slideViewPr>
    <p:cSldViewPr snapToGrid="0">
      <p:cViewPr varScale="1">
        <p:scale>
          <a:sx n="84" d="100"/>
          <a:sy n="84" d="100"/>
        </p:scale>
        <p:origin x="192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DDA4A-EEE8-EB4D-9EA0-D704FF9AB5F5}" type="datetimeFigureOut">
              <a:rPr lang="en-US" smtClean="0"/>
              <a:t>2/7/18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8FB30-8BEA-F045-9952-9D30964105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88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016391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935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Shape 24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667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304966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14676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weighted 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completing the implementation project requirement by the end of next semester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38193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uk-UA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93881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Shape 36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17958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Shape 37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250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Shape 37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5237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2381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7522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Shape 124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7372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Shape 147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1260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Shape 155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163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8866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4774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Shape 20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78300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3131640" y="2130426"/>
            <a:ext cx="845076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3654764" y="3886200"/>
            <a:ext cx="6959449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 rot="5400000">
            <a:off x="5581239" y="-648574"/>
            <a:ext cx="3387695" cy="8614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 rot="5400000">
            <a:off x="7285037" y="1828802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 rot="5400000">
            <a:off x="1697037" y="-812799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454400" y="4406901"/>
            <a:ext cx="81280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454400" y="2906713"/>
            <a:ext cx="8128001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2967774" y="1964891"/>
            <a:ext cx="8614625" cy="338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3454401" y="639328"/>
            <a:ext cx="8127999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3454400" y="1600201"/>
            <a:ext cx="38873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7574197" y="1600201"/>
            <a:ext cx="400820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3454399" y="639328"/>
            <a:ext cx="8128000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454399" y="1535113"/>
            <a:ext cx="373744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3454399" y="2174875"/>
            <a:ext cx="373744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7501370" y="1535113"/>
            <a:ext cx="4081031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7501370" y="2174875"/>
            <a:ext cx="4081031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2967774" y="1964891"/>
            <a:ext cx="8614625" cy="338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ctrTitle"/>
          </p:nvPr>
        </p:nvSpPr>
        <p:spPr>
          <a:xfrm>
            <a:off x="3131640" y="2130426"/>
            <a:ext cx="845076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Ohio River Harmful Algal Blooms: Indicators and Real Time Monitoring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Shape 89"/>
          <p:cNvSpPr txBox="1">
            <a:spLocks noGrp="1"/>
          </p:cNvSpPr>
          <p:nvPr>
            <p:ph type="subTitle" idx="1"/>
          </p:nvPr>
        </p:nvSpPr>
        <p:spPr>
          <a:xfrm>
            <a:off x="3654764" y="3886200"/>
            <a:ext cx="6959449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80"/>
              <a:buFont typeface="Arial"/>
              <a:buNone/>
            </a:pPr>
            <a:r>
              <a:rPr lang="en-US" sz="248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Environmental Engineering Senior Capstone Design</a:t>
            </a:r>
            <a:endParaRPr/>
          </a:p>
          <a:p>
            <a:pPr marL="0" marR="0" lvl="0" indent="0" algn="ctr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rgbClr val="888888"/>
              </a:buClr>
              <a:buSzPts val="2480"/>
              <a:buFont typeface="Arial"/>
              <a:buNone/>
            </a:pPr>
            <a:r>
              <a:rPr lang="en-US" sz="248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Celeste Bauer</a:t>
            </a:r>
            <a:endParaRPr/>
          </a:p>
          <a:p>
            <a:pPr marL="0" marR="0" lvl="0" indent="0" algn="ctr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rgbClr val="888888"/>
              </a:buClr>
              <a:buSzPts val="2480"/>
              <a:buFont typeface="Arial"/>
              <a:buNone/>
            </a:pPr>
            <a:r>
              <a:rPr lang="en-US" sz="248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John Myers</a:t>
            </a:r>
            <a:endParaRPr/>
          </a:p>
          <a:p>
            <a:pPr marL="0" marR="0" lvl="0" indent="0" algn="ctr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rgbClr val="888888"/>
              </a:buClr>
              <a:buSzPts val="2480"/>
              <a:buFont typeface="Arial"/>
              <a:buNone/>
            </a:pPr>
            <a:r>
              <a:rPr lang="en-US" sz="2480" b="0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Xi Ru</a:t>
            </a:r>
            <a:endParaRPr/>
          </a:p>
          <a:p>
            <a:pPr marL="0" marR="0" lvl="0" indent="0" algn="ctr" rtl="0">
              <a:lnSpc>
                <a:spcPct val="80000"/>
              </a:lnSpc>
              <a:spcBef>
                <a:spcPts val="496"/>
              </a:spcBef>
              <a:spcAft>
                <a:spcPts val="0"/>
              </a:spcAft>
              <a:buClr>
                <a:srgbClr val="888888"/>
              </a:buClr>
              <a:buSzPts val="2480"/>
              <a:buFont typeface="Arial"/>
              <a:buNone/>
            </a:pPr>
            <a:endParaRPr sz="248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0" name="Shape 90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Shape 247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Shape 248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7646439" cy="7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Management Alternatives Analysis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49" name="Shape 249"/>
          <p:cNvGraphicFramePr/>
          <p:nvPr/>
        </p:nvGraphicFramePr>
        <p:xfrm>
          <a:off x="2788920" y="2085475"/>
          <a:ext cx="9308475" cy="3858125"/>
        </p:xfrm>
        <a:graphic>
          <a:graphicData uri="http://schemas.openxmlformats.org/drawingml/2006/table">
            <a:tbl>
              <a:tblPr firstRow="1" firstCol="1" bandRow="1">
                <a:noFill/>
                <a:tableStyleId>{609007D7-DA1C-411A-B126-C078BC190765}</a:tableStyleId>
              </a:tblPr>
              <a:tblGrid>
                <a:gridCol w="2424525"/>
                <a:gridCol w="1423300"/>
                <a:gridCol w="1554075"/>
                <a:gridCol w="1655625"/>
                <a:gridCol w="2250950"/>
              </a:tblGrid>
              <a:tr h="8522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Criteria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Weight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SQL Server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CUAHSI Stack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Manual Data MGMT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430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Cost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 (6)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(9)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 (3)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430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Feasibility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4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 (8)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(12)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 (4)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430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Scalability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 (4)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(6)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 (2)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430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Versatility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 (1)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(3)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 (2)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8522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Sensitivity (without cost)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 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5 (13)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9 (21)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4 (8)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  <a:tr h="430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Total Score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 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7 (19)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12 (30)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5 (11)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138650" marR="13865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45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00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574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437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99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976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title"/>
          </p:nvPr>
        </p:nvSpPr>
        <p:spPr>
          <a:xfrm>
            <a:off x="3454400" y="4406901"/>
            <a:ext cx="81280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VISUALIZATION STRATEGIES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Shape 255"/>
          <p:cNvSpPr txBox="1">
            <a:spLocks noGrp="1"/>
          </p:cNvSpPr>
          <p:nvPr>
            <p:ph type="body" idx="1"/>
          </p:nvPr>
        </p:nvSpPr>
        <p:spPr>
          <a:xfrm>
            <a:off x="3454400" y="2906713"/>
            <a:ext cx="8128001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6" name="Shape 256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xfrm>
            <a:off x="2967774" y="479308"/>
            <a:ext cx="7227786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Visualization Alternative Analysis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Shape 262"/>
          <p:cNvSpPr txBox="1">
            <a:spLocks noGrp="1"/>
          </p:cNvSpPr>
          <p:nvPr>
            <p:ph type="body" idx="1"/>
          </p:nvPr>
        </p:nvSpPr>
        <p:spPr>
          <a:xfrm>
            <a:off x="2967775" y="2302332"/>
            <a:ext cx="8237038" cy="338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/>
              <a:t>Intuitive user interface to display both </a:t>
            </a:r>
            <a:r>
              <a:rPr lang="en-US"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historical and real-time data of harmful algae blooms on ORSCANCO’s website</a:t>
            </a:r>
            <a:endParaRPr/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Alternative analysis evaluated on criteria of cost, functionality and feasibility.</a:t>
            </a:r>
            <a:endParaRPr sz="2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3" name="Shape 263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 txBox="1">
            <a:spLocks noGrp="1"/>
          </p:cNvSpPr>
          <p:nvPr>
            <p:ph type="title"/>
          </p:nvPr>
        </p:nvSpPr>
        <p:spPr>
          <a:xfrm>
            <a:off x="2967775" y="639328"/>
            <a:ext cx="7090626" cy="7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Visualization Alternative Analysis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9" name="Shape 359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60" name="Shape 360"/>
          <p:cNvGraphicFramePr/>
          <p:nvPr/>
        </p:nvGraphicFramePr>
        <p:xfrm>
          <a:off x="2967777" y="1828799"/>
          <a:ext cx="8905775" cy="4533420"/>
        </p:xfrm>
        <a:graphic>
          <a:graphicData uri="http://schemas.openxmlformats.org/drawingml/2006/table">
            <a:tbl>
              <a:tblPr firstRow="1" firstCol="1" bandRow="1">
                <a:noFill/>
                <a:tableStyleId>{609007D7-DA1C-411A-B126-C078BC190765}</a:tableStyleId>
              </a:tblPr>
              <a:tblGrid>
                <a:gridCol w="2354850"/>
                <a:gridCol w="1326525"/>
                <a:gridCol w="1701150"/>
                <a:gridCol w="1753525"/>
                <a:gridCol w="1769725"/>
              </a:tblGrid>
              <a:tr h="1267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Criteria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Weight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ArcGIS Web AppBuilder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Google Earth Engine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b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Tableau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b"/>
                </a:tc>
              </a:tr>
              <a:tr h="63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Cost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(6)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2(4)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1(2)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  <a:tr h="63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Functionality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 (</a:t>
                      </a:r>
                      <a:r>
                        <a:rPr lang="en-US" sz="2400"/>
                        <a:t>2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1(</a:t>
                      </a:r>
                      <a:r>
                        <a:rPr lang="en-US" sz="2400"/>
                        <a:t>1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3(</a:t>
                      </a:r>
                      <a:r>
                        <a:rPr lang="en-US" sz="2400"/>
                        <a:t>3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  <a:tr h="63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Feasibility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3 (</a:t>
                      </a:r>
                      <a:r>
                        <a:rPr lang="en-US" sz="2400"/>
                        <a:t>9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1 (</a:t>
                      </a:r>
                      <a:r>
                        <a:rPr lang="en-US" sz="2400"/>
                        <a:t>3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2(</a:t>
                      </a:r>
                      <a:r>
                        <a:rPr lang="en-US" sz="2400"/>
                        <a:t>6</a:t>
                      </a:r>
                      <a:r>
                        <a:rPr lang="en-US" sz="2400" u="none" strike="noStrike" cap="none"/>
                        <a:t>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  <a:tr h="63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Sensitivity (without cost)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 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5(11)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2(4)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5(9)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  <a:tr h="6336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Total Score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 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8(17)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4(8)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strike="noStrike" cap="none"/>
                        <a:t>6(11)</a:t>
                      </a:r>
                      <a:endParaRPr sz="24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454400" y="4406901"/>
            <a:ext cx="81280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3454400" y="2906713"/>
            <a:ext cx="8128001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7" name="Shape 97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1215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178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833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864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960"/>
            <a:ext cx="12192000" cy="692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5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5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3454400" y="4406901"/>
            <a:ext cx="81280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SUMMARY/</a:t>
            </a:r>
            <a:br>
              <a:rPr lang="en-US" sz="40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4000" b="1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RECOMMENDATIONS</a:t>
            </a:r>
            <a:endParaRPr sz="4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3454400" y="2906713"/>
            <a:ext cx="8128001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67" name="Shape 367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 txBox="1">
            <a:spLocks noGrp="1"/>
          </p:cNvSpPr>
          <p:nvPr>
            <p:ph type="title"/>
          </p:nvPr>
        </p:nvSpPr>
        <p:spPr>
          <a:xfrm>
            <a:off x="2358176" y="526442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 strike="noStrike" cap="none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Summary/Recommendations</a:t>
            </a:r>
            <a:endParaRPr sz="4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Shape 373"/>
          <p:cNvSpPr txBox="1">
            <a:spLocks noGrp="1"/>
          </p:cNvSpPr>
          <p:nvPr>
            <p:ph type="body" idx="1"/>
          </p:nvPr>
        </p:nvSpPr>
        <p:spPr>
          <a:xfrm>
            <a:off x="2967775" y="1964891"/>
            <a:ext cx="8005026" cy="36330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dirty="0"/>
              <a:t>Alert Criteria</a:t>
            </a:r>
            <a:endParaRPr dirty="0"/>
          </a:p>
          <a:p>
            <a:pPr marL="742950" lvl="1" indent="-285750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lang="en-US" dirty="0"/>
              <a:t>&lt;10 NTU, diurnal fluctuations for pH and </a:t>
            </a:r>
            <a:r>
              <a:rPr lang="en-US" dirty="0" smtClean="0"/>
              <a:t>DO, 26</a:t>
            </a:r>
            <a:r>
              <a:rPr lang="en-US" sz="3200" dirty="0" smtClean="0"/>
              <a:t>˚</a:t>
            </a:r>
            <a:r>
              <a:rPr lang="en-US" dirty="0" smtClean="0"/>
              <a:t>C, low flow </a:t>
            </a:r>
            <a:endParaRPr dirty="0"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Management Strategies</a:t>
            </a:r>
            <a:endParaRPr dirty="0"/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CUASHI Stack</a:t>
            </a:r>
            <a:endParaRPr dirty="0"/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 Visualization Strategies</a:t>
            </a:r>
            <a:endParaRPr dirty="0"/>
          </a:p>
          <a:p>
            <a:pPr marL="742950" marR="0" lvl="1" indent="-2857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ArcGIS Web </a:t>
            </a:r>
            <a:r>
              <a:rPr lang="en-US" sz="28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AppBuilder</a:t>
            </a:r>
            <a:endParaRPr dirty="0"/>
          </a:p>
          <a:p>
            <a:pPr marL="0" marR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74" name="Shape 374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500" cy="8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Scope</a:t>
            </a:r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2967774" y="1964891"/>
            <a:ext cx="8614500" cy="3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Comprehensive real-time representation of the conditions along the Ohio River </a:t>
            </a:r>
            <a:endParaRPr/>
          </a:p>
          <a:p>
            <a:pPr marL="914400" marR="0" lvl="1" indent="-406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</a:pPr>
            <a:r>
              <a:rPr lang="en-US" sz="28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create a centralized platform for sharing Ohio River data </a:t>
            </a:r>
            <a:endParaRPr/>
          </a:p>
          <a:p>
            <a:pPr marL="457200" marR="0" lvl="0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Create alerts for ideal HAB river conditions </a:t>
            </a:r>
            <a:endParaRPr sz="32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marR="0" lvl="0" indent="-431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lang="en-US"/>
              <a:t>Early microcystis detection for water treatment plants along Ohio River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title"/>
          </p:nvPr>
        </p:nvSpPr>
        <p:spPr>
          <a:xfrm>
            <a:off x="2967774" y="282489"/>
            <a:ext cx="861462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Reference</a:t>
            </a:r>
            <a:endParaRPr sz="4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Shape 380"/>
          <p:cNvSpPr txBox="1">
            <a:spLocks noGrp="1"/>
          </p:cNvSpPr>
          <p:nvPr>
            <p:ph type="body" idx="1"/>
          </p:nvPr>
        </p:nvSpPr>
        <p:spPr>
          <a:xfrm>
            <a:off x="2967774" y="1011243"/>
            <a:ext cx="8811600" cy="54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Aquaread. (n.d.).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blue green algae?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Retrieved from Aquaread: http://www.aquaread.com/need-help/what-are-you-measuring/blue-green-algae/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Beasley, V., Lovell, R., Holmes, K., Walcott, H., Schaefer, O., Hofmann, W., &amp; al., e. (2000). Microcystin-LR decreases hepatic and renal perfusion, and causes circulatory shock, severe hypopjycemia, and terminal hvperkalemia in intra vas ciliari y dosed swine. 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Envrionmental Health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61:663-668.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Carmichael, W., &amp; Pearl, H. (1998). Microcystin concnetrations in human livers, estimation of human lethal dose-lessons from Caruaru, Brazil.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4th International Conference on Toxic Cyanobacteria.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Beaufort, NC.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Gilroy, D., Kauffman, K., Hall, R., Huang, X., &amp; Chu, F. (2000). Assessing Potential Health Risks from Microcystin Toxins in Blue-Green Algae Dietary Supplements.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Environmental Health Parspect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108:435-439.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Glibert, P. M., Anderson, D. M., Gentien, P., Graneli, E., &amp; Sellner, K. G. (2005, June). The Global, Complec Phenomena of Harmful Algal Blooms.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Oceanography, 18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(2), 136-147.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Grosse, Y., Baart, R., Straif, K., Secretan, S., Gassassi, F., &amp; Cogliano, V. (2006). Carcinogen i city of nitrate, nitrite, and cvanobacîerial peptide toxins.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Lancet Oncol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7:628-629.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Heath, J., &amp; Youngstrom, G. (2017).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Background 2015 Ohio River HAB Event.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Moreira, C., Vasconcelos, V., &amp; Antunes, A. (2016). Genetic Characterization fo Microcystis aeruginosa Isolates from Portuguese Freshwater Systems.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World J Microbiol Biotechnol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32:118.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Paerl, H. W., Fulton, R. S., Moisander, P. H., &amp; Dyble, J. (2001). Harmful Freshwayer Algal Blooms, With an Emphasis on Cyanobacteria.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Scientific World, 1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76-113.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EPA. (2012).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Water: Monitoring &amp; Assessment; 5.2 DO and Biochemical Oxygen Demand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Retrieved 11 2017, from US EPA: https://archive.epa.gov/water/archive/web/html/vms52.html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EPA. (2012).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Water: Monitoring &amp; Assessment; 5.9 COnductivity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Retrieved 11 2017, from US EPA: https://archive.epa.gov/water/archive/web/html/vms59.html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 EPA. (2012).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Water: Monitoring and Assessment; 5.4 pH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Retrieved 11 12, 2017, from US EPA: https://archive.epa.gov/water/archive/web/html/vms54.html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Wellman, D. (2016). </a:t>
            </a:r>
            <a:r>
              <a:rPr lang="en-US" sz="1400" b="0" i="1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Researchers partnering on $3.8 million NSF grant to studay water quality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Retrieved from Marshal University : http://www.marshall.edu/ucomm/2016/08/15/marshall-researchers-partnering-on-3-8-million-nsf-grant-to-study-water-quality/</a:t>
            </a:r>
            <a:endParaRPr/>
          </a:p>
          <a:p>
            <a:pPr marL="342900" marR="0" lvl="0" indent="-292100" algn="l" rtl="0">
              <a:lnSpc>
                <a:spcPct val="80000"/>
              </a:lnSpc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1" name="Shape 381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8570543"/>
                  </p:ext>
                </p:extLst>
              </p:nvPr>
            </p:nvGraphicFramePr>
            <p:xfrm>
              <a:off x="3017520" y="198120"/>
              <a:ext cx="8290560" cy="6309360"/>
            </p:xfrm>
            <a:graphic>
              <a:graphicData uri="http://schemas.openxmlformats.org/drawingml/2006/table">
                <a:tbl>
                  <a:tblPr firstRow="1" firstCol="1" bandRow="1">
                    <a:tableStyleId>{6FD344CD-B9D0-4FD2-AF8E-CC2355E362B0}</a:tableStyleId>
                  </a:tblPr>
                  <a:tblGrid>
                    <a:gridCol w="1348959"/>
                    <a:gridCol w="1266799"/>
                    <a:gridCol w="1375709"/>
                    <a:gridCol w="1461692"/>
                    <a:gridCol w="1461692"/>
                    <a:gridCol w="1375709"/>
                  </a:tblGrid>
                  <a:tr h="301942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River Condition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 gridSpan="5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Alert Criteria for Cyanobacteria Blooms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97681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ORSANCO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Thomas Moore College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Greater Cincinnati Water Works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Louisville Water Works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Summary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</a:tr>
                  <a:tr h="73006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Turbidity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&gt;1m Secchi Depth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 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73006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River Temperature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&gt;22˚C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&gt;27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&gt;26.7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Dissolved Oxygen 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Diurnal 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&lt;5 mg/L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--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--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Diurnal 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62934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&gt;8.0 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Diurnal 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Precipitation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9734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Flow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&lt;0.3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&lt;0.4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 smtClean="0">
                              <a:effectLst/>
                            </a:rPr>
                            <a:t>Variation among </a:t>
                          </a:r>
                          <a:r>
                            <a:rPr lang="en-US" sz="900" dirty="0">
                              <a:effectLst/>
                            </a:rPr>
                            <a:t>organizations 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Chlorophyll levels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&gt;15 </a:t>
                          </a:r>
                          <a14:m>
                            <m:oMath xmlns:m="http://schemas.openxmlformats.org/officeDocument/2006/math">
                              <m:r>
                                <a:rPr lang="en-US" sz="900">
                                  <a:effectLst/>
                                  <a:latin typeface="Cambria Math" charset="0"/>
                                </a:rPr>
                                <m:t>𝜇</m:t>
                              </m:r>
                            </m:oMath>
                          </a14:m>
                          <a:r>
                            <a:rPr lang="en-US" sz="900">
                              <a:effectLst/>
                            </a:rPr>
                            <a:t>g/L extracted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Phycocyanin levels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28570543"/>
                  </p:ext>
                </p:extLst>
              </p:nvPr>
            </p:nvGraphicFramePr>
            <p:xfrm>
              <a:off x="3017520" y="198120"/>
              <a:ext cx="8290560" cy="6309360"/>
            </p:xfrm>
            <a:graphic>
              <a:graphicData uri="http://schemas.openxmlformats.org/drawingml/2006/table">
                <a:tbl>
                  <a:tblPr firstRow="1" firstCol="1" bandRow="1">
                    <a:tableStyleId>{6FD344CD-B9D0-4FD2-AF8E-CC2355E362B0}</a:tableStyleId>
                  </a:tblPr>
                  <a:tblGrid>
                    <a:gridCol w="1348959"/>
                    <a:gridCol w="1266799"/>
                    <a:gridCol w="1375709"/>
                    <a:gridCol w="1461692"/>
                    <a:gridCol w="1461692"/>
                    <a:gridCol w="1375709"/>
                  </a:tblGrid>
                  <a:tr h="301942">
                    <a:tc row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River Condition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 gridSpan="5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Alert Criteria for Cyanobacteria Blooms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</a:tr>
                  <a:tr h="997681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ORSANCO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Thomas Moore College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Greater Cincinnati Water Works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Louisville Water Works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Summary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b"/>
                    </a:tc>
                  </a:tr>
                  <a:tr h="73006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Turbidity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&gt;1m Secchi Depth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 10 NTU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730065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River Temperature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&gt;22˚C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&gt;27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&gt;26.7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&gt;26 ˚C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Dissolved Oxygen 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Diurnal 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&lt;5 mg/L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--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--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Diurnal 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629348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&gt;8.0 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Diurnal 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Precipitation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973419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Flow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Low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&lt;1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&lt;0.3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&lt;0.4 mph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 smtClean="0">
                              <a:effectLst/>
                            </a:rPr>
                            <a:t>Variation among </a:t>
                          </a:r>
                          <a:r>
                            <a:rPr lang="en-US" sz="900" dirty="0">
                              <a:effectLst/>
                            </a:rPr>
                            <a:t>organizations 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Chlorophyll levels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5360" marR="55360" marT="0" marB="0" anchor="ctr">
                        <a:blipFill rotWithShape="0">
                          <a:blip r:embed="rId3"/>
                          <a:stretch>
                            <a:fillRect l="-273750" t="-1103750" r="-195000" b="-10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  <a:tr h="48671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Phycocyanin levels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Trends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>
                              <a:effectLst/>
                            </a:rPr>
                            <a:t>--</a:t>
                          </a:r>
                          <a:endParaRPr lang="en-US" sz="100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</a:rPr>
                            <a:t>Trends</a:t>
                          </a:r>
                          <a:endParaRPr lang="en-US" sz="1000" dirty="0">
                            <a:effectLst/>
                            <a:latin typeface="Calibri" charset="0"/>
                            <a:ea typeface="Calibri" charset="0"/>
                            <a:cs typeface="Times New Roman" charset="0"/>
                          </a:endParaRPr>
                        </a:p>
                      </a:txBody>
                      <a:tcPr marL="55360" marR="55360" marT="0" marB="0" anchor="ctr"/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8614500" cy="8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Objective </a:t>
            </a:r>
            <a:endParaRPr/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2967774" y="1964891"/>
            <a:ext cx="8614500" cy="3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1" name="Shape 1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2772" y="9775"/>
            <a:ext cx="11026464" cy="6838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Shape 1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2575" y="3175"/>
            <a:ext cx="11062972" cy="685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3454400" y="4406901"/>
            <a:ext cx="8128001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MANAGEMENT STRATEGIES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3454400" y="2906713"/>
            <a:ext cx="8128001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88888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4" name="Shape 164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2967774" y="2183255"/>
            <a:ext cx="8614625" cy="3387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/>
              <a:t>Objective: Continuously updating database with large volume of data from different sources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Alternatives analysis was evaluated on criteria of cost, implementation feasibility, scalability, and versatility. </a:t>
            </a:r>
            <a:endParaRPr/>
          </a:p>
          <a:p>
            <a:pPr marL="342900" marR="0" lvl="0" indent="-15494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70" name="Shape 170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2967774" y="639328"/>
            <a:ext cx="7281695" cy="85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Management Alternatives Analysis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2967774" y="1896311"/>
            <a:ext cx="9078210" cy="4321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/>
              <a:t>C</a:t>
            </a:r>
            <a:r>
              <a:rPr lang="en-US" sz="296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onsulted with numerous professors and industry professionals while additionally performing own research to obtain list of potential alternatives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/>
              <a:t>C</a:t>
            </a:r>
            <a:r>
              <a:rPr lang="en-US" sz="296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onducted preliminary alternatives analysis to narrow field</a:t>
            </a:r>
            <a:endParaRPr/>
          </a:p>
          <a:p>
            <a:pPr marL="342900" marR="0" lvl="0" indent="-34290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Early disqualifications include MySQL, Oracle, NoSQL / Key Value (Riak TS), Pentaho, and Socrata</a:t>
            </a:r>
            <a:endParaRPr sz="296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marR="0" lvl="0" indent="-34290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Char char="•"/>
            </a:pPr>
            <a:r>
              <a:rPr lang="en-US" sz="2960"/>
              <a:t>P</a:t>
            </a:r>
            <a:r>
              <a:rPr lang="en-US" sz="296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erformed in-depth alternatives analysis on three remaining alternatives</a:t>
            </a:r>
            <a:endParaRPr/>
          </a:p>
          <a:p>
            <a:pPr marL="342900" marR="0" lvl="0" indent="-154940" algn="l" rtl="0">
              <a:lnSpc>
                <a:spcPct val="9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296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5" name="Shape 205" descr="../../../Downloads/Haruspex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14213" y="158261"/>
            <a:ext cx="1428275" cy="122371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2967775" y="639328"/>
            <a:ext cx="7433526" cy="74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Arial"/>
              <a:buNone/>
            </a:pPr>
            <a:r>
              <a:rPr lang="en-US" sz="39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Alternatives Analysis Methodology</a:t>
            </a:r>
            <a:endParaRPr sz="3959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759n-templates-ppt-4-3_4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990</Words>
  <Application>Microsoft Macintosh PowerPoint</Application>
  <PresentationFormat>Widescreen</PresentationFormat>
  <Paragraphs>177</Paragraphs>
  <Slides>30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Cambria Math</vt:lpstr>
      <vt:lpstr>Times New Roman</vt:lpstr>
      <vt:lpstr>1759n-templates-ppt-4-3_4</vt:lpstr>
      <vt:lpstr>Ohio River Harmful Algal Blooms: Indicators and Real Time Monitoring</vt:lpstr>
      <vt:lpstr>INTRODUCTION</vt:lpstr>
      <vt:lpstr>Project Scope</vt:lpstr>
      <vt:lpstr>PowerPoint Presentation</vt:lpstr>
      <vt:lpstr>Objective </vt:lpstr>
      <vt:lpstr>PowerPoint Presentation</vt:lpstr>
      <vt:lpstr>DATA MANAGEMENT STRATEGIES</vt:lpstr>
      <vt:lpstr>Data Management Alternatives Analysis</vt:lpstr>
      <vt:lpstr>Alternatives Analysis Methodology</vt:lpstr>
      <vt:lpstr>Data Management Alternatives Analysis</vt:lpstr>
      <vt:lpstr>Update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VISUALIZATION STRATEGIES</vt:lpstr>
      <vt:lpstr>Data Visualization Alternative Analysis</vt:lpstr>
      <vt:lpstr>Data Visualization Alternative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SUMMARY/ RECOMMENDATIONS</vt:lpstr>
      <vt:lpstr>Summary/Recommendations</vt:lpstr>
      <vt:lpstr>Reference</vt:lpstr>
    </vt:vector>
  </TitlesOfParts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Ohio River Harmful Algal Blooms: Indicators and Real Time Monitoring</dc:title>
  <dc:creator>John Myers</dc:creator>
  <cp:lastModifiedBy>Bauer, Celeste (bauerct)</cp:lastModifiedBy>
  <cp:revision>7</cp:revision>
  <dcterms:modified xsi:type="dcterms:W3CDTF">2018-02-07T17:43:44Z</dcterms:modified>
</cp:coreProperties>
</file>