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31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78" r:id="rId4"/>
    <p:sldId id="279" r:id="rId5"/>
    <p:sldId id="282" r:id="rId6"/>
    <p:sldId id="284" r:id="rId7"/>
    <p:sldId id="277" r:id="rId8"/>
    <p:sldId id="285" r:id="rId9"/>
    <p:sldId id="259" r:id="rId10"/>
    <p:sldId id="260" r:id="rId11"/>
    <p:sldId id="261" r:id="rId12"/>
    <p:sldId id="268" r:id="rId13"/>
    <p:sldId id="262" r:id="rId14"/>
    <p:sldId id="263" r:id="rId15"/>
    <p:sldId id="264" r:id="rId16"/>
    <p:sldId id="265" r:id="rId17"/>
    <p:sldId id="266" r:id="rId18"/>
    <p:sldId id="269" r:id="rId19"/>
    <p:sldId id="270" r:id="rId20"/>
    <p:sldId id="273" r:id="rId21"/>
    <p:sldId id="274" r:id="rId22"/>
    <p:sldId id="275" r:id="rId23"/>
    <p:sldId id="271" r:id="rId24"/>
    <p:sldId id="286" r:id="rId25"/>
  </p:sldIdLst>
  <p:sldSz cx="12192000" cy="6858000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95E858A7-49B3-4A9C-94C8-91B329FE7EF4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914F9380-DCA5-48EC-9753-0EE2B1A51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039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04FA9935-074D-4D90-9B5D-C5ACF4B2F070}" type="datetimeFigureOut">
              <a:rPr lang="en-US" smtClean="0"/>
              <a:t>2/6/2018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6FEC5E67-08A9-4E43-92C6-8D9C4DF979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863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6091ED-72C6-42C0-96CB-72EF15154A4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989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288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293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018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3665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048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601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672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90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8103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534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962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74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363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965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104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391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88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smtClean="0"/>
              <a:t>2/6/2018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047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  <p:sldLayoutId id="2147483845" r:id="rId14"/>
    <p:sldLayoutId id="2147483846" r:id="rId15"/>
    <p:sldLayoutId id="2147483847" r:id="rId16"/>
    <p:sldLayoutId id="2147483848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Source Water Protection Programs Update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i="1" dirty="0" smtClean="0"/>
              <a:t>Informational Item</a:t>
            </a:r>
            <a:endParaRPr lang="en-US" sz="2800" i="1" dirty="0" smtClean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696684" y="5564353"/>
            <a:ext cx="8144134" cy="11176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smtClean="0"/>
              <a:t>Technical Committee</a:t>
            </a:r>
          </a:p>
          <a:p>
            <a:r>
              <a:rPr lang="en-US" sz="2800" smtClean="0"/>
              <a:t>February 7-8, 2018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6916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Parkersburg Fire – Water Quality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4374170"/>
          </a:xfrm>
        </p:spPr>
        <p:txBody>
          <a:bodyPr>
            <a:normAutofit/>
          </a:bodyPr>
          <a:lstStyle/>
          <a:p>
            <a:r>
              <a:rPr lang="en-US" dirty="0" smtClean="0"/>
              <a:t>Unknown type and volume of contaminants in runoff</a:t>
            </a:r>
            <a:endParaRPr lang="en-US" dirty="0"/>
          </a:p>
          <a:p>
            <a:pPr lvl="1"/>
            <a:r>
              <a:rPr lang="en-US" dirty="0" smtClean="0"/>
              <a:t>Site runoff</a:t>
            </a:r>
          </a:p>
          <a:p>
            <a:pPr lvl="1"/>
            <a:r>
              <a:rPr lang="en-US" dirty="0" smtClean="0"/>
              <a:t>Potential contaminants in firefighting foam</a:t>
            </a:r>
          </a:p>
          <a:p>
            <a:r>
              <a:rPr lang="en-US" dirty="0" smtClean="0"/>
              <a:t>Day 4 – First WQ samples collected and analyzed</a:t>
            </a:r>
          </a:p>
          <a:p>
            <a:pPr lvl="1"/>
            <a:r>
              <a:rPr lang="en-US" dirty="0" smtClean="0"/>
              <a:t>Collected from </a:t>
            </a:r>
            <a:r>
              <a:rPr lang="en-US" dirty="0" err="1" smtClean="0"/>
              <a:t>stormwater</a:t>
            </a:r>
            <a:r>
              <a:rPr lang="en-US" dirty="0" smtClean="0"/>
              <a:t> outfall</a:t>
            </a:r>
          </a:p>
          <a:p>
            <a:pPr lvl="1"/>
            <a:r>
              <a:rPr lang="en-US" dirty="0" smtClean="0"/>
              <a:t>Split samples: 1) contract lab analysis and 2) GCWW </a:t>
            </a:r>
          </a:p>
          <a:p>
            <a:pPr lvl="1"/>
            <a:r>
              <a:rPr lang="en-US" dirty="0" smtClean="0"/>
              <a:t>VOCs, SVOCs, metals</a:t>
            </a:r>
          </a:p>
          <a:p>
            <a:pPr lvl="1"/>
            <a:r>
              <a:rPr lang="en-US" dirty="0" smtClean="0"/>
              <a:t>PFOS/PFOA (contract lab only) </a:t>
            </a:r>
            <a:endParaRPr lang="en-US" dirty="0"/>
          </a:p>
          <a:p>
            <a:r>
              <a:rPr lang="en-US" dirty="0" smtClean="0"/>
              <a:t>Day 7 – ORSANCO conducted longitudinal survey</a:t>
            </a:r>
          </a:p>
          <a:p>
            <a:pPr lvl="1"/>
            <a:r>
              <a:rPr lang="en-US" dirty="0" smtClean="0"/>
              <a:t>Kanawha River to R.C. Byrd Locks &amp; Dam (~100 miles)</a:t>
            </a:r>
          </a:p>
          <a:p>
            <a:pPr lvl="1"/>
            <a:r>
              <a:rPr lang="en-US" dirty="0" smtClean="0"/>
              <a:t>Split samples again with contract lab and GCWW/WV American</a:t>
            </a:r>
          </a:p>
          <a:p>
            <a:pPr lvl="1"/>
            <a:r>
              <a:rPr lang="en-US" dirty="0" smtClean="0"/>
              <a:t>No detections in Ohio River samples</a:t>
            </a:r>
          </a:p>
          <a:p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1" b="17484"/>
          <a:stretch/>
        </p:blipFill>
        <p:spPr>
          <a:xfrm>
            <a:off x="8985468" y="2171700"/>
            <a:ext cx="3131669" cy="446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56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Parkersburg Fire – Water Quality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106386"/>
            <a:ext cx="8857113" cy="4684939"/>
          </a:xfrm>
          <a:effectLst/>
        </p:spPr>
        <p:txBody>
          <a:bodyPr>
            <a:normAutofit/>
          </a:bodyPr>
          <a:lstStyle/>
          <a:p>
            <a:r>
              <a:rPr lang="en-US" dirty="0" smtClean="0"/>
              <a:t>Parkersburg ODS was down due to instrumentation failure</a:t>
            </a:r>
          </a:p>
          <a:p>
            <a:r>
              <a:rPr lang="en-US" dirty="0" smtClean="0"/>
              <a:t>WV American ran samples collected by </a:t>
            </a:r>
            <a:r>
              <a:rPr lang="en-US" dirty="0" err="1" smtClean="0"/>
              <a:t>Chemours</a:t>
            </a:r>
            <a:endParaRPr lang="en-US" dirty="0" smtClean="0"/>
          </a:p>
          <a:p>
            <a:pPr lvl="1"/>
            <a:r>
              <a:rPr lang="en-US" dirty="0" smtClean="0"/>
              <a:t>No detections</a:t>
            </a:r>
            <a:endParaRPr lang="en-US" dirty="0"/>
          </a:p>
          <a:p>
            <a:r>
              <a:rPr lang="en-US" dirty="0"/>
              <a:t>ORSANCO spill model used to project arrival times</a:t>
            </a:r>
          </a:p>
          <a:p>
            <a:pPr lvl="1"/>
            <a:r>
              <a:rPr lang="en-US" dirty="0"/>
              <a:t>Slow stream velocities </a:t>
            </a:r>
            <a:r>
              <a:rPr lang="en-US" dirty="0">
                <a:sym typeface="Wingdings" panose="05000000000000000000" pitchFamily="2" charset="2"/>
              </a:rPr>
              <a:t> Required multiple runs to reach downstream </a:t>
            </a:r>
            <a:r>
              <a:rPr lang="en-US" dirty="0" smtClean="0">
                <a:sym typeface="Wingdings" panose="05000000000000000000" pitchFamily="2" charset="2"/>
              </a:rPr>
              <a:t>utilities</a:t>
            </a:r>
            <a:endParaRPr lang="en-US" dirty="0"/>
          </a:p>
          <a:p>
            <a:r>
              <a:rPr lang="en-US" dirty="0" smtClean="0"/>
              <a:t>Quick turn-around on screening method samples very helpful to utilities in making treatment decisions</a:t>
            </a:r>
          </a:p>
          <a:p>
            <a:r>
              <a:rPr lang="en-US" dirty="0" smtClean="0"/>
              <a:t>Downstream </a:t>
            </a:r>
            <a:r>
              <a:rPr lang="en-US" dirty="0"/>
              <a:t>ODS sites increased sampling frequency and </a:t>
            </a:r>
            <a:r>
              <a:rPr lang="en-US" dirty="0" smtClean="0"/>
              <a:t>utilities made </a:t>
            </a:r>
            <a:r>
              <a:rPr lang="en-US" dirty="0"/>
              <a:t>treatment </a:t>
            </a:r>
            <a:r>
              <a:rPr lang="en-US" dirty="0" smtClean="0"/>
              <a:t>adjustments</a:t>
            </a:r>
          </a:p>
          <a:p>
            <a:r>
              <a:rPr lang="en-US" dirty="0" smtClean="0"/>
              <a:t>No Ohio River detections </a:t>
            </a:r>
            <a:r>
              <a:rPr lang="en-US" dirty="0"/>
              <a:t>noted</a:t>
            </a:r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117233" y="2934802"/>
            <a:ext cx="3361618" cy="2521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1724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549" y="1672241"/>
            <a:ext cx="3938935" cy="29542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UAN Barge Incident – Initial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334" y="2008414"/>
            <a:ext cx="7696235" cy="4849585"/>
          </a:xfrm>
        </p:spPr>
        <p:txBody>
          <a:bodyPr>
            <a:normAutofit/>
          </a:bodyPr>
          <a:lstStyle/>
          <a:p>
            <a:r>
              <a:rPr lang="en-US" dirty="0" smtClean="0"/>
              <a:t>Notification – December 19 (8:51)</a:t>
            </a:r>
          </a:p>
          <a:p>
            <a:pPr lvl="1"/>
            <a:r>
              <a:rPr lang="en-US" dirty="0" smtClean="0"/>
              <a:t>NRC report indicated barge “cracked in half” while offloading (ORM 478.7)</a:t>
            </a:r>
          </a:p>
          <a:p>
            <a:pPr lvl="1"/>
            <a:r>
              <a:rPr lang="en-US" dirty="0" smtClean="0"/>
              <a:t>Urea ammonia nitrate was discharging into the river</a:t>
            </a:r>
          </a:p>
          <a:p>
            <a:pPr lvl="1"/>
            <a:r>
              <a:rPr lang="en-US" dirty="0" smtClean="0"/>
              <a:t>Amount of release initially not reported </a:t>
            </a:r>
          </a:p>
          <a:p>
            <a:pPr marL="914400" lvl="2" indent="0">
              <a:buNone/>
            </a:pPr>
            <a:endParaRPr lang="en-US" sz="1000" dirty="0" smtClean="0"/>
          </a:p>
          <a:p>
            <a:r>
              <a:rPr lang="en-US" dirty="0" smtClean="0"/>
              <a:t>ORSANCO received phone notifications from OEPA,        KY DEP, USCG</a:t>
            </a:r>
          </a:p>
          <a:p>
            <a:endParaRPr lang="en-US" sz="1000" dirty="0" smtClean="0"/>
          </a:p>
          <a:p>
            <a:r>
              <a:rPr lang="en-US" dirty="0" smtClean="0"/>
              <a:t>ORSANCO notified Louisville Water Company</a:t>
            </a:r>
          </a:p>
          <a:p>
            <a:pPr lvl="1"/>
            <a:r>
              <a:rPr lang="en-US" dirty="0" smtClean="0"/>
              <a:t>Sent notification via spills distribution list</a:t>
            </a:r>
          </a:p>
          <a:p>
            <a:r>
              <a:rPr lang="en-US" dirty="0" smtClean="0"/>
              <a:t>Time-of-Travel modeling requested by KY DEP, LWC, USCG, </a:t>
            </a:r>
            <a:r>
              <a:rPr lang="en-US" dirty="0" err="1" smtClean="0"/>
              <a:t>Clifty</a:t>
            </a:r>
            <a:r>
              <a:rPr lang="en-US" dirty="0" smtClean="0"/>
              <a:t> Creek Power Plant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34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40299" y="3384504"/>
            <a:ext cx="3781699" cy="28362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Initial Water Quality Sampling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1992086"/>
            <a:ext cx="10210836" cy="486591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RP’s Contractor – CTEH</a:t>
            </a:r>
          </a:p>
          <a:p>
            <a:pPr lvl="1"/>
            <a:r>
              <a:rPr lang="en-US" sz="2400" dirty="0" smtClean="0"/>
              <a:t>Collected WQ samples for certified analysis daily at four locations</a:t>
            </a:r>
          </a:p>
          <a:p>
            <a:pPr lvl="2"/>
            <a:r>
              <a:rPr lang="en-US" sz="2000" dirty="0" smtClean="0"/>
              <a:t>Upstream, at incident location, peak locations, leading edge</a:t>
            </a:r>
          </a:p>
          <a:p>
            <a:pPr lvl="2"/>
            <a:r>
              <a:rPr lang="en-US" sz="2000" dirty="0" smtClean="0"/>
              <a:t>Approached followed daily from 12/19 thru 12/23 </a:t>
            </a:r>
          </a:p>
          <a:p>
            <a:pPr lvl="2"/>
            <a:endParaRPr lang="en-US" sz="800" dirty="0"/>
          </a:p>
          <a:p>
            <a:r>
              <a:rPr lang="en-US" sz="2800" dirty="0" smtClean="0"/>
              <a:t>ORSANCO </a:t>
            </a:r>
            <a:r>
              <a:rPr lang="en-US" sz="2800" dirty="0"/>
              <a:t>/ Louisville Water Company</a:t>
            </a:r>
          </a:p>
          <a:p>
            <a:pPr lvl="1"/>
            <a:r>
              <a:rPr lang="en-US" sz="2400" dirty="0"/>
              <a:t>LWC raised concerns regarding ability to maintain treatment</a:t>
            </a:r>
          </a:p>
          <a:p>
            <a:pPr lvl="1"/>
            <a:r>
              <a:rPr lang="en-US" sz="2400" dirty="0"/>
              <a:t>Requested assistance to conduct longitudinal field screening</a:t>
            </a:r>
          </a:p>
          <a:p>
            <a:pPr lvl="1"/>
            <a:r>
              <a:rPr lang="en-US" sz="2400" dirty="0"/>
              <a:t>Longitudinal </a:t>
            </a:r>
            <a:r>
              <a:rPr lang="en-US" sz="2400" dirty="0" smtClean="0"/>
              <a:t>surveys </a:t>
            </a:r>
            <a:r>
              <a:rPr lang="en-US" sz="2400" dirty="0"/>
              <a:t>conducted 12/20 and 12/21</a:t>
            </a:r>
          </a:p>
          <a:p>
            <a:pPr lvl="1"/>
            <a:r>
              <a:rPr lang="en-US" sz="2400" dirty="0"/>
              <a:t>Peak concentration dropped from 3.1 to 1.4 mg/L</a:t>
            </a:r>
          </a:p>
          <a:p>
            <a:pPr lvl="1"/>
            <a:r>
              <a:rPr lang="en-US" sz="2400" dirty="0"/>
              <a:t>Sampling confirmed material was vertically well mixed</a:t>
            </a:r>
          </a:p>
          <a:p>
            <a:r>
              <a:rPr lang="en-US" sz="2800" dirty="0" smtClean="0"/>
              <a:t>ORSANCO coordinated daily WQ conference call</a:t>
            </a:r>
          </a:p>
        </p:txBody>
      </p:sp>
    </p:spTree>
    <p:extLst>
      <p:ext uri="{BB962C8B-B14F-4D97-AF65-F5344CB8AC3E}">
        <p14:creationId xmlns:p14="http://schemas.microsoft.com/office/powerpoint/2010/main" val="81249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9512"/>
            <a:ext cx="10515600" cy="1325563"/>
          </a:xfrm>
        </p:spPr>
        <p:txBody>
          <a:bodyPr/>
          <a:lstStyle/>
          <a:p>
            <a:r>
              <a:rPr lang="en-US" dirty="0" smtClean="0"/>
              <a:t>Fixed Station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965" y="2248991"/>
            <a:ext cx="8401001" cy="407560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Initial time-of-travel model estimated travel time to Louisville at 9 days (i.e. 12/28)</a:t>
            </a:r>
          </a:p>
          <a:p>
            <a:r>
              <a:rPr lang="en-US" sz="2800" dirty="0" smtClean="0"/>
              <a:t>Precipitation increased river velocities significantly.</a:t>
            </a:r>
          </a:p>
          <a:p>
            <a:pPr lvl="1"/>
            <a:r>
              <a:rPr lang="en-US" sz="2400" dirty="0" smtClean="0"/>
              <a:t>Moved up projected arrival at Louisville by 2.5 days (i.e. mid-day on 12/25)</a:t>
            </a:r>
          </a:p>
          <a:p>
            <a:r>
              <a:rPr lang="en-US" sz="2800" dirty="0" smtClean="0"/>
              <a:t>Transitioned to fixed station monitoring at Markland Locks &amp; Dam</a:t>
            </a:r>
          </a:p>
          <a:p>
            <a:pPr lvl="1"/>
            <a:r>
              <a:rPr lang="en-US" sz="2400" dirty="0" smtClean="0"/>
              <a:t>CTEH sampled overnight from 12/23 to 12/24</a:t>
            </a:r>
            <a:endParaRPr lang="en-US" sz="2400" dirty="0"/>
          </a:p>
          <a:p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327431" y="692351"/>
            <a:ext cx="2846238" cy="2134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Update on Ohio River spi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711" y="3692109"/>
            <a:ext cx="3378678" cy="2365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Markland Results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2892" y="2413465"/>
            <a:ext cx="5181600" cy="3854191"/>
          </a:xfrm>
        </p:spPr>
        <p:txBody>
          <a:bodyPr/>
          <a:lstStyle/>
          <a:p>
            <a:r>
              <a:rPr lang="en-US" dirty="0" smtClean="0"/>
              <a:t>Sampling initially from lock wall; repositioned to hydro side</a:t>
            </a:r>
          </a:p>
          <a:p>
            <a:r>
              <a:rPr lang="en-US" dirty="0" smtClean="0"/>
              <a:t>First detection: 19:45 on 12/23</a:t>
            </a:r>
          </a:p>
          <a:p>
            <a:r>
              <a:rPr lang="en-US" dirty="0" smtClean="0"/>
              <a:t>Collected samples hourly</a:t>
            </a:r>
          </a:p>
          <a:p>
            <a:r>
              <a:rPr lang="en-US" dirty="0" smtClean="0"/>
              <a:t>Peaked near 1 mg/L</a:t>
            </a:r>
          </a:p>
          <a:p>
            <a:r>
              <a:rPr lang="en-US" dirty="0" smtClean="0"/>
              <a:t>Discontinued mid-day on 12/24 to transition equipment to Westport site</a:t>
            </a:r>
          </a:p>
          <a:p>
            <a:endParaRPr lang="en-US" dirty="0"/>
          </a:p>
        </p:txBody>
      </p:sp>
      <p:pic>
        <p:nvPicPr>
          <p:cNvPr id="2050" name="Picture 2" descr="Inline imag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424" y="2298252"/>
            <a:ext cx="6487483" cy="3855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118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Chart 1" descr="image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468" y="232919"/>
            <a:ext cx="8863784" cy="6439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144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 Linings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269" y="2217521"/>
            <a:ext cx="10515600" cy="2030383"/>
          </a:xfrm>
        </p:spPr>
        <p:txBody>
          <a:bodyPr/>
          <a:lstStyle/>
          <a:p>
            <a:r>
              <a:rPr lang="en-US" dirty="0" smtClean="0"/>
              <a:t>Significant rain diluted ammonia concentration</a:t>
            </a:r>
          </a:p>
          <a:p>
            <a:r>
              <a:rPr lang="en-US" dirty="0" smtClean="0"/>
              <a:t>Low water demand on Christmas Day allowed LWC intake to be shut down much longer than normally possible</a:t>
            </a:r>
          </a:p>
          <a:p>
            <a:r>
              <a:rPr lang="en-US" dirty="0" smtClean="0"/>
              <a:t>Lots of time-of-travel </a:t>
            </a:r>
            <a:r>
              <a:rPr lang="en-US" dirty="0"/>
              <a:t>d</a:t>
            </a:r>
            <a:r>
              <a:rPr lang="en-US" dirty="0" smtClean="0"/>
              <a:t>ata to calibrate spill model.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68" y="3307629"/>
            <a:ext cx="3669103" cy="27518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590386" y="4738374"/>
            <a:ext cx="7549551" cy="19385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Louisville Water, through proactive treatment management, met all compliance requirements</a:t>
            </a:r>
          </a:p>
          <a:p>
            <a:r>
              <a:rPr lang="en-US" dirty="0" smtClean="0"/>
              <a:t>Evansville also able to provide adequate treatment (peak 0.26 mg/L on 12/29)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14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6775" y="1783913"/>
            <a:ext cx="3609975" cy="27064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UTV City of Cassville – Barge Grounding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31" y="2206245"/>
            <a:ext cx="9613861" cy="440682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Notified by KY DEP – January 4</a:t>
            </a:r>
          </a:p>
          <a:p>
            <a:pPr lvl="1"/>
            <a:r>
              <a:rPr lang="en-US" dirty="0" smtClean="0"/>
              <a:t>No NRC report (Occurred Jan 3)</a:t>
            </a:r>
          </a:p>
          <a:p>
            <a:r>
              <a:rPr lang="en-US" dirty="0" smtClean="0"/>
              <a:t>Tow with barges pushed into bank to perform maintenance</a:t>
            </a:r>
          </a:p>
          <a:p>
            <a:r>
              <a:rPr lang="en-US" dirty="0" smtClean="0"/>
              <a:t>Pool dropped 2 feet overnight, leaving the barges grounded</a:t>
            </a:r>
          </a:p>
          <a:p>
            <a:r>
              <a:rPr lang="en-US" dirty="0" smtClean="0"/>
              <a:t>13 red flag barges (methanol, acetone, styrene, and others)</a:t>
            </a:r>
          </a:p>
          <a:p>
            <a:r>
              <a:rPr lang="en-US" dirty="0" smtClean="0"/>
              <a:t>Concern barges could be punctured by bottom substrate as pool continued to drop</a:t>
            </a:r>
          </a:p>
          <a:p>
            <a:r>
              <a:rPr lang="en-US" dirty="0" smtClean="0"/>
              <a:t>Incident location 923.5 (12 miles upstream of Paducah Water)</a:t>
            </a:r>
          </a:p>
          <a:p>
            <a:r>
              <a:rPr lang="en-US" dirty="0" smtClean="0"/>
              <a:t>Contingencies planned in the event of a release</a:t>
            </a:r>
          </a:p>
          <a:p>
            <a:r>
              <a:rPr lang="en-US" dirty="0" smtClean="0"/>
              <a:t>Significant coordination by USACE to manage river stage</a:t>
            </a:r>
          </a:p>
          <a:p>
            <a:r>
              <a:rPr lang="en-US" dirty="0" smtClean="0"/>
              <a:t>Barges freed on Sunday January 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85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 result for sunknen tow on big sandy ri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316" y="1899983"/>
            <a:ext cx="5265511" cy="29618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M/V Gate City Sinking – Initial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2" y="2336873"/>
            <a:ext cx="7679908" cy="359931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Notification: NRC January 10 (8:03)</a:t>
            </a:r>
          </a:p>
          <a:p>
            <a:pPr lvl="1"/>
            <a:r>
              <a:rPr lang="en-US" dirty="0" smtClean="0"/>
              <a:t>Received additional notification from OEPA</a:t>
            </a:r>
          </a:p>
          <a:p>
            <a:r>
              <a:rPr lang="en-US" dirty="0" smtClean="0"/>
              <a:t>Partially sunken vessel discharging oil into water</a:t>
            </a:r>
          </a:p>
          <a:p>
            <a:r>
              <a:rPr lang="en-US" dirty="0" smtClean="0"/>
              <a:t>Big Sandy River mile 8</a:t>
            </a:r>
          </a:p>
          <a:p>
            <a:r>
              <a:rPr lang="en-US" dirty="0" smtClean="0"/>
              <a:t>Sheen size 200 feet</a:t>
            </a:r>
          </a:p>
          <a:p>
            <a:r>
              <a:rPr lang="en-US" dirty="0" smtClean="0"/>
              <a:t>Volume released unknown</a:t>
            </a:r>
          </a:p>
          <a:p>
            <a:endParaRPr lang="en-US" dirty="0"/>
          </a:p>
          <a:p>
            <a:r>
              <a:rPr lang="en-US" dirty="0" smtClean="0"/>
              <a:t>ORSANCO notified downstream utilities and sent email to spills distribution list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09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 – SWP Update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11174222" cy="4341514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Ohio River Contaminant Source Inventory Pilot Project</a:t>
            </a:r>
          </a:p>
          <a:p>
            <a:endParaRPr lang="en-US" sz="2000" dirty="0" smtClean="0"/>
          </a:p>
          <a:p>
            <a:r>
              <a:rPr lang="en-US" sz="3200" dirty="0" smtClean="0"/>
              <a:t>Next ODS Renovation</a:t>
            </a:r>
          </a:p>
          <a:p>
            <a:endParaRPr lang="en-US" sz="2000" dirty="0" smtClean="0"/>
          </a:p>
          <a:p>
            <a:r>
              <a:rPr lang="en-US" sz="3200" dirty="0" smtClean="0"/>
              <a:t>Overview of Spill Response Activities </a:t>
            </a:r>
          </a:p>
        </p:txBody>
      </p:sp>
    </p:spTree>
    <p:extLst>
      <p:ext uri="{BB962C8B-B14F-4D97-AF65-F5344CB8AC3E}">
        <p14:creationId xmlns:p14="http://schemas.microsoft.com/office/powerpoint/2010/main" val="204050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sunknen tow on big sandy ri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686" y="271643"/>
            <a:ext cx="4180578" cy="200096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M/V Gate City – Follow-Up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435" y="2354249"/>
            <a:ext cx="10880307" cy="435784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USCG indicates sheen is 3 miles long</a:t>
            </a:r>
          </a:p>
          <a:p>
            <a:r>
              <a:rPr lang="en-US" sz="2800" dirty="0" smtClean="0"/>
              <a:t>Initial report of potential 1,000 gallons diesel on-board</a:t>
            </a:r>
          </a:p>
          <a:p>
            <a:r>
              <a:rPr lang="en-US" sz="2800" dirty="0" smtClean="0"/>
              <a:t>Later updated to 5,000 gallons potentially on-board</a:t>
            </a:r>
          </a:p>
          <a:p>
            <a:r>
              <a:rPr lang="en-US" sz="2800" dirty="0" smtClean="0"/>
              <a:t>Kenova Water shut down prior to sheen reaching intake</a:t>
            </a:r>
          </a:p>
          <a:p>
            <a:r>
              <a:rPr lang="en-US" sz="2800" dirty="0" smtClean="0"/>
              <a:t>Booms deployed at Kenova, Ashland, and Russell intakes</a:t>
            </a:r>
          </a:p>
          <a:p>
            <a:r>
              <a:rPr lang="en-US" sz="2800" dirty="0" smtClean="0"/>
              <a:t>KY DEP initially state lead; control transitioned to WV DEP Jan 11</a:t>
            </a:r>
          </a:p>
          <a:p>
            <a:r>
              <a:rPr lang="en-US" sz="2800" dirty="0" smtClean="0"/>
              <a:t>USCG coordinated daily conference calls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5093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M/V Gate City -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073729"/>
            <a:ext cx="11174222" cy="4572000"/>
          </a:xfrm>
        </p:spPr>
        <p:txBody>
          <a:bodyPr>
            <a:noAutofit/>
          </a:bodyPr>
          <a:lstStyle/>
          <a:p>
            <a:r>
              <a:rPr lang="en-US" dirty="0" smtClean="0"/>
              <a:t>KY DEP established contractor support through Pace</a:t>
            </a:r>
          </a:p>
          <a:p>
            <a:r>
              <a:rPr lang="en-US" dirty="0" smtClean="0"/>
              <a:t>Samples collected daily at 4 locations</a:t>
            </a:r>
          </a:p>
          <a:p>
            <a:pPr lvl="1"/>
            <a:r>
              <a:rPr lang="en-US" dirty="0" smtClean="0"/>
              <a:t>Upstream, at incident, and 2 downstream locations</a:t>
            </a:r>
          </a:p>
          <a:p>
            <a:pPr lvl="1"/>
            <a:r>
              <a:rPr lang="en-US" dirty="0" smtClean="0"/>
              <a:t>Day 1 samples indicated presence of some PAHs in low ppb range</a:t>
            </a:r>
          </a:p>
          <a:p>
            <a:pPr lvl="1"/>
            <a:r>
              <a:rPr lang="en-US" dirty="0" smtClean="0"/>
              <a:t>Levels continued to decrease over time</a:t>
            </a:r>
          </a:p>
          <a:p>
            <a:r>
              <a:rPr lang="en-US" dirty="0" smtClean="0"/>
              <a:t>Ashland ODS – Approximately 10 miles downstream</a:t>
            </a:r>
          </a:p>
          <a:p>
            <a:pPr lvl="1"/>
            <a:r>
              <a:rPr lang="en-US" dirty="0" smtClean="0"/>
              <a:t>Jan 11 – Unidentified VOC peaks</a:t>
            </a:r>
          </a:p>
          <a:p>
            <a:pPr lvl="1"/>
            <a:r>
              <a:rPr lang="en-US" dirty="0" smtClean="0"/>
              <a:t>Jan 12 - Detects for 1,3 dichlorobenzene and 1,4 dichlorobenzene &lt;1 ppb</a:t>
            </a:r>
            <a:endParaRPr lang="en-US" dirty="0"/>
          </a:p>
          <a:p>
            <a:r>
              <a:rPr lang="en-US" dirty="0" smtClean="0"/>
              <a:t>Portsmouth ODS increased sampling frequency</a:t>
            </a:r>
          </a:p>
          <a:p>
            <a:r>
              <a:rPr lang="en-US" dirty="0" smtClean="0"/>
              <a:t>Maysville ODS – Frozen water 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82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M/V Gate City – Kenova Water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171705"/>
            <a:ext cx="11288522" cy="4539338"/>
          </a:xfrm>
        </p:spPr>
        <p:txBody>
          <a:bodyPr>
            <a:normAutofit/>
          </a:bodyPr>
          <a:lstStyle/>
          <a:p>
            <a:r>
              <a:rPr lang="en-US" dirty="0" smtClean="0"/>
              <a:t>Intake shut down on Jan 10</a:t>
            </a:r>
          </a:p>
          <a:p>
            <a:r>
              <a:rPr lang="en-US" dirty="0" smtClean="0"/>
              <a:t>Trucked in water from Huntington and received additional water from Ashland</a:t>
            </a:r>
          </a:p>
          <a:p>
            <a:r>
              <a:rPr lang="en-US" dirty="0" smtClean="0"/>
              <a:t>Much of town without water by Jan 12</a:t>
            </a:r>
          </a:p>
          <a:p>
            <a:r>
              <a:rPr lang="en-US" dirty="0"/>
              <a:t>Needed WQ sample from intake to reopen</a:t>
            </a:r>
          </a:p>
          <a:p>
            <a:pPr lvl="1"/>
            <a:r>
              <a:rPr lang="en-US" dirty="0"/>
              <a:t>Snow storm </a:t>
            </a:r>
            <a:r>
              <a:rPr lang="en-US" dirty="0" smtClean="0"/>
              <a:t>closed labs</a:t>
            </a:r>
            <a:endParaRPr lang="en-US" dirty="0"/>
          </a:p>
          <a:p>
            <a:pPr lvl="1"/>
            <a:r>
              <a:rPr lang="en-US" dirty="0"/>
              <a:t>WV American to the rescue – Ran sample from intake late Friday night</a:t>
            </a:r>
          </a:p>
          <a:p>
            <a:pPr lvl="1"/>
            <a:r>
              <a:rPr lang="en-US" dirty="0"/>
              <a:t>Had low level detects (~1 ppb) for methylene chloride, and </a:t>
            </a:r>
            <a:r>
              <a:rPr lang="en-US" dirty="0" smtClean="0"/>
              <a:t>too </a:t>
            </a:r>
            <a:r>
              <a:rPr lang="en-US" dirty="0"/>
              <a:t>low to quantify for acetone, benzene, and toluene</a:t>
            </a:r>
          </a:p>
          <a:p>
            <a:r>
              <a:rPr lang="en-US" dirty="0" smtClean="0"/>
              <a:t>Intake reopened Jan 13 upon receipt of sampling results and added capability to apply carbon</a:t>
            </a:r>
          </a:p>
          <a:p>
            <a:r>
              <a:rPr lang="en-US" dirty="0" smtClean="0"/>
              <a:t>Feb 3 - Vessel raised and relocated to cleaning facility</a:t>
            </a:r>
          </a:p>
        </p:txBody>
      </p:sp>
    </p:spTree>
    <p:extLst>
      <p:ext uri="{BB962C8B-B14F-4D97-AF65-F5344CB8AC3E}">
        <p14:creationId xmlns:p14="http://schemas.microsoft.com/office/powerpoint/2010/main" val="48213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Break-Away Barge Day – January 13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164345"/>
            <a:ext cx="7263441" cy="460863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Two separate break-away barge incidents on same day</a:t>
            </a:r>
          </a:p>
          <a:p>
            <a:r>
              <a:rPr lang="en-US" dirty="0" smtClean="0"/>
              <a:t>Notification: NONE (via Facebook and Google)</a:t>
            </a:r>
          </a:p>
          <a:p>
            <a:r>
              <a:rPr lang="en-US" dirty="0" err="1" smtClean="0"/>
              <a:t>Emsworth</a:t>
            </a:r>
            <a:r>
              <a:rPr lang="en-US" dirty="0" smtClean="0"/>
              <a:t> Lock &amp; Dam</a:t>
            </a:r>
          </a:p>
          <a:p>
            <a:pPr lvl="1"/>
            <a:r>
              <a:rPr lang="en-US" dirty="0" smtClean="0"/>
              <a:t>27 barges broke away from moorings at Ohio River mile 4</a:t>
            </a:r>
          </a:p>
          <a:p>
            <a:pPr lvl="1"/>
            <a:r>
              <a:rPr lang="en-US" dirty="0" smtClean="0"/>
              <a:t>7 barges went over </a:t>
            </a:r>
            <a:r>
              <a:rPr lang="en-US" dirty="0" err="1" smtClean="0"/>
              <a:t>Emsworth</a:t>
            </a:r>
            <a:r>
              <a:rPr lang="en-US" dirty="0" smtClean="0"/>
              <a:t> Dam</a:t>
            </a:r>
          </a:p>
          <a:p>
            <a:pPr lvl="1"/>
            <a:r>
              <a:rPr lang="en-US" dirty="0" smtClean="0"/>
              <a:t>Remaining barges stacked up on face of dam</a:t>
            </a:r>
          </a:p>
          <a:p>
            <a:pPr lvl="1"/>
            <a:r>
              <a:rPr lang="en-US" dirty="0" smtClean="0"/>
              <a:t>Carrying coal and cement powder</a:t>
            </a:r>
          </a:p>
          <a:p>
            <a:r>
              <a:rPr lang="en-US" dirty="0"/>
              <a:t>Wheeling to Moundsville</a:t>
            </a:r>
          </a:p>
          <a:p>
            <a:pPr lvl="1"/>
            <a:r>
              <a:rPr lang="en-US" dirty="0"/>
              <a:t>40 barges broke away from moorings at ORM 93</a:t>
            </a:r>
          </a:p>
          <a:p>
            <a:pPr lvl="1"/>
            <a:r>
              <a:rPr lang="en-US" dirty="0"/>
              <a:t>4 red flag barges; corralled quickly</a:t>
            </a:r>
          </a:p>
          <a:p>
            <a:pPr lvl="1"/>
            <a:r>
              <a:rPr lang="en-US" dirty="0"/>
              <a:t>5 other barges sank; 1 carrying coal</a:t>
            </a:r>
          </a:p>
          <a:p>
            <a:r>
              <a:rPr lang="en-US" dirty="0" smtClean="0"/>
              <a:t>Incidents caused by high water and ice flows</a:t>
            </a:r>
          </a:p>
        </p:txBody>
      </p:sp>
      <p:pic>
        <p:nvPicPr>
          <p:cNvPr id="2050" name="Picture 2" descr="Image result for loose barges ohio ri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442" y="1532451"/>
            <a:ext cx="4818257" cy="271026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loose barges ohio ri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441" y="4466808"/>
            <a:ext cx="4818257" cy="23061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0937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0703" y="1834167"/>
            <a:ext cx="2739175" cy="36522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Post-Incident Take-</a:t>
            </a:r>
            <a:r>
              <a:rPr lang="en-US" dirty="0" err="1" smtClean="0"/>
              <a:t>Aways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9321" y="2184473"/>
            <a:ext cx="8863729" cy="445211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Early collection of WQ samples critical to characterize the location and magnitude of release (eliminate unknowns)</a:t>
            </a:r>
          </a:p>
          <a:p>
            <a:r>
              <a:rPr lang="en-US" dirty="0" smtClean="0"/>
              <a:t>Split samples for certified and screening analyses extremely helpful to get results quickly to inform treatment decisions</a:t>
            </a:r>
          </a:p>
          <a:p>
            <a:pPr lvl="1"/>
            <a:r>
              <a:rPr lang="en-US" dirty="0" smtClean="0"/>
              <a:t>Longitudinal field screening pinpoints leading edge and peak concentrations</a:t>
            </a:r>
          </a:p>
          <a:p>
            <a:r>
              <a:rPr lang="en-US" dirty="0" smtClean="0"/>
              <a:t>Reinforced value of collaborative network of ODS partners to assist fellow utilities (analytical services and treatment guidance)</a:t>
            </a:r>
          </a:p>
          <a:p>
            <a:r>
              <a:rPr lang="en-US" dirty="0" smtClean="0"/>
              <a:t>Emphasized importance of engaging state drinking water agencies early in response</a:t>
            </a:r>
          </a:p>
          <a:p>
            <a:r>
              <a:rPr lang="en-US" dirty="0" smtClean="0"/>
              <a:t>Identified spill model limitations (limited range during low flow)</a:t>
            </a:r>
          </a:p>
          <a:p>
            <a:r>
              <a:rPr lang="en-US" dirty="0" smtClean="0"/>
              <a:t>Spill model performed well during UAN spill</a:t>
            </a:r>
          </a:p>
          <a:p>
            <a:r>
              <a:rPr lang="en-US" dirty="0"/>
              <a:t>Need to </a:t>
            </a:r>
            <a:r>
              <a:rPr lang="en-US" dirty="0" smtClean="0"/>
              <a:t>rectify </a:t>
            </a:r>
            <a:r>
              <a:rPr lang="en-US" dirty="0"/>
              <a:t>disconnect between NRC and 911 notifications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97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Ohio River Contaminant Source Inventory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4426236"/>
          </a:xfrm>
        </p:spPr>
        <p:txBody>
          <a:bodyPr>
            <a:normAutofit/>
          </a:bodyPr>
          <a:lstStyle/>
          <a:p>
            <a:r>
              <a:rPr lang="en-US" dirty="0" smtClean="0"/>
              <a:t>An Ohio River potential contaminant source inventory would be extremely valuable for source water protection planning and emergency response preparedness.</a:t>
            </a:r>
          </a:p>
          <a:p>
            <a:endParaRPr lang="en-US" sz="800" dirty="0" smtClean="0"/>
          </a:p>
          <a:p>
            <a:r>
              <a:rPr lang="en-US" dirty="0" smtClean="0"/>
              <a:t>DRINKING WATER UTILITIES - Develop contaminant source inventories as part of source water protection plans</a:t>
            </a:r>
          </a:p>
          <a:p>
            <a:pPr lvl="1"/>
            <a:r>
              <a:rPr lang="en-US" dirty="0" smtClean="0"/>
              <a:t>Identify potential threats</a:t>
            </a:r>
          </a:p>
          <a:p>
            <a:pPr lvl="1"/>
            <a:r>
              <a:rPr lang="en-US" dirty="0" smtClean="0"/>
              <a:t>Develop contingency plans</a:t>
            </a:r>
          </a:p>
          <a:p>
            <a:pPr marL="457200" lvl="1" indent="0">
              <a:buNone/>
            </a:pPr>
            <a:endParaRPr lang="en-US" sz="800" dirty="0" smtClean="0"/>
          </a:p>
          <a:p>
            <a:r>
              <a:rPr lang="en-US" dirty="0" smtClean="0"/>
              <a:t>EMERGENCY RESPONSE AGENCIES- On parallel path to develop tools to identify sources and aid in spill response planning</a:t>
            </a:r>
          </a:p>
          <a:p>
            <a:pPr lvl="1"/>
            <a:r>
              <a:rPr lang="en-US" dirty="0" smtClean="0"/>
              <a:t>Response tactics</a:t>
            </a:r>
          </a:p>
          <a:p>
            <a:pPr lvl="1"/>
            <a:r>
              <a:rPr lang="en-US" dirty="0" smtClean="0"/>
              <a:t>Anticipate potential impacts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70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Contaminant Source Inventory Pilot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10311529" cy="4406827"/>
          </a:xfrm>
        </p:spPr>
        <p:txBody>
          <a:bodyPr>
            <a:normAutofit fontScale="92500"/>
          </a:bodyPr>
          <a:lstStyle/>
          <a:p>
            <a:r>
              <a:rPr lang="en-US" sz="3200" dirty="0" smtClean="0">
                <a:latin typeface="Calibri" panose="020F0502020204030204" pitchFamily="34" charset="0"/>
              </a:rPr>
              <a:t>Initial Study Area – Maysville, KY to Cincinnati, OH</a:t>
            </a:r>
          </a:p>
          <a:p>
            <a:r>
              <a:rPr lang="en-US" sz="3200" dirty="0" smtClean="0">
                <a:latin typeface="Calibri" panose="020F0502020204030204" pitchFamily="34" charset="0"/>
              </a:rPr>
              <a:t>Project Funding - $130,000</a:t>
            </a:r>
          </a:p>
          <a:p>
            <a:pPr lvl="1"/>
            <a:r>
              <a:rPr lang="en-US" sz="2800" dirty="0" smtClean="0">
                <a:latin typeface="Calibri" panose="020F0502020204030204" pitchFamily="34" charset="0"/>
              </a:rPr>
              <a:t>US EPA, GCWW, NKWD</a:t>
            </a:r>
          </a:p>
          <a:p>
            <a:r>
              <a:rPr lang="en-US" sz="3200" dirty="0" smtClean="0">
                <a:latin typeface="Calibri" panose="020F0502020204030204" pitchFamily="34" charset="0"/>
              </a:rPr>
              <a:t>Implement </a:t>
            </a:r>
            <a:r>
              <a:rPr lang="en-US" sz="3200" dirty="0" err="1">
                <a:latin typeface="Calibri" panose="020F0502020204030204" pitchFamily="34" charset="0"/>
              </a:rPr>
              <a:t>WaterSuite’s</a:t>
            </a:r>
            <a:r>
              <a:rPr lang="en-US" sz="3200" dirty="0">
                <a:latin typeface="Calibri" panose="020F0502020204030204" pitchFamily="34" charset="0"/>
              </a:rPr>
              <a:t> Source Water Protection module to assess &amp; manage source water quality </a:t>
            </a:r>
            <a:r>
              <a:rPr lang="en-US" sz="3200" dirty="0" smtClean="0">
                <a:latin typeface="Calibri" panose="020F0502020204030204" pitchFamily="34" charset="0"/>
              </a:rPr>
              <a:t>risks</a:t>
            </a:r>
          </a:p>
          <a:p>
            <a:pPr lvl="1"/>
            <a:r>
              <a:rPr lang="en-US" sz="2800" dirty="0" smtClean="0">
                <a:latin typeface="Calibri" panose="020F0502020204030204" pitchFamily="34" charset="0"/>
              </a:rPr>
              <a:t>Cloud-based GIS platform</a:t>
            </a:r>
          </a:p>
          <a:p>
            <a:pPr lvl="1"/>
            <a:r>
              <a:rPr lang="en-US" sz="2800" dirty="0" smtClean="0">
                <a:latin typeface="Calibri" panose="020F0502020204030204" pitchFamily="34" charset="0"/>
              </a:rPr>
              <a:t>Pulls contaminant data from existing databases </a:t>
            </a:r>
            <a:endParaRPr lang="en-US" sz="2800" dirty="0">
              <a:latin typeface="Calibri" panose="020F0502020204030204" pitchFamily="34" charset="0"/>
            </a:endParaRPr>
          </a:p>
          <a:p>
            <a:r>
              <a:rPr lang="en-US" sz="3200" dirty="0">
                <a:latin typeface="Calibri" panose="020F0502020204030204" pitchFamily="34" charset="0"/>
              </a:rPr>
              <a:t>Maintain data in a shared </a:t>
            </a:r>
            <a:r>
              <a:rPr lang="en-US" sz="3200" dirty="0" smtClean="0">
                <a:latin typeface="Calibri" panose="020F0502020204030204" pitchFamily="34" charset="0"/>
              </a:rPr>
              <a:t>system</a:t>
            </a:r>
            <a:endParaRPr lang="en-US" sz="3200" dirty="0">
              <a:latin typeface="Calibri" panose="020F0502020204030204" pitchFamily="34" charset="0"/>
            </a:endParaRPr>
          </a:p>
          <a:p>
            <a:r>
              <a:rPr lang="en-US" sz="3200" dirty="0">
                <a:latin typeface="Calibri" panose="020F0502020204030204" pitchFamily="34" charset="0"/>
              </a:rPr>
              <a:t>Facilitate emergency response with quick access to information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3672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2190970" y="823248"/>
            <a:ext cx="9010791" cy="83219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/>
              <a:t>Scope &amp; Timeline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F26B66C2-49C1-418A-AB8E-2CEFD262AB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206689"/>
              </p:ext>
            </p:extLst>
          </p:nvPr>
        </p:nvGraphicFramePr>
        <p:xfrm>
          <a:off x="2153055" y="2271322"/>
          <a:ext cx="7175123" cy="4416753"/>
        </p:xfrm>
        <a:graphic>
          <a:graphicData uri="http://schemas.openxmlformats.org/drawingml/2006/table">
            <a:tbl>
              <a:tblPr firstRow="1" firstCol="1" bandRow="1"/>
              <a:tblGrid>
                <a:gridCol w="4293099">
                  <a:extLst>
                    <a:ext uri="{9D8B030D-6E8A-4147-A177-3AD203B41FA5}">
                      <a16:colId xmlns:a16="http://schemas.microsoft.com/office/drawing/2014/main" xmlns="" val="785457976"/>
                    </a:ext>
                  </a:extLst>
                </a:gridCol>
                <a:gridCol w="358257">
                  <a:extLst>
                    <a:ext uri="{9D8B030D-6E8A-4147-A177-3AD203B41FA5}">
                      <a16:colId xmlns:a16="http://schemas.microsoft.com/office/drawing/2014/main" xmlns="" val="3023022204"/>
                    </a:ext>
                  </a:extLst>
                </a:gridCol>
                <a:gridCol w="325325">
                  <a:extLst>
                    <a:ext uri="{9D8B030D-6E8A-4147-A177-3AD203B41FA5}">
                      <a16:colId xmlns:a16="http://schemas.microsoft.com/office/drawing/2014/main" xmlns="" val="100654079"/>
                    </a:ext>
                  </a:extLst>
                </a:gridCol>
                <a:gridCol w="325325">
                  <a:extLst>
                    <a:ext uri="{9D8B030D-6E8A-4147-A177-3AD203B41FA5}">
                      <a16:colId xmlns:a16="http://schemas.microsoft.com/office/drawing/2014/main" xmlns="" val="3929894620"/>
                    </a:ext>
                  </a:extLst>
                </a:gridCol>
                <a:gridCol w="351272">
                  <a:extLst>
                    <a:ext uri="{9D8B030D-6E8A-4147-A177-3AD203B41FA5}">
                      <a16:colId xmlns:a16="http://schemas.microsoft.com/office/drawing/2014/main" xmlns="" val="599328207"/>
                    </a:ext>
                  </a:extLst>
                </a:gridCol>
                <a:gridCol w="359255">
                  <a:extLst>
                    <a:ext uri="{9D8B030D-6E8A-4147-A177-3AD203B41FA5}">
                      <a16:colId xmlns:a16="http://schemas.microsoft.com/office/drawing/2014/main" xmlns="" val="594187828"/>
                    </a:ext>
                  </a:extLst>
                </a:gridCol>
                <a:gridCol w="359255">
                  <a:extLst>
                    <a:ext uri="{9D8B030D-6E8A-4147-A177-3AD203B41FA5}">
                      <a16:colId xmlns:a16="http://schemas.microsoft.com/office/drawing/2014/main" xmlns="" val="992097184"/>
                    </a:ext>
                  </a:extLst>
                </a:gridCol>
                <a:gridCol w="803335">
                  <a:extLst>
                    <a:ext uri="{9D8B030D-6E8A-4147-A177-3AD203B41FA5}">
                      <a16:colId xmlns:a16="http://schemas.microsoft.com/office/drawing/2014/main" xmlns="" val="2116077256"/>
                    </a:ext>
                  </a:extLst>
                </a:gridCol>
              </a:tblGrid>
              <a:tr h="401523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Month: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7-18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2078982"/>
                  </a:ext>
                </a:extLst>
              </a:tr>
              <a:tr h="401523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1. Project &amp; user set-up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1822515"/>
                  </a:ext>
                </a:extLst>
              </a:tr>
              <a:tr h="401523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2. GCWW data integration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75286882"/>
                  </a:ext>
                </a:extLst>
              </a:tr>
              <a:tr h="401523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3. Create new, editable data layers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1765907"/>
                  </a:ext>
                </a:extLst>
              </a:tr>
              <a:tr h="401523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4. Load additional layers 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6491754"/>
                  </a:ext>
                </a:extLst>
              </a:tr>
              <a:tr h="401523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5. Site creation &amp; QA 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02987896"/>
                  </a:ext>
                </a:extLst>
              </a:tr>
              <a:tr h="401523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6. Chemical storage data integration 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1299570"/>
                  </a:ext>
                </a:extLst>
              </a:tr>
              <a:tr h="401523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7. Chemical research 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68125975"/>
                  </a:ext>
                </a:extLst>
              </a:tr>
              <a:tr h="401523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8. Upstream data analytics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2409020"/>
                  </a:ext>
                </a:extLst>
              </a:tr>
              <a:tr h="401523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9. Meeting, training &amp; reporting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2464428"/>
                  </a:ext>
                </a:extLst>
              </a:tr>
              <a:tr h="401523"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10. </a:t>
                      </a:r>
                      <a:r>
                        <a:rPr lang="en-US" sz="1600" b="1" baseline="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WaterSuite</a:t>
                      </a:r>
                      <a:r>
                        <a:rPr lang="en-US" sz="1600" b="1" baseline="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</a:rPr>
                        <a:t> license</a:t>
                      </a:r>
                      <a:endParaRPr lang="en-US" sz="1300" b="1" baseline="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3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45202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552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ODS Renovation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10768729" cy="424490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Time to begin planning for next ODS renovation</a:t>
            </a:r>
          </a:p>
          <a:p>
            <a:pPr lvl="1"/>
            <a:r>
              <a:rPr lang="en-US" dirty="0" smtClean="0"/>
              <a:t>Previous renovation began in 2009</a:t>
            </a:r>
          </a:p>
          <a:p>
            <a:r>
              <a:rPr lang="en-US" dirty="0"/>
              <a:t>Water Users Advisory Committee established a work group</a:t>
            </a:r>
          </a:p>
          <a:p>
            <a:pPr lvl="1"/>
            <a:r>
              <a:rPr lang="en-US" dirty="0"/>
              <a:t>LWC, GCWW, NKWD, </a:t>
            </a:r>
            <a:r>
              <a:rPr lang="en-US" dirty="0" smtClean="0"/>
              <a:t>WVAWC, ORSANCO staff </a:t>
            </a:r>
            <a:endParaRPr lang="en-US" dirty="0"/>
          </a:p>
          <a:p>
            <a:r>
              <a:rPr lang="en-US" dirty="0" smtClean="0"/>
              <a:t>Work Group Objectives:</a:t>
            </a:r>
          </a:p>
          <a:p>
            <a:pPr lvl="1"/>
            <a:r>
              <a:rPr lang="en-US" dirty="0" smtClean="0"/>
              <a:t>Evaluate potential contaminants of concern</a:t>
            </a:r>
          </a:p>
          <a:p>
            <a:pPr lvl="1"/>
            <a:r>
              <a:rPr lang="en-US" dirty="0" smtClean="0"/>
              <a:t>Evaluate new technology applications</a:t>
            </a:r>
          </a:p>
          <a:p>
            <a:pPr lvl="1"/>
            <a:r>
              <a:rPr lang="en-US" dirty="0" smtClean="0"/>
              <a:t>Consider monitoring design options to optimize system </a:t>
            </a:r>
          </a:p>
          <a:p>
            <a:pPr lvl="1"/>
            <a:r>
              <a:rPr lang="en-US" dirty="0" smtClean="0"/>
              <a:t>Provide recommendations to the Commission</a:t>
            </a:r>
          </a:p>
          <a:p>
            <a:endParaRPr lang="en-US" dirty="0"/>
          </a:p>
          <a:p>
            <a:r>
              <a:rPr lang="en-US" dirty="0" smtClean="0"/>
              <a:t>Staff is exploring possible funding opportunities for ODS equipment replacement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06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Spill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11174222" cy="4341514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Several noteworthy incidents in the past year</a:t>
            </a:r>
          </a:p>
          <a:p>
            <a:pPr lvl="1"/>
            <a:r>
              <a:rPr lang="en-US" sz="2800" dirty="0" smtClean="0"/>
              <a:t>Mar 02 – Natural Gas Condensate Barges (Racine L&amp;D)</a:t>
            </a:r>
          </a:p>
          <a:p>
            <a:pPr lvl="1"/>
            <a:r>
              <a:rPr lang="en-US" sz="2800" dirty="0" smtClean="0"/>
              <a:t>Oct 21 – Industrial Warehouse Fire (Parkersburg, WV)</a:t>
            </a:r>
          </a:p>
          <a:p>
            <a:pPr lvl="1"/>
            <a:r>
              <a:rPr lang="en-US" sz="2800" dirty="0" smtClean="0"/>
              <a:t>Dec 19 – Urea Ammonia Nitrate Barge Incident (Cincinnati, OH)</a:t>
            </a:r>
          </a:p>
          <a:p>
            <a:pPr lvl="1"/>
            <a:r>
              <a:rPr lang="en-US" sz="2800" dirty="0" smtClean="0"/>
              <a:t>Jan 04 – Barge Grounding  (Paducah, KY)</a:t>
            </a:r>
          </a:p>
          <a:p>
            <a:pPr lvl="1"/>
            <a:r>
              <a:rPr lang="en-US" sz="2800" dirty="0" smtClean="0"/>
              <a:t>Jan 10 – M/V Gate City partially sunken tow (Big Sandy River)</a:t>
            </a:r>
          </a:p>
          <a:p>
            <a:pPr lvl="1"/>
            <a:r>
              <a:rPr lang="en-US" sz="2800" dirty="0" smtClean="0"/>
              <a:t>Jan 13 – Barges Gone Rogue (</a:t>
            </a:r>
            <a:r>
              <a:rPr lang="en-US" sz="2800" dirty="0" err="1" smtClean="0"/>
              <a:t>Emsworth</a:t>
            </a:r>
            <a:r>
              <a:rPr lang="en-US" sz="2800" dirty="0" smtClean="0"/>
              <a:t> L&amp;D &amp; Moundsville, WV)</a:t>
            </a:r>
          </a:p>
        </p:txBody>
      </p:sp>
    </p:spTree>
    <p:extLst>
      <p:ext uri="{BB962C8B-B14F-4D97-AF65-F5344CB8AC3E}">
        <p14:creationId xmlns:p14="http://schemas.microsoft.com/office/powerpoint/2010/main" val="423328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Racine Barge Incident Summary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7139703" cy="4368727"/>
          </a:xfrm>
        </p:spPr>
        <p:txBody>
          <a:bodyPr>
            <a:normAutofit/>
          </a:bodyPr>
          <a:lstStyle/>
          <a:p>
            <a:r>
              <a:rPr lang="en-US" dirty="0" smtClean="0"/>
              <a:t>Mar 2 - Tow with 3 barges stuck on Racine Dam</a:t>
            </a:r>
          </a:p>
          <a:p>
            <a:pPr lvl="1"/>
            <a:r>
              <a:rPr lang="en-US" dirty="0" smtClean="0"/>
              <a:t>&gt;3 million gallons of natural gas condensate onboard</a:t>
            </a:r>
          </a:p>
          <a:p>
            <a:r>
              <a:rPr lang="en-US" dirty="0" smtClean="0"/>
              <a:t>Utilities from Huntington to Louisville notified</a:t>
            </a:r>
          </a:p>
          <a:p>
            <a:r>
              <a:rPr lang="en-US" dirty="0" smtClean="0"/>
              <a:t>Tow passed through dam gate</a:t>
            </a:r>
          </a:p>
          <a:p>
            <a:r>
              <a:rPr lang="en-US" dirty="0" smtClean="0"/>
              <a:t>Barges safely recovered</a:t>
            </a:r>
          </a:p>
          <a:p>
            <a:r>
              <a:rPr lang="en-US" dirty="0" smtClean="0"/>
              <a:t>No materials released from barges or tow</a:t>
            </a:r>
          </a:p>
          <a:p>
            <a:r>
              <a:rPr lang="en-US" dirty="0" smtClean="0"/>
              <a:t>Potential to be largest spill since Ashland oil spill in 1988.</a:t>
            </a:r>
          </a:p>
          <a:p>
            <a:pPr lvl="1"/>
            <a:r>
              <a:rPr lang="en-US" dirty="0" smtClean="0"/>
              <a:t>Significant concern for water utilities </a:t>
            </a:r>
            <a:endParaRPr lang="en-US" dirty="0"/>
          </a:p>
        </p:txBody>
      </p:sp>
      <p:pic>
        <p:nvPicPr>
          <p:cNvPr id="4" name="Picture 3" descr="G:\AUSTIN C SETTOON\Racine_Settoon\IMG_01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4665" y="219075"/>
            <a:ext cx="3261179" cy="2445884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1282" y="4067175"/>
            <a:ext cx="2057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endPos="0" dist="50800" dir="5400000" sy="-100000" algn="bl" rotWithShape="0"/>
            <a:softEdge rad="88900"/>
          </a:effectLst>
        </p:spPr>
      </p:pic>
      <p:pic>
        <p:nvPicPr>
          <p:cNvPr id="6" name="Picture 5" descr="G:\AUSTIN C SETTOON\Racine_Settoon\IMG_1115-e1488655385238-683x1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6723" y="2962275"/>
            <a:ext cx="1990701" cy="29845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8194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269" y="3812929"/>
            <a:ext cx="3738114" cy="251473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1" descr="Image may contain: sky, cloud and outdo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178433"/>
            <a:ext cx="4113108" cy="30886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Parkersburg Fire – Early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739" y="2143126"/>
            <a:ext cx="8946767" cy="474344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Notifications</a:t>
            </a:r>
          </a:p>
          <a:p>
            <a:pPr lvl="1"/>
            <a:r>
              <a:rPr lang="en-US" dirty="0" smtClean="0"/>
              <a:t>Local fire crews responded to the fire at 00:30 on Oct 21</a:t>
            </a:r>
          </a:p>
          <a:p>
            <a:pPr lvl="1"/>
            <a:r>
              <a:rPr lang="en-US" dirty="0" smtClean="0"/>
              <a:t>Not reported to NRC until 16:02</a:t>
            </a:r>
          </a:p>
          <a:p>
            <a:pPr lvl="1"/>
            <a:r>
              <a:rPr lang="en-US" dirty="0" smtClean="0"/>
              <a:t>NRC report – air release; no waterways impacted</a:t>
            </a:r>
          </a:p>
          <a:p>
            <a:pPr lvl="1"/>
            <a:r>
              <a:rPr lang="en-US" dirty="0" smtClean="0"/>
              <a:t>OEPA provided updates throughout incident</a:t>
            </a:r>
          </a:p>
          <a:p>
            <a:pPr lvl="1"/>
            <a:endParaRPr lang="en-US" sz="1100" dirty="0"/>
          </a:p>
          <a:p>
            <a:r>
              <a:rPr lang="en-US" dirty="0" smtClean="0"/>
              <a:t>Firefighting Runoff</a:t>
            </a:r>
          </a:p>
          <a:p>
            <a:pPr lvl="1"/>
            <a:r>
              <a:rPr lang="en-US" dirty="0" smtClean="0"/>
              <a:t>Site along the banks of the Little Kanawha River</a:t>
            </a:r>
          </a:p>
          <a:p>
            <a:pPr lvl="1"/>
            <a:r>
              <a:rPr lang="en-US" dirty="0" smtClean="0"/>
              <a:t>Fire burned for nearly a week</a:t>
            </a:r>
          </a:p>
          <a:p>
            <a:pPr lvl="1"/>
            <a:r>
              <a:rPr lang="en-US" dirty="0" smtClean="0"/>
              <a:t>Firefighting runoff (water and foam) draining directly into river</a:t>
            </a:r>
          </a:p>
          <a:p>
            <a:pPr lvl="1"/>
            <a:r>
              <a:rPr lang="en-US" dirty="0" smtClean="0"/>
              <a:t>Milky white runoff completely miscible; no containment</a:t>
            </a:r>
          </a:p>
          <a:p>
            <a:pPr marL="457200" lvl="1" indent="0">
              <a:buNone/>
            </a:pPr>
            <a:endParaRPr lang="en-US" sz="1100" dirty="0" smtClean="0"/>
          </a:p>
          <a:p>
            <a:r>
              <a:rPr lang="en-US" dirty="0" smtClean="0"/>
              <a:t>Unknown Chemicals On-site</a:t>
            </a:r>
          </a:p>
          <a:p>
            <a:pPr lvl="1"/>
            <a:r>
              <a:rPr lang="en-US" dirty="0" smtClean="0"/>
              <a:t>Fire destroyed records of materials stored on-site</a:t>
            </a:r>
          </a:p>
          <a:p>
            <a:pPr lvl="1"/>
            <a:endParaRPr lang="en-US" sz="1100" dirty="0" smtClean="0"/>
          </a:p>
          <a:p>
            <a:r>
              <a:rPr lang="en-US" dirty="0" smtClean="0"/>
              <a:t>Lack of Early Water Quality Sampling</a:t>
            </a:r>
          </a:p>
          <a:p>
            <a:pPr lvl="1"/>
            <a:r>
              <a:rPr lang="en-US" dirty="0" smtClean="0"/>
              <a:t>First WQ samples collected and analyzed on Day 4</a:t>
            </a:r>
          </a:p>
        </p:txBody>
      </p:sp>
    </p:spTree>
    <p:extLst>
      <p:ext uri="{BB962C8B-B14F-4D97-AF65-F5344CB8AC3E}">
        <p14:creationId xmlns:p14="http://schemas.microsoft.com/office/powerpoint/2010/main" val="36081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1127</TotalTime>
  <Words>1625</Words>
  <Application>Microsoft Office PowerPoint</Application>
  <PresentationFormat>Widescreen</PresentationFormat>
  <Paragraphs>301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Times New Roman</vt:lpstr>
      <vt:lpstr>Trebuchet MS</vt:lpstr>
      <vt:lpstr>Wingdings</vt:lpstr>
      <vt:lpstr>Berlin</vt:lpstr>
      <vt:lpstr>Source Water Protection Programs Update</vt:lpstr>
      <vt:lpstr>Outline – SWP Update</vt:lpstr>
      <vt:lpstr>Ohio River Contaminant Source Inventory</vt:lpstr>
      <vt:lpstr>Contaminant Source Inventory Pilot Project</vt:lpstr>
      <vt:lpstr>PowerPoint Presentation</vt:lpstr>
      <vt:lpstr>Next ODS Renovation</vt:lpstr>
      <vt:lpstr>Overview of Spill Events</vt:lpstr>
      <vt:lpstr>Racine Barge Incident Summary </vt:lpstr>
      <vt:lpstr>Parkersburg Fire – Early Issues</vt:lpstr>
      <vt:lpstr>Parkersburg Fire – Water Quality Monitoring</vt:lpstr>
      <vt:lpstr>Parkersburg Fire – Water Quality Monitoring</vt:lpstr>
      <vt:lpstr>UAN Barge Incident – Initial Report</vt:lpstr>
      <vt:lpstr>Initial Water Quality Sampling</vt:lpstr>
      <vt:lpstr>Fixed Station Monitoring</vt:lpstr>
      <vt:lpstr>Markland Results</vt:lpstr>
      <vt:lpstr>PowerPoint Presentation</vt:lpstr>
      <vt:lpstr>Silver Linings</vt:lpstr>
      <vt:lpstr>UTV City of Cassville – Barge Grounding</vt:lpstr>
      <vt:lpstr>M/V Gate City Sinking – Initial Report</vt:lpstr>
      <vt:lpstr>M/V Gate City – Follow-Up Details</vt:lpstr>
      <vt:lpstr>M/V Gate City - Monitoring</vt:lpstr>
      <vt:lpstr>M/V Gate City – Kenova Water</vt:lpstr>
      <vt:lpstr>Break-Away Barge Day – January 13 </vt:lpstr>
      <vt:lpstr>Post-Incident Take-Aways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Spill Incident Overviews</dc:title>
  <dc:creator>Sam Dinkins</dc:creator>
  <cp:lastModifiedBy>Sam Dinkins</cp:lastModifiedBy>
  <cp:revision>86</cp:revision>
  <cp:lastPrinted>2018-02-05T21:53:25Z</cp:lastPrinted>
  <dcterms:created xsi:type="dcterms:W3CDTF">2018-01-23T00:53:40Z</dcterms:created>
  <dcterms:modified xsi:type="dcterms:W3CDTF">2018-02-06T21:46:39Z</dcterms:modified>
</cp:coreProperties>
</file>