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 id="257" r:id="rId3"/>
    <p:sldId id="267" r:id="rId4"/>
    <p:sldId id="268" r:id="rId5"/>
    <p:sldId id="269" r:id="rId6"/>
    <p:sldId id="272" r:id="rId7"/>
    <p:sldId id="271" r:id="rId8"/>
    <p:sldId id="262" r:id="rId9"/>
    <p:sldId id="263" r:id="rId10"/>
    <p:sldId id="258" r:id="rId11"/>
    <p:sldId id="260" r:id="rId12"/>
    <p:sldId id="261" r:id="rId13"/>
    <p:sldId id="264" r:id="rId14"/>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871DE65-AAD3-4338-95AC-19B757D06519}" type="datetimeFigureOut">
              <a:rPr lang="en-US" smtClean="0"/>
              <a:pPr/>
              <a:t>1/31/2018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815472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9815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854019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2738111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1339128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871DE65-AAD3-4338-95AC-19B757D06519}" type="datetimeFigureOut">
              <a:rPr lang="en-US" smtClean="0"/>
              <a:pPr/>
              <a:t>1/31/2018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42454082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871DE65-AAD3-4338-95AC-19B757D06519}" type="datetimeFigureOut">
              <a:rPr lang="en-US" smtClean="0"/>
              <a:pPr/>
              <a:t>1/31/2018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6606138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71DE65-AAD3-4338-95AC-19B757D06519}" type="datetimeFigureOut">
              <a:rPr lang="en-US" smtClean="0"/>
              <a:pPr/>
              <a:t>1/31/2018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3772921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71DE65-AAD3-4338-95AC-19B757D06519}" type="datetimeFigureOut">
              <a:rPr lang="en-US" smtClean="0"/>
              <a:pPr/>
              <a:t>1/31/2018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305405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871DE65-AAD3-4338-95AC-19B757D06519}" type="datetimeFigureOut">
              <a:rPr lang="en-US" smtClean="0"/>
              <a:pPr/>
              <a:t>1/31/2018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9361384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71DE65-AAD3-4338-95AC-19B757D06519}" type="datetimeFigureOut">
              <a:rPr lang="en-US" smtClean="0"/>
              <a:pPr/>
              <a:t>1/31/2018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3335014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4099649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871DE65-AAD3-4338-95AC-19B757D06519}" type="datetimeFigureOut">
              <a:rPr lang="en-US" smtClean="0"/>
              <a:pPr/>
              <a:t>1/31/2018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1469498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871DE65-AAD3-4338-95AC-19B757D06519}" type="datetimeFigureOut">
              <a:rPr lang="en-US" smtClean="0"/>
              <a:pPr/>
              <a:t>1/31/2018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3495522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1871DE65-AAD3-4338-95AC-19B757D06519}" type="datetimeFigureOut">
              <a:rPr lang="en-US" smtClean="0"/>
              <a:pPr/>
              <a:t>1/31/2018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1469516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36288034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71DE65-AAD3-4338-95AC-19B757D06519}" type="datetimeFigureOut">
              <a:rPr lang="en-US" smtClean="0"/>
              <a:pPr/>
              <a:t>1/31/2018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62325C-4310-4806-8B15-D7EEA0F6CA79}" type="slidenum">
              <a:rPr lang="en-US" smtClean="0"/>
              <a:pPr/>
              <a:t>‹#›</a:t>
            </a:fld>
            <a:endParaRPr lang="en-US"/>
          </a:p>
        </p:txBody>
      </p:sp>
    </p:spTree>
    <p:extLst>
      <p:ext uri="{BB962C8B-B14F-4D97-AF65-F5344CB8AC3E}">
        <p14:creationId xmlns:p14="http://schemas.microsoft.com/office/powerpoint/2010/main" val="2243819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70000"/>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1871DE65-AAD3-4338-95AC-19B757D06519}" type="datetimeFigureOut">
              <a:rPr lang="en-US" smtClean="0"/>
              <a:pPr/>
              <a:t>1/31/2018</a:t>
            </a:fld>
            <a:endParaRPr lang="en-US"/>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8362325C-4310-4806-8B15-D7EEA0F6CA79}" type="slidenum">
              <a:rPr lang="en-US" smtClean="0"/>
              <a:pPr/>
              <a:t>‹#›</a:t>
            </a:fld>
            <a:endParaRPr lang="en-US"/>
          </a:p>
        </p:txBody>
      </p:sp>
    </p:spTree>
    <p:extLst>
      <p:ext uri="{BB962C8B-B14F-4D97-AF65-F5344CB8AC3E}">
        <p14:creationId xmlns:p14="http://schemas.microsoft.com/office/powerpoint/2010/main" val="104475935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Overview of Current Technical Programs</a:t>
            </a:r>
            <a:endParaRPr lang="en-US" dirty="0"/>
          </a:p>
        </p:txBody>
      </p:sp>
      <p:sp>
        <p:nvSpPr>
          <p:cNvPr id="3" name="Subtitle 2"/>
          <p:cNvSpPr>
            <a:spLocks noGrp="1"/>
          </p:cNvSpPr>
          <p:nvPr>
            <p:ph type="subTitle" idx="1"/>
          </p:nvPr>
        </p:nvSpPr>
        <p:spPr/>
        <p:txBody>
          <a:bodyPr/>
          <a:lstStyle/>
          <a:p>
            <a:r>
              <a:rPr lang="en-US" dirty="0" smtClean="0"/>
              <a:t>Technical Committee Meeting:  February 7-8, 2018</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WQ Data Assessment &amp; Distribution</a:t>
            </a:r>
            <a:endParaRPr lang="en-US" dirty="0"/>
          </a:p>
        </p:txBody>
      </p:sp>
      <p:sp>
        <p:nvSpPr>
          <p:cNvPr id="3" name="Content Placeholder 2"/>
          <p:cNvSpPr>
            <a:spLocks noGrp="1"/>
          </p:cNvSpPr>
          <p:nvPr>
            <p:ph sz="quarter" idx="13"/>
          </p:nvPr>
        </p:nvSpPr>
        <p:spPr/>
        <p:txBody>
          <a:bodyPr>
            <a:normAutofit/>
          </a:bodyPr>
          <a:lstStyle/>
          <a:p>
            <a:r>
              <a:rPr lang="en-US" dirty="0" smtClean="0"/>
              <a:t>Report all data (web &amp; reports).</a:t>
            </a:r>
          </a:p>
          <a:p>
            <a:r>
              <a:rPr lang="en-US" dirty="0" smtClean="0"/>
              <a:t>Complete bacteria trends assessment (in progress).</a:t>
            </a:r>
          </a:p>
          <a:p>
            <a:r>
              <a:rPr lang="en-US" dirty="0" smtClean="0"/>
              <a:t>Participate as end user in HEC/RAS flow model development.</a:t>
            </a:r>
          </a:p>
          <a:p>
            <a:r>
              <a:rPr lang="en-US" dirty="0" smtClean="0"/>
              <a:t>Ohio River modeling</a:t>
            </a:r>
          </a:p>
          <a:p>
            <a:pPr lvl="1"/>
            <a:r>
              <a:rPr lang="en-US" dirty="0" smtClean="0"/>
              <a:t>spills model</a:t>
            </a:r>
            <a:r>
              <a:rPr lang="en-US" dirty="0"/>
              <a:t> </a:t>
            </a:r>
            <a:r>
              <a:rPr lang="en-US" dirty="0" smtClean="0"/>
              <a:t>– will evaluate based on recent ammonia spill.</a:t>
            </a:r>
          </a:p>
          <a:p>
            <a:pPr lvl="1"/>
            <a:r>
              <a:rPr lang="en-US" dirty="0" smtClean="0"/>
              <a:t>Participate in HEC/RAS flow model users group.</a:t>
            </a:r>
          </a:p>
          <a:p>
            <a:r>
              <a:rPr lang="en-US" dirty="0" smtClean="0"/>
              <a:t>Complete 2018 305(b) assessment for Ohio River this summer. </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smtClean="0"/>
              <a:t>Technical Programs (cont.)</a:t>
            </a:r>
            <a:endParaRPr lang="en-US" dirty="0"/>
          </a:p>
        </p:txBody>
      </p:sp>
      <p:sp>
        <p:nvSpPr>
          <p:cNvPr id="3" name="Content Placeholder 2"/>
          <p:cNvSpPr>
            <a:spLocks noGrp="1"/>
          </p:cNvSpPr>
          <p:nvPr>
            <p:ph sz="quarter" idx="13"/>
          </p:nvPr>
        </p:nvSpPr>
        <p:spPr>
          <a:xfrm>
            <a:off x="457200" y="1219200"/>
            <a:ext cx="8229600" cy="5257800"/>
          </a:xfrm>
        </p:spPr>
        <p:txBody>
          <a:bodyPr>
            <a:normAutofit/>
          </a:bodyPr>
          <a:lstStyle/>
          <a:p>
            <a:r>
              <a:rPr lang="en-US" dirty="0" smtClean="0"/>
              <a:t>Urban Wet Weather</a:t>
            </a:r>
          </a:p>
          <a:p>
            <a:pPr lvl="1"/>
            <a:r>
              <a:rPr lang="en-US" dirty="0" smtClean="0"/>
              <a:t>Annual CSO Abatement Report.</a:t>
            </a:r>
          </a:p>
          <a:p>
            <a:pPr lvl="1"/>
            <a:r>
              <a:rPr lang="en-US" dirty="0" smtClean="0"/>
              <a:t>Annual Storm Water Abatement Report.</a:t>
            </a:r>
          </a:p>
          <a:p>
            <a:r>
              <a:rPr lang="en-US" dirty="0" smtClean="0"/>
              <a:t>Watershed Protection</a:t>
            </a:r>
          </a:p>
          <a:p>
            <a:pPr lvl="1"/>
            <a:r>
              <a:rPr lang="en-US" dirty="0" smtClean="0"/>
              <a:t>Participate GOM Hypoxia Task Force.</a:t>
            </a:r>
          </a:p>
          <a:p>
            <a:pPr lvl="1"/>
            <a:r>
              <a:rPr lang="en-US" dirty="0" smtClean="0"/>
              <a:t>Continued investigation and develop ability to effectively utilize satellite data.</a:t>
            </a:r>
          </a:p>
          <a:p>
            <a:pPr lvl="1"/>
            <a:r>
              <a:rPr lang="en-US" dirty="0" smtClean="0"/>
              <a:t>Participate as necessary in hydropower development water quality issues.</a:t>
            </a:r>
          </a:p>
          <a:p>
            <a:pPr lvl="1"/>
            <a:r>
              <a:rPr lang="en-US" dirty="0" smtClean="0"/>
              <a:t>Continued involvement in nutrients trading as necessary.</a:t>
            </a:r>
          </a:p>
          <a:p>
            <a:r>
              <a:rPr lang="en-US" dirty="0" smtClean="0"/>
              <a:t>Bacteria TMDL</a:t>
            </a:r>
          </a:p>
          <a:p>
            <a:pPr lvl="1"/>
            <a:r>
              <a:rPr lang="en-US" dirty="0" smtClean="0"/>
              <a:t>Continued support as needed.</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Projects</a:t>
            </a:r>
            <a:endParaRPr lang="en-US" dirty="0"/>
          </a:p>
        </p:txBody>
      </p:sp>
      <p:sp>
        <p:nvSpPr>
          <p:cNvPr id="3" name="Content Placeholder 2"/>
          <p:cNvSpPr>
            <a:spLocks noGrp="1"/>
          </p:cNvSpPr>
          <p:nvPr>
            <p:ph sz="quarter" idx="13"/>
          </p:nvPr>
        </p:nvSpPr>
        <p:spPr/>
        <p:txBody>
          <a:bodyPr/>
          <a:lstStyle/>
          <a:p>
            <a:r>
              <a:rPr lang="en-US" dirty="0" smtClean="0"/>
              <a:t>Mercury Mass Balance Study.</a:t>
            </a:r>
          </a:p>
          <a:p>
            <a:pPr marL="0" indent="0">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sz="quarter" idx="13"/>
          </p:nvPr>
        </p:nvSpPr>
        <p:spPr/>
        <p:txBody>
          <a:bodyPr/>
          <a:lstStyle/>
          <a:p>
            <a:r>
              <a:rPr lang="en-US" dirty="0" smtClean="0"/>
              <a:t>Emergency Response Programs – ODS</a:t>
            </a:r>
          </a:p>
          <a:p>
            <a:pPr lvl="1"/>
            <a:r>
              <a:rPr lang="en-US" dirty="0" smtClean="0"/>
              <a:t>Update and maintain operational integrity of ODS instrumentation at 16 sites</a:t>
            </a:r>
          </a:p>
          <a:p>
            <a:pPr lvl="1"/>
            <a:r>
              <a:rPr lang="en-US" dirty="0" smtClean="0"/>
              <a:t>Provide operator training and support</a:t>
            </a:r>
          </a:p>
          <a:p>
            <a:pPr lvl="1"/>
            <a:r>
              <a:rPr lang="en-US" dirty="0" smtClean="0"/>
              <a:t>Review data from all ODS locations for detections and evaluate equipment operation</a:t>
            </a:r>
          </a:p>
          <a:p>
            <a:pPr lvl="1"/>
            <a:r>
              <a:rPr lang="en-US" dirty="0" smtClean="0"/>
              <a:t>Utilize ODS and drinking water utility resources as needed during spill events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Ambient WQ Monitoring Programs </a:t>
            </a:r>
            <a:endParaRPr lang="en-US" dirty="0"/>
          </a:p>
        </p:txBody>
      </p:sp>
      <p:sp>
        <p:nvSpPr>
          <p:cNvPr id="3" name="Content Placeholder 2"/>
          <p:cNvSpPr>
            <a:spLocks noGrp="1"/>
          </p:cNvSpPr>
          <p:nvPr>
            <p:ph sz="quarter" idx="13"/>
          </p:nvPr>
        </p:nvSpPr>
        <p:spPr>
          <a:xfrm>
            <a:off x="152400" y="1981200"/>
            <a:ext cx="8991600" cy="5867400"/>
          </a:xfrm>
        </p:spPr>
        <p:txBody>
          <a:bodyPr>
            <a:normAutofit/>
          </a:bodyPr>
          <a:lstStyle/>
          <a:p>
            <a:r>
              <a:rPr lang="en-US" dirty="0" smtClean="0"/>
              <a:t>Bimonthly &amp; Clean Metals Sampling</a:t>
            </a:r>
          </a:p>
          <a:p>
            <a:pPr lvl="1"/>
            <a:r>
              <a:rPr lang="en-US" dirty="0" smtClean="0"/>
              <a:t>Metals &amp; traditional parameters @ 15 </a:t>
            </a:r>
            <a:r>
              <a:rPr lang="en-US" dirty="0" err="1" smtClean="0"/>
              <a:t>mainstem</a:t>
            </a:r>
            <a:r>
              <a:rPr lang="en-US" dirty="0" smtClean="0"/>
              <a:t>, 14 </a:t>
            </a:r>
            <a:r>
              <a:rPr lang="en-US" dirty="0" err="1" smtClean="0"/>
              <a:t>tribs</a:t>
            </a:r>
            <a:r>
              <a:rPr lang="en-US" dirty="0" smtClean="0"/>
              <a:t>, every other month.</a:t>
            </a:r>
          </a:p>
          <a:p>
            <a:pPr lvl="1"/>
            <a:r>
              <a:rPr lang="en-US" dirty="0" smtClean="0"/>
              <a:t>Used in 305(b) and trends.</a:t>
            </a:r>
          </a:p>
          <a:p>
            <a:r>
              <a:rPr lang="en-US" dirty="0" smtClean="0"/>
              <a:t>Bacteria</a:t>
            </a:r>
          </a:p>
          <a:p>
            <a:pPr lvl="1"/>
            <a:r>
              <a:rPr lang="en-US" dirty="0" smtClean="0"/>
              <a:t>Weekly samples fecal &amp; E. coli at 13 sites (6 CSO areas).</a:t>
            </a:r>
          </a:p>
          <a:p>
            <a:pPr lvl="1"/>
            <a:r>
              <a:rPr lang="en-US" dirty="0" smtClean="0"/>
              <a:t>305(b), trends, improvements from LTCP implementation.</a:t>
            </a:r>
          </a:p>
          <a:p>
            <a:r>
              <a:rPr lang="en-US" dirty="0" err="1" smtClean="0"/>
              <a:t>Moniotring</a:t>
            </a:r>
            <a:r>
              <a:rPr lang="en-US" dirty="0" smtClean="0"/>
              <a:t> Strategy</a:t>
            </a:r>
          </a:p>
          <a:p>
            <a:pPr lvl="1"/>
            <a:r>
              <a:rPr lang="en-US" dirty="0" smtClean="0"/>
              <a:t>Received comments from USEPA 5 just before holidays.</a:t>
            </a:r>
          </a:p>
          <a:p>
            <a:pPr lvl="1"/>
            <a:r>
              <a:rPr lang="en-US" dirty="0" smtClean="0"/>
              <a:t>Address comments through Monitoring Strategy Subcommittee.</a:t>
            </a:r>
            <a:endParaRPr lang="en-US" dirty="0"/>
          </a:p>
          <a:p>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WQ Monitoring (cont.)</a:t>
            </a:r>
            <a:endParaRPr lang="en-US" dirty="0"/>
          </a:p>
        </p:txBody>
      </p:sp>
      <p:sp>
        <p:nvSpPr>
          <p:cNvPr id="3" name="Content Placeholder 2"/>
          <p:cNvSpPr>
            <a:spLocks noGrp="1"/>
          </p:cNvSpPr>
          <p:nvPr>
            <p:ph sz="quarter" idx="13"/>
          </p:nvPr>
        </p:nvSpPr>
        <p:spPr>
          <a:xfrm>
            <a:off x="457200" y="914400"/>
            <a:ext cx="8229600" cy="5943600"/>
          </a:xfrm>
        </p:spPr>
        <p:txBody>
          <a:bodyPr>
            <a:normAutofit fontScale="92500" lnSpcReduction="10000"/>
          </a:bodyPr>
          <a:lstStyle/>
          <a:p>
            <a:r>
              <a:rPr lang="en-US" dirty="0" smtClean="0"/>
              <a:t>HABs Early Warning</a:t>
            </a:r>
          </a:p>
          <a:p>
            <a:pPr lvl="1"/>
            <a:r>
              <a:rPr lang="en-US" dirty="0" smtClean="0"/>
              <a:t>2 continuous monitors with telemetry for real-time data access.</a:t>
            </a:r>
          </a:p>
          <a:p>
            <a:pPr lvl="2"/>
            <a:r>
              <a:rPr lang="en-US" dirty="0" smtClean="0"/>
              <a:t>Pike Island and </a:t>
            </a:r>
            <a:r>
              <a:rPr lang="en-US" dirty="0" err="1" smtClean="0"/>
              <a:t>Meldahl</a:t>
            </a:r>
            <a:endParaRPr lang="en-US" dirty="0" smtClean="0"/>
          </a:p>
          <a:p>
            <a:pPr lvl="1"/>
            <a:r>
              <a:rPr lang="en-US" dirty="0" smtClean="0"/>
              <a:t>Chlorophyll and </a:t>
            </a:r>
            <a:r>
              <a:rPr lang="en-US" dirty="0" err="1" smtClean="0"/>
              <a:t>phycocyanin</a:t>
            </a:r>
            <a:r>
              <a:rPr lang="en-US" dirty="0" smtClean="0"/>
              <a:t> measurements.</a:t>
            </a:r>
          </a:p>
          <a:p>
            <a:pPr lvl="1"/>
            <a:r>
              <a:rPr lang="en-US" dirty="0" smtClean="0"/>
              <a:t>Twice monthly samples for nutrients, chlorophyll &amp; algae enumeration.</a:t>
            </a:r>
          </a:p>
          <a:p>
            <a:pPr lvl="1"/>
            <a:r>
              <a:rPr lang="en-US" dirty="0" smtClean="0"/>
              <a:t>Contingency budget for algae/microcystin in the event another HABs event occurs. </a:t>
            </a:r>
          </a:p>
          <a:p>
            <a:pPr lvl="1"/>
            <a:r>
              <a:rPr lang="en-US" dirty="0" smtClean="0"/>
              <a:t>Coordinate with Marshall HABs network, Thomas More and NKU monitors.</a:t>
            </a:r>
          </a:p>
          <a:p>
            <a:r>
              <a:rPr lang="en-US" dirty="0" smtClean="0"/>
              <a:t>UC Capstone - HABs data base and webpage display of real-time data.</a:t>
            </a:r>
          </a:p>
          <a:p>
            <a:r>
              <a:rPr lang="en-US" dirty="0" smtClean="0"/>
              <a:t>EPA RARE grant to evaluate 2015 HABs data.  Addition to project with WV604b grant.</a:t>
            </a:r>
          </a:p>
          <a:p>
            <a:r>
              <a:rPr lang="en-US" dirty="0" smtClean="0"/>
              <a:t>IN 604b proposal for two additional monitors.</a:t>
            </a:r>
          </a:p>
          <a:p>
            <a:r>
              <a:rPr lang="en-US" dirty="0" smtClean="0"/>
              <a:t>PFOA sampling plan for June 2018 meeting.</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smtClean="0"/>
              <a:t>Biological Monitoring</a:t>
            </a:r>
            <a:endParaRPr lang="en-US" dirty="0"/>
          </a:p>
        </p:txBody>
      </p:sp>
      <p:sp>
        <p:nvSpPr>
          <p:cNvPr id="3" name="Content Placeholder 2"/>
          <p:cNvSpPr>
            <a:spLocks noGrp="1"/>
          </p:cNvSpPr>
          <p:nvPr>
            <p:ph sz="quarter" idx="13"/>
          </p:nvPr>
        </p:nvSpPr>
        <p:spPr>
          <a:xfrm>
            <a:off x="457200" y="1295400"/>
            <a:ext cx="8382000" cy="5638800"/>
          </a:xfrm>
        </p:spPr>
        <p:txBody>
          <a:bodyPr>
            <a:normAutofit fontScale="92500"/>
          </a:bodyPr>
          <a:lstStyle/>
          <a:p>
            <a:pPr>
              <a:spcAft>
                <a:spcPts val="600"/>
              </a:spcAft>
            </a:pPr>
            <a:r>
              <a:rPr lang="en-US" sz="2800" dirty="0" smtClean="0"/>
              <a:t>Fish, Macroinvertebrate, Habitat, Nutrients Surveys</a:t>
            </a:r>
          </a:p>
          <a:p>
            <a:pPr lvl="1">
              <a:spcBef>
                <a:spcPts val="0"/>
              </a:spcBef>
              <a:spcAft>
                <a:spcPts val="600"/>
              </a:spcAft>
            </a:pPr>
            <a:r>
              <a:rPr lang="en-US" dirty="0" smtClean="0"/>
              <a:t>15 probabilistic sites in 2 pools – </a:t>
            </a:r>
            <a:r>
              <a:rPr lang="en-US" dirty="0" err="1" smtClean="0"/>
              <a:t>Emsworth</a:t>
            </a:r>
            <a:r>
              <a:rPr lang="en-US" dirty="0" smtClean="0"/>
              <a:t> &amp; Pike Island</a:t>
            </a:r>
          </a:p>
          <a:p>
            <a:pPr lvl="1">
              <a:spcBef>
                <a:spcPts val="0"/>
              </a:spcBef>
              <a:spcAft>
                <a:spcPts val="600"/>
              </a:spcAft>
            </a:pPr>
            <a:r>
              <a:rPr lang="en-US" dirty="0" smtClean="0"/>
              <a:t>18 riverwide fixed stations sampled annually for fish and macros.</a:t>
            </a:r>
          </a:p>
          <a:p>
            <a:pPr lvl="1">
              <a:spcBef>
                <a:spcPts val="0"/>
              </a:spcBef>
              <a:spcAft>
                <a:spcPts val="600"/>
              </a:spcAft>
            </a:pPr>
            <a:r>
              <a:rPr lang="en-US" dirty="0" smtClean="0"/>
              <a:t>Data used to calculate index scores to assess ALU for 305(b)</a:t>
            </a:r>
          </a:p>
          <a:p>
            <a:pPr>
              <a:spcBef>
                <a:spcPts val="0"/>
              </a:spcBef>
            </a:pPr>
            <a:endParaRPr lang="en-US" dirty="0" smtClean="0"/>
          </a:p>
          <a:p>
            <a:pPr>
              <a:spcBef>
                <a:spcPts val="0"/>
              </a:spcBef>
            </a:pPr>
            <a:r>
              <a:rPr lang="en-US" sz="2800" dirty="0" smtClean="0"/>
              <a:t>Special Pool Survey – </a:t>
            </a:r>
            <a:r>
              <a:rPr lang="en-US" sz="2800" dirty="0" smtClean="0"/>
              <a:t>Planning In Progress</a:t>
            </a:r>
          </a:p>
          <a:p>
            <a:pPr lvl="1">
              <a:spcBef>
                <a:spcPts val="0"/>
              </a:spcBef>
            </a:pPr>
            <a:r>
              <a:rPr lang="en-US" dirty="0" smtClean="0"/>
              <a:t>Discussions with states </a:t>
            </a:r>
            <a:r>
              <a:rPr lang="en-US" dirty="0" smtClean="0"/>
              <a:t>and </a:t>
            </a:r>
            <a:r>
              <a:rPr lang="en-US" dirty="0" smtClean="0"/>
              <a:t>USACE </a:t>
            </a:r>
            <a:r>
              <a:rPr lang="en-US" dirty="0" smtClean="0"/>
              <a:t>regarding tributary or hydropower </a:t>
            </a:r>
            <a:r>
              <a:rPr lang="en-US" dirty="0" smtClean="0"/>
              <a:t>surveys</a:t>
            </a:r>
            <a:endParaRPr lang="en-US" dirty="0" smtClean="0"/>
          </a:p>
          <a:p>
            <a:pPr>
              <a:spcBef>
                <a:spcPts val="0"/>
              </a:spcBef>
            </a:pPr>
            <a:endParaRPr lang="en-US" dirty="0" smtClean="0"/>
          </a:p>
          <a:p>
            <a:pPr>
              <a:spcBef>
                <a:spcPts val="0"/>
              </a:spcBef>
            </a:pPr>
            <a:r>
              <a:rPr lang="en-US" sz="2800" dirty="0" smtClean="0"/>
              <a:t>Fish Tissue</a:t>
            </a:r>
          </a:p>
          <a:p>
            <a:pPr lvl="1"/>
            <a:r>
              <a:rPr lang="en-US" dirty="0" smtClean="0"/>
              <a:t>Collect ~40 composite samples annually</a:t>
            </a:r>
          </a:p>
          <a:p>
            <a:pPr lvl="1"/>
            <a:r>
              <a:rPr lang="en-US" dirty="0" smtClean="0"/>
              <a:t>Support states’ fish consumption advisory programs</a:t>
            </a:r>
          </a:p>
          <a:p>
            <a:pPr lvl="1"/>
            <a:r>
              <a:rPr lang="en-US" dirty="0" smtClean="0"/>
              <a:t>Assess Fish Consumption Use for 305(b)</a:t>
            </a:r>
          </a:p>
          <a:p>
            <a:pPr lvl="1"/>
            <a:r>
              <a:rPr lang="en-US" dirty="0" smtClean="0"/>
              <a:t>Track long-term trends</a:t>
            </a:r>
          </a:p>
          <a:p>
            <a:pPr lvl="1">
              <a:buNone/>
            </a:pPr>
            <a:endParaRPr lang="en-US" dirty="0" smtClean="0"/>
          </a:p>
          <a:p>
            <a:endParaRPr lang="en-US" dirty="0" smtClean="0"/>
          </a:p>
          <a:p>
            <a:endParaRPr lang="en-US" dirty="0" smtClean="0"/>
          </a:p>
          <a:p>
            <a:pPr lvl="1">
              <a:spcBef>
                <a:spcPts val="0"/>
              </a:spcBef>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 Monitoring (cont.)</a:t>
            </a:r>
            <a:endParaRPr lang="en-US" dirty="0"/>
          </a:p>
        </p:txBody>
      </p:sp>
      <p:sp>
        <p:nvSpPr>
          <p:cNvPr id="3" name="Content Placeholder 2"/>
          <p:cNvSpPr>
            <a:spLocks noGrp="1"/>
          </p:cNvSpPr>
          <p:nvPr>
            <p:ph sz="quarter" idx="13"/>
          </p:nvPr>
        </p:nvSpPr>
        <p:spPr>
          <a:xfrm>
            <a:off x="457200" y="1600200"/>
            <a:ext cx="8229600" cy="4724400"/>
          </a:xfrm>
        </p:spPr>
        <p:txBody>
          <a:bodyPr/>
          <a:lstStyle/>
          <a:p>
            <a:r>
              <a:rPr lang="en-US" dirty="0" smtClean="0"/>
              <a:t>Nutrients</a:t>
            </a:r>
            <a:endParaRPr lang="en-US" dirty="0"/>
          </a:p>
          <a:p>
            <a:pPr lvl="1"/>
            <a:r>
              <a:rPr lang="en-US" dirty="0"/>
              <a:t>Nutrients and continuous DO/temp sampling at biological monitoring sites. 45 sites, 2 rounds nutrients</a:t>
            </a:r>
            <a:r>
              <a:rPr lang="en-US" dirty="0" smtClean="0"/>
              <a:t>.</a:t>
            </a:r>
          </a:p>
          <a:p>
            <a:endParaRPr lang="en-US" dirty="0" smtClean="0"/>
          </a:p>
          <a:p>
            <a:r>
              <a:rPr lang="en-US" dirty="0" smtClean="0"/>
              <a:t>NRSA (National Rivers and Streams Assessment) Project.</a:t>
            </a:r>
          </a:p>
          <a:p>
            <a:pPr lvl="1"/>
            <a:r>
              <a:rPr lang="en-US" dirty="0" smtClean="0"/>
              <a:t>57 sites planned for 2018; </a:t>
            </a:r>
            <a:r>
              <a:rPr lang="en-US" dirty="0" smtClean="0"/>
              <a:t>48 </a:t>
            </a:r>
            <a:r>
              <a:rPr lang="en-US" dirty="0" smtClean="0"/>
              <a:t>sites planned for </a:t>
            </a:r>
            <a:r>
              <a:rPr lang="en-US" dirty="0" smtClean="0"/>
              <a:t>2019 (98 total).</a:t>
            </a:r>
            <a:endParaRPr lang="en-US" dirty="0" smtClean="0"/>
          </a:p>
          <a:p>
            <a:pPr lvl="1"/>
            <a:r>
              <a:rPr lang="en-US" dirty="0" smtClean="0"/>
              <a:t>Water quality and biological sampling.</a:t>
            </a:r>
          </a:p>
          <a:p>
            <a:pPr lvl="1"/>
            <a:r>
              <a:rPr lang="en-US" dirty="0" smtClean="0"/>
              <a:t>Big project, 2 2-person crews, travel throughout basin, brings in significant funding</a:t>
            </a:r>
            <a:r>
              <a:rPr lang="en-US" dirty="0" smtClean="0"/>
              <a:t>.</a:t>
            </a:r>
          </a:p>
          <a:p>
            <a:pPr lvl="1"/>
            <a:r>
              <a:rPr lang="en-US" dirty="0" smtClean="0"/>
              <a:t>Acquired new equipment</a:t>
            </a:r>
          </a:p>
          <a:p>
            <a:pPr lvl="2"/>
            <a:r>
              <a:rPr lang="en-US" dirty="0" smtClean="0"/>
              <a:t>Small tributary EF Boat and Backpack EF Unit increase basin wide capabilities</a:t>
            </a:r>
            <a:endParaRPr lang="en-US" dirty="0"/>
          </a:p>
          <a:p>
            <a:pPr marL="971550" lvl="1" indent="-514350">
              <a:buNone/>
            </a:pPr>
            <a:endParaRPr lang="en-US" dirty="0"/>
          </a:p>
          <a:p>
            <a:pPr marL="971550" lvl="1" indent="-514350">
              <a:buNone/>
            </a:pP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2" y="232623"/>
            <a:ext cx="7773338" cy="1596177"/>
          </a:xfrm>
        </p:spPr>
        <p:txBody>
          <a:bodyPr/>
          <a:lstStyle/>
          <a:p>
            <a:r>
              <a:rPr lang="en-US" dirty="0" smtClean="0"/>
              <a:t>Biological Assessment</a:t>
            </a:r>
            <a:endParaRPr lang="en-US" dirty="0"/>
          </a:p>
        </p:txBody>
      </p:sp>
      <p:sp>
        <p:nvSpPr>
          <p:cNvPr id="3" name="Content Placeholder 2"/>
          <p:cNvSpPr>
            <a:spLocks noGrp="1"/>
          </p:cNvSpPr>
          <p:nvPr>
            <p:ph sz="quarter" idx="13"/>
          </p:nvPr>
        </p:nvSpPr>
        <p:spPr>
          <a:xfrm>
            <a:off x="457200" y="1600200"/>
            <a:ext cx="8229600" cy="4953000"/>
          </a:xfrm>
        </p:spPr>
        <p:txBody>
          <a:bodyPr/>
          <a:lstStyle/>
          <a:p>
            <a:pPr lvl="1"/>
            <a:r>
              <a:rPr lang="en-US" dirty="0" smtClean="0"/>
              <a:t>Create annual pool survey reports summarizing findings</a:t>
            </a:r>
          </a:p>
          <a:p>
            <a:pPr lvl="1"/>
            <a:endParaRPr lang="en-US" dirty="0" smtClean="0"/>
          </a:p>
          <a:p>
            <a:pPr lvl="1"/>
            <a:r>
              <a:rPr lang="en-US" dirty="0" smtClean="0"/>
              <a:t>Refine biological indices</a:t>
            </a:r>
          </a:p>
          <a:p>
            <a:pPr lvl="1"/>
            <a:endParaRPr lang="en-US" dirty="0" smtClean="0"/>
          </a:p>
          <a:p>
            <a:pPr lvl="1"/>
            <a:r>
              <a:rPr lang="en-US" dirty="0" smtClean="0"/>
              <a:t>Analyze trends in fish and macroinvertebrate data</a:t>
            </a:r>
          </a:p>
          <a:p>
            <a:pPr lvl="1"/>
            <a:endParaRPr lang="en-US" dirty="0" smtClean="0"/>
          </a:p>
          <a:p>
            <a:pPr lvl="1"/>
            <a:r>
              <a:rPr lang="en-US" dirty="0" smtClean="0"/>
              <a:t>Evaluate impacts of nutrients on water quality and macroinvertebrate communities.</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332" y="152400"/>
            <a:ext cx="7773338" cy="1596177"/>
          </a:xfrm>
        </p:spPr>
        <p:txBody>
          <a:bodyPr/>
          <a:lstStyle/>
          <a:p>
            <a:r>
              <a:rPr lang="en-US" dirty="0" smtClean="0"/>
              <a:t>ODS &amp; Spills Monitoring</a:t>
            </a:r>
            <a:endParaRPr lang="en-US" dirty="0"/>
          </a:p>
        </p:txBody>
      </p:sp>
      <p:sp>
        <p:nvSpPr>
          <p:cNvPr id="3" name="Content Placeholder 2"/>
          <p:cNvSpPr>
            <a:spLocks noGrp="1"/>
          </p:cNvSpPr>
          <p:nvPr>
            <p:ph sz="quarter" idx="13"/>
          </p:nvPr>
        </p:nvSpPr>
        <p:spPr>
          <a:xfrm>
            <a:off x="457200" y="2057400"/>
            <a:ext cx="8229600" cy="4876800"/>
          </a:xfrm>
        </p:spPr>
        <p:txBody>
          <a:bodyPr/>
          <a:lstStyle/>
          <a:p>
            <a:r>
              <a:rPr lang="en-US" dirty="0" smtClean="0"/>
              <a:t>Organics Detection System</a:t>
            </a:r>
          </a:p>
          <a:p>
            <a:pPr lvl="1"/>
            <a:r>
              <a:rPr lang="en-US" dirty="0" smtClean="0"/>
              <a:t>Daily VOC monitoring at 17 stations for source water protection, spills detection.</a:t>
            </a:r>
          </a:p>
          <a:p>
            <a:pPr lvl="1"/>
            <a:r>
              <a:rPr lang="en-US" dirty="0" smtClean="0"/>
              <a:t>15 utilities; 2 industries; 4 tributary sites.</a:t>
            </a:r>
          </a:p>
          <a:p>
            <a:pPr lvl="1"/>
            <a:r>
              <a:rPr lang="en-US" dirty="0" smtClean="0"/>
              <a:t>Charleston, WV station on Elk River recently added. </a:t>
            </a:r>
          </a:p>
          <a:p>
            <a:r>
              <a:rPr lang="en-US" dirty="0" smtClean="0"/>
              <a:t>Unplanned Monitoring of Significant Spills Event </a:t>
            </a:r>
          </a:p>
          <a:p>
            <a:pPr lvl="1"/>
            <a:r>
              <a:rPr lang="en-US" dirty="0" smtClean="0"/>
              <a:t>Contingency as needed.</a:t>
            </a:r>
          </a:p>
          <a:p>
            <a:r>
              <a:rPr lang="en-US" dirty="0" smtClean="0"/>
              <a:t>Currently developing an Expanded Source Water Protection Program and funding sources.</a:t>
            </a:r>
          </a:p>
          <a:p>
            <a:r>
              <a:rPr lang="en-US" dirty="0" smtClean="0"/>
              <a:t>Establishment of workgroup </a:t>
            </a:r>
            <a:r>
              <a:rPr lang="en-US" dirty="0" err="1" smtClean="0"/>
              <a:t>foR</a:t>
            </a:r>
            <a:r>
              <a:rPr lang="en-US" dirty="0" smtClean="0"/>
              <a:t> Next generation ODS system.</a:t>
            </a:r>
            <a:endParaRPr lang="en-US" dirty="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Programs</a:t>
            </a:r>
            <a:endParaRPr lang="en-US" dirty="0"/>
          </a:p>
        </p:txBody>
      </p:sp>
      <p:sp>
        <p:nvSpPr>
          <p:cNvPr id="3" name="Content Placeholder 2"/>
          <p:cNvSpPr>
            <a:spLocks noGrp="1"/>
          </p:cNvSpPr>
          <p:nvPr>
            <p:ph sz="quarter" idx="13"/>
          </p:nvPr>
        </p:nvSpPr>
        <p:spPr/>
        <p:txBody>
          <a:bodyPr>
            <a:normAutofit/>
          </a:bodyPr>
          <a:lstStyle/>
          <a:p>
            <a:r>
              <a:rPr lang="en-US" dirty="0" smtClean="0"/>
              <a:t>Source Water Protection Plans</a:t>
            </a:r>
          </a:p>
          <a:p>
            <a:pPr lvl="1"/>
            <a:r>
              <a:rPr lang="en-US" dirty="0" smtClean="0"/>
              <a:t>Coordinate efforts with states and water utilities developing source water protection plans for Ohio River drinking water utilities. </a:t>
            </a:r>
          </a:p>
          <a:p>
            <a:r>
              <a:rPr lang="en-US" dirty="0" smtClean="0"/>
              <a:t>Emergency Response Program</a:t>
            </a:r>
          </a:p>
          <a:p>
            <a:pPr lvl="1"/>
            <a:r>
              <a:rPr lang="en-US" dirty="0" smtClean="0"/>
              <a:t>Continue to receive, evaluate and communicate information regarding spills to the Ohio River, tributaries, or other sources that could impact the water quality of the Ohio River for drinking water use.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Source Water Protection </a:t>
            </a:r>
            <a:r>
              <a:rPr lang="en-US" dirty="0" err="1" smtClean="0"/>
              <a:t>Pgms</a:t>
            </a:r>
            <a:r>
              <a:rPr lang="en-US" dirty="0" smtClean="0"/>
              <a:t>. (</a:t>
            </a:r>
            <a:r>
              <a:rPr lang="en-US" dirty="0" err="1" smtClean="0"/>
              <a:t>con’t</a:t>
            </a:r>
            <a:r>
              <a:rPr lang="en-US" dirty="0" smtClean="0"/>
              <a:t>)</a:t>
            </a:r>
            <a:endParaRPr lang="en-US" dirty="0"/>
          </a:p>
        </p:txBody>
      </p:sp>
      <p:sp>
        <p:nvSpPr>
          <p:cNvPr id="3" name="Content Placeholder 2"/>
          <p:cNvSpPr>
            <a:spLocks noGrp="1"/>
          </p:cNvSpPr>
          <p:nvPr>
            <p:ph sz="quarter" idx="13"/>
          </p:nvPr>
        </p:nvSpPr>
        <p:spPr/>
        <p:txBody>
          <a:bodyPr/>
          <a:lstStyle/>
          <a:p>
            <a:r>
              <a:rPr lang="en-US" dirty="0" smtClean="0"/>
              <a:t>Emergency Response Programs</a:t>
            </a:r>
          </a:p>
          <a:p>
            <a:pPr lvl="1"/>
            <a:r>
              <a:rPr lang="en-US" dirty="0" smtClean="0"/>
              <a:t>Convene meetings of emergency response and water quality agency personnel to promote communication among and between such agencies to facilitate interstate coordination during Ohio River spill response events</a:t>
            </a:r>
          </a:p>
          <a:p>
            <a:pPr lvl="1"/>
            <a:r>
              <a:rPr lang="en-US" dirty="0" smtClean="0"/>
              <a:t>Update and publish the Emergency Response Directory for the Ohio River.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TM04033925[[fn=Droplet]]</Template>
  <TotalTime>1461</TotalTime>
  <Words>770</Words>
  <Application>Microsoft Office PowerPoint</Application>
  <PresentationFormat>On-screen Show (4:3)</PresentationFormat>
  <Paragraphs>104</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Tw Cen MT</vt:lpstr>
      <vt:lpstr>Droplet</vt:lpstr>
      <vt:lpstr>Overview of Current Technical Programs</vt:lpstr>
      <vt:lpstr>Ambient WQ Monitoring Programs </vt:lpstr>
      <vt:lpstr>WQ Monitoring (cont.)</vt:lpstr>
      <vt:lpstr>Biological Monitoring</vt:lpstr>
      <vt:lpstr>Bio Monitoring (cont.)</vt:lpstr>
      <vt:lpstr>Biological Assessment</vt:lpstr>
      <vt:lpstr>ODS &amp; Spills Monitoring</vt:lpstr>
      <vt:lpstr>Source Water Protection Programs</vt:lpstr>
      <vt:lpstr>Source Water Protection Pgms. (con’t)</vt:lpstr>
      <vt:lpstr>WQ Data Assessment &amp; Distribution</vt:lpstr>
      <vt:lpstr>Technical Programs (cont.)</vt:lpstr>
      <vt:lpstr>Special Projects</vt:lpstr>
      <vt:lpstr>Source Water Protection Pgms. (con’t)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ORSANCO’s FY16 Technical Program</dc:title>
  <dc:creator>Jason Heath</dc:creator>
  <cp:lastModifiedBy>Ryan Argo</cp:lastModifiedBy>
  <cp:revision>101</cp:revision>
  <cp:lastPrinted>2018-01-30T15:20:58Z</cp:lastPrinted>
  <dcterms:created xsi:type="dcterms:W3CDTF">2016-01-27T15:32:41Z</dcterms:created>
  <dcterms:modified xsi:type="dcterms:W3CDTF">2018-01-31T18:16:09Z</dcterms:modified>
</cp:coreProperties>
</file>