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354" r:id="rId2"/>
    <p:sldId id="357" r:id="rId3"/>
    <p:sldId id="355" r:id="rId4"/>
    <p:sldId id="303" r:id="rId5"/>
    <p:sldId id="299" r:id="rId6"/>
    <p:sldId id="306" r:id="rId7"/>
    <p:sldId id="263" r:id="rId8"/>
    <p:sldId id="358" r:id="rId9"/>
    <p:sldId id="308" r:id="rId10"/>
    <p:sldId id="319" r:id="rId11"/>
    <p:sldId id="352" r:id="rId12"/>
    <p:sldId id="339" r:id="rId13"/>
    <p:sldId id="341" r:id="rId14"/>
    <p:sldId id="344" r:id="rId15"/>
    <p:sldId id="312" r:id="rId16"/>
    <p:sldId id="333" r:id="rId17"/>
    <p:sldId id="350" r:id="rId18"/>
    <p:sldId id="28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061" autoAdjust="0"/>
  </p:normalViewPr>
  <p:slideViewPr>
    <p:cSldViewPr>
      <p:cViewPr varScale="1">
        <p:scale>
          <a:sx n="88" d="100"/>
          <a:sy n="88" d="100"/>
        </p:scale>
        <p:origin x="545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23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F5F0B8-3647-4391-B4CE-490DB6671FBA}" type="datetimeFigureOut">
              <a:rPr lang="en-US" smtClean="0"/>
              <a:t>6/6/2018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4FB6A9-FC66-4AEA-9D8C-E26006889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012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</p:spTree>
    <p:extLst>
      <p:ext uri="{BB962C8B-B14F-4D97-AF65-F5344CB8AC3E}">
        <p14:creationId xmlns:p14="http://schemas.microsoft.com/office/powerpoint/2010/main" val="18173012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3140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39045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39045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4123" y="8685862"/>
            <a:ext cx="2972320" cy="45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922" tIns="44960" rIns="89922" bIns="44960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33759" indent="-28101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28739" indent="-22481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581483" indent="-22481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32665" indent="-22481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482288" indent="-22481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31910" indent="-22481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381531" indent="-22481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31153" indent="-22481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881965A-16A3-4BE4-96CE-F5B599F5058F}" type="slidenum">
              <a:rPr lang="en-US" altLang="en-US" sz="3900">
                <a:latin typeface="Arial" charset="0"/>
              </a:rPr>
              <a:pPr>
                <a:spcBef>
                  <a:spcPct val="0"/>
                </a:spcBef>
              </a:pPr>
              <a:t>15</a:t>
            </a:fld>
            <a:endParaRPr lang="en-US" altLang="en-US" sz="390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4FB6A9-FC66-4AEA-9D8C-E2600688929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8174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4FB6A9-FC66-4AEA-9D8C-E2600688929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102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107531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</p:spTree>
    <p:extLst>
      <p:ext uri="{BB962C8B-B14F-4D97-AF65-F5344CB8AC3E}">
        <p14:creationId xmlns:p14="http://schemas.microsoft.com/office/powerpoint/2010/main" val="30718760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32E86-0F2C-41FB-874E-031B7C638D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9739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5" y="8685214"/>
            <a:ext cx="2971800" cy="457200"/>
          </a:xfrm>
          <a:prstGeom prst="rect">
            <a:avLst/>
          </a:prstGeom>
        </p:spPr>
        <p:txBody>
          <a:bodyPr lIns="92150" tIns="46075" rIns="92150" bIns="46075"/>
          <a:lstStyle/>
          <a:p>
            <a:fld id="{6766E660-1F8C-44A6-93F6-679C4225DFA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0739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97301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5757A-9FAC-408C-872F-4F59DC63752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3062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EDE23-F2F8-4C14-8730-80BD1A71ABB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4792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5757A-9FAC-408C-872F-4F59DC63752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0846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3904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404813" y="6083300"/>
            <a:ext cx="2016125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88900" tIns="44450" rIns="88900" bIns="44450">
            <a:spAutoFit/>
          </a:bodyPr>
          <a:lstStyle/>
          <a:p>
            <a:pPr defTabSz="88582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b="1">
                <a:solidFill>
                  <a:srgbClr val="FFFFFF"/>
                </a:solidFill>
              </a:rPr>
              <a:t>U.S. Department of the Interior</a:t>
            </a:r>
          </a:p>
          <a:p>
            <a:pPr defTabSz="88582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b="1">
                <a:solidFill>
                  <a:srgbClr val="FFFFFF"/>
                </a:solidFill>
              </a:rPr>
              <a:t>U.S. Geological Survey</a:t>
            </a:r>
          </a:p>
        </p:txBody>
      </p:sp>
      <p:pic>
        <p:nvPicPr>
          <p:cNvPr id="5" name="Picture 9" descr="D:\Vugraph Info\Vugraph Templates\Templates-NEW-NMP and Bureau\ident_4_onscreen_png.png"/>
          <p:cNvPicPr>
            <a:picLocks noChangeAspect="1" noChangeArrowheads="1"/>
          </p:cNvPicPr>
          <p:nvPr userDrawn="1"/>
        </p:nvPicPr>
        <p:blipFill>
          <a:blip r:embed="rId2" cstate="print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457200" y="461963"/>
            <a:ext cx="205740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4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2286000"/>
            <a:ext cx="8305800" cy="1143000"/>
          </a:xfr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3886200"/>
            <a:ext cx="8305800" cy="1752600"/>
          </a:xfrm>
        </p:spPr>
        <p:txBody>
          <a:bodyPr/>
          <a:lstStyle>
            <a:lvl1pPr marL="0" indent="0">
              <a:buFont typeface="Wingdings" charset="0"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9876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2530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0350" y="152400"/>
            <a:ext cx="2076450" cy="5715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152400"/>
            <a:ext cx="6076950" cy="5715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86772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5650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49405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371600"/>
            <a:ext cx="40767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0767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46751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5052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06324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1707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6245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1204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F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152400"/>
            <a:ext cx="8305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371600"/>
            <a:ext cx="83058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28" name="Picture 11" descr="D:\Vugraph Info\Vugraph Templates\Templates-NEW-NMP and Bureau\ident-small_4_onscreen_png.png"/>
          <p:cNvPicPr>
            <a:picLocks noChangeAspect="1" noChangeArrowheads="1"/>
          </p:cNvPicPr>
          <p:nvPr/>
        </p:nvPicPr>
        <p:blipFill>
          <a:blip r:embed="rId13" cstate="print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457200" y="6094413"/>
            <a:ext cx="1143000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2251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9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9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9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99"/>
          </a:solidFill>
          <a:latin typeface="Arial" charset="0"/>
          <a:ea typeface="ＭＳ Ｐゴシック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99"/>
          </a:solidFill>
          <a:latin typeface="Arial" charset="0"/>
          <a:ea typeface="ＭＳ Ｐゴシック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99"/>
          </a:solidFill>
          <a:latin typeface="Arial" charset="0"/>
          <a:ea typeface="ＭＳ Ｐゴシック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99"/>
          </a:solidFill>
          <a:latin typeface="Arial" charset="0"/>
          <a:ea typeface="ＭＳ Ｐゴシック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99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125000"/>
        <a:buFont typeface="Wingdings" pitchFamily="2" charset="2"/>
        <a:buChar char="§"/>
        <a:defRPr sz="28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125000"/>
        <a:buFont typeface="Wingdings" pitchFamily="2" charset="2"/>
        <a:buChar char="§"/>
        <a:defRPr sz="2400" b="1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125000"/>
        <a:buFont typeface="Wingdings" pitchFamily="2" charset="2"/>
        <a:buChar char="§"/>
        <a:defRPr sz="2000" b="1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125000"/>
        <a:buFont typeface="Wingdings" pitchFamily="2" charset="2"/>
        <a:buChar char="§"/>
        <a:defRPr b="1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125000"/>
        <a:buFont typeface="Wingdings" pitchFamily="2" charset="2"/>
        <a:buChar char="§"/>
        <a:defRPr b="1">
          <a:solidFill>
            <a:schemeClr val="bg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125000"/>
        <a:buFont typeface="Wingdings" charset="0"/>
        <a:buChar char="§"/>
        <a:defRPr b="1">
          <a:solidFill>
            <a:schemeClr val="bg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125000"/>
        <a:buFont typeface="Wingdings" charset="0"/>
        <a:buChar char="§"/>
        <a:defRPr b="1">
          <a:solidFill>
            <a:schemeClr val="bg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125000"/>
        <a:buFont typeface="Wingdings" charset="0"/>
        <a:buChar char="§"/>
        <a:defRPr b="1">
          <a:solidFill>
            <a:schemeClr val="bg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125000"/>
        <a:buFont typeface="Wingdings" charset="0"/>
        <a:buChar char="§"/>
        <a:defRPr b="1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33350"/>
            <a:ext cx="8915400" cy="1009650"/>
          </a:xfrm>
        </p:spPr>
        <p:txBody>
          <a:bodyPr/>
          <a:lstStyle/>
          <a:p>
            <a:pPr algn="ctr"/>
            <a:r>
              <a:rPr lang="en-US" dirty="0" smtClean="0"/>
              <a:t>Super Gage sites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066800"/>
            <a:ext cx="8686800" cy="4038600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b="0" dirty="0" smtClean="0">
                <a:latin typeface="Arial" pitchFamily="34" charset="0"/>
                <a:cs typeface="Arial" pitchFamily="34" charset="0"/>
              </a:rPr>
              <a:t>Sensors for water temperature, specific conductance, pH, dissolved oxygen, turbidity, </a:t>
            </a:r>
            <a:r>
              <a:rPr lang="en-US" b="0" u="sng" dirty="0" smtClean="0">
                <a:latin typeface="Arial" pitchFamily="34" charset="0"/>
                <a:cs typeface="Arial" pitchFamily="34" charset="0"/>
              </a:rPr>
              <a:t>nitrate + nitrite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b="0" u="sng" dirty="0" smtClean="0">
                <a:latin typeface="Arial" pitchFamily="34" charset="0"/>
                <a:cs typeface="Arial" pitchFamily="34" charset="0"/>
              </a:rPr>
              <a:t>orthophosphate</a:t>
            </a:r>
            <a:endParaRPr lang="en-US" b="0" i="1" u="sng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800"/>
              </a:spcBef>
            </a:pPr>
            <a:r>
              <a:rPr lang="en-US" b="0" dirty="0" smtClean="0">
                <a:latin typeface="Arial" pitchFamily="34" charset="0"/>
                <a:cs typeface="Arial" pitchFamily="34" charset="0"/>
              </a:rPr>
              <a:t>Compute nutrient and suspended sediment loads</a:t>
            </a:r>
          </a:p>
          <a:p>
            <a:pPr>
              <a:spcBef>
                <a:spcPts val="1800"/>
              </a:spcBef>
            </a:pPr>
            <a:r>
              <a:rPr lang="en-US" b="0" dirty="0" smtClean="0">
                <a:latin typeface="Arial" pitchFamily="34" charset="0"/>
                <a:cs typeface="Arial" pitchFamily="34" charset="0"/>
              </a:rPr>
              <a:t>Develop surrogate models for constituents not easily measured in real-time</a:t>
            </a:r>
            <a:endParaRPr lang="en-US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Shape 3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01432" y="4495800"/>
            <a:ext cx="2414587" cy="182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hape 3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96200" y="4495800"/>
            <a:ext cx="987425" cy="1931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3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06923" y="4648200"/>
            <a:ext cx="2401887" cy="1847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660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915400" cy="1295400"/>
          </a:xfrm>
        </p:spPr>
        <p:txBody>
          <a:bodyPr/>
          <a:lstStyle/>
          <a:p>
            <a:pPr algn="ctr">
              <a:defRPr/>
            </a:pPr>
            <a:r>
              <a:rPr lang="en-US" sz="4000" dirty="0"/>
              <a:t>Cadiz real time factors:  </a:t>
            </a:r>
            <a:br>
              <a:rPr lang="en-US" sz="4000" dirty="0"/>
            </a:br>
            <a:r>
              <a:rPr lang="en-US" sz="4000" dirty="0"/>
              <a:t>Continuous monitor in 2017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3180880"/>
              </p:ext>
            </p:extLst>
          </p:nvPr>
        </p:nvGraphicFramePr>
        <p:xfrm>
          <a:off x="457200" y="1524000"/>
          <a:ext cx="8229598" cy="2895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63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07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391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Spearman’s correlations (rho) to </a:t>
                      </a:r>
                      <a:r>
                        <a:rPr lang="en-US" sz="2000" b="1" u="none" strike="noStrike" dirty="0" err="1">
                          <a:effectLst/>
                        </a:rPr>
                        <a:t>microcystin</a:t>
                      </a:r>
                      <a:r>
                        <a:rPr lang="en-US" sz="2000" b="1" u="none" strike="noStrike" dirty="0">
                          <a:effectLst/>
                        </a:rPr>
                        <a:t>, p&lt;0.1, </a:t>
                      </a:r>
                      <a:r>
                        <a:rPr lang="en-US" sz="2000" b="1" u="none" strike="noStrike" dirty="0">
                          <a:solidFill>
                            <a:srgbClr val="0000FF"/>
                          </a:solidFill>
                          <a:effectLst/>
                        </a:rPr>
                        <a:t>p&lt;0.05</a:t>
                      </a:r>
                    </a:p>
                  </a:txBody>
                  <a:tcPr marL="9525" marR="9525" marT="9526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2000" b="1" u="none" strike="noStrike" dirty="0">
                        <a:effectLst/>
                      </a:endParaRPr>
                    </a:p>
                  </a:txBody>
                  <a:tcPr marL="9525" marR="9525" marT="9526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2443"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2017</a:t>
                      </a:r>
                      <a:r>
                        <a:rPr lang="en-US" sz="18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(n=37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or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38)</a:t>
                      </a:r>
                    </a:p>
                  </a:txBody>
                  <a:tcPr marL="9525" marR="9525" marT="952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2439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Blue-green algae (BGA): 7d, 5d, 24h, 3d, Inst, 14 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0.51 – 0.39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764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pH:  14d, 7d, 5d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0.40</a:t>
                      </a:r>
                      <a:r>
                        <a:rPr lang="en-US" sz="2400" b="1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 – </a:t>
                      </a:r>
                      <a:r>
                        <a:rPr lang="en-US" sz="24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0.28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803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Turbidity, 24 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0.30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676400" y="4724400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Not significant:  dissolved oxygen, water temp, specific conductance, chlorophyll</a:t>
            </a:r>
          </a:p>
        </p:txBody>
      </p:sp>
    </p:spTree>
    <p:extLst>
      <p:ext uri="{BB962C8B-B14F-4D97-AF65-F5344CB8AC3E}">
        <p14:creationId xmlns:p14="http://schemas.microsoft.com/office/powerpoint/2010/main" val="250488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067800" cy="1524000"/>
          </a:xfrm>
        </p:spPr>
        <p:txBody>
          <a:bodyPr/>
          <a:lstStyle/>
          <a:p>
            <a:pPr algn="ctr">
              <a:defRPr/>
            </a:pPr>
            <a:r>
              <a:rPr lang="en-US" sz="4000" dirty="0"/>
              <a:t>Cadiz comprehensive factors:  Nutrients and cyanobacterial genes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9072775"/>
              </p:ext>
            </p:extLst>
          </p:nvPr>
        </p:nvGraphicFramePr>
        <p:xfrm>
          <a:off x="876300" y="1695220"/>
          <a:ext cx="7315200" cy="38878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9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4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1864">
                <a:tc gridSpan="2"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u="none" strike="noStrike" dirty="0">
                          <a:effectLst/>
                        </a:rPr>
                        <a:t>Spearman’s correlations (rho) to </a:t>
                      </a:r>
                      <a:r>
                        <a:rPr lang="en-US" sz="2000" b="1" u="none" strike="noStrike" dirty="0" err="1">
                          <a:effectLst/>
                        </a:rPr>
                        <a:t>microcystin</a:t>
                      </a:r>
                      <a:r>
                        <a:rPr lang="en-US" sz="2000" b="1" u="none" strike="noStrike" dirty="0">
                          <a:effectLst/>
                        </a:rPr>
                        <a:t>, </a:t>
                      </a:r>
                      <a:r>
                        <a:rPr lang="en-US" sz="2000" b="1" u="none" strike="noStrike" dirty="0">
                          <a:solidFill>
                            <a:srgbClr val="0000FF"/>
                          </a:solidFill>
                          <a:effectLst/>
                        </a:rPr>
                        <a:t>p&lt;0.05</a:t>
                      </a:r>
                    </a:p>
                  </a:txBody>
                  <a:tcPr marL="9525" marR="9525" marT="9526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6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78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2016-17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Lagged 7-36 days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439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4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Planktothrix</a:t>
                      </a:r>
                      <a:r>
                        <a:rPr lang="en-US" sz="2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24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mcyE</a:t>
                      </a:r>
                      <a:r>
                        <a:rPr lang="en-US" sz="2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 toxin genes</a:t>
                      </a:r>
                      <a:endParaRPr lang="en-US" sz="24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0.76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575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4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Planktothrix</a:t>
                      </a:r>
                      <a:r>
                        <a:rPr lang="en-US" sz="2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2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general genes</a:t>
                      </a:r>
                      <a:endParaRPr lang="en-US" sz="24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0.64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9016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4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Microcystis</a:t>
                      </a:r>
                      <a:r>
                        <a:rPr lang="en-US" sz="24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general genes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-0.52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2444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i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Dolichospermum</a:t>
                      </a:r>
                      <a:r>
                        <a:rPr lang="en-US" sz="2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general genes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-0.51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2444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Nitrate + nitrite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0.35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2444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Ammonia</a:t>
                      </a:r>
                      <a:endParaRPr lang="en-US" sz="24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-0.39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971800" y="5791200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Not significant: </a:t>
            </a:r>
            <a:r>
              <a:rPr lang="en-US" sz="2400" dirty="0" err="1">
                <a:solidFill>
                  <a:schemeClr val="bg1"/>
                </a:solidFill>
              </a:rPr>
              <a:t>ortho</a:t>
            </a:r>
            <a:r>
              <a:rPr lang="en-US" sz="2400" dirty="0">
                <a:solidFill>
                  <a:schemeClr val="bg1"/>
                </a:solidFill>
              </a:rPr>
              <a:t>-P, TN, TP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2"/>
          <a:stretch/>
        </p:blipFill>
        <p:spPr bwMode="auto">
          <a:xfrm>
            <a:off x="4222102" y="3505200"/>
            <a:ext cx="4210793" cy="2927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643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/>
              <a:t>Carroll WTP: 2016</a:t>
            </a:r>
            <a:r>
              <a:rPr lang="en-US" sz="4400" dirty="0">
                <a:latin typeface="Arial"/>
                <a:cs typeface="Arial"/>
              </a:rPr>
              <a:t>‒</a:t>
            </a:r>
            <a:r>
              <a:rPr lang="en-US" sz="4400" dirty="0"/>
              <a:t>17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524000"/>
            <a:ext cx="56388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7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43000"/>
          </a:xfrm>
        </p:spPr>
        <p:txBody>
          <a:bodyPr/>
          <a:lstStyle/>
          <a:p>
            <a:pPr algn="ctr">
              <a:defRPr/>
            </a:pPr>
            <a:r>
              <a:rPr lang="en-US" sz="4000" dirty="0"/>
              <a:t>Carroll WTP: Real time factors from 3</a:t>
            </a:r>
            <a:r>
              <a:rPr lang="en-US" sz="4000" baseline="30000" dirty="0"/>
              <a:t>rd</a:t>
            </a:r>
            <a:r>
              <a:rPr lang="en-US" sz="4000" dirty="0"/>
              <a:t> party sources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5414955"/>
              </p:ext>
            </p:extLst>
          </p:nvPr>
        </p:nvGraphicFramePr>
        <p:xfrm>
          <a:off x="304800" y="1524000"/>
          <a:ext cx="8458200" cy="32766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6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936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Spearman’s correlations (rho) to </a:t>
                      </a:r>
                      <a:r>
                        <a:rPr lang="en-US" sz="2000" b="1" u="none" strike="noStrike" dirty="0" err="1">
                          <a:effectLst/>
                        </a:rPr>
                        <a:t>microcystin</a:t>
                      </a:r>
                      <a:r>
                        <a:rPr lang="en-US" sz="2000" b="1" u="none" strike="noStrike" dirty="0">
                          <a:effectLst/>
                        </a:rPr>
                        <a:t>, </a:t>
                      </a:r>
                      <a:r>
                        <a:rPr lang="en-US" sz="2000" b="1" u="none" strike="noStrike" dirty="0">
                          <a:solidFill>
                            <a:srgbClr val="0000FF"/>
                          </a:solidFill>
                          <a:effectLst/>
                        </a:rPr>
                        <a:t>p&lt;0.05</a:t>
                      </a:r>
                    </a:p>
                  </a:txBody>
                  <a:tcPr marL="9525" marR="9525" marT="9526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2000" b="1" u="none" strike="noStrike" dirty="0">
                        <a:effectLst/>
                      </a:endParaRPr>
                    </a:p>
                  </a:txBody>
                  <a:tcPr marL="9525" marR="9525" marT="9526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687">
                <a:tc>
                  <a:txBody>
                    <a:bodyPr/>
                    <a:lstStyle/>
                    <a:p>
                      <a:pPr algn="ctr" fontAlgn="ctr"/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2016-17</a:t>
                      </a:r>
                      <a:r>
                        <a:rPr lang="en-US" sz="18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(n=44)</a:t>
                      </a:r>
                    </a:p>
                  </a:txBody>
                  <a:tcPr marL="9525" marR="9525" marT="952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211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Discharge, Portage River: 14d, 24 h, 3 d prior, 7d or 30 d average or peak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-0.52 to -0.31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9479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NOAA,</a:t>
                      </a:r>
                      <a:r>
                        <a:rPr lang="en-US" sz="2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raw pixel</a:t>
                      </a:r>
                      <a:r>
                        <a:rPr lang="en-US" sz="2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value from satellite imagery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0.44 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(n=22)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9479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Rain: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3-d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prior, 14-d</a:t>
                      </a:r>
                      <a:r>
                        <a:rPr lang="en-US" sz="2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sum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-0.26 </a:t>
                      </a:r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-0.25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9479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Lake level: change from spring average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-0.25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352800"/>
            <a:ext cx="4572000" cy="3121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836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915400" cy="1295400"/>
          </a:xfrm>
        </p:spPr>
        <p:txBody>
          <a:bodyPr/>
          <a:lstStyle/>
          <a:p>
            <a:pPr algn="ctr">
              <a:defRPr/>
            </a:pPr>
            <a:r>
              <a:rPr lang="en-US" sz="4000" dirty="0"/>
              <a:t>Carroll real time factors:  Continuous monitor </a:t>
            </a:r>
            <a:r>
              <a:rPr lang="en-US" sz="4000" dirty="0" smtClean="0"/>
              <a:t>2016</a:t>
            </a:r>
            <a:r>
              <a:rPr lang="en-US" sz="4000" dirty="0" smtClean="0">
                <a:latin typeface="Arial"/>
                <a:cs typeface="Arial"/>
              </a:rPr>
              <a:t>‒</a:t>
            </a:r>
            <a:r>
              <a:rPr lang="en-US" sz="4000" dirty="0" smtClean="0"/>
              <a:t>17</a:t>
            </a:r>
            <a:endParaRPr lang="en-US" sz="40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0667670"/>
              </p:ext>
            </p:extLst>
          </p:nvPr>
        </p:nvGraphicFramePr>
        <p:xfrm>
          <a:off x="457200" y="1524000"/>
          <a:ext cx="8458200" cy="34636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38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3919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Spearman’s correlations (rho) to </a:t>
                      </a:r>
                      <a:r>
                        <a:rPr lang="en-US" sz="2000" b="1" u="none" strike="noStrike" dirty="0" err="1">
                          <a:effectLst/>
                        </a:rPr>
                        <a:t>microcystin</a:t>
                      </a:r>
                      <a:r>
                        <a:rPr lang="en-US" sz="2000" b="1" u="none" strike="noStrike" dirty="0">
                          <a:effectLst/>
                        </a:rPr>
                        <a:t>, </a:t>
                      </a:r>
                      <a:r>
                        <a:rPr lang="en-US" sz="2000" b="1" u="none" strike="noStrike" dirty="0">
                          <a:solidFill>
                            <a:srgbClr val="0000FF"/>
                          </a:solidFill>
                          <a:effectLst/>
                        </a:rPr>
                        <a:t>p&lt;0.05</a:t>
                      </a:r>
                    </a:p>
                  </a:txBody>
                  <a:tcPr marL="9525" marR="9525" marT="9526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2000" b="1" u="none" strike="noStrike" dirty="0">
                        <a:effectLst/>
                      </a:endParaRPr>
                    </a:p>
                  </a:txBody>
                  <a:tcPr marL="9525" marR="9525" marT="9526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2000" b="1" u="none" strike="noStrike" dirty="0">
                        <a:solidFill>
                          <a:srgbClr val="0000FF"/>
                        </a:solidFill>
                        <a:effectLst/>
                      </a:endParaRPr>
                    </a:p>
                  </a:txBody>
                  <a:tcPr marL="9525" marR="9525" marT="9526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24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 = 40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‒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Oregon WTP</a:t>
                      </a:r>
                    </a:p>
                  </a:txBody>
                  <a:tcPr marL="9525" marR="9525" marT="952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Ottawa WTP</a:t>
                      </a:r>
                    </a:p>
                  </a:txBody>
                  <a:tcPr marL="9525" marR="9525" marT="952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2439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pH: 24</a:t>
                      </a:r>
                      <a:r>
                        <a:rPr lang="en-US" sz="2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h, 3d, 7d, 5d, 14d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0.87 </a:t>
                      </a:r>
                      <a:r>
                        <a:rPr lang="en-US" sz="2400" b="1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– 0.77</a:t>
                      </a:r>
                      <a:endParaRPr lang="en-US" sz="2400" b="1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0.66</a:t>
                      </a:r>
                      <a:r>
                        <a:rPr lang="en-US" sz="2400" b="1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 – 0.57</a:t>
                      </a:r>
                      <a:endParaRPr lang="en-US" sz="2400" b="1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764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BGA, RFU: 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24</a:t>
                      </a:r>
                      <a:r>
                        <a:rPr lang="en-US" sz="2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h, 3d, 7d, 5d, 14d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0.76</a:t>
                      </a:r>
                      <a:r>
                        <a:rPr lang="en-US" sz="2400" b="1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 – 0.74</a:t>
                      </a:r>
                      <a:endParaRPr lang="en-US" sz="2400" b="1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0.49</a:t>
                      </a:r>
                      <a:r>
                        <a:rPr lang="en-US" sz="24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2400" b="1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– 0.45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803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Specific conductance: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-0.76</a:t>
                      </a:r>
                      <a:r>
                        <a:rPr lang="en-US" sz="2400" b="1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 – -0.66</a:t>
                      </a:r>
                      <a:endParaRPr lang="en-US" sz="2400" b="1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-0.58</a:t>
                      </a:r>
                      <a:r>
                        <a:rPr lang="en-US" sz="2400" b="1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 – -0.49</a:t>
                      </a:r>
                      <a:endParaRPr lang="en-US" sz="2400" b="1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803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Chlorophyll,</a:t>
                      </a:r>
                      <a:r>
                        <a:rPr lang="en-US" sz="2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raw, </a:t>
                      </a:r>
                      <a:r>
                        <a:rPr lang="en-US" sz="20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ug</a:t>
                      </a:r>
                      <a:r>
                        <a:rPr lang="en-US" sz="2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/L or RFU: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0.26 </a:t>
                      </a:r>
                      <a:r>
                        <a:rPr lang="en-US" sz="2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– 0.21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0.48</a:t>
                      </a:r>
                      <a:r>
                        <a:rPr lang="en-US" sz="24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2400" b="1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– 0.38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905000" y="5334000"/>
            <a:ext cx="701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Not significant:  dissolved oxygen, water temp</a:t>
            </a: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7" r="3520" b="3333"/>
          <a:stretch/>
        </p:blipFill>
        <p:spPr bwMode="auto">
          <a:xfrm>
            <a:off x="4419600" y="3402119"/>
            <a:ext cx="4282347" cy="3171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934200" y="6265373"/>
            <a:ext cx="14478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Oregon WTP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35347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6705600" cy="944563"/>
          </a:xfrm>
        </p:spPr>
        <p:txBody>
          <a:bodyPr/>
          <a:lstStyle/>
          <a:p>
            <a:pPr>
              <a:defRPr/>
            </a:pPr>
            <a:r>
              <a:rPr lang="en-US" sz="4400" dirty="0"/>
              <a:t>Virtual Beach Modeling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839200" cy="2686968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defRPr/>
            </a:pPr>
            <a:r>
              <a:rPr lang="en-US" sz="2800" b="0" dirty="0"/>
              <a:t>Free software developed by USEPA</a:t>
            </a:r>
          </a:p>
          <a:p>
            <a:pPr>
              <a:spcBef>
                <a:spcPts val="600"/>
              </a:spcBef>
              <a:defRPr/>
            </a:pPr>
            <a:r>
              <a:rPr lang="en-US" sz="2800" b="0" dirty="0"/>
              <a:t>Originally developed for </a:t>
            </a:r>
            <a:r>
              <a:rPr lang="en-US" sz="2800" b="0" i="1" dirty="0"/>
              <a:t>E. coli </a:t>
            </a:r>
            <a:r>
              <a:rPr lang="en-US" sz="2800" b="0" dirty="0"/>
              <a:t>and beaches</a:t>
            </a:r>
          </a:p>
          <a:p>
            <a:pPr>
              <a:spcBef>
                <a:spcPts val="600"/>
              </a:spcBef>
              <a:defRPr/>
            </a:pPr>
            <a:r>
              <a:rPr lang="en-US" sz="2800" b="0" dirty="0"/>
              <a:t>Data </a:t>
            </a:r>
            <a:r>
              <a:rPr lang="en-US" sz="2800" b="0" dirty="0" smtClean="0"/>
              <a:t>exploration and model </a:t>
            </a:r>
            <a:r>
              <a:rPr lang="en-US" sz="2800" b="0" dirty="0"/>
              <a:t>selection, development, and </a:t>
            </a:r>
            <a:r>
              <a:rPr lang="en-US" sz="2800" b="0" dirty="0" smtClean="0"/>
              <a:t>validation</a:t>
            </a:r>
          </a:p>
          <a:p>
            <a:pPr>
              <a:spcBef>
                <a:spcPts val="600"/>
              </a:spcBef>
              <a:defRPr/>
            </a:pPr>
            <a:r>
              <a:rPr lang="en-US" b="0" dirty="0" smtClean="0"/>
              <a:t>Training provided</a:t>
            </a:r>
            <a:endParaRPr lang="en-US" sz="2800" b="0" dirty="0"/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496" y="3505200"/>
            <a:ext cx="3724704" cy="253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506186" y="4267200"/>
            <a:ext cx="4038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FFF99"/>
                </a:solidFill>
              </a:rPr>
              <a:t>https://www.epa.gov/exposure-assessment-models/virtual-beach-vb</a:t>
            </a:r>
          </a:p>
        </p:txBody>
      </p:sp>
    </p:spTree>
    <p:extLst>
      <p:ext uri="{BB962C8B-B14F-4D97-AF65-F5344CB8AC3E}">
        <p14:creationId xmlns:p14="http://schemas.microsoft.com/office/powerpoint/2010/main" val="364940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6" y="152400"/>
            <a:ext cx="8763000" cy="1143000"/>
          </a:xfrm>
        </p:spPr>
        <p:txBody>
          <a:bodyPr/>
          <a:lstStyle/>
          <a:p>
            <a:pPr algn="ctr"/>
            <a:r>
              <a:rPr lang="en-US" sz="4000" dirty="0"/>
              <a:t>Cadiz comprehensive model: </a:t>
            </a:r>
            <a:br>
              <a:rPr lang="en-US" sz="4000" dirty="0"/>
            </a:br>
            <a:r>
              <a:rPr lang="en-US" sz="4000" dirty="0"/>
              <a:t>2016</a:t>
            </a:r>
            <a:r>
              <a:rPr lang="en-US" sz="4000" dirty="0">
                <a:latin typeface="Arial"/>
                <a:cs typeface="Arial"/>
              </a:rPr>
              <a:t>‒</a:t>
            </a:r>
            <a:r>
              <a:rPr lang="en-US" sz="4000" dirty="0"/>
              <a:t>2017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9"/>
          <a:stretch/>
        </p:blipFill>
        <p:spPr>
          <a:xfrm>
            <a:off x="2960914" y="1524000"/>
            <a:ext cx="6030930" cy="4495800"/>
          </a:xfrm>
        </p:spPr>
      </p:pic>
      <p:sp>
        <p:nvSpPr>
          <p:cNvPr id="5" name="TextBox 4"/>
          <p:cNvSpPr txBox="1"/>
          <p:nvPr/>
        </p:nvSpPr>
        <p:spPr>
          <a:xfrm>
            <a:off x="152400" y="1828800"/>
            <a:ext cx="28194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sz="2400" i="1" dirty="0" err="1">
                <a:solidFill>
                  <a:schemeClr val="bg1"/>
                </a:solidFill>
              </a:rPr>
              <a:t>Planktothrix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i="1" dirty="0" err="1">
                <a:solidFill>
                  <a:schemeClr val="bg1"/>
                </a:solidFill>
              </a:rPr>
              <a:t>mcyE</a:t>
            </a:r>
            <a:r>
              <a:rPr lang="en-US" sz="2400" dirty="0">
                <a:solidFill>
                  <a:schemeClr val="bg1"/>
                </a:solidFill>
              </a:rPr>
              <a:t>, lagged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</a:rPr>
              <a:t>Cosine day of the year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</a:rPr>
              <a:t>Lake level above spring average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00" y="2242066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</a:t>
            </a:r>
            <a:r>
              <a:rPr lang="en-US" b="1" baseline="30000" dirty="0"/>
              <a:t>2</a:t>
            </a:r>
            <a:r>
              <a:rPr lang="en-US" b="1" dirty="0"/>
              <a:t> = 0.85</a:t>
            </a:r>
          </a:p>
        </p:txBody>
      </p:sp>
    </p:spTree>
    <p:extLst>
      <p:ext uri="{BB962C8B-B14F-4D97-AF65-F5344CB8AC3E}">
        <p14:creationId xmlns:p14="http://schemas.microsoft.com/office/powerpoint/2010/main" val="39048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07" t="1942" r="2504" b="4361"/>
          <a:stretch/>
        </p:blipFill>
        <p:spPr>
          <a:xfrm>
            <a:off x="3320143" y="1219200"/>
            <a:ext cx="5623389" cy="496021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3116"/>
            <a:ext cx="9144000" cy="1119883"/>
          </a:xfrm>
        </p:spPr>
        <p:txBody>
          <a:bodyPr/>
          <a:lstStyle/>
          <a:p>
            <a:pPr algn="ctr"/>
            <a:r>
              <a:rPr lang="en-US" sz="4400" dirty="0"/>
              <a:t>Carroll real-time model:  2016-17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19800" y="2431819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</a:t>
            </a:r>
            <a:r>
              <a:rPr lang="en-US" b="1" baseline="30000" dirty="0"/>
              <a:t>2</a:t>
            </a:r>
            <a:r>
              <a:rPr lang="en-US" b="1" dirty="0"/>
              <a:t> = 0.87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524000"/>
            <a:ext cx="335280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</a:rPr>
              <a:t>pH 14 d: Ottawa </a:t>
            </a:r>
            <a:r>
              <a:rPr lang="en-US" sz="2400" dirty="0" err="1">
                <a:solidFill>
                  <a:schemeClr val="bg1"/>
                </a:solidFill>
              </a:rPr>
              <a:t>sonde</a:t>
            </a:r>
            <a:endParaRPr lang="en-US" sz="2400" dirty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</a:rPr>
              <a:t>BGA 24 h: Oregon </a:t>
            </a:r>
            <a:r>
              <a:rPr lang="en-US" sz="2400" dirty="0" err="1">
                <a:solidFill>
                  <a:schemeClr val="bg1"/>
                </a:solidFill>
              </a:rPr>
              <a:t>sonde</a:t>
            </a:r>
            <a:endParaRPr lang="en-US" sz="2400" dirty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</a:rPr>
              <a:t>Discharge 7 d </a:t>
            </a:r>
            <a:r>
              <a:rPr lang="en-US" sz="2400" dirty="0" err="1">
                <a:solidFill>
                  <a:schemeClr val="bg1"/>
                </a:solidFill>
              </a:rPr>
              <a:t>ave</a:t>
            </a:r>
            <a:r>
              <a:rPr lang="en-US" sz="2400" dirty="0">
                <a:solidFill>
                  <a:schemeClr val="bg1"/>
                </a:solidFill>
              </a:rPr>
              <a:t>: Portage River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</a:rPr>
              <a:t>Wind offshore 24 h: Toledo Airport</a:t>
            </a:r>
          </a:p>
        </p:txBody>
      </p:sp>
    </p:spTree>
    <p:extLst>
      <p:ext uri="{BB962C8B-B14F-4D97-AF65-F5344CB8AC3E}">
        <p14:creationId xmlns:p14="http://schemas.microsoft.com/office/powerpoint/2010/main" val="43051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381000"/>
            <a:ext cx="7391400" cy="554355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914400"/>
            <a:ext cx="5410200" cy="2209800"/>
          </a:xfrm>
        </p:spPr>
        <p:txBody>
          <a:bodyPr/>
          <a:lstStyle/>
          <a:p>
            <a:r>
              <a:rPr lang="en-US" dirty="0" smtClean="0"/>
              <a:t>Donna Francy</a:t>
            </a:r>
            <a:br>
              <a:rPr lang="en-US" dirty="0" smtClean="0"/>
            </a:br>
            <a:r>
              <a:rPr lang="en-US" dirty="0" smtClean="0"/>
              <a:t>614-430-7769</a:t>
            </a:r>
            <a:br>
              <a:rPr lang="en-US" dirty="0" smtClean="0"/>
            </a:br>
            <a:r>
              <a:rPr lang="en-US" dirty="0" smtClean="0"/>
              <a:t>dsfrancy@usgs.gov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3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/>
          <p:nvPr/>
        </p:nvSpPr>
        <p:spPr>
          <a:xfrm>
            <a:off x="5207664" y="1308134"/>
            <a:ext cx="2780459" cy="1429344"/>
          </a:xfrm>
          <a:prstGeom prst="roundRect">
            <a:avLst>
              <a:gd name="adj" fmla="val 16667"/>
            </a:avLst>
          </a:prstGeom>
          <a:solidFill>
            <a:srgbClr val="7F7F7F">
              <a:alpha val="27843"/>
            </a:srgbClr>
          </a:solidFill>
          <a:ln w="19050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/>
            <a:endParaRPr sz="13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76" name="Shape 176"/>
          <p:cNvSpPr txBox="1">
            <a:spLocks noGrp="1"/>
          </p:cNvSpPr>
          <p:nvPr>
            <p:ph type="title"/>
          </p:nvPr>
        </p:nvSpPr>
        <p:spPr>
          <a:xfrm>
            <a:off x="304800" y="425673"/>
            <a:ext cx="7552136" cy="105039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FFFF99"/>
              </a:buClr>
              <a:buSzPts val="4200"/>
            </a:pPr>
            <a:r>
              <a:rPr lang="en-US" sz="3150" b="0" dirty="0" smtClean="0">
                <a:latin typeface="Questrial"/>
                <a:ea typeface="Questrial"/>
                <a:cs typeface="Questrial"/>
                <a:sym typeface="Questrial"/>
              </a:rPr>
              <a:t>Ohio </a:t>
            </a:r>
            <a:r>
              <a:rPr lang="en-US" sz="3150" b="0" dirty="0">
                <a:latin typeface="Questrial"/>
                <a:ea typeface="Questrial"/>
                <a:cs typeface="Questrial"/>
                <a:sym typeface="Questrial"/>
              </a:rPr>
              <a:t>River Sampling </a:t>
            </a:r>
            <a:r>
              <a:rPr lang="en-US" sz="3150" b="0" dirty="0" smtClean="0">
                <a:latin typeface="Questrial"/>
                <a:ea typeface="Questrial"/>
                <a:cs typeface="Questrial"/>
                <a:sym typeface="Questrial"/>
              </a:rPr>
              <a:t>and Super Gage Site </a:t>
            </a:r>
            <a:r>
              <a:rPr lang="en-US" sz="3150" b="0" dirty="0">
                <a:latin typeface="Questrial"/>
                <a:ea typeface="Questrial"/>
                <a:cs typeface="Questrial"/>
                <a:sym typeface="Questrial"/>
              </a:rPr>
              <a:t>Network</a:t>
            </a:r>
            <a:endParaRPr sz="3150" b="0" dirty="0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77" name="Shape 177"/>
          <p:cNvSpPr txBox="1"/>
          <p:nvPr/>
        </p:nvSpPr>
        <p:spPr>
          <a:xfrm>
            <a:off x="5358425" y="1393294"/>
            <a:ext cx="2736389" cy="17312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r>
              <a:rPr lang="en-US" sz="1350" b="1" dirty="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          Super Gages</a:t>
            </a:r>
            <a:endParaRPr sz="1350" b="1" dirty="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514350" indent="-514350"/>
            <a:r>
              <a:rPr lang="en-US" sz="1350" dirty="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	</a:t>
            </a:r>
            <a:endParaRPr sz="1350" dirty="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514350"/>
            <a:r>
              <a:rPr lang="en-US" sz="1350" b="1" dirty="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PROPOSED Super Gages</a:t>
            </a:r>
            <a:endParaRPr sz="1350" b="1" dirty="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514350"/>
            <a:endParaRPr sz="1350" b="1" dirty="0">
              <a:solidFill>
                <a:srgbClr val="BFBFBF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514350"/>
            <a:r>
              <a:rPr lang="en-US" sz="1350" b="1" dirty="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National Water Quality  Network sites</a:t>
            </a:r>
            <a:endParaRPr sz="1350" dirty="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642938"/>
            <a:endParaRPr sz="1350" dirty="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endParaRPr sz="1350" dirty="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grpSp>
        <p:nvGrpSpPr>
          <p:cNvPr id="178" name="Shape 178"/>
          <p:cNvGrpSpPr/>
          <p:nvPr/>
        </p:nvGrpSpPr>
        <p:grpSpPr>
          <a:xfrm>
            <a:off x="5503435" y="2273196"/>
            <a:ext cx="241247" cy="170672"/>
            <a:chOff x="3031138" y="2746801"/>
            <a:chExt cx="321662" cy="227562"/>
          </a:xfrm>
        </p:grpSpPr>
        <p:sp>
          <p:nvSpPr>
            <p:cNvPr id="179" name="Shape 179"/>
            <p:cNvSpPr/>
            <p:nvPr/>
          </p:nvSpPr>
          <p:spPr>
            <a:xfrm>
              <a:off x="3031138" y="2746801"/>
              <a:ext cx="321662" cy="22756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/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180" name="Shape 180"/>
            <p:cNvSpPr/>
            <p:nvPr/>
          </p:nvSpPr>
          <p:spPr>
            <a:xfrm>
              <a:off x="3130850" y="2859925"/>
              <a:ext cx="122238" cy="11378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  <p:grpSp>
        <p:nvGrpSpPr>
          <p:cNvPr id="181" name="Shape 181"/>
          <p:cNvGrpSpPr/>
          <p:nvPr/>
        </p:nvGrpSpPr>
        <p:grpSpPr>
          <a:xfrm>
            <a:off x="5487512" y="1449247"/>
            <a:ext cx="241247" cy="170672"/>
            <a:chOff x="3031138" y="2746801"/>
            <a:chExt cx="321662" cy="227562"/>
          </a:xfrm>
        </p:grpSpPr>
        <p:sp>
          <p:nvSpPr>
            <p:cNvPr id="182" name="Shape 182"/>
            <p:cNvSpPr/>
            <p:nvPr/>
          </p:nvSpPr>
          <p:spPr>
            <a:xfrm>
              <a:off x="3031138" y="2746801"/>
              <a:ext cx="321662" cy="227562"/>
            </a:xfrm>
            <a:prstGeom prst="triangle">
              <a:avLst>
                <a:gd name="adj" fmla="val 50000"/>
              </a:avLst>
            </a:prstGeom>
            <a:solidFill>
              <a:srgbClr val="7030A0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/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183" name="Shape 183"/>
            <p:cNvSpPr/>
            <p:nvPr/>
          </p:nvSpPr>
          <p:spPr>
            <a:xfrm>
              <a:off x="3130850" y="2859925"/>
              <a:ext cx="122238" cy="113781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  <p:sp>
        <p:nvSpPr>
          <p:cNvPr id="184" name="Shape 184"/>
          <p:cNvSpPr txBox="1"/>
          <p:nvPr/>
        </p:nvSpPr>
        <p:spPr>
          <a:xfrm>
            <a:off x="2877531" y="3635912"/>
            <a:ext cx="919116" cy="214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r>
              <a:rPr lang="en-US" sz="105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Louisville</a:t>
            </a:r>
            <a:endParaRPr sz="1050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85" name="Shape 185"/>
          <p:cNvSpPr/>
          <p:nvPr/>
        </p:nvSpPr>
        <p:spPr>
          <a:xfrm>
            <a:off x="2823677" y="3760321"/>
            <a:ext cx="107709" cy="79463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/>
            <a:endParaRPr sz="13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186" name="Shape 18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5942" y="3060519"/>
            <a:ext cx="4938345" cy="2731472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pic>
      <p:grpSp>
        <p:nvGrpSpPr>
          <p:cNvPr id="187" name="Shape 187"/>
          <p:cNvGrpSpPr/>
          <p:nvPr/>
        </p:nvGrpSpPr>
        <p:grpSpPr>
          <a:xfrm>
            <a:off x="1098779" y="4997172"/>
            <a:ext cx="217148" cy="123553"/>
            <a:chOff x="3031138" y="2746801"/>
            <a:chExt cx="321662" cy="227562"/>
          </a:xfrm>
        </p:grpSpPr>
        <p:sp>
          <p:nvSpPr>
            <p:cNvPr id="188" name="Shape 188"/>
            <p:cNvSpPr/>
            <p:nvPr/>
          </p:nvSpPr>
          <p:spPr>
            <a:xfrm>
              <a:off x="3031138" y="2746801"/>
              <a:ext cx="321662" cy="22756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/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189" name="Shape 189"/>
            <p:cNvSpPr/>
            <p:nvPr/>
          </p:nvSpPr>
          <p:spPr>
            <a:xfrm>
              <a:off x="3130850" y="2859925"/>
              <a:ext cx="122238" cy="11378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  <p:grpSp>
        <p:nvGrpSpPr>
          <p:cNvPr id="190" name="Shape 190"/>
          <p:cNvGrpSpPr/>
          <p:nvPr/>
        </p:nvGrpSpPr>
        <p:grpSpPr>
          <a:xfrm>
            <a:off x="684931" y="4868124"/>
            <a:ext cx="217148" cy="123553"/>
            <a:chOff x="3031138" y="2746801"/>
            <a:chExt cx="321662" cy="227562"/>
          </a:xfrm>
        </p:grpSpPr>
        <p:sp>
          <p:nvSpPr>
            <p:cNvPr id="191" name="Shape 191"/>
            <p:cNvSpPr/>
            <p:nvPr/>
          </p:nvSpPr>
          <p:spPr>
            <a:xfrm>
              <a:off x="3031138" y="2746801"/>
              <a:ext cx="321662" cy="22756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/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192" name="Shape 192"/>
            <p:cNvSpPr/>
            <p:nvPr/>
          </p:nvSpPr>
          <p:spPr>
            <a:xfrm>
              <a:off x="3130850" y="2859925"/>
              <a:ext cx="122238" cy="11378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  <p:sp>
        <p:nvSpPr>
          <p:cNvPr id="193" name="Shape 193"/>
          <p:cNvSpPr/>
          <p:nvPr/>
        </p:nvSpPr>
        <p:spPr>
          <a:xfrm flipH="1">
            <a:off x="1218437" y="5220878"/>
            <a:ext cx="104256" cy="64541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/>
            <a:endParaRPr sz="13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94" name="Shape 194"/>
          <p:cNvSpPr txBox="1"/>
          <p:nvPr/>
        </p:nvSpPr>
        <p:spPr>
          <a:xfrm>
            <a:off x="681433" y="5129454"/>
            <a:ext cx="691037" cy="1671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r>
              <a:rPr lang="en-US" sz="105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Murray</a:t>
            </a:r>
            <a:endParaRPr sz="1050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grpSp>
        <p:nvGrpSpPr>
          <p:cNvPr id="195" name="Shape 195"/>
          <p:cNvGrpSpPr/>
          <p:nvPr/>
        </p:nvGrpSpPr>
        <p:grpSpPr>
          <a:xfrm>
            <a:off x="4671568" y="3946432"/>
            <a:ext cx="217148" cy="123553"/>
            <a:chOff x="3031138" y="2746801"/>
            <a:chExt cx="321662" cy="227562"/>
          </a:xfrm>
        </p:grpSpPr>
        <p:sp>
          <p:nvSpPr>
            <p:cNvPr id="196" name="Shape 196"/>
            <p:cNvSpPr/>
            <p:nvPr/>
          </p:nvSpPr>
          <p:spPr>
            <a:xfrm>
              <a:off x="3031138" y="2746801"/>
              <a:ext cx="321662" cy="227562"/>
            </a:xfrm>
            <a:prstGeom prst="triangle">
              <a:avLst>
                <a:gd name="adj" fmla="val 50000"/>
              </a:avLst>
            </a:prstGeom>
            <a:solidFill>
              <a:srgbClr val="7030A0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/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197" name="Shape 197"/>
            <p:cNvSpPr/>
            <p:nvPr/>
          </p:nvSpPr>
          <p:spPr>
            <a:xfrm>
              <a:off x="3130850" y="2859925"/>
              <a:ext cx="122238" cy="113781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  <p:pic>
        <p:nvPicPr>
          <p:cNvPr id="198" name="Shape 19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23384" y="1763767"/>
            <a:ext cx="2110889" cy="28313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" name="Shape 199"/>
          <p:cNvGrpSpPr/>
          <p:nvPr/>
        </p:nvGrpSpPr>
        <p:grpSpPr>
          <a:xfrm>
            <a:off x="2247256" y="4413519"/>
            <a:ext cx="217148" cy="123553"/>
            <a:chOff x="3031138" y="2746801"/>
            <a:chExt cx="321662" cy="227562"/>
          </a:xfrm>
        </p:grpSpPr>
        <p:sp>
          <p:nvSpPr>
            <p:cNvPr id="200" name="Shape 200"/>
            <p:cNvSpPr/>
            <p:nvPr/>
          </p:nvSpPr>
          <p:spPr>
            <a:xfrm>
              <a:off x="3031138" y="2746801"/>
              <a:ext cx="321662" cy="22756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/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01" name="Shape 201"/>
            <p:cNvSpPr/>
            <p:nvPr/>
          </p:nvSpPr>
          <p:spPr>
            <a:xfrm>
              <a:off x="3130850" y="2859925"/>
              <a:ext cx="122238" cy="11378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  <p:grpSp>
        <p:nvGrpSpPr>
          <p:cNvPr id="202" name="Shape 202"/>
          <p:cNvGrpSpPr/>
          <p:nvPr/>
        </p:nvGrpSpPr>
        <p:grpSpPr>
          <a:xfrm>
            <a:off x="1634861" y="4044720"/>
            <a:ext cx="217148" cy="123553"/>
            <a:chOff x="3031138" y="2746801"/>
            <a:chExt cx="321662" cy="227562"/>
          </a:xfrm>
        </p:grpSpPr>
        <p:sp>
          <p:nvSpPr>
            <p:cNvPr id="203" name="Shape 203"/>
            <p:cNvSpPr/>
            <p:nvPr/>
          </p:nvSpPr>
          <p:spPr>
            <a:xfrm>
              <a:off x="3031138" y="2746801"/>
              <a:ext cx="321662" cy="22756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/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04" name="Shape 204"/>
            <p:cNvSpPr/>
            <p:nvPr/>
          </p:nvSpPr>
          <p:spPr>
            <a:xfrm>
              <a:off x="3130850" y="2859925"/>
              <a:ext cx="122238" cy="11378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  <p:grpSp>
        <p:nvGrpSpPr>
          <p:cNvPr id="205" name="Shape 205"/>
          <p:cNvGrpSpPr/>
          <p:nvPr/>
        </p:nvGrpSpPr>
        <p:grpSpPr>
          <a:xfrm rot="-224921">
            <a:off x="1698247" y="4519932"/>
            <a:ext cx="217148" cy="123553"/>
            <a:chOff x="3031138" y="2746801"/>
            <a:chExt cx="321662" cy="227562"/>
          </a:xfrm>
        </p:grpSpPr>
        <p:sp>
          <p:nvSpPr>
            <p:cNvPr id="206" name="Shape 206"/>
            <p:cNvSpPr/>
            <p:nvPr/>
          </p:nvSpPr>
          <p:spPr>
            <a:xfrm>
              <a:off x="3031138" y="2746801"/>
              <a:ext cx="321662" cy="227562"/>
            </a:xfrm>
            <a:prstGeom prst="triangle">
              <a:avLst>
                <a:gd name="adj" fmla="val 50000"/>
              </a:avLst>
            </a:prstGeom>
            <a:solidFill>
              <a:srgbClr val="7030A0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/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07" name="Shape 207"/>
            <p:cNvSpPr/>
            <p:nvPr/>
          </p:nvSpPr>
          <p:spPr>
            <a:xfrm>
              <a:off x="3130850" y="2859925"/>
              <a:ext cx="122238" cy="113781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  <p:sp>
        <p:nvSpPr>
          <p:cNvPr id="211" name="Shape 211"/>
          <p:cNvSpPr/>
          <p:nvPr/>
        </p:nvSpPr>
        <p:spPr>
          <a:xfrm flipH="1">
            <a:off x="3482144" y="3603642"/>
            <a:ext cx="104256" cy="64541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/>
            <a:endParaRPr sz="13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212" name="Shape 212"/>
          <p:cNvSpPr/>
          <p:nvPr/>
        </p:nvSpPr>
        <p:spPr>
          <a:xfrm flipH="1">
            <a:off x="2827130" y="4196268"/>
            <a:ext cx="104256" cy="64541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/>
            <a:endParaRPr sz="13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213" name="Shape 213"/>
          <p:cNvSpPr/>
          <p:nvPr/>
        </p:nvSpPr>
        <p:spPr>
          <a:xfrm flipH="1">
            <a:off x="2615183" y="3114913"/>
            <a:ext cx="104256" cy="64541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/>
            <a:endParaRPr sz="13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214" name="Shape 214"/>
          <p:cNvSpPr txBox="1"/>
          <p:nvPr/>
        </p:nvSpPr>
        <p:spPr>
          <a:xfrm>
            <a:off x="2161607" y="2916351"/>
            <a:ext cx="1030343" cy="230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r>
              <a:rPr lang="en-US" sz="105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Indianapolis</a:t>
            </a:r>
            <a:endParaRPr sz="1050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215" name="Shape 215"/>
          <p:cNvSpPr txBox="1"/>
          <p:nvPr/>
        </p:nvSpPr>
        <p:spPr>
          <a:xfrm>
            <a:off x="2807172" y="4197142"/>
            <a:ext cx="691037" cy="230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r>
              <a:rPr lang="en-US" sz="105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Louisville</a:t>
            </a:r>
            <a:endParaRPr sz="1050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216" name="Shape 216"/>
          <p:cNvSpPr txBox="1"/>
          <p:nvPr/>
        </p:nvSpPr>
        <p:spPr>
          <a:xfrm>
            <a:off x="3468319" y="3413272"/>
            <a:ext cx="869057" cy="230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r>
              <a:rPr lang="en-US" sz="105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Cincinnati</a:t>
            </a:r>
            <a:endParaRPr sz="1050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217" name="Shape 217"/>
          <p:cNvSpPr txBox="1"/>
          <p:nvPr/>
        </p:nvSpPr>
        <p:spPr>
          <a:xfrm>
            <a:off x="4285828" y="4038740"/>
            <a:ext cx="691037" cy="230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r>
              <a:rPr lang="en-US" sz="105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Ashland</a:t>
            </a:r>
            <a:endParaRPr sz="1050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218" name="Shape 218"/>
          <p:cNvSpPr/>
          <p:nvPr/>
        </p:nvSpPr>
        <p:spPr>
          <a:xfrm flipH="1">
            <a:off x="4817507" y="4012807"/>
            <a:ext cx="104256" cy="64541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/>
            <a:endParaRPr sz="13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grpSp>
        <p:nvGrpSpPr>
          <p:cNvPr id="222" name="Shape 222"/>
          <p:cNvGrpSpPr/>
          <p:nvPr/>
        </p:nvGrpSpPr>
        <p:grpSpPr>
          <a:xfrm>
            <a:off x="1345866" y="4351386"/>
            <a:ext cx="217148" cy="123553"/>
            <a:chOff x="3031138" y="2746801"/>
            <a:chExt cx="321662" cy="227562"/>
          </a:xfrm>
        </p:grpSpPr>
        <p:sp>
          <p:nvSpPr>
            <p:cNvPr id="223" name="Shape 223"/>
            <p:cNvSpPr/>
            <p:nvPr/>
          </p:nvSpPr>
          <p:spPr>
            <a:xfrm>
              <a:off x="3031138" y="2746801"/>
              <a:ext cx="321662" cy="227562"/>
            </a:xfrm>
            <a:prstGeom prst="triangle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/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24" name="Shape 224"/>
            <p:cNvSpPr/>
            <p:nvPr/>
          </p:nvSpPr>
          <p:spPr>
            <a:xfrm>
              <a:off x="3130850" y="2859925"/>
              <a:ext cx="122238" cy="11378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5607986" y="3042513"/>
            <a:ext cx="34864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FF99"/>
                </a:solidFill>
              </a:rPr>
              <a:t>EXISTING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FF99"/>
                </a:solidFill>
              </a:rPr>
              <a:t>Ohio </a:t>
            </a:r>
            <a:r>
              <a:rPr lang="en-US" dirty="0">
                <a:solidFill>
                  <a:srgbClr val="FFFF99"/>
                </a:solidFill>
              </a:rPr>
              <a:t>R @ Olmsted Ill</a:t>
            </a:r>
            <a:r>
              <a:rPr lang="en-US" dirty="0" smtClean="0">
                <a:solidFill>
                  <a:srgbClr val="FFFF99"/>
                </a:solidFill>
              </a:rPr>
              <a:t>.</a:t>
            </a:r>
            <a:endParaRPr lang="en-US" dirty="0">
              <a:solidFill>
                <a:srgbClr val="FFFF99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99"/>
                </a:solidFill>
              </a:rPr>
              <a:t>Green R @ Spottsville </a:t>
            </a:r>
            <a:r>
              <a:rPr lang="en-US" dirty="0" err="1" smtClean="0">
                <a:solidFill>
                  <a:srgbClr val="FFFF99"/>
                </a:solidFill>
              </a:rPr>
              <a:t>Ky</a:t>
            </a:r>
            <a:endParaRPr lang="en-US" dirty="0" smtClean="0">
              <a:solidFill>
                <a:srgbClr val="FFFF99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99"/>
                </a:solidFill>
              </a:rPr>
              <a:t>Ohio R @ Ironton Ohio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FFFF99"/>
              </a:solidFill>
            </a:endParaRPr>
          </a:p>
          <a:p>
            <a:r>
              <a:rPr lang="en-US" dirty="0" smtClean="0">
                <a:solidFill>
                  <a:srgbClr val="FFFF99"/>
                </a:solidFill>
              </a:rPr>
              <a:t>NEW FOR 2018</a:t>
            </a:r>
            <a:endParaRPr lang="en-US" dirty="0">
              <a:solidFill>
                <a:srgbClr val="FFFF99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99"/>
                </a:solidFill>
              </a:rPr>
              <a:t>Wabash R  @ New Harmony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99"/>
                </a:solidFill>
              </a:rPr>
              <a:t>Kentucky R </a:t>
            </a:r>
            <a:r>
              <a:rPr lang="en-US" dirty="0" smtClean="0">
                <a:solidFill>
                  <a:srgbClr val="FFFF99"/>
                </a:solidFill>
              </a:rPr>
              <a:t>@ Lock 2</a:t>
            </a:r>
            <a:endParaRPr lang="en-US" dirty="0">
              <a:solidFill>
                <a:srgbClr val="FFFF99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FF99"/>
                </a:solidFill>
              </a:rPr>
              <a:t>Licking </a:t>
            </a:r>
            <a:r>
              <a:rPr lang="en-US" dirty="0">
                <a:solidFill>
                  <a:srgbClr val="FFFF99"/>
                </a:solidFill>
              </a:rPr>
              <a:t>R </a:t>
            </a:r>
            <a:r>
              <a:rPr lang="en-US" dirty="0" err="1">
                <a:solidFill>
                  <a:srgbClr val="FFFF99"/>
                </a:solidFill>
              </a:rPr>
              <a:t>nr</a:t>
            </a:r>
            <a:r>
              <a:rPr lang="en-US" dirty="0">
                <a:solidFill>
                  <a:srgbClr val="FFFF99"/>
                </a:solidFill>
              </a:rPr>
              <a:t> Alexandria, </a:t>
            </a:r>
            <a:r>
              <a:rPr lang="en-US" dirty="0" err="1">
                <a:solidFill>
                  <a:srgbClr val="FFFF99"/>
                </a:solidFill>
              </a:rPr>
              <a:t>Ky</a:t>
            </a:r>
            <a:endParaRPr lang="en-US" dirty="0">
              <a:solidFill>
                <a:srgbClr val="FFFF99"/>
              </a:solidFill>
            </a:endParaRPr>
          </a:p>
          <a:p>
            <a:endParaRPr lang="en-US" dirty="0" smtClean="0">
              <a:solidFill>
                <a:srgbClr val="FFFF99"/>
              </a:solidFill>
            </a:endParaRPr>
          </a:p>
          <a:p>
            <a:r>
              <a:rPr lang="en-US" dirty="0" smtClean="0">
                <a:solidFill>
                  <a:srgbClr val="FFFF99"/>
                </a:solidFill>
              </a:rPr>
              <a:t>HAB—Ohio R @ </a:t>
            </a:r>
            <a:r>
              <a:rPr lang="en-US" dirty="0" err="1" smtClean="0">
                <a:solidFill>
                  <a:srgbClr val="FFFF99"/>
                </a:solidFill>
              </a:rPr>
              <a:t>Cannelton</a:t>
            </a:r>
            <a:r>
              <a:rPr lang="en-US" dirty="0" smtClean="0">
                <a:solidFill>
                  <a:srgbClr val="FFFF99"/>
                </a:solidFill>
              </a:rPr>
              <a:t> IN</a:t>
            </a:r>
            <a:endParaRPr lang="en-US" dirty="0">
              <a:solidFill>
                <a:srgbClr val="FFFF99"/>
              </a:solidFill>
            </a:endParaRPr>
          </a:p>
        </p:txBody>
      </p:sp>
      <p:grpSp>
        <p:nvGrpSpPr>
          <p:cNvPr id="60" name="Shape 222"/>
          <p:cNvGrpSpPr/>
          <p:nvPr/>
        </p:nvGrpSpPr>
        <p:grpSpPr>
          <a:xfrm>
            <a:off x="3083376" y="3903746"/>
            <a:ext cx="217148" cy="123553"/>
            <a:chOff x="3031138" y="2746801"/>
            <a:chExt cx="321662" cy="227562"/>
          </a:xfrm>
        </p:grpSpPr>
        <p:sp>
          <p:nvSpPr>
            <p:cNvPr id="61" name="Shape 223"/>
            <p:cNvSpPr/>
            <p:nvPr/>
          </p:nvSpPr>
          <p:spPr>
            <a:xfrm>
              <a:off x="3031138" y="2746801"/>
              <a:ext cx="321662" cy="227562"/>
            </a:xfrm>
            <a:prstGeom prst="triangle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/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2" name="Shape 224"/>
            <p:cNvSpPr/>
            <p:nvPr/>
          </p:nvSpPr>
          <p:spPr>
            <a:xfrm>
              <a:off x="3130850" y="2859925"/>
              <a:ext cx="122238" cy="11378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  <p:grpSp>
        <p:nvGrpSpPr>
          <p:cNvPr id="63" name="Shape 222"/>
          <p:cNvGrpSpPr/>
          <p:nvPr/>
        </p:nvGrpSpPr>
        <p:grpSpPr>
          <a:xfrm>
            <a:off x="3587489" y="3668183"/>
            <a:ext cx="217148" cy="123553"/>
            <a:chOff x="3031138" y="2746801"/>
            <a:chExt cx="321662" cy="227562"/>
          </a:xfrm>
        </p:grpSpPr>
        <p:sp>
          <p:nvSpPr>
            <p:cNvPr id="64" name="Shape 223"/>
            <p:cNvSpPr/>
            <p:nvPr/>
          </p:nvSpPr>
          <p:spPr>
            <a:xfrm>
              <a:off x="3031138" y="2746801"/>
              <a:ext cx="321662" cy="227562"/>
            </a:xfrm>
            <a:prstGeom prst="triangle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/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5" name="Shape 224"/>
            <p:cNvSpPr/>
            <p:nvPr/>
          </p:nvSpPr>
          <p:spPr>
            <a:xfrm>
              <a:off x="3130850" y="2859925"/>
              <a:ext cx="122238" cy="11378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  <p:grpSp>
        <p:nvGrpSpPr>
          <p:cNvPr id="66" name="Shape 222"/>
          <p:cNvGrpSpPr/>
          <p:nvPr/>
        </p:nvGrpSpPr>
        <p:grpSpPr>
          <a:xfrm>
            <a:off x="5469645" y="1878994"/>
            <a:ext cx="217148" cy="123553"/>
            <a:chOff x="3031138" y="2746801"/>
            <a:chExt cx="321662" cy="227562"/>
          </a:xfrm>
        </p:grpSpPr>
        <p:sp>
          <p:nvSpPr>
            <p:cNvPr id="67" name="Shape 223"/>
            <p:cNvSpPr/>
            <p:nvPr/>
          </p:nvSpPr>
          <p:spPr>
            <a:xfrm>
              <a:off x="3031138" y="2746801"/>
              <a:ext cx="321662" cy="227562"/>
            </a:xfrm>
            <a:prstGeom prst="triangle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/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8" name="Shape 224"/>
            <p:cNvSpPr/>
            <p:nvPr/>
          </p:nvSpPr>
          <p:spPr>
            <a:xfrm>
              <a:off x="3130850" y="2859925"/>
              <a:ext cx="122238" cy="11378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endParaRPr sz="13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292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8915400" cy="1143000"/>
          </a:xfrm>
        </p:spPr>
        <p:txBody>
          <a:bodyPr/>
          <a:lstStyle/>
          <a:p>
            <a:pPr algn="ctr"/>
            <a:r>
              <a:rPr lang="en-US" dirty="0" smtClean="0"/>
              <a:t>Indiana Super Gage sites</a:t>
            </a:r>
            <a:endParaRPr lang="en-US" dirty="0"/>
          </a:p>
        </p:txBody>
      </p:sp>
      <p:pic>
        <p:nvPicPr>
          <p:cNvPr id="4" name="Shape 304"/>
          <p:cNvPicPr preferRelativeResize="0">
            <a:picLocks noGrp="1"/>
          </p:cNvPicPr>
          <p:nvPr>
            <p:ph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180551" y="1472682"/>
            <a:ext cx="3408968" cy="464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hape 30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4800" y="1447800"/>
            <a:ext cx="3869531" cy="4343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384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52400"/>
            <a:ext cx="8807538" cy="944562"/>
          </a:xfrm>
        </p:spPr>
        <p:txBody>
          <a:bodyPr/>
          <a:lstStyle/>
          <a:p>
            <a:pPr algn="ctr"/>
            <a:r>
              <a:rPr lang="en-US" dirty="0"/>
              <a:t>Eastern Great Lakes </a:t>
            </a:r>
            <a:r>
              <a:rPr lang="en-US" dirty="0" err="1" smtClean="0"/>
              <a:t>Nowcast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25034" y="5791200"/>
            <a:ext cx="66111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https://ny.water.usgs.gov/maps/nowcast/</a:t>
            </a:r>
          </a:p>
        </p:txBody>
      </p:sp>
      <p:pic>
        <p:nvPicPr>
          <p:cNvPr id="8" name="Content Placeholder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29620" y="1371600"/>
            <a:ext cx="5789696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</p:pic>
      <p:sp>
        <p:nvSpPr>
          <p:cNvPr id="3" name="TextBox 2"/>
          <p:cNvSpPr txBox="1"/>
          <p:nvPr/>
        </p:nvSpPr>
        <p:spPr>
          <a:xfrm>
            <a:off x="124690" y="1371600"/>
            <a:ext cx="4218709" cy="3801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chemeClr val="bg1"/>
                </a:solidFill>
              </a:rPr>
              <a:t>Environmental variables for </a:t>
            </a:r>
            <a:r>
              <a:rPr lang="en-US" sz="2800" i="1" dirty="0">
                <a:solidFill>
                  <a:schemeClr val="bg1"/>
                </a:solidFill>
              </a:rPr>
              <a:t>E. coli</a:t>
            </a:r>
            <a:endParaRPr lang="en-US" sz="2800" dirty="0">
              <a:solidFill>
                <a:schemeClr val="bg1"/>
              </a:solidFill>
            </a:endParaRPr>
          </a:p>
          <a:p>
            <a:pPr marL="285750" indent="-285750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chemeClr val="bg1"/>
                </a:solidFill>
              </a:rPr>
              <a:t>Rain, turbidity, waves, lake level</a:t>
            </a:r>
            <a:endParaRPr lang="en-US" sz="2800" dirty="0">
              <a:solidFill>
                <a:schemeClr val="bg1"/>
              </a:solidFill>
            </a:endParaRPr>
          </a:p>
          <a:p>
            <a:pPr marL="285750" indent="-285750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chemeClr val="bg1"/>
                </a:solidFill>
              </a:rPr>
              <a:t>Real-time swimming advisories to the public</a:t>
            </a:r>
          </a:p>
          <a:p>
            <a:pPr marL="285750" indent="-285750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chemeClr val="bg1"/>
                </a:solidFill>
              </a:rPr>
              <a:t>Data management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97" b="28457"/>
          <a:stretch/>
        </p:blipFill>
        <p:spPr bwMode="auto">
          <a:xfrm>
            <a:off x="4572000" y="2188848"/>
            <a:ext cx="3944547" cy="34678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298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0" y="4191000"/>
            <a:ext cx="28448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067800" cy="1905000"/>
          </a:xfrm>
        </p:spPr>
        <p:txBody>
          <a:bodyPr/>
          <a:lstStyle/>
          <a:p>
            <a:pPr algn="ctr"/>
            <a:r>
              <a:rPr lang="en-US" sz="4000" dirty="0" smtClean="0"/>
              <a:t>Can we develop models for HABs?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81200"/>
            <a:ext cx="7924800" cy="3352800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sz="3200" u="sng" dirty="0"/>
              <a:t>Real-time</a:t>
            </a:r>
            <a:r>
              <a:rPr lang="en-US" sz="3200" dirty="0"/>
              <a:t> </a:t>
            </a:r>
            <a:r>
              <a:rPr lang="en-US" sz="3200" b="0" dirty="0"/>
              <a:t>models include factors that are easily or continuously measured</a:t>
            </a:r>
          </a:p>
          <a:p>
            <a:pPr>
              <a:spcBef>
                <a:spcPts val="1800"/>
              </a:spcBef>
            </a:pPr>
            <a:r>
              <a:rPr lang="en-US" sz="3200" u="sng" dirty="0"/>
              <a:t>Comprehensive</a:t>
            </a:r>
            <a:r>
              <a:rPr lang="en-US" sz="3200" b="0" dirty="0"/>
              <a:t> models </a:t>
            </a:r>
            <a:r>
              <a:rPr lang="en-US" sz="3200" b="0" dirty="0" smtClean="0"/>
              <a:t>include </a:t>
            </a:r>
            <a:r>
              <a:rPr lang="en-US" sz="3200" b="0" dirty="0"/>
              <a:t>factors </a:t>
            </a:r>
            <a:r>
              <a:rPr lang="en-US" sz="3200" b="0" dirty="0" smtClean="0"/>
              <a:t>from </a:t>
            </a:r>
            <a:r>
              <a:rPr lang="en-US" sz="3200" b="0" dirty="0"/>
              <a:t>a sample </a:t>
            </a:r>
            <a:r>
              <a:rPr lang="en-US" sz="3200" b="0" dirty="0" smtClean="0"/>
              <a:t>analyzed </a:t>
            </a:r>
            <a:r>
              <a:rPr lang="en-US" sz="3200" b="0" dirty="0"/>
              <a:t>in a </a:t>
            </a:r>
            <a:r>
              <a:rPr lang="en-US" sz="3200" b="0" dirty="0" smtClean="0"/>
              <a:t>laboratory and may provide advanced warning</a:t>
            </a:r>
            <a:endParaRPr lang="en-US" sz="3200" b="0" dirty="0"/>
          </a:p>
        </p:txBody>
      </p:sp>
    </p:spTree>
    <p:extLst>
      <p:ext uri="{BB962C8B-B14F-4D97-AF65-F5344CB8AC3E}">
        <p14:creationId xmlns:p14="http://schemas.microsoft.com/office/powerpoint/2010/main" val="366753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067800" cy="685800"/>
          </a:xfrm>
        </p:spPr>
        <p:txBody>
          <a:bodyPr/>
          <a:lstStyle/>
          <a:p>
            <a:pPr algn="ctr"/>
            <a:r>
              <a:rPr lang="en-US" dirty="0"/>
              <a:t>Sampling and data sites: 2016‒18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901" y="838200"/>
            <a:ext cx="6738899" cy="5207331"/>
          </a:xfrm>
        </p:spPr>
      </p:pic>
      <p:sp>
        <p:nvSpPr>
          <p:cNvPr id="3" name="Oval 2"/>
          <p:cNvSpPr/>
          <p:nvPr/>
        </p:nvSpPr>
        <p:spPr bwMode="auto">
          <a:xfrm>
            <a:off x="3733800" y="1409700"/>
            <a:ext cx="533400" cy="5334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5562600" y="5410200"/>
            <a:ext cx="533400" cy="5334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197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42" t="13809" r="17209" b="3400"/>
          <a:stretch/>
        </p:blipFill>
        <p:spPr>
          <a:xfrm>
            <a:off x="3656937" y="3179238"/>
            <a:ext cx="3168405" cy="29167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609600"/>
          </a:xfrm>
        </p:spPr>
        <p:txBody>
          <a:bodyPr/>
          <a:lstStyle/>
          <a:p>
            <a:pPr algn="ctr"/>
            <a:r>
              <a:rPr lang="en-US" sz="4400" dirty="0">
                <a:solidFill>
                  <a:srgbClr val="FFFF99"/>
                </a:solidFill>
              </a:rPr>
              <a:t>Samples and data collected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2096229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3200" b="0" dirty="0" err="1" smtClean="0"/>
              <a:t>Microcystins</a:t>
            </a:r>
            <a:endParaRPr lang="en-US" sz="3200" b="0" dirty="0"/>
          </a:p>
          <a:p>
            <a:r>
              <a:rPr lang="en-US" sz="3200" b="0" dirty="0"/>
              <a:t>Cyanobacterial genes (qPCR) and </a:t>
            </a:r>
            <a:r>
              <a:rPr lang="en-US" sz="3200" b="0" dirty="0" smtClean="0"/>
              <a:t>nutrients</a:t>
            </a:r>
          </a:p>
          <a:p>
            <a:r>
              <a:rPr lang="en-US" sz="3200" b="0" dirty="0" smtClean="0"/>
              <a:t>Satellite data</a:t>
            </a:r>
          </a:p>
          <a:p>
            <a:endParaRPr lang="en-US" sz="3200" b="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2" t="12488" r="10056" b="15778"/>
          <a:stretch/>
        </p:blipFill>
        <p:spPr>
          <a:xfrm>
            <a:off x="533400" y="3429000"/>
            <a:ext cx="3505200" cy="25260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428" y="2514600"/>
            <a:ext cx="2580371" cy="344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9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055690" y="914400"/>
            <a:ext cx="2971800" cy="4648200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>
                <a:solidFill>
                  <a:srgbClr val="FFFF99"/>
                </a:solidFill>
              </a:rPr>
              <a:t>Continuous monitor data</a:t>
            </a:r>
            <a:endParaRPr lang="en-US" dirty="0">
              <a:solidFill>
                <a:srgbClr val="FFFF99"/>
              </a:solidFill>
            </a:endParaRPr>
          </a:p>
          <a:p>
            <a:pPr>
              <a:spcBef>
                <a:spcPts val="1800"/>
              </a:spcBef>
            </a:pPr>
            <a:r>
              <a:rPr lang="en-US" sz="2400" b="0" dirty="0"/>
              <a:t>Average measurement for 24-h period up to 10 a.m.</a:t>
            </a:r>
          </a:p>
          <a:p>
            <a:pPr>
              <a:spcBef>
                <a:spcPts val="1800"/>
              </a:spcBef>
            </a:pPr>
            <a:r>
              <a:rPr lang="en-US" sz="2400" b="0" dirty="0"/>
              <a:t>Calculated averages for 1, 3, 5, 7, or 14 days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" r="1855" b="30644"/>
          <a:stretch/>
        </p:blipFill>
        <p:spPr>
          <a:xfrm>
            <a:off x="76200" y="381000"/>
            <a:ext cx="5924984" cy="38579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t="9425" r="4198" b="9097"/>
          <a:stretch/>
        </p:blipFill>
        <p:spPr>
          <a:xfrm>
            <a:off x="895784" y="4473222"/>
            <a:ext cx="2142908" cy="144582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63" t="37492" r="40058" b="31254"/>
          <a:stretch/>
        </p:blipFill>
        <p:spPr>
          <a:xfrm>
            <a:off x="3429000" y="4473222"/>
            <a:ext cx="2438400" cy="1809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26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752600"/>
            <a:ext cx="4992915" cy="37446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/>
              <a:t>Cadiz WTP: 2016</a:t>
            </a:r>
            <a:r>
              <a:rPr lang="en-US" sz="4400" dirty="0">
                <a:latin typeface="Arial"/>
                <a:cs typeface="Arial"/>
              </a:rPr>
              <a:t>‒</a:t>
            </a:r>
            <a:r>
              <a:rPr lang="en-US" sz="4400" dirty="0"/>
              <a:t>17</a:t>
            </a:r>
          </a:p>
        </p:txBody>
      </p:sp>
      <p:sp>
        <p:nvSpPr>
          <p:cNvPr id="3" name="Rectangle 2"/>
          <p:cNvSpPr/>
          <p:nvPr/>
        </p:nvSpPr>
        <p:spPr>
          <a:xfrm>
            <a:off x="5791200" y="2209800"/>
            <a:ext cx="32766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The results presented today are preliminary results only and have not been approved.</a:t>
            </a:r>
          </a:p>
        </p:txBody>
      </p:sp>
    </p:spTree>
    <p:extLst>
      <p:ext uri="{BB962C8B-B14F-4D97-AF65-F5344CB8AC3E}">
        <p14:creationId xmlns:p14="http://schemas.microsoft.com/office/powerpoint/2010/main" val="393379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ktop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Desktop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Deskto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ktop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ktop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ktop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ktop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ktop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ktop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2093</TotalTime>
  <Words>652</Words>
  <Application>Microsoft Office PowerPoint</Application>
  <PresentationFormat>On-screen Show (4:3)</PresentationFormat>
  <Paragraphs>131</Paragraphs>
  <Slides>18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ＭＳ Ｐゴシック</vt:lpstr>
      <vt:lpstr>Arial</vt:lpstr>
      <vt:lpstr>Calibri</vt:lpstr>
      <vt:lpstr>Questrial</vt:lpstr>
      <vt:lpstr>Times New Roman</vt:lpstr>
      <vt:lpstr>Wingdings</vt:lpstr>
      <vt:lpstr>Desktop</vt:lpstr>
      <vt:lpstr>Super Gage sites</vt:lpstr>
      <vt:lpstr>Ohio River Sampling and Super Gage Site Network</vt:lpstr>
      <vt:lpstr>Indiana Super Gage sites</vt:lpstr>
      <vt:lpstr>Eastern Great Lakes Nowcast</vt:lpstr>
      <vt:lpstr>Can we develop models for HABs?</vt:lpstr>
      <vt:lpstr>Sampling and data sites: 2016‒18</vt:lpstr>
      <vt:lpstr>Samples and data collected</vt:lpstr>
      <vt:lpstr>PowerPoint Presentation</vt:lpstr>
      <vt:lpstr>Cadiz WTP: 2016‒17</vt:lpstr>
      <vt:lpstr>Cadiz real time factors:   Continuous monitor in 2017</vt:lpstr>
      <vt:lpstr>Cadiz comprehensive factors:  Nutrients and cyanobacterial genes</vt:lpstr>
      <vt:lpstr>Carroll WTP: 2016‒17</vt:lpstr>
      <vt:lpstr>Carroll WTP: Real time factors from 3rd party sources</vt:lpstr>
      <vt:lpstr>Carroll real time factors:  Continuous monitor 2016‒17</vt:lpstr>
      <vt:lpstr>Virtual Beach Modeling</vt:lpstr>
      <vt:lpstr>Cadiz comprehensive model:  2016‒2017</vt:lpstr>
      <vt:lpstr>Carroll real-time model:  2016-17</vt:lpstr>
      <vt:lpstr>Donna Francy 614-430-7769 dsfrancy@usgs.gov</vt:lpstr>
    </vt:vector>
  </TitlesOfParts>
  <Company>USGS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Nowcasting for cyanobacterial harmful algal blooms</dc:title>
  <dc:creator>Francy, Donna S.</dc:creator>
  <cp:lastModifiedBy>Francy, Donna S</cp:lastModifiedBy>
  <cp:revision>219</cp:revision>
  <dcterms:created xsi:type="dcterms:W3CDTF">2017-03-29T11:55:43Z</dcterms:created>
  <dcterms:modified xsi:type="dcterms:W3CDTF">2018-06-06T11:28:43Z</dcterms:modified>
</cp:coreProperties>
</file>