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2" r:id="rId3"/>
    <p:sldId id="300" r:id="rId4"/>
    <p:sldId id="274" r:id="rId5"/>
    <p:sldId id="292" r:id="rId6"/>
    <p:sldId id="293" r:id="rId7"/>
    <p:sldId id="295" r:id="rId8"/>
    <p:sldId id="301" r:id="rId9"/>
    <p:sldId id="298" r:id="rId10"/>
    <p:sldId id="296" r:id="rId11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113"/>
    <a:srgbClr val="D3E5F5"/>
    <a:srgbClr val="CBDFFD"/>
    <a:srgbClr val="D8DEFC"/>
    <a:srgbClr val="D8EBFC"/>
    <a:srgbClr val="D9E4FB"/>
    <a:srgbClr val="C9E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4" d="100"/>
          <a:sy n="84" d="100"/>
        </p:scale>
        <p:origin x="70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400" b="1">
                <a:solidFill>
                  <a:sysClr val="windowText" lastClr="000000"/>
                </a:solidFill>
              </a:rPr>
              <a:t>Huntington Median US-DS </a:t>
            </a:r>
            <a:r>
              <a:rPr lang="en-US" sz="2400" b="1" i="1">
                <a:solidFill>
                  <a:sysClr val="windowText" lastClr="000000"/>
                </a:solidFill>
              </a:rPr>
              <a:t>E.coli</a:t>
            </a:r>
          </a:p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400" b="1">
                <a:solidFill>
                  <a:sysClr val="windowText" lastClr="000000"/>
                </a:solidFill>
              </a:rPr>
              <a:t>2001-2015</a:t>
            </a:r>
          </a:p>
        </c:rich>
      </c:tx>
      <c:layout>
        <c:manualLayout>
          <c:xMode val="edge"/>
          <c:yMode val="edge"/>
          <c:x val="0.29493051349350563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425265920707281"/>
          <c:y val="0.17224764227306241"/>
          <c:w val="0.83042340102224066"/>
          <c:h val="0.64667837780120063"/>
        </c:manualLayout>
      </c:layout>
      <c:scatterChart>
        <c:scatterStyle val="lineMarker"/>
        <c:varyColors val="0"/>
        <c:ser>
          <c:idx val="0"/>
          <c:order val="0"/>
          <c:tx>
            <c:v>US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50800">
                <a:solidFill>
                  <a:schemeClr val="accent1"/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'Median-Mean'!$B$17:$B$31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'Median-Mean'!$D$17:$D$31</c:f>
              <c:numCache>
                <c:formatCode>General</c:formatCode>
                <c:ptCount val="15"/>
                <c:pt idx="0">
                  <c:v>46</c:v>
                </c:pt>
                <c:pt idx="1">
                  <c:v>36</c:v>
                </c:pt>
                <c:pt idx="2">
                  <c:v>92</c:v>
                </c:pt>
                <c:pt idx="3">
                  <c:v>51</c:v>
                </c:pt>
                <c:pt idx="4">
                  <c:v>66</c:v>
                </c:pt>
                <c:pt idx="5">
                  <c:v>32</c:v>
                </c:pt>
                <c:pt idx="6">
                  <c:v>4</c:v>
                </c:pt>
                <c:pt idx="7">
                  <c:v>8</c:v>
                </c:pt>
                <c:pt idx="8">
                  <c:v>8</c:v>
                </c:pt>
                <c:pt idx="9">
                  <c:v>4</c:v>
                </c:pt>
                <c:pt idx="10">
                  <c:v>14</c:v>
                </c:pt>
                <c:pt idx="11">
                  <c:v>4</c:v>
                </c:pt>
                <c:pt idx="12">
                  <c:v>20</c:v>
                </c:pt>
                <c:pt idx="13">
                  <c:v>16</c:v>
                </c:pt>
                <c:pt idx="14">
                  <c:v>12</c:v>
                </c:pt>
              </c:numCache>
            </c:numRef>
          </c:yVal>
          <c:smooth val="0"/>
        </c:ser>
        <c:ser>
          <c:idx val="1"/>
          <c:order val="1"/>
          <c:tx>
            <c:v>DS</c:v>
          </c:tx>
          <c:spPr>
            <a:ln>
              <a:noFill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50800">
                <a:solidFill>
                  <a:srgbClr val="FF0000"/>
                </a:solidFill>
              </a:ln>
              <a:effectLst/>
            </c:spPr>
          </c:marker>
          <c:trendline>
            <c:spPr>
              <a:ln w="3810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'Median-Mean'!$B$17:$B$31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'Median-Mean'!$C$17:$C$31</c:f>
              <c:numCache>
                <c:formatCode>General</c:formatCode>
                <c:ptCount val="15"/>
                <c:pt idx="0">
                  <c:v>24</c:v>
                </c:pt>
                <c:pt idx="1">
                  <c:v>84</c:v>
                </c:pt>
                <c:pt idx="2">
                  <c:v>220</c:v>
                </c:pt>
                <c:pt idx="3">
                  <c:v>156</c:v>
                </c:pt>
                <c:pt idx="4">
                  <c:v>97</c:v>
                </c:pt>
                <c:pt idx="5">
                  <c:v>77</c:v>
                </c:pt>
                <c:pt idx="6">
                  <c:v>61.5</c:v>
                </c:pt>
                <c:pt idx="7">
                  <c:v>54</c:v>
                </c:pt>
                <c:pt idx="8">
                  <c:v>77.5</c:v>
                </c:pt>
                <c:pt idx="9">
                  <c:v>75.5</c:v>
                </c:pt>
                <c:pt idx="10">
                  <c:v>55.5</c:v>
                </c:pt>
                <c:pt idx="11">
                  <c:v>82.5</c:v>
                </c:pt>
                <c:pt idx="12">
                  <c:v>32</c:v>
                </c:pt>
                <c:pt idx="13">
                  <c:v>32</c:v>
                </c:pt>
                <c:pt idx="14">
                  <c:v>40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356592"/>
        <c:axId val="408349928"/>
      </c:scatterChart>
      <c:valAx>
        <c:axId val="408356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49928"/>
        <c:crosses val="autoZero"/>
        <c:crossBetween val="midCat"/>
      </c:valAx>
      <c:valAx>
        <c:axId val="40834992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>
                    <a:solidFill>
                      <a:sysClr val="windowText" lastClr="000000"/>
                    </a:solidFill>
                  </a:rPr>
                  <a:t>Median </a:t>
                </a:r>
                <a:r>
                  <a:rPr lang="en-US" sz="1800" b="1" i="1">
                    <a:solidFill>
                      <a:sysClr val="windowText" lastClr="000000"/>
                    </a:solidFill>
                  </a:rPr>
                  <a:t>E.coli </a:t>
                </a:r>
                <a:r>
                  <a:rPr lang="en-US" sz="1800" b="1">
                    <a:solidFill>
                      <a:sysClr val="windowText" lastClr="000000"/>
                    </a:solidFill>
                  </a:rPr>
                  <a:t>CFU/100mL</a:t>
                </a:r>
              </a:p>
            </c:rich>
          </c:tx>
          <c:layout>
            <c:manualLayout>
              <c:xMode val="edge"/>
              <c:yMode val="edge"/>
              <c:x val="1.3855239248940037E-2"/>
              <c:y val="0.1415240237827414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356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1687192947035467"/>
          <c:y val="0.92791490699260459"/>
          <c:w val="0.87541304933037212"/>
          <c:h val="7.12341052589081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Huntington 314.8 Median Fecal </a:t>
            </a:r>
            <a:r>
              <a:rPr lang="en-US" sz="2000" b="1" dirty="0" smtClean="0">
                <a:solidFill>
                  <a:sysClr val="windowText" lastClr="000000"/>
                </a:solidFill>
              </a:rPr>
              <a:t>Coliform </a:t>
            </a:r>
            <a:r>
              <a:rPr lang="en-US" sz="2000" b="1" dirty="0">
                <a:solidFill>
                  <a:sysClr val="windowText" lastClr="000000"/>
                </a:solidFill>
              </a:rPr>
              <a:t>vs Flow Percentile</a:t>
            </a:r>
          </a:p>
        </c:rich>
      </c:tx>
      <c:layout>
        <c:manualLayout>
          <c:xMode val="edge"/>
          <c:yMode val="edge"/>
          <c:x val="0.19422839506172843"/>
          <c:y val="1.157323820799797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097817633906872"/>
          <c:y val="0.17967400814028681"/>
          <c:w val="0.85662996986487794"/>
          <c:h val="0.59375480238883205"/>
        </c:manualLayout>
      </c:layout>
      <c:scatterChart>
        <c:scatterStyle val="lineMarker"/>
        <c:varyColors val="0"/>
        <c:ser>
          <c:idx val="0"/>
          <c:order val="0"/>
          <c:tx>
            <c:v>2001-2005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trendline>
            <c:spPr>
              <a:ln w="317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Huntington!$Q$4:$Q$8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Huntington!$R$4:$R$8</c:f>
              <c:numCache>
                <c:formatCode>General</c:formatCode>
                <c:ptCount val="5"/>
                <c:pt idx="0">
                  <c:v>81.5</c:v>
                </c:pt>
                <c:pt idx="1">
                  <c:v>189</c:v>
                </c:pt>
                <c:pt idx="2">
                  <c:v>266</c:v>
                </c:pt>
                <c:pt idx="3">
                  <c:v>280</c:v>
                </c:pt>
                <c:pt idx="4">
                  <c:v>645.5</c:v>
                </c:pt>
              </c:numCache>
            </c:numRef>
          </c:yVal>
          <c:smooth val="0"/>
        </c:ser>
        <c:ser>
          <c:idx val="1"/>
          <c:order val="1"/>
          <c:tx>
            <c:v>2006-2011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rgbClr val="FFC000"/>
              </a:solidFill>
              <a:ln w="31750">
                <a:noFill/>
              </a:ln>
              <a:effectLst/>
            </c:spPr>
          </c:marker>
          <c:trendline>
            <c:spPr>
              <a:ln w="31750" cap="rnd">
                <a:solidFill>
                  <a:srgbClr val="FFC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Huntington!$Q$4:$Q$8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Huntington!$S$4:$S$8</c:f>
              <c:numCache>
                <c:formatCode>General</c:formatCode>
                <c:ptCount val="5"/>
                <c:pt idx="0">
                  <c:v>66</c:v>
                </c:pt>
                <c:pt idx="1">
                  <c:v>158</c:v>
                </c:pt>
                <c:pt idx="2">
                  <c:v>169</c:v>
                </c:pt>
                <c:pt idx="3">
                  <c:v>186</c:v>
                </c:pt>
                <c:pt idx="4">
                  <c:v>325</c:v>
                </c:pt>
              </c:numCache>
            </c:numRef>
          </c:yVal>
          <c:smooth val="0"/>
        </c:ser>
        <c:ser>
          <c:idx val="2"/>
          <c:order val="2"/>
          <c:tx>
            <c:v>2011-2015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31750" cap="rnd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Huntington!$Q$4:$Q$8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Huntington!$T$4:$T$8</c:f>
              <c:numCache>
                <c:formatCode>General</c:formatCode>
                <c:ptCount val="5"/>
                <c:pt idx="0">
                  <c:v>36</c:v>
                </c:pt>
                <c:pt idx="1">
                  <c:v>87</c:v>
                </c:pt>
                <c:pt idx="2">
                  <c:v>120</c:v>
                </c:pt>
                <c:pt idx="3">
                  <c:v>126</c:v>
                </c:pt>
                <c:pt idx="4">
                  <c:v>230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765280"/>
        <c:axId val="122765672"/>
      </c:scatterChart>
      <c:valAx>
        <c:axId val="122765280"/>
        <c:scaling>
          <c:orientation val="minMax"/>
          <c:min val="0.5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ysClr val="windowText" lastClr="000000"/>
                    </a:solidFill>
                  </a:rPr>
                  <a:t>Flow Percentile</a:t>
                </a:r>
              </a:p>
            </c:rich>
          </c:tx>
          <c:layout>
            <c:manualLayout>
              <c:xMode val="edge"/>
              <c:yMode val="edge"/>
              <c:x val="0.43470673799362874"/>
              <c:y val="0.811381946821864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one"/>
        <c:crossAx val="122765672"/>
        <c:crosses val="autoZero"/>
        <c:crossBetween val="midCat"/>
      </c:valAx>
      <c:valAx>
        <c:axId val="12276567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ysClr val="windowText" lastClr="000000"/>
                    </a:solidFill>
                  </a:rPr>
                  <a:t>Median Fecal Coliform</a:t>
                </a:r>
                <a:r>
                  <a:rPr lang="en-US" sz="1600" b="1" baseline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600" b="1">
                    <a:solidFill>
                      <a:sysClr val="windowText" lastClr="000000"/>
                    </a:solidFill>
                  </a:rPr>
                  <a:t>CFU/100mL</a:t>
                </a:r>
              </a:p>
            </c:rich>
          </c:tx>
          <c:layout>
            <c:manualLayout>
              <c:xMode val="edge"/>
              <c:yMode val="edge"/>
              <c:x val="1.4117454068241468E-2"/>
              <c:y val="0.1488098422793947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652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707932341790611E-2"/>
          <c:y val="0.87211053255439863"/>
          <c:w val="0.98429203115510422"/>
          <c:h val="0.11190307733272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0.1042</cdr:x>
      <cdr:y>0.76658</cdr:y>
    </cdr:from>
    <cdr:to>
      <cdr:x>0.97023</cdr:x>
      <cdr:y>0.85146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3911" y="2752726"/>
          <a:ext cx="5601027" cy="3047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      </a:t>
          </a:r>
          <a:r>
            <a:rPr lang="en-US" sz="1600" b="1" dirty="0" smtClean="0">
              <a:solidFill>
                <a:sysClr val="windowText" lastClr="000000"/>
              </a:solidFill>
            </a:rPr>
            <a:t>10th-20th</a:t>
          </a:r>
          <a:r>
            <a:rPr lang="en-US" sz="1600" b="1" dirty="0" smtClean="0"/>
            <a:t>         </a:t>
          </a:r>
          <a:r>
            <a:rPr lang="en-US" sz="1600" b="1" dirty="0"/>
            <a:t>30th-40th         </a:t>
          </a:r>
          <a:r>
            <a:rPr lang="en-US" sz="1600" b="1" dirty="0" smtClean="0"/>
            <a:t>  </a:t>
          </a:r>
          <a:r>
            <a:rPr lang="en-US" sz="1600" b="1" dirty="0"/>
            <a:t>50th-60th       </a:t>
          </a:r>
          <a:r>
            <a:rPr lang="en-US" sz="1600" b="1" dirty="0" smtClean="0"/>
            <a:t>    </a:t>
          </a:r>
          <a:r>
            <a:rPr lang="en-US" sz="1600" b="1" dirty="0"/>
            <a:t>70th-80th        </a:t>
          </a:r>
          <a:r>
            <a:rPr lang="en-US" sz="1600" b="1" dirty="0" smtClean="0"/>
            <a:t>90th-100th     </a:t>
          </a:r>
          <a:endParaRPr lang="en-US" sz="16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82656-DFC5-4589-A51A-FA07D695A126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39FD-D398-47F8-9F59-7B7B8614B4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93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8AA4C-6531-4253-94A5-70370752EC9C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F1EF5-0419-4343-88F9-929FD171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46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841AF2-8107-43FC-B7C7-2FB45E831D83}" type="datetimeFigureOut">
              <a:rPr lang="en-US" smtClean="0"/>
              <a:pPr/>
              <a:t>6/5/2018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1828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Bacteria Trends Report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572000"/>
            <a:ext cx="6400800" cy="22860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Technical Committee Meeting</a:t>
            </a:r>
          </a:p>
          <a:p>
            <a:pPr algn="r"/>
            <a:r>
              <a:rPr lang="en-US" sz="2800" dirty="0" smtClean="0"/>
              <a:t>June 5-6</a:t>
            </a:r>
            <a:r>
              <a:rPr lang="en-US" sz="2800" dirty="0" smtClean="0">
                <a:solidFill>
                  <a:schemeClr val="tx1"/>
                </a:solidFill>
              </a:rPr>
              <a:t>, 2018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Agenda Item #3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comments from the Technical Committee by July </a:t>
            </a:r>
            <a:r>
              <a:rPr lang="en-US" dirty="0" smtClean="0"/>
              <a:t>31</a:t>
            </a:r>
            <a:r>
              <a:rPr lang="en-US" baseline="30000" dirty="0" smtClean="0"/>
              <a:t>st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Request comments from </a:t>
            </a:r>
            <a:r>
              <a:rPr lang="en-US" dirty="0" smtClean="0"/>
              <a:t>other committees (e.g</a:t>
            </a:r>
            <a:r>
              <a:rPr lang="en-US" dirty="0" smtClean="0"/>
              <a:t>. POTW)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Prepare final report for the October Technical </a:t>
            </a:r>
            <a:r>
              <a:rPr lang="en-US" dirty="0" smtClean="0"/>
              <a:t>Committee Meeting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5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Bacteria data collected routinely as part of Contact Recreation </a:t>
            </a:r>
            <a:r>
              <a:rPr lang="en-US" sz="2800" dirty="0" smtClean="0"/>
              <a:t>Water Quality Monitoring Program</a:t>
            </a:r>
            <a:endParaRPr lang="en-US" sz="2800" dirty="0" smtClean="0"/>
          </a:p>
          <a:p>
            <a:endParaRPr lang="en-US" sz="900" dirty="0" smtClean="0"/>
          </a:p>
          <a:p>
            <a:r>
              <a:rPr lang="en-US" sz="2800" dirty="0" smtClean="0"/>
              <a:t>Data uses:</a:t>
            </a:r>
          </a:p>
          <a:p>
            <a:pPr lvl="1"/>
            <a:r>
              <a:rPr lang="en-US" sz="2800" dirty="0" smtClean="0"/>
              <a:t>Weekly reporting of conditions for recreation </a:t>
            </a:r>
          </a:p>
          <a:p>
            <a:pPr lvl="1"/>
            <a:r>
              <a:rPr lang="en-US" sz="2800" dirty="0" smtClean="0"/>
              <a:t>Assess attainment of WQS (305b)</a:t>
            </a:r>
          </a:p>
          <a:p>
            <a:pPr lvl="1"/>
            <a:endParaRPr lang="en-US" sz="900" dirty="0" smtClean="0"/>
          </a:p>
          <a:p>
            <a:r>
              <a:rPr lang="en-US" sz="2800" dirty="0" smtClean="0"/>
              <a:t>Municipalities spending $Billions on Long Term Control Plans and Consent Decrees</a:t>
            </a:r>
          </a:p>
          <a:p>
            <a:endParaRPr lang="en-US" sz="900" dirty="0" smtClean="0"/>
          </a:p>
          <a:p>
            <a:r>
              <a:rPr lang="en-US" sz="2800" dirty="0" smtClean="0"/>
              <a:t>Are bacteria levels improving?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acey\AppData\Local\Microsoft\Windows\Temporary Internet Files\Content.Outlook\5TSAKQJ3\Contact rec siters with data availability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448800" cy="701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48006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Contact Recreation Sites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04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Evaluate observed trends in bacteria data set</a:t>
            </a:r>
          </a:p>
          <a:p>
            <a:pPr lvl="1"/>
            <a:r>
              <a:rPr lang="en-US" sz="3200" dirty="0" smtClean="0"/>
              <a:t>Spatial (comparison across and within CSO communities)</a:t>
            </a:r>
          </a:p>
          <a:p>
            <a:pPr lvl="1"/>
            <a:r>
              <a:rPr lang="en-US" sz="3200" dirty="0" smtClean="0"/>
              <a:t>Temporal (Are levels changing over time?)</a:t>
            </a:r>
          </a:p>
          <a:p>
            <a:pPr lvl="1"/>
            <a:r>
              <a:rPr lang="en-US" sz="3200" dirty="0" smtClean="0"/>
              <a:t>Seasonal trends</a:t>
            </a:r>
          </a:p>
          <a:p>
            <a:pPr lvl="2"/>
            <a:r>
              <a:rPr lang="en-US" sz="2800" dirty="0" smtClean="0"/>
              <a:t>Changes over contact recreation season</a:t>
            </a:r>
          </a:p>
          <a:p>
            <a:pPr lvl="2"/>
            <a:r>
              <a:rPr lang="en-US" sz="2800" dirty="0" smtClean="0"/>
              <a:t>Relationship to flow and precipitation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Evaluated based on concentration and frequency samples exceed water quality criteria.</a:t>
            </a:r>
          </a:p>
          <a:p>
            <a:r>
              <a:rPr lang="en-US" dirty="0" smtClean="0"/>
              <a:t>Spatial</a:t>
            </a:r>
          </a:p>
          <a:p>
            <a:pPr lvl="1"/>
            <a:r>
              <a:rPr lang="en-US" dirty="0" smtClean="0"/>
              <a:t>Upstream/Downstream comparison</a:t>
            </a:r>
          </a:p>
          <a:p>
            <a:pPr lvl="1"/>
            <a:r>
              <a:rPr lang="en-US" dirty="0" smtClean="0"/>
              <a:t>2001 to 2015 (All 6 major CSO communities)</a:t>
            </a:r>
          </a:p>
          <a:p>
            <a:r>
              <a:rPr lang="en-US" dirty="0" smtClean="0"/>
              <a:t>Temporal</a:t>
            </a:r>
          </a:p>
          <a:p>
            <a:pPr lvl="1"/>
            <a:r>
              <a:rPr lang="en-US" dirty="0" smtClean="0"/>
              <a:t>Rolling 5 Year aggregates</a:t>
            </a:r>
          </a:p>
          <a:p>
            <a:pPr lvl="1"/>
            <a:r>
              <a:rPr lang="en-US" dirty="0" smtClean="0"/>
              <a:t>2001 to 2015 (Evansville limited to 2001-2009)</a:t>
            </a:r>
          </a:p>
          <a:p>
            <a:r>
              <a:rPr lang="en-US" dirty="0" smtClean="0"/>
              <a:t>Seasonal</a:t>
            </a:r>
          </a:p>
          <a:p>
            <a:pPr lvl="1"/>
            <a:r>
              <a:rPr lang="en-US" dirty="0" smtClean="0"/>
              <a:t>Monthly comparison (May-Oct)</a:t>
            </a:r>
          </a:p>
          <a:p>
            <a:pPr lvl="1"/>
            <a:r>
              <a:rPr lang="en-US" dirty="0" smtClean="0"/>
              <a:t>Precipitation – Grouped by precipitation ranges</a:t>
            </a:r>
          </a:p>
          <a:p>
            <a:pPr lvl="1"/>
            <a:r>
              <a:rPr lang="en-US" dirty="0" smtClean="0"/>
              <a:t>Flow – Grouped by flow quintiles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953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Pittsburgh </a:t>
            </a:r>
            <a:r>
              <a:rPr lang="en-US" sz="2400" dirty="0" smtClean="0"/>
              <a:t>upstream site may not be representative.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Highest fecal coliform / </a:t>
            </a:r>
            <a:r>
              <a:rPr lang="en-US" sz="2400" i="1" dirty="0" smtClean="0"/>
              <a:t>E.coli</a:t>
            </a:r>
            <a:r>
              <a:rPr lang="en-US" sz="2400" dirty="0" smtClean="0"/>
              <a:t> levels in Pittsburgh and the lowest in Cincinnati.  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Highest levels occurred in June (~40% exceedance rate).  Lowest levels in October (~25% exceedance rate).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difference between upstream and downstream was highest in Wheeling and lowest in Pittsburgh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Concentrations and exceedance </a:t>
            </a:r>
            <a:r>
              <a:rPr lang="en-US" sz="2400" dirty="0"/>
              <a:t>rate </a:t>
            </a:r>
            <a:r>
              <a:rPr lang="en-US" sz="2400" dirty="0" smtClean="0"/>
              <a:t>increases with precipitation.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Conclusions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Concentrations and exceedance rate increases with </a:t>
            </a:r>
            <a:r>
              <a:rPr lang="en-US" sz="2400" dirty="0" smtClean="0"/>
              <a:t>flow.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Fecal </a:t>
            </a:r>
            <a:r>
              <a:rPr lang="en-US" sz="2400" dirty="0"/>
              <a:t>coliform and </a:t>
            </a:r>
            <a:r>
              <a:rPr lang="en-US" sz="2400" i="1" dirty="0"/>
              <a:t>E.coli</a:t>
            </a:r>
            <a:r>
              <a:rPr lang="en-US" sz="2400" dirty="0"/>
              <a:t> concentrations were approximately four times greater during the highest flow and precipitation grouping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 </a:t>
            </a:r>
            <a:r>
              <a:rPr lang="en-US" sz="2400" dirty="0" smtClean="0"/>
              <a:t>Fecal </a:t>
            </a:r>
            <a:r>
              <a:rPr lang="en-US" sz="2400" dirty="0"/>
              <a:t>coliform and </a:t>
            </a:r>
            <a:r>
              <a:rPr lang="en-US" sz="2400" i="1" dirty="0"/>
              <a:t>E.coli</a:t>
            </a:r>
            <a:r>
              <a:rPr lang="en-US" sz="2400" dirty="0"/>
              <a:t> </a:t>
            </a:r>
            <a:r>
              <a:rPr lang="en-US" sz="2400" dirty="0" smtClean="0"/>
              <a:t>levels are </a:t>
            </a:r>
            <a:r>
              <a:rPr lang="en-US" sz="2400" dirty="0"/>
              <a:t>variable over time, however show a general declining trend.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 </a:t>
            </a:r>
            <a:r>
              <a:rPr lang="en-US" sz="2400" dirty="0" smtClean="0"/>
              <a:t>Fecal coliform / </a:t>
            </a:r>
            <a:r>
              <a:rPr lang="en-US" sz="2400" i="1" dirty="0" smtClean="0"/>
              <a:t>E. coli</a:t>
            </a:r>
            <a:r>
              <a:rPr lang="en-US" sz="2400" dirty="0" smtClean="0"/>
              <a:t> </a:t>
            </a:r>
            <a:r>
              <a:rPr lang="en-US" sz="2400" dirty="0"/>
              <a:t>values normalized </a:t>
            </a:r>
            <a:r>
              <a:rPr lang="en-US" sz="2400" dirty="0" smtClean="0"/>
              <a:t>for flow </a:t>
            </a:r>
            <a:r>
              <a:rPr lang="en-US" sz="2400" dirty="0"/>
              <a:t>show a steady decline overtime.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5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85800"/>
            <a:ext cx="5943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Upstream/Downstream Comparison Over Time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14565048"/>
              </p:ext>
            </p:extLst>
          </p:nvPr>
        </p:nvGraphicFramePr>
        <p:xfrm>
          <a:off x="228600" y="1935480"/>
          <a:ext cx="8686800" cy="441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764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Fecal Coliform by Flow Quintiles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2460451"/>
              </p:ext>
            </p:extLst>
          </p:nvPr>
        </p:nvGraphicFramePr>
        <p:xfrm>
          <a:off x="457200" y="1600200"/>
          <a:ext cx="82296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048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1880</TotalTime>
  <Words>324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Constantia</vt:lpstr>
      <vt:lpstr>Wingdings 2</vt:lpstr>
      <vt:lpstr>Flow</vt:lpstr>
      <vt:lpstr>Bacteria Trends Report</vt:lpstr>
      <vt:lpstr>Background</vt:lpstr>
      <vt:lpstr>PowerPoint Presentation</vt:lpstr>
      <vt:lpstr>Study Objectives</vt:lpstr>
      <vt:lpstr>Assessment</vt:lpstr>
      <vt:lpstr>Conclusions</vt:lpstr>
      <vt:lpstr>Conclusions con’t</vt:lpstr>
      <vt:lpstr>Upstream/Downstream Comparison Over Time</vt:lpstr>
      <vt:lpstr>Fecal Coliform by Flow Quintiles</vt:lpstr>
      <vt:lpstr>Next Steps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stacey</dc:creator>
  <cp:lastModifiedBy>Sam Dinkins</cp:lastModifiedBy>
  <cp:revision>180</cp:revision>
  <dcterms:created xsi:type="dcterms:W3CDTF">2015-10-01T20:16:02Z</dcterms:created>
  <dcterms:modified xsi:type="dcterms:W3CDTF">2018-06-05T14:34:48Z</dcterms:modified>
</cp:coreProperties>
</file>