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4" r:id="rId8"/>
    <p:sldId id="263" r:id="rId9"/>
    <p:sldId id="265" r:id="rId10"/>
    <p:sldId id="266"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86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49B63C9-A84B-4B41-8743-4A4757A252BF}" type="datetimeFigureOut">
              <a:rPr lang="en-US" smtClean="0"/>
              <a:t>6/5/2018</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9839775A-EF71-48F9-AC4D-37FA883C984C}"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49B63C9-A84B-4B41-8743-4A4757A252BF}" type="datetimeFigureOut">
              <a:rPr lang="en-US" smtClean="0"/>
              <a:t>6/5/2018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39775A-EF71-48F9-AC4D-37FA883C984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49B63C9-A84B-4B41-8743-4A4757A252BF}" type="datetimeFigureOut">
              <a:rPr lang="en-US" smtClean="0"/>
              <a:t>6/5/2018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39775A-EF71-48F9-AC4D-37FA883C984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49B63C9-A84B-4B41-8743-4A4757A252BF}" type="datetimeFigureOut">
              <a:rPr lang="en-US" smtClean="0"/>
              <a:t>6/5/2018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39775A-EF71-48F9-AC4D-37FA883C984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49B63C9-A84B-4B41-8743-4A4757A252BF}" type="datetimeFigureOut">
              <a:rPr lang="en-US" smtClean="0"/>
              <a:t>6/5/2018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39775A-EF71-48F9-AC4D-37FA883C984C}"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49B63C9-A84B-4B41-8743-4A4757A252BF}" type="datetimeFigureOut">
              <a:rPr lang="en-US" smtClean="0"/>
              <a:t>6/5/2018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39775A-EF71-48F9-AC4D-37FA883C984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49B63C9-A84B-4B41-8743-4A4757A252BF}" type="datetimeFigureOut">
              <a:rPr lang="en-US" smtClean="0"/>
              <a:t>6/5/2018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839775A-EF71-48F9-AC4D-37FA883C984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49B63C9-A84B-4B41-8743-4A4757A252BF}" type="datetimeFigureOut">
              <a:rPr lang="en-US" smtClean="0"/>
              <a:t>6/5/2018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839775A-EF71-48F9-AC4D-37FA883C984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9B63C9-A84B-4B41-8743-4A4757A252BF}" type="datetimeFigureOut">
              <a:rPr lang="en-US" smtClean="0"/>
              <a:t>6/5/2018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839775A-EF71-48F9-AC4D-37FA883C984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49B63C9-A84B-4B41-8743-4A4757A252BF}" type="datetimeFigureOut">
              <a:rPr lang="en-US" smtClean="0"/>
              <a:t>6/5/2018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39775A-EF71-48F9-AC4D-37FA883C984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49B63C9-A84B-4B41-8743-4A4757A252BF}" type="datetimeFigureOut">
              <a:rPr lang="en-US" smtClean="0"/>
              <a:t>6/5/2018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9839775A-EF71-48F9-AC4D-37FA883C984C}"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49B63C9-A84B-4B41-8743-4A4757A252BF}" type="datetimeFigureOut">
              <a:rPr lang="en-US" smtClean="0"/>
              <a:t>6/5/2018</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839775A-EF71-48F9-AC4D-37FA883C984C}"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mrrisch\My Documents\MercuryDep\Report2004-05\FinalFigures\Cover_Photo.jpg"/>
          <p:cNvPicPr>
            <a:picLocks noChangeAspect="1" noChangeArrowheads="1"/>
          </p:cNvPicPr>
          <p:nvPr/>
        </p:nvPicPr>
        <p:blipFill>
          <a:blip r:embed="rId2"/>
          <a:srcRect b="5000"/>
          <a:stretch>
            <a:fillRect/>
          </a:stretch>
        </p:blipFill>
        <p:spPr bwMode="auto">
          <a:xfrm>
            <a:off x="228600" y="2244307"/>
            <a:ext cx="2590800" cy="1844675"/>
          </a:xfrm>
          <a:prstGeom prst="rect">
            <a:avLst/>
          </a:prstGeom>
          <a:noFill/>
          <a:ln w="38100">
            <a:solidFill>
              <a:srgbClr val="99CCFF"/>
            </a:solidFill>
            <a:miter lim="800000"/>
            <a:headEnd/>
            <a:tailEnd/>
          </a:ln>
        </p:spPr>
      </p:pic>
      <p:pic>
        <p:nvPicPr>
          <p:cNvPr id="3" name="Picture 4" descr="C:\Documents and Settings\mrrisch\My Documents\MercuryDep\IWSCMercuryWebPage\MercuryJuly2007\streamview.jpg"/>
          <p:cNvPicPr>
            <a:picLocks noChangeAspect="1" noChangeArrowheads="1"/>
          </p:cNvPicPr>
          <p:nvPr/>
        </p:nvPicPr>
        <p:blipFill>
          <a:blip r:embed="rId3"/>
          <a:srcRect b="3288"/>
          <a:stretch>
            <a:fillRect/>
          </a:stretch>
        </p:blipFill>
        <p:spPr bwMode="auto">
          <a:xfrm>
            <a:off x="6167444" y="2209800"/>
            <a:ext cx="2786055" cy="1787108"/>
          </a:xfrm>
          <a:prstGeom prst="rect">
            <a:avLst/>
          </a:prstGeom>
          <a:noFill/>
          <a:ln w="38100">
            <a:solidFill>
              <a:srgbClr val="FFC000"/>
            </a:solidFill>
            <a:miter lim="800000"/>
            <a:headEnd/>
            <a:tailEnd/>
          </a:ln>
        </p:spPr>
      </p:pic>
      <p:pic>
        <p:nvPicPr>
          <p:cNvPr id="4" name="Picture 3" descr="p159305-Cincinnati-The_Beautiful_Ohio_River.jpg"/>
          <p:cNvPicPr>
            <a:picLocks noChangeAspect="1"/>
          </p:cNvPicPr>
          <p:nvPr/>
        </p:nvPicPr>
        <p:blipFill>
          <a:blip r:embed="rId4"/>
          <a:stretch>
            <a:fillRect/>
          </a:stretch>
        </p:blipFill>
        <p:spPr>
          <a:xfrm>
            <a:off x="2975028" y="2777707"/>
            <a:ext cx="3044772" cy="2036272"/>
          </a:xfrm>
          <a:prstGeom prst="rect">
            <a:avLst/>
          </a:prstGeom>
          <a:ln w="38100">
            <a:solidFill>
              <a:srgbClr val="FFC000"/>
            </a:solidFill>
          </a:ln>
        </p:spPr>
      </p:pic>
      <p:sp>
        <p:nvSpPr>
          <p:cNvPr id="5" name="TextBox 4"/>
          <p:cNvSpPr txBox="1"/>
          <p:nvPr/>
        </p:nvSpPr>
        <p:spPr>
          <a:xfrm>
            <a:off x="228600" y="914400"/>
            <a:ext cx="8610600" cy="1077218"/>
          </a:xfrm>
          <a:prstGeom prst="rect">
            <a:avLst/>
          </a:prstGeom>
          <a:noFill/>
        </p:spPr>
        <p:txBody>
          <a:bodyPr wrap="square" rtlCol="0">
            <a:spAutoFit/>
          </a:bodyPr>
          <a:lstStyle/>
          <a:p>
            <a:pPr algn="ctr"/>
            <a:r>
              <a:rPr lang="en-US" sz="3200" dirty="0" smtClean="0">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Estimates of Atmospheric Mercury Deposition </a:t>
            </a:r>
          </a:p>
          <a:p>
            <a:pPr algn="ctr"/>
            <a:r>
              <a:rPr lang="en-US" sz="3200" dirty="0" smtClean="0">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to Ohio River Tributary Watersheds</a:t>
            </a:r>
            <a:endParaRPr lang="en-US" sz="3200" dirty="0">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endParaRPr>
          </a:p>
        </p:txBody>
      </p:sp>
      <p:sp>
        <p:nvSpPr>
          <p:cNvPr id="6" name="TextBox 5"/>
          <p:cNvSpPr txBox="1"/>
          <p:nvPr/>
        </p:nvSpPr>
        <p:spPr>
          <a:xfrm>
            <a:off x="457200" y="5257800"/>
            <a:ext cx="8305800" cy="830997"/>
          </a:xfrm>
          <a:prstGeom prst="rect">
            <a:avLst/>
          </a:prstGeom>
          <a:noFill/>
        </p:spPr>
        <p:txBody>
          <a:bodyPr wrap="square" rtlCol="0">
            <a:spAutoFit/>
          </a:bodyPr>
          <a:lstStyle/>
          <a:p>
            <a:pPr algn="ctr"/>
            <a:r>
              <a:rPr lang="en-US" sz="2400" dirty="0" smtClean="0">
                <a:latin typeface="Tahoma" panose="020B0604030504040204" pitchFamily="34" charset="0"/>
                <a:ea typeface="Tahoma" panose="020B0604030504040204" pitchFamily="34" charset="0"/>
                <a:cs typeface="Tahoma" panose="020B0604030504040204" pitchFamily="34" charset="0"/>
              </a:rPr>
              <a:t>Work Plan Overview for ORSANCO Technical Committee</a:t>
            </a:r>
            <a:br>
              <a:rPr lang="en-US" sz="2400" dirty="0" smtClean="0">
                <a:latin typeface="Tahoma" panose="020B0604030504040204" pitchFamily="34" charset="0"/>
                <a:ea typeface="Tahoma" panose="020B0604030504040204" pitchFamily="34" charset="0"/>
                <a:cs typeface="Tahoma" panose="020B0604030504040204" pitchFamily="34" charset="0"/>
              </a:rPr>
            </a:br>
            <a:r>
              <a:rPr lang="en-US" sz="2400" dirty="0" smtClean="0">
                <a:latin typeface="Tahoma" panose="020B0604030504040204" pitchFamily="34" charset="0"/>
                <a:ea typeface="Tahoma" panose="020B0604030504040204" pitchFamily="34" charset="0"/>
                <a:cs typeface="Tahoma" panose="020B0604030504040204" pitchFamily="34" charset="0"/>
              </a:rPr>
              <a:t>by Martin Risch    June 5, 2018</a:t>
            </a:r>
            <a:endParaRPr lang="en-US" sz="24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428212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33400" y="990600"/>
            <a:ext cx="8153400" cy="4770537"/>
          </a:xfrm>
          <a:prstGeom prst="rect">
            <a:avLst/>
          </a:prstGeom>
          <a:noFill/>
          <a:ln>
            <a:solidFill>
              <a:schemeClr val="tx2">
                <a:lumMod val="75000"/>
              </a:schemeClr>
            </a:solidFill>
          </a:ln>
        </p:spPr>
        <p:txBody>
          <a:bodyPr wrap="square" rtlCol="0">
            <a:spAutoFit/>
          </a:bodyPr>
          <a:lstStyle/>
          <a:p>
            <a:pPr algn="ctr"/>
            <a:r>
              <a:rPr lang="en-US" sz="2400" b="1" dirty="0" smtClean="0">
                <a:latin typeface="Tahoma" panose="020B0604030504040204" pitchFamily="34" charset="0"/>
                <a:ea typeface="Tahoma" panose="020B0604030504040204" pitchFamily="34" charset="0"/>
                <a:cs typeface="Tahoma" panose="020B0604030504040204" pitchFamily="34" charset="0"/>
              </a:rPr>
              <a:t>Work Plan Result</a:t>
            </a:r>
          </a:p>
          <a:p>
            <a:pPr algn="ctr"/>
            <a:endParaRPr lang="en-US" sz="2400" b="1" dirty="0" smtClean="0">
              <a:latin typeface="Tahoma" panose="020B0604030504040204" pitchFamily="34" charset="0"/>
              <a:ea typeface="Tahoma" panose="020B0604030504040204" pitchFamily="34" charset="0"/>
              <a:cs typeface="Tahoma" panose="020B0604030504040204" pitchFamily="34" charset="0"/>
            </a:endParaRPr>
          </a:p>
          <a:p>
            <a:pPr marL="342900" lvl="0" indent="-342900">
              <a:buFont typeface="Arial" panose="020B0604020202020204" pitchFamily="34" charset="0"/>
              <a:buChar char="•"/>
            </a:pPr>
            <a:r>
              <a:rPr lang="en-US" sz="2400" dirty="0" smtClean="0">
                <a:latin typeface="Tahoma" panose="020B0604030504040204" pitchFamily="34" charset="0"/>
                <a:ea typeface="Tahoma" panose="020B0604030504040204" pitchFamily="34" charset="0"/>
                <a:cs typeface="Tahoma" panose="020B0604030504040204" pitchFamily="34" charset="0"/>
              </a:rPr>
              <a:t>Sum wet </a:t>
            </a:r>
            <a:r>
              <a:rPr lang="en-US" sz="2400" dirty="0">
                <a:latin typeface="Tahoma" panose="020B0604030504040204" pitchFamily="34" charset="0"/>
                <a:ea typeface="Tahoma" panose="020B0604030504040204" pitchFamily="34" charset="0"/>
                <a:cs typeface="Tahoma" panose="020B0604030504040204" pitchFamily="34" charset="0"/>
              </a:rPr>
              <a:t>Hg load and dry Hg load grids </a:t>
            </a:r>
            <a:r>
              <a:rPr lang="en-US" sz="2400" dirty="0" smtClean="0">
                <a:latin typeface="Tahoma" panose="020B0604030504040204" pitchFamily="34" charset="0"/>
                <a:ea typeface="Tahoma" panose="020B0604030504040204" pitchFamily="34" charset="0"/>
                <a:cs typeface="Tahoma" panose="020B0604030504040204" pitchFamily="34" charset="0"/>
              </a:rPr>
              <a:t>using </a:t>
            </a:r>
            <a:r>
              <a:rPr lang="en-US" sz="2400" dirty="0">
                <a:latin typeface="Tahoma" panose="020B0604030504040204" pitchFamily="34" charset="0"/>
                <a:ea typeface="Tahoma" panose="020B0604030504040204" pitchFamily="34" charset="0"/>
                <a:cs typeface="Tahoma" panose="020B0604030504040204" pitchFamily="34" charset="0"/>
              </a:rPr>
              <a:t>the GIS to obtain </a:t>
            </a:r>
            <a:r>
              <a:rPr lang="en-US" sz="2400" dirty="0" smtClean="0">
                <a:latin typeface="Tahoma" panose="020B0604030504040204" pitchFamily="34" charset="0"/>
                <a:ea typeface="Tahoma" panose="020B0604030504040204" pitchFamily="34" charset="0"/>
                <a:cs typeface="Tahoma" panose="020B0604030504040204" pitchFamily="34" charset="0"/>
              </a:rPr>
              <a:t>estimated </a:t>
            </a:r>
            <a:r>
              <a:rPr lang="en-US" sz="2400" dirty="0">
                <a:latin typeface="Tahoma" panose="020B0604030504040204" pitchFamily="34" charset="0"/>
                <a:ea typeface="Tahoma" panose="020B0604030504040204" pitchFamily="34" charset="0"/>
                <a:cs typeface="Tahoma" panose="020B0604030504040204" pitchFamily="34" charset="0"/>
              </a:rPr>
              <a:t>atmospheric Hg loads </a:t>
            </a:r>
            <a:r>
              <a:rPr lang="en-US" sz="2400" dirty="0" smtClean="0">
                <a:latin typeface="Tahoma" panose="020B0604030504040204" pitchFamily="34" charset="0"/>
                <a:ea typeface="Tahoma" panose="020B0604030504040204" pitchFamily="34" charset="0"/>
                <a:cs typeface="Tahoma" panose="020B0604030504040204" pitchFamily="34" charset="0"/>
              </a:rPr>
              <a:t>(mass) and yields (mass per  area) for </a:t>
            </a:r>
            <a:r>
              <a:rPr lang="en-US" sz="2400" dirty="0">
                <a:latin typeface="Tahoma" panose="020B0604030504040204" pitchFamily="34" charset="0"/>
                <a:ea typeface="Tahoma" panose="020B0604030504040204" pitchFamily="34" charset="0"/>
                <a:cs typeface="Tahoma" panose="020B0604030504040204" pitchFamily="34" charset="0"/>
              </a:rPr>
              <a:t>each of the 15 watersheds in the study </a:t>
            </a:r>
            <a:r>
              <a:rPr lang="en-US" sz="2400" dirty="0" smtClean="0">
                <a:latin typeface="Tahoma" panose="020B0604030504040204" pitchFamily="34" charset="0"/>
                <a:ea typeface="Tahoma" panose="020B0604030504040204" pitchFamily="34" charset="0"/>
                <a:cs typeface="Tahoma" panose="020B0604030504040204" pitchFamily="34" charset="0"/>
              </a:rPr>
              <a:t>area, along with totals for the study area.</a:t>
            </a:r>
            <a:endParaRPr lang="en-US" sz="2400" dirty="0">
              <a:latin typeface="Tahoma" panose="020B0604030504040204" pitchFamily="34" charset="0"/>
              <a:ea typeface="Tahoma" panose="020B0604030504040204" pitchFamily="34" charset="0"/>
              <a:cs typeface="Tahoma" panose="020B0604030504040204" pitchFamily="34" charset="0"/>
            </a:endParaRPr>
          </a:p>
          <a:p>
            <a:pPr marL="342900" lvl="0" indent="-342900">
              <a:buFont typeface="Arial" panose="020B0604020202020204" pitchFamily="34" charset="0"/>
              <a:buChar char="•"/>
            </a:pPr>
            <a:r>
              <a:rPr lang="en-US" sz="2400" dirty="0">
                <a:latin typeface="Tahoma" panose="020B0604030504040204" pitchFamily="34" charset="0"/>
                <a:ea typeface="Tahoma" panose="020B0604030504040204" pitchFamily="34" charset="0"/>
                <a:cs typeface="Tahoma" panose="020B0604030504040204" pitchFamily="34" charset="0"/>
              </a:rPr>
              <a:t>Estimates of annual atmospheric Hg loads and yields from the </a:t>
            </a:r>
            <a:r>
              <a:rPr lang="en-US" sz="2400" dirty="0" smtClean="0">
                <a:latin typeface="Tahoma" panose="020B0604030504040204" pitchFamily="34" charset="0"/>
                <a:ea typeface="Tahoma" panose="020B0604030504040204" pitchFamily="34" charset="0"/>
                <a:cs typeface="Tahoma" panose="020B0604030504040204" pitchFamily="34" charset="0"/>
              </a:rPr>
              <a:t>can </a:t>
            </a:r>
            <a:r>
              <a:rPr lang="en-US" sz="2400" dirty="0">
                <a:latin typeface="Tahoma" panose="020B0604030504040204" pitchFamily="34" charset="0"/>
                <a:ea typeface="Tahoma" panose="020B0604030504040204" pitchFamily="34" charset="0"/>
                <a:cs typeface="Tahoma" panose="020B0604030504040204" pitchFamily="34" charset="0"/>
              </a:rPr>
              <a:t>be compared with annual surface water Hg loads and yields from the ORSANCO </a:t>
            </a:r>
            <a:r>
              <a:rPr lang="en-US" sz="2400" dirty="0" smtClean="0">
                <a:latin typeface="Tahoma" panose="020B0604030504040204" pitchFamily="34" charset="0"/>
                <a:ea typeface="Tahoma" panose="020B0604030504040204" pitchFamily="34" charset="0"/>
                <a:cs typeface="Tahoma" panose="020B0604030504040204" pitchFamily="34" charset="0"/>
              </a:rPr>
              <a:t>monitoring</a:t>
            </a:r>
            <a:r>
              <a:rPr lang="en-US" sz="2000" dirty="0" smtClean="0">
                <a:latin typeface="Tahoma" panose="020B0604030504040204" pitchFamily="34" charset="0"/>
                <a:ea typeface="Tahoma" panose="020B0604030504040204" pitchFamily="34" charset="0"/>
                <a:cs typeface="Tahoma" panose="020B0604030504040204" pitchFamily="34" charset="0"/>
              </a:rPr>
              <a:t>.</a:t>
            </a:r>
          </a:p>
          <a:p>
            <a:pPr marL="342900" lvl="0" indent="-342900">
              <a:buFont typeface="Arial" panose="020B0604020202020204" pitchFamily="34" charset="0"/>
              <a:buChar char="•"/>
            </a:pPr>
            <a:endParaRPr lang="en-US" sz="2000" dirty="0">
              <a:latin typeface="Tahoma" panose="020B0604030504040204" pitchFamily="34" charset="0"/>
              <a:ea typeface="Tahoma" panose="020B0604030504040204" pitchFamily="34" charset="0"/>
              <a:cs typeface="Tahoma" panose="020B0604030504040204" pitchFamily="34" charset="0"/>
            </a:endParaRPr>
          </a:p>
          <a:p>
            <a:pPr marL="342900" lvl="0" indent="-342900">
              <a:buFont typeface="Arial" panose="020B0604020202020204" pitchFamily="34" charset="0"/>
              <a:buChar char="•"/>
            </a:pPr>
            <a:r>
              <a:rPr lang="en-US" sz="2400" dirty="0" smtClean="0">
                <a:latin typeface="Tahoma" panose="020B0604030504040204" pitchFamily="34" charset="0"/>
                <a:ea typeface="Tahoma" panose="020B0604030504040204" pitchFamily="34" charset="0"/>
                <a:cs typeface="Tahoma" panose="020B0604030504040204" pitchFamily="34" charset="0"/>
              </a:rPr>
              <a:t>Work to be performed by ORSANCO with assistance of consultant and completed </a:t>
            </a:r>
            <a:r>
              <a:rPr lang="en-US" sz="2400" dirty="0" smtClean="0">
                <a:latin typeface="Tahoma" panose="020B0604030504040204" pitchFamily="34" charset="0"/>
                <a:ea typeface="Tahoma" panose="020B0604030504040204" pitchFamily="34" charset="0"/>
                <a:cs typeface="Tahoma" panose="020B0604030504040204" pitchFamily="34" charset="0"/>
              </a:rPr>
              <a:t>in 2018</a:t>
            </a:r>
            <a:r>
              <a:rPr lang="en-US" sz="2400" dirty="0" smtClean="0">
                <a:latin typeface="Tahoma" panose="020B0604030504040204" pitchFamily="34" charset="0"/>
                <a:ea typeface="Tahoma" panose="020B0604030504040204" pitchFamily="34" charset="0"/>
                <a:cs typeface="Tahoma" panose="020B0604030504040204" pitchFamily="34" charset="0"/>
              </a:rPr>
              <a:t>.</a:t>
            </a:r>
            <a:endParaRPr lang="en-US" sz="2400" dirty="0">
              <a:latin typeface="Tahoma" panose="020B0604030504040204" pitchFamily="34" charset="0"/>
              <a:ea typeface="Tahoma" panose="020B0604030504040204" pitchFamily="34" charset="0"/>
              <a:cs typeface="Tahoma" panose="020B0604030504040204" pitchFamily="34" charset="0"/>
            </a:endParaRPr>
          </a:p>
          <a:p>
            <a:pPr lvl="1"/>
            <a:endParaRPr lang="en-US" sz="2000" b="1" dirty="0" smtClean="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964828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838200"/>
            <a:ext cx="8915400" cy="830997"/>
          </a:xfrm>
          <a:prstGeom prst="rect">
            <a:avLst/>
          </a:prstGeom>
          <a:noFill/>
        </p:spPr>
        <p:txBody>
          <a:bodyPr wrap="square" rtlCol="0">
            <a:spAutoFit/>
          </a:bodyPr>
          <a:lstStyle/>
          <a:p>
            <a:pPr algn="ctr"/>
            <a:r>
              <a:rPr lang="en-US" sz="2400" b="1" dirty="0" smtClean="0">
                <a:latin typeface="Tahoma" panose="020B0604030504040204" pitchFamily="34" charset="0"/>
                <a:ea typeface="Tahoma" panose="020B0604030504040204" pitchFamily="34" charset="0"/>
                <a:cs typeface="Tahoma" panose="020B0604030504040204" pitchFamily="34" charset="0"/>
              </a:rPr>
              <a:t>Report and Recommendations of </a:t>
            </a:r>
            <a:r>
              <a:rPr lang="en-US" sz="2400" b="1" dirty="0">
                <a:latin typeface="Tahoma" panose="020B0604030504040204" pitchFamily="34" charset="0"/>
                <a:ea typeface="Tahoma" panose="020B0604030504040204" pitchFamily="34" charset="0"/>
                <a:cs typeface="Tahoma" panose="020B0604030504040204" pitchFamily="34" charset="0"/>
              </a:rPr>
              <a:t>t</a:t>
            </a:r>
            <a:r>
              <a:rPr lang="en-US" sz="2400" b="1" dirty="0" smtClean="0">
                <a:latin typeface="Tahoma" panose="020B0604030504040204" pitchFamily="34" charset="0"/>
                <a:ea typeface="Tahoma" panose="020B0604030504040204" pitchFamily="34" charset="0"/>
                <a:cs typeface="Tahoma" panose="020B0604030504040204" pitchFamily="34" charset="0"/>
              </a:rPr>
              <a:t>he ORSANCO</a:t>
            </a:r>
            <a:br>
              <a:rPr lang="en-US" sz="2400" b="1" dirty="0" smtClean="0">
                <a:latin typeface="Tahoma" panose="020B0604030504040204" pitchFamily="34" charset="0"/>
                <a:ea typeface="Tahoma" panose="020B0604030504040204" pitchFamily="34" charset="0"/>
                <a:cs typeface="Tahoma" panose="020B0604030504040204" pitchFamily="34" charset="0"/>
              </a:rPr>
            </a:br>
            <a:r>
              <a:rPr lang="en-US" sz="2400" b="1" dirty="0" smtClean="0">
                <a:latin typeface="Tahoma" panose="020B0604030504040204" pitchFamily="34" charset="0"/>
                <a:ea typeface="Tahoma" panose="020B0604030504040204" pitchFamily="34" charset="0"/>
                <a:cs typeface="Tahoma" panose="020B0604030504040204" pitchFamily="34" charset="0"/>
              </a:rPr>
              <a:t>Ad Hoc Committee On Mercury Studies in October 2016</a:t>
            </a:r>
            <a:endParaRPr lang="en-US" sz="2400" dirty="0" smtClean="0">
              <a:latin typeface="Tahoma" panose="020B0604030504040204" pitchFamily="34" charset="0"/>
              <a:ea typeface="Tahoma" panose="020B0604030504040204" pitchFamily="34" charset="0"/>
              <a:cs typeface="Tahoma" panose="020B0604030504040204" pitchFamily="34" charset="0"/>
            </a:endParaRPr>
          </a:p>
        </p:txBody>
      </p:sp>
      <p:sp>
        <p:nvSpPr>
          <p:cNvPr id="3" name="TextBox 2"/>
          <p:cNvSpPr txBox="1"/>
          <p:nvPr/>
        </p:nvSpPr>
        <p:spPr>
          <a:xfrm>
            <a:off x="304800" y="1752600"/>
            <a:ext cx="8534400" cy="4401205"/>
          </a:xfrm>
          <a:prstGeom prst="rect">
            <a:avLst/>
          </a:prstGeom>
          <a:noFill/>
          <a:ln>
            <a:solidFill>
              <a:schemeClr val="tx2">
                <a:lumMod val="75000"/>
              </a:schemeClr>
            </a:solidFill>
          </a:ln>
        </p:spPr>
        <p:txBody>
          <a:bodyPr wrap="square" rtlCol="0">
            <a:spAutoFit/>
          </a:bodyPr>
          <a:lstStyle/>
          <a:p>
            <a:r>
              <a:rPr lang="en-US" sz="2000" dirty="0" smtClean="0">
                <a:latin typeface="Tahoma" panose="020B0604030504040204" pitchFamily="34" charset="0"/>
                <a:ea typeface="Tahoma" panose="020B0604030504040204" pitchFamily="34" charset="0"/>
                <a:cs typeface="Tahoma" panose="020B0604030504040204" pitchFamily="34" charset="0"/>
              </a:rPr>
              <a:t>Findings:</a:t>
            </a:r>
          </a:p>
          <a:p>
            <a:pPr marL="342900" indent="-342900">
              <a:buFont typeface="Arial" panose="020B0604020202020204" pitchFamily="34" charset="0"/>
              <a:buChar char="•"/>
            </a:pPr>
            <a:r>
              <a:rPr lang="en-US" sz="2000" dirty="0" smtClean="0">
                <a:latin typeface="Tahoma" panose="020B0604030504040204" pitchFamily="34" charset="0"/>
                <a:ea typeface="Tahoma" panose="020B0604030504040204" pitchFamily="34" charset="0"/>
                <a:cs typeface="Tahoma" panose="020B0604030504040204" pitchFamily="34" charset="0"/>
              </a:rPr>
              <a:t>Mercury (Hg) is a widespread contaminant and a global pollutant.</a:t>
            </a:r>
          </a:p>
          <a:p>
            <a:pPr marL="342900" lvl="0" indent="-342900">
              <a:buFont typeface="Arial" panose="020B0604020202020204" pitchFamily="34" charset="0"/>
              <a:buChar char="•"/>
            </a:pPr>
            <a:r>
              <a:rPr lang="en-US" sz="2000" dirty="0" smtClean="0">
                <a:latin typeface="Tahoma" panose="020B0604030504040204" pitchFamily="34" charset="0"/>
                <a:ea typeface="Tahoma" panose="020B0604030504040204" pitchFamily="34" charset="0"/>
                <a:cs typeface="Tahoma" panose="020B0604030504040204" pitchFamily="34" charset="0"/>
              </a:rPr>
              <a:t>The </a:t>
            </a:r>
            <a:r>
              <a:rPr lang="en-US" sz="2000" dirty="0">
                <a:latin typeface="Tahoma" panose="020B0604030504040204" pitchFamily="34" charset="0"/>
                <a:ea typeface="Tahoma" panose="020B0604030504040204" pitchFamily="34" charset="0"/>
                <a:cs typeface="Tahoma" panose="020B0604030504040204" pitchFamily="34" charset="0"/>
              </a:rPr>
              <a:t>atmosphere is generally the greatest source of </a:t>
            </a:r>
            <a:r>
              <a:rPr lang="en-US" sz="2000" dirty="0" smtClean="0">
                <a:latin typeface="Tahoma" panose="020B0604030504040204" pitchFamily="34" charset="0"/>
                <a:ea typeface="Tahoma" panose="020B0604030504040204" pitchFamily="34" charset="0"/>
                <a:cs typeface="Tahoma" panose="020B0604030504040204" pitchFamily="34" charset="0"/>
              </a:rPr>
              <a:t>Hg to water.</a:t>
            </a:r>
            <a:endParaRPr lang="en-US" sz="2000" dirty="0">
              <a:latin typeface="Tahoma" panose="020B0604030504040204" pitchFamily="34" charset="0"/>
              <a:ea typeface="Tahoma" panose="020B0604030504040204" pitchFamily="34" charset="0"/>
              <a:cs typeface="Tahoma" panose="020B0604030504040204" pitchFamily="34" charset="0"/>
            </a:endParaRPr>
          </a:p>
          <a:p>
            <a:pPr marL="342900" lvl="0" indent="-342900">
              <a:buFont typeface="Arial" panose="020B0604020202020204" pitchFamily="34" charset="0"/>
              <a:buChar char="•"/>
            </a:pPr>
            <a:r>
              <a:rPr lang="en-US" sz="2000" dirty="0" smtClean="0">
                <a:latin typeface="Tahoma" panose="020B0604030504040204" pitchFamily="34" charset="0"/>
                <a:ea typeface="Tahoma" panose="020B0604030504040204" pitchFamily="34" charset="0"/>
                <a:cs typeface="Tahoma" panose="020B0604030504040204" pitchFamily="34" charset="0"/>
              </a:rPr>
              <a:t>Some inorganic Hg in water is </a:t>
            </a:r>
            <a:r>
              <a:rPr lang="en-US" sz="2000" dirty="0">
                <a:latin typeface="Tahoma" panose="020B0604030504040204" pitchFamily="34" charset="0"/>
                <a:ea typeface="Tahoma" panose="020B0604030504040204" pitchFamily="34" charset="0"/>
                <a:cs typeface="Tahoma" panose="020B0604030504040204" pitchFamily="34" charset="0"/>
              </a:rPr>
              <a:t>converted to </a:t>
            </a:r>
            <a:r>
              <a:rPr lang="en-US" sz="2000" dirty="0" smtClean="0">
                <a:latin typeface="Tahoma" panose="020B0604030504040204" pitchFamily="34" charset="0"/>
                <a:ea typeface="Tahoma" panose="020B0604030504040204" pitchFamily="34" charset="0"/>
                <a:cs typeface="Tahoma" panose="020B0604030504040204" pitchFamily="34" charset="0"/>
              </a:rPr>
              <a:t>methylmercury, which </a:t>
            </a:r>
            <a:r>
              <a:rPr lang="en-US" sz="2000" dirty="0" err="1" smtClean="0">
                <a:latin typeface="Tahoma" panose="020B0604030504040204" pitchFamily="34" charset="0"/>
                <a:ea typeface="Tahoma" panose="020B0604030504040204" pitchFamily="34" charset="0"/>
                <a:cs typeface="Tahoma" panose="020B0604030504040204" pitchFamily="34" charset="0"/>
              </a:rPr>
              <a:t>bioaccumulates</a:t>
            </a:r>
            <a:r>
              <a:rPr lang="en-US" sz="2000" dirty="0" smtClean="0">
                <a:latin typeface="Tahoma" panose="020B0604030504040204" pitchFamily="34" charset="0"/>
                <a:ea typeface="Tahoma" panose="020B0604030504040204" pitchFamily="34" charset="0"/>
                <a:cs typeface="Tahoma" panose="020B0604030504040204" pitchFamily="34" charset="0"/>
              </a:rPr>
              <a:t> </a:t>
            </a:r>
            <a:r>
              <a:rPr lang="en-US" sz="2000" dirty="0">
                <a:latin typeface="Tahoma" panose="020B0604030504040204" pitchFamily="34" charset="0"/>
                <a:ea typeface="Tahoma" panose="020B0604030504040204" pitchFamily="34" charset="0"/>
                <a:cs typeface="Tahoma" panose="020B0604030504040204" pitchFamily="34" charset="0"/>
              </a:rPr>
              <a:t>in the food </a:t>
            </a:r>
            <a:r>
              <a:rPr lang="en-US" sz="2000" dirty="0" smtClean="0">
                <a:latin typeface="Tahoma" panose="020B0604030504040204" pitchFamily="34" charset="0"/>
                <a:ea typeface="Tahoma" panose="020B0604030504040204" pitchFamily="34" charset="0"/>
                <a:cs typeface="Tahoma" panose="020B0604030504040204" pitchFamily="34" charset="0"/>
              </a:rPr>
              <a:t>chain.</a:t>
            </a:r>
            <a:endParaRPr lang="en-US" sz="2000" dirty="0">
              <a:latin typeface="Tahoma" panose="020B0604030504040204" pitchFamily="34" charset="0"/>
              <a:ea typeface="Tahoma" panose="020B0604030504040204" pitchFamily="34" charset="0"/>
              <a:cs typeface="Tahoma" panose="020B0604030504040204" pitchFamily="34" charset="0"/>
            </a:endParaRPr>
          </a:p>
          <a:p>
            <a:pPr marL="342900" lvl="0" indent="-342900">
              <a:buFont typeface="Arial" panose="020B0604020202020204" pitchFamily="34" charset="0"/>
              <a:buChar char="•"/>
            </a:pPr>
            <a:r>
              <a:rPr lang="en-US" sz="2000" dirty="0" smtClean="0">
                <a:latin typeface="Tahoma" panose="020B0604030504040204" pitchFamily="34" charset="0"/>
                <a:ea typeface="Tahoma" panose="020B0604030504040204" pitchFamily="34" charset="0"/>
                <a:cs typeface="Tahoma" panose="020B0604030504040204" pitchFamily="34" charset="0"/>
              </a:rPr>
              <a:t>Methylmercury in fish presents the greatest Hg health hazard.</a:t>
            </a:r>
          </a:p>
          <a:p>
            <a:pPr marL="342900" lvl="0" indent="-342900">
              <a:buFont typeface="Arial" panose="020B0604020202020204" pitchFamily="34" charset="0"/>
              <a:buChar char="•"/>
            </a:pPr>
            <a:endParaRPr lang="en-US" sz="2000" dirty="0" smtClean="0">
              <a:latin typeface="Tahoma" panose="020B0604030504040204" pitchFamily="34" charset="0"/>
              <a:ea typeface="Tahoma" panose="020B0604030504040204" pitchFamily="34" charset="0"/>
              <a:cs typeface="Tahoma" panose="020B0604030504040204" pitchFamily="34" charset="0"/>
            </a:endParaRPr>
          </a:p>
          <a:p>
            <a:pPr lvl="0"/>
            <a:r>
              <a:rPr lang="en-US" sz="2000" dirty="0" smtClean="0">
                <a:latin typeface="Tahoma" panose="020B0604030504040204" pitchFamily="34" charset="0"/>
                <a:ea typeface="Tahoma" panose="020B0604030504040204" pitchFamily="34" charset="0"/>
                <a:cs typeface="Tahoma" panose="020B0604030504040204" pitchFamily="34" charset="0"/>
              </a:rPr>
              <a:t>ORSANCO should:</a:t>
            </a:r>
          </a:p>
          <a:p>
            <a:pPr marL="342900" indent="-342900">
              <a:buFont typeface="Arial" panose="020B0604020202020204" pitchFamily="34" charset="0"/>
              <a:buChar char="•"/>
            </a:pPr>
            <a:r>
              <a:rPr lang="en-US" sz="2000" dirty="0">
                <a:latin typeface="Tahoma" panose="020B0604030504040204" pitchFamily="34" charset="0"/>
                <a:ea typeface="Tahoma" panose="020B0604030504040204" pitchFamily="34" charset="0"/>
                <a:cs typeface="Tahoma" panose="020B0604030504040204" pitchFamily="34" charset="0"/>
              </a:rPr>
              <a:t>D</a:t>
            </a:r>
            <a:r>
              <a:rPr lang="en-US" sz="2000" dirty="0" smtClean="0">
                <a:latin typeface="Tahoma" panose="020B0604030504040204" pitchFamily="34" charset="0"/>
                <a:ea typeface="Tahoma" panose="020B0604030504040204" pitchFamily="34" charset="0"/>
                <a:cs typeface="Tahoma" panose="020B0604030504040204" pitchFamily="34" charset="0"/>
              </a:rPr>
              <a:t>evelop </a:t>
            </a:r>
            <a:r>
              <a:rPr lang="en-US" sz="2000" dirty="0">
                <a:latin typeface="Tahoma" panose="020B0604030504040204" pitchFamily="34" charset="0"/>
                <a:ea typeface="Tahoma" panose="020B0604030504040204" pitchFamily="34" charset="0"/>
                <a:cs typeface="Tahoma" panose="020B0604030504040204" pitchFamily="34" charset="0"/>
              </a:rPr>
              <a:t>a mass </a:t>
            </a:r>
            <a:r>
              <a:rPr lang="en-US" sz="2000" dirty="0" smtClean="0">
                <a:latin typeface="Tahoma" panose="020B0604030504040204" pitchFamily="34" charset="0"/>
                <a:ea typeface="Tahoma" panose="020B0604030504040204" pitchFamily="34" charset="0"/>
                <a:cs typeface="Tahoma" panose="020B0604030504040204" pitchFamily="34" charset="0"/>
              </a:rPr>
              <a:t>balance source </a:t>
            </a:r>
            <a:r>
              <a:rPr lang="en-US" sz="2000" dirty="0">
                <a:latin typeface="Tahoma" panose="020B0604030504040204" pitchFamily="34" charset="0"/>
                <a:ea typeface="Tahoma" panose="020B0604030504040204" pitchFamily="34" charset="0"/>
                <a:cs typeface="Tahoma" panose="020B0604030504040204" pitchFamily="34" charset="0"/>
              </a:rPr>
              <a:t>apportionment of </a:t>
            </a:r>
            <a:r>
              <a:rPr lang="en-US" sz="2000" dirty="0" smtClean="0">
                <a:latin typeface="Tahoma" panose="020B0604030504040204" pitchFamily="34" charset="0"/>
                <a:ea typeface="Tahoma" panose="020B0604030504040204" pitchFamily="34" charset="0"/>
                <a:cs typeface="Tahoma" panose="020B0604030504040204" pitchFamily="34" charset="0"/>
              </a:rPr>
              <a:t>Hg in the Ohio River. </a:t>
            </a:r>
          </a:p>
          <a:p>
            <a:pPr marL="342900" indent="-342900">
              <a:buFont typeface="Arial" panose="020B0604020202020204" pitchFamily="34" charset="0"/>
              <a:buChar char="•"/>
            </a:pPr>
            <a:r>
              <a:rPr lang="en-US" sz="2000" dirty="0" smtClean="0">
                <a:latin typeface="Tahoma" panose="020B0604030504040204" pitchFamily="34" charset="0"/>
                <a:ea typeface="Tahoma" panose="020B0604030504040204" pitchFamily="34" charset="0"/>
                <a:cs typeface="Tahoma" panose="020B0604030504040204" pitchFamily="34" charset="0"/>
              </a:rPr>
              <a:t>Determine </a:t>
            </a:r>
            <a:r>
              <a:rPr lang="en-US" sz="2000" dirty="0">
                <a:latin typeface="Tahoma" panose="020B0604030504040204" pitchFamily="34" charset="0"/>
                <a:ea typeface="Tahoma" panose="020B0604030504040204" pitchFamily="34" charset="0"/>
                <a:cs typeface="Tahoma" panose="020B0604030504040204" pitchFamily="34" charset="0"/>
              </a:rPr>
              <a:t>the quantity of </a:t>
            </a:r>
            <a:r>
              <a:rPr lang="en-US" sz="2000" dirty="0" smtClean="0">
                <a:latin typeface="Tahoma" panose="020B0604030504040204" pitchFamily="34" charset="0"/>
                <a:ea typeface="Tahoma" panose="020B0604030504040204" pitchFamily="34" charset="0"/>
                <a:cs typeface="Tahoma" panose="020B0604030504040204" pitchFamily="34" charset="0"/>
              </a:rPr>
              <a:t>Hg entering </a:t>
            </a:r>
            <a:r>
              <a:rPr lang="en-US" sz="2000" dirty="0">
                <a:latin typeface="Tahoma" panose="020B0604030504040204" pitchFamily="34" charset="0"/>
                <a:ea typeface="Tahoma" panose="020B0604030504040204" pitchFamily="34" charset="0"/>
                <a:cs typeface="Tahoma" panose="020B0604030504040204" pitchFamily="34" charset="0"/>
              </a:rPr>
              <a:t>the Ohio River from </a:t>
            </a:r>
            <a:r>
              <a:rPr lang="en-US" sz="2000" dirty="0" err="1">
                <a:latin typeface="Tahoma" panose="020B0604030504040204" pitchFamily="34" charset="0"/>
                <a:ea typeface="Tahoma" panose="020B0604030504040204" pitchFamily="34" charset="0"/>
                <a:cs typeface="Tahoma" panose="020B0604030504040204" pitchFamily="34" charset="0"/>
              </a:rPr>
              <a:t>mainstem</a:t>
            </a:r>
            <a:r>
              <a:rPr lang="en-US" sz="2000" dirty="0">
                <a:latin typeface="Tahoma" panose="020B0604030504040204" pitchFamily="34" charset="0"/>
                <a:ea typeface="Tahoma" panose="020B0604030504040204" pitchFamily="34" charset="0"/>
                <a:cs typeface="Tahoma" panose="020B0604030504040204" pitchFamily="34" charset="0"/>
              </a:rPr>
              <a:t> point sources, tributaries, </a:t>
            </a:r>
            <a:r>
              <a:rPr lang="en-US" sz="2000" dirty="0" smtClean="0">
                <a:latin typeface="Tahoma" panose="020B0604030504040204" pitchFamily="34" charset="0"/>
                <a:ea typeface="Tahoma" panose="020B0604030504040204" pitchFamily="34" charset="0"/>
                <a:cs typeface="Tahoma" panose="020B0604030504040204" pitchFamily="34" charset="0"/>
              </a:rPr>
              <a:t>and tributary </a:t>
            </a:r>
            <a:r>
              <a:rPr lang="en-US" sz="2000" dirty="0">
                <a:latin typeface="Tahoma" panose="020B0604030504040204" pitchFamily="34" charset="0"/>
                <a:ea typeface="Tahoma" panose="020B0604030504040204" pitchFamily="34" charset="0"/>
                <a:cs typeface="Tahoma" panose="020B0604030504040204" pitchFamily="34" charset="0"/>
              </a:rPr>
              <a:t>point </a:t>
            </a:r>
            <a:r>
              <a:rPr lang="en-US" sz="2000" dirty="0" smtClean="0">
                <a:latin typeface="Tahoma" panose="020B0604030504040204" pitchFamily="34" charset="0"/>
                <a:ea typeface="Tahoma" panose="020B0604030504040204" pitchFamily="34" charset="0"/>
                <a:cs typeface="Tahoma" panose="020B0604030504040204" pitchFamily="34" charset="0"/>
              </a:rPr>
              <a:t>sources.</a:t>
            </a:r>
          </a:p>
          <a:p>
            <a:pPr marL="342900" indent="-342900">
              <a:buFont typeface="Arial" panose="020B0604020202020204" pitchFamily="34" charset="0"/>
              <a:buChar char="•"/>
            </a:pPr>
            <a:r>
              <a:rPr lang="en-US" sz="2000" dirty="0" smtClean="0">
                <a:solidFill>
                  <a:srgbClr val="FF0000"/>
                </a:solidFill>
                <a:latin typeface="Tahoma" panose="020B0604030504040204" pitchFamily="34" charset="0"/>
                <a:ea typeface="Tahoma" panose="020B0604030504040204" pitchFamily="34" charset="0"/>
                <a:cs typeface="Tahoma" panose="020B0604030504040204" pitchFamily="34" charset="0"/>
              </a:rPr>
              <a:t>Estimate </a:t>
            </a:r>
            <a:r>
              <a:rPr lang="en-US" sz="2000" dirty="0">
                <a:solidFill>
                  <a:srgbClr val="FF0000"/>
                </a:solidFill>
                <a:latin typeface="Tahoma" panose="020B0604030504040204" pitchFamily="34" charset="0"/>
                <a:ea typeface="Tahoma" panose="020B0604030504040204" pitchFamily="34" charset="0"/>
                <a:cs typeface="Tahoma" panose="020B0604030504040204" pitchFamily="34" charset="0"/>
              </a:rPr>
              <a:t>atmospheric </a:t>
            </a:r>
            <a:r>
              <a:rPr lang="en-US" sz="2000" dirty="0" smtClean="0">
                <a:solidFill>
                  <a:srgbClr val="FF0000"/>
                </a:solidFill>
                <a:latin typeface="Tahoma" panose="020B0604030504040204" pitchFamily="34" charset="0"/>
                <a:ea typeface="Tahoma" panose="020B0604030504040204" pitchFamily="34" charset="0"/>
                <a:cs typeface="Tahoma" panose="020B0604030504040204" pitchFamily="34" charset="0"/>
              </a:rPr>
              <a:t>Hg deposition </a:t>
            </a:r>
            <a:r>
              <a:rPr lang="en-US" sz="2000" dirty="0">
                <a:solidFill>
                  <a:srgbClr val="FF0000"/>
                </a:solidFill>
                <a:latin typeface="Tahoma" panose="020B0604030504040204" pitchFamily="34" charset="0"/>
                <a:ea typeface="Tahoma" panose="020B0604030504040204" pitchFamily="34" charset="0"/>
                <a:cs typeface="Tahoma" panose="020B0604030504040204" pitchFamily="34" charset="0"/>
              </a:rPr>
              <a:t>within each </a:t>
            </a:r>
            <a:r>
              <a:rPr lang="en-US" sz="2000" dirty="0" smtClean="0">
                <a:solidFill>
                  <a:srgbClr val="FF0000"/>
                </a:solidFill>
                <a:latin typeface="Tahoma" panose="020B0604030504040204" pitchFamily="34" charset="0"/>
                <a:ea typeface="Tahoma" panose="020B0604030504040204" pitchFamily="34" charset="0"/>
                <a:cs typeface="Tahoma" panose="020B0604030504040204" pitchFamily="34" charset="0"/>
              </a:rPr>
              <a:t>tributary watershed. </a:t>
            </a:r>
          </a:p>
          <a:p>
            <a:pPr marL="342900" indent="-342900">
              <a:buFont typeface="Arial" panose="020B0604020202020204" pitchFamily="34" charset="0"/>
              <a:buChar char="•"/>
            </a:pPr>
            <a:r>
              <a:rPr lang="en-US" sz="2000" dirty="0" smtClean="0">
                <a:latin typeface="Tahoma" panose="020B0604030504040204" pitchFamily="34" charset="0"/>
                <a:ea typeface="Tahoma" panose="020B0604030504040204" pitchFamily="34" charset="0"/>
                <a:cs typeface="Tahoma" panose="020B0604030504040204" pitchFamily="34" charset="0"/>
              </a:rPr>
              <a:t>Determine the </a:t>
            </a:r>
            <a:r>
              <a:rPr lang="en-US" sz="2000" dirty="0">
                <a:latin typeface="Tahoma" panose="020B0604030504040204" pitchFamily="34" charset="0"/>
                <a:ea typeface="Tahoma" panose="020B0604030504040204" pitchFamily="34" charset="0"/>
                <a:cs typeface="Tahoma" panose="020B0604030504040204" pitchFamily="34" charset="0"/>
              </a:rPr>
              <a:t>total amount of </a:t>
            </a:r>
            <a:r>
              <a:rPr lang="en-US" sz="2000" dirty="0" smtClean="0">
                <a:latin typeface="Tahoma" panose="020B0604030504040204" pitchFamily="34" charset="0"/>
                <a:ea typeface="Tahoma" panose="020B0604030504040204" pitchFamily="34" charset="0"/>
                <a:cs typeface="Tahoma" panose="020B0604030504040204" pitchFamily="34" charset="0"/>
              </a:rPr>
              <a:t>Hg flowing </a:t>
            </a:r>
            <a:r>
              <a:rPr lang="en-US" sz="2000" dirty="0">
                <a:latin typeface="Tahoma" panose="020B0604030504040204" pitchFamily="34" charset="0"/>
                <a:ea typeface="Tahoma" panose="020B0604030504040204" pitchFamily="34" charset="0"/>
                <a:cs typeface="Tahoma" panose="020B0604030504040204" pitchFamily="34" charset="0"/>
              </a:rPr>
              <a:t>in the Ohio River. </a:t>
            </a:r>
            <a:endParaRPr lang="en-US" sz="2000" dirty="0" smtClean="0">
              <a:latin typeface="Tahoma" panose="020B0604030504040204" pitchFamily="34" charset="0"/>
              <a:ea typeface="Tahoma" panose="020B0604030504040204" pitchFamily="34" charset="0"/>
              <a:cs typeface="Tahoma" panose="020B0604030504040204" pitchFamily="34" charset="0"/>
            </a:endParaRPr>
          </a:p>
          <a:p>
            <a:pPr marL="342900" indent="-342900">
              <a:buFont typeface="Arial" panose="020B0604020202020204" pitchFamily="34" charset="0"/>
              <a:buChar char="•"/>
            </a:pPr>
            <a:r>
              <a:rPr lang="en-US" sz="2000" dirty="0" smtClean="0">
                <a:latin typeface="Tahoma" panose="020B0604030504040204" pitchFamily="34" charset="0"/>
                <a:ea typeface="Tahoma" panose="020B0604030504040204" pitchFamily="34" charset="0"/>
                <a:cs typeface="Tahoma" panose="020B0604030504040204" pitchFamily="34" charset="0"/>
              </a:rPr>
              <a:t>Identify the </a:t>
            </a:r>
            <a:r>
              <a:rPr lang="en-US" sz="2000" dirty="0">
                <a:latin typeface="Tahoma" panose="020B0604030504040204" pitchFamily="34" charset="0"/>
                <a:ea typeface="Tahoma" panose="020B0604030504040204" pitchFamily="34" charset="0"/>
                <a:cs typeface="Tahoma" panose="020B0604030504040204" pitchFamily="34" charset="0"/>
              </a:rPr>
              <a:t>portion </a:t>
            </a:r>
            <a:r>
              <a:rPr lang="en-US" sz="2000" dirty="0" smtClean="0">
                <a:latin typeface="Tahoma" panose="020B0604030504040204" pitchFamily="34" charset="0"/>
                <a:ea typeface="Tahoma" panose="020B0604030504040204" pitchFamily="34" charset="0"/>
                <a:cs typeface="Tahoma" panose="020B0604030504040204" pitchFamily="34" charset="0"/>
              </a:rPr>
              <a:t>of Hg in </a:t>
            </a:r>
            <a:r>
              <a:rPr lang="en-US" sz="2000" dirty="0">
                <a:latin typeface="Tahoma" panose="020B0604030504040204" pitchFamily="34" charset="0"/>
                <a:ea typeface="Tahoma" panose="020B0604030504040204" pitchFamily="34" charset="0"/>
                <a:cs typeface="Tahoma" panose="020B0604030504040204" pitchFamily="34" charset="0"/>
              </a:rPr>
              <a:t>the Ohio River from each </a:t>
            </a:r>
            <a:r>
              <a:rPr lang="en-US" sz="2000" dirty="0" smtClean="0">
                <a:latin typeface="Tahoma" panose="020B0604030504040204" pitchFamily="34" charset="0"/>
                <a:ea typeface="Tahoma" panose="020B0604030504040204" pitchFamily="34" charset="0"/>
                <a:cs typeface="Tahoma" panose="020B0604030504040204" pitchFamily="34" charset="0"/>
              </a:rPr>
              <a:t>source category.</a:t>
            </a:r>
            <a:endParaRPr lang="en-US" sz="20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0824938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990600"/>
            <a:ext cx="8153400" cy="5693866"/>
          </a:xfrm>
          <a:prstGeom prst="rect">
            <a:avLst/>
          </a:prstGeom>
          <a:noFill/>
          <a:ln>
            <a:solidFill>
              <a:schemeClr val="tx2">
                <a:lumMod val="75000"/>
              </a:schemeClr>
            </a:solidFill>
          </a:ln>
        </p:spPr>
        <p:txBody>
          <a:bodyPr wrap="square" rtlCol="0">
            <a:spAutoFit/>
          </a:bodyPr>
          <a:lstStyle/>
          <a:p>
            <a:pPr algn="ctr"/>
            <a:r>
              <a:rPr lang="en-US" sz="2400" b="1" dirty="0" smtClean="0">
                <a:latin typeface="Tahoma" panose="020B0604030504040204" pitchFamily="34" charset="0"/>
                <a:ea typeface="Tahoma" panose="020B0604030504040204" pitchFamily="34" charset="0"/>
                <a:cs typeface="Tahoma" panose="020B0604030504040204" pitchFamily="34" charset="0"/>
              </a:rPr>
              <a:t>Work Plan</a:t>
            </a:r>
          </a:p>
          <a:p>
            <a:pPr lvl="1"/>
            <a:r>
              <a:rPr lang="en-US" sz="2000" b="1" dirty="0" smtClean="0">
                <a:latin typeface="Tahoma" panose="020B0604030504040204" pitchFamily="34" charset="0"/>
                <a:ea typeface="Tahoma" panose="020B0604030504040204" pitchFamily="34" charset="0"/>
                <a:cs typeface="Tahoma" panose="020B0604030504040204" pitchFamily="34" charset="0"/>
              </a:rPr>
              <a:t>Study</a:t>
            </a:r>
            <a:r>
              <a:rPr lang="en-US" sz="2000" dirty="0" smtClean="0">
                <a:latin typeface="Tahoma" panose="020B0604030504040204" pitchFamily="34" charset="0"/>
                <a:ea typeface="Tahoma" panose="020B0604030504040204" pitchFamily="34" charset="0"/>
                <a:cs typeface="Tahoma" panose="020B0604030504040204" pitchFamily="34" charset="0"/>
              </a:rPr>
              <a:t> </a:t>
            </a:r>
            <a:r>
              <a:rPr lang="en-US" sz="2000" b="1" dirty="0" smtClean="0">
                <a:latin typeface="Tahoma" panose="020B0604030504040204" pitchFamily="34" charset="0"/>
                <a:ea typeface="Tahoma" panose="020B0604030504040204" pitchFamily="34" charset="0"/>
                <a:cs typeface="Tahoma" panose="020B0604030504040204" pitchFamily="34" charset="0"/>
              </a:rPr>
              <a:t>Area:</a:t>
            </a:r>
            <a:r>
              <a:rPr lang="en-US" sz="2000" dirty="0" smtClean="0">
                <a:latin typeface="Tahoma" panose="020B0604030504040204" pitchFamily="34" charset="0"/>
                <a:ea typeface="Tahoma" panose="020B0604030504040204" pitchFamily="34" charset="0"/>
                <a:cs typeface="Tahoma" panose="020B0604030504040204" pitchFamily="34" charset="0"/>
              </a:rPr>
              <a:t> </a:t>
            </a:r>
          </a:p>
          <a:p>
            <a:r>
              <a:rPr lang="en-US" sz="2000" dirty="0" smtClean="0">
                <a:latin typeface="Tahoma" panose="020B0604030504040204" pitchFamily="34" charset="0"/>
                <a:ea typeface="Tahoma" panose="020B0604030504040204" pitchFamily="34" charset="0"/>
                <a:cs typeface="Tahoma" panose="020B0604030504040204" pitchFamily="34" charset="0"/>
              </a:rPr>
              <a:t>15 </a:t>
            </a:r>
            <a:r>
              <a:rPr lang="en-US" sz="2000" dirty="0">
                <a:latin typeface="Tahoma" panose="020B0604030504040204" pitchFamily="34" charset="0"/>
                <a:ea typeface="Tahoma" panose="020B0604030504040204" pitchFamily="34" charset="0"/>
                <a:cs typeface="Tahoma" panose="020B0604030504040204" pitchFamily="34" charset="0"/>
              </a:rPr>
              <a:t>major Ohio River tributary watersheds  </a:t>
            </a:r>
            <a:r>
              <a:rPr lang="en-US" sz="2000" dirty="0" smtClean="0">
                <a:latin typeface="Tahoma" panose="020B0604030504040204" pitchFamily="34" charset="0"/>
                <a:ea typeface="Tahoma" panose="020B0604030504040204" pitchFamily="34" charset="0"/>
                <a:cs typeface="Tahoma" panose="020B0604030504040204" pitchFamily="34" charset="0"/>
              </a:rPr>
              <a:t>(</a:t>
            </a:r>
            <a:r>
              <a:rPr lang="en-US" sz="2000" dirty="0">
                <a:latin typeface="Tahoma" panose="020B0604030504040204" pitchFamily="34" charset="0"/>
                <a:ea typeface="Tahoma" panose="020B0604030504040204" pitchFamily="34" charset="0"/>
                <a:cs typeface="Tahoma" panose="020B0604030504040204" pitchFamily="34" charset="0"/>
              </a:rPr>
              <a:t>Allegheny, Monongahela, Beaver, Muskingum, Kanawha, Big Sandy, Scioto, Little Miami, Licking, Great Miami, Kentucky, Green, Wabash, Cumberland, </a:t>
            </a:r>
            <a:r>
              <a:rPr lang="en-US" sz="2000" dirty="0" smtClean="0">
                <a:latin typeface="Tahoma" panose="020B0604030504040204" pitchFamily="34" charset="0"/>
                <a:ea typeface="Tahoma" panose="020B0604030504040204" pitchFamily="34" charset="0"/>
                <a:cs typeface="Tahoma" panose="020B0604030504040204" pitchFamily="34" charset="0"/>
              </a:rPr>
              <a:t>Tennessee</a:t>
            </a:r>
            <a:r>
              <a:rPr lang="en-US" sz="2000" dirty="0" smtClean="0">
                <a:latin typeface="Tahoma" panose="020B0604030504040204" pitchFamily="34" charset="0"/>
                <a:ea typeface="Tahoma" panose="020B0604030504040204" pitchFamily="34" charset="0"/>
                <a:cs typeface="Tahoma" panose="020B0604030504040204" pitchFamily="34" charset="0"/>
              </a:rPr>
              <a:t>) and main stem Ohio River</a:t>
            </a:r>
            <a:endParaRPr lang="en-US" sz="2000" dirty="0" smtClean="0">
              <a:latin typeface="Tahoma" panose="020B0604030504040204" pitchFamily="34" charset="0"/>
              <a:ea typeface="Tahoma" panose="020B0604030504040204" pitchFamily="34" charset="0"/>
              <a:cs typeface="Tahoma" panose="020B0604030504040204" pitchFamily="34" charset="0"/>
            </a:endParaRPr>
          </a:p>
          <a:p>
            <a:pPr lvl="1"/>
            <a:endParaRPr lang="en-US" sz="2000" b="1" dirty="0" smtClean="0">
              <a:latin typeface="Tahoma" panose="020B0604030504040204" pitchFamily="34" charset="0"/>
              <a:ea typeface="Tahoma" panose="020B0604030504040204" pitchFamily="34" charset="0"/>
              <a:cs typeface="Tahoma" panose="020B0604030504040204" pitchFamily="34" charset="0"/>
            </a:endParaRPr>
          </a:p>
          <a:p>
            <a:pPr lvl="1"/>
            <a:r>
              <a:rPr lang="en-US" sz="2000" b="1" dirty="0" smtClean="0">
                <a:latin typeface="Tahoma" panose="020B0604030504040204" pitchFamily="34" charset="0"/>
                <a:ea typeface="Tahoma" panose="020B0604030504040204" pitchFamily="34" charset="0"/>
                <a:cs typeface="Tahoma" panose="020B0604030504040204" pitchFamily="34" charset="0"/>
              </a:rPr>
              <a:t>Study Period:</a:t>
            </a:r>
            <a:r>
              <a:rPr lang="en-US" sz="2000" dirty="0" smtClean="0">
                <a:latin typeface="Tahoma" panose="020B0604030504040204" pitchFamily="34" charset="0"/>
                <a:ea typeface="Tahoma" panose="020B0604030504040204" pitchFamily="34" charset="0"/>
                <a:cs typeface="Tahoma" panose="020B0604030504040204" pitchFamily="34" charset="0"/>
              </a:rPr>
              <a:t> </a:t>
            </a:r>
          </a:p>
          <a:p>
            <a:r>
              <a:rPr lang="en-US" sz="2000" dirty="0" smtClean="0">
                <a:latin typeface="Tahoma" panose="020B0604030504040204" pitchFamily="34" charset="0"/>
                <a:ea typeface="Tahoma" panose="020B0604030504040204" pitchFamily="34" charset="0"/>
                <a:cs typeface="Tahoma" panose="020B0604030504040204" pitchFamily="34" charset="0"/>
              </a:rPr>
              <a:t>November 1, 2015 through October 31, 2016, the time of monthly Hg load estimates for 15 tributaries near Ohio River confluence</a:t>
            </a:r>
          </a:p>
          <a:p>
            <a:pPr lvl="1"/>
            <a:endParaRPr lang="en-US" sz="2000" b="1" dirty="0" smtClean="0">
              <a:latin typeface="Tahoma" panose="020B0604030504040204" pitchFamily="34" charset="0"/>
              <a:ea typeface="Tahoma" panose="020B0604030504040204" pitchFamily="34" charset="0"/>
              <a:cs typeface="Tahoma" panose="020B0604030504040204" pitchFamily="34" charset="0"/>
            </a:endParaRPr>
          </a:p>
          <a:p>
            <a:pPr lvl="1"/>
            <a:r>
              <a:rPr lang="en-US" sz="2000" b="1" dirty="0" smtClean="0">
                <a:latin typeface="Tahoma" panose="020B0604030504040204" pitchFamily="34" charset="0"/>
                <a:ea typeface="Tahoma" panose="020B0604030504040204" pitchFamily="34" charset="0"/>
                <a:cs typeface="Tahoma" panose="020B0604030504040204" pitchFamily="34" charset="0"/>
              </a:rPr>
              <a:t>Estimates for each watershed:</a:t>
            </a:r>
          </a:p>
          <a:p>
            <a:r>
              <a:rPr lang="en-US" sz="2000" dirty="0" smtClean="0">
                <a:latin typeface="Tahoma" panose="020B0604030504040204" pitchFamily="34" charset="0"/>
                <a:ea typeface="Tahoma" panose="020B0604030504040204" pitchFamily="34" charset="0"/>
                <a:cs typeface="Tahoma" panose="020B0604030504040204" pitchFamily="34" charset="0"/>
              </a:rPr>
              <a:t>Annual wet atmospheric Hg deposition from precipitation</a:t>
            </a:r>
          </a:p>
          <a:p>
            <a:r>
              <a:rPr lang="en-US" sz="2000" dirty="0" smtClean="0">
                <a:latin typeface="Tahoma" panose="020B0604030504040204" pitchFamily="34" charset="0"/>
                <a:ea typeface="Tahoma" panose="020B0604030504040204" pitchFamily="34" charset="0"/>
                <a:cs typeface="Tahoma" panose="020B0604030504040204" pitchFamily="34" charset="0"/>
              </a:rPr>
              <a:t>Annual dry atmospheric Hg deposition to forest landscapes</a:t>
            </a:r>
          </a:p>
          <a:p>
            <a:r>
              <a:rPr lang="en-US" sz="2000" dirty="0" smtClean="0">
                <a:latin typeface="Tahoma" panose="020B0604030504040204" pitchFamily="34" charset="0"/>
                <a:ea typeface="Tahoma" panose="020B0604030504040204" pitchFamily="34" charset="0"/>
                <a:cs typeface="Tahoma" panose="020B0604030504040204" pitchFamily="34" charset="0"/>
              </a:rPr>
              <a:t>Annual dry atmospheric Hg deposition to non-forest landscapes</a:t>
            </a:r>
          </a:p>
          <a:p>
            <a:r>
              <a:rPr lang="en-US" sz="2000" dirty="0" smtClean="0">
                <a:latin typeface="Tahoma" panose="020B0604030504040204" pitchFamily="34" charset="0"/>
                <a:ea typeface="Tahoma" panose="020B0604030504040204" pitchFamily="34" charset="0"/>
                <a:cs typeface="Tahoma" panose="020B0604030504040204" pitchFamily="34" charset="0"/>
              </a:rPr>
              <a:t>Annual wet and dry atmospheric Hg load to watershed (mass)</a:t>
            </a:r>
          </a:p>
          <a:p>
            <a:r>
              <a:rPr lang="en-US" sz="2000" dirty="0" smtClean="0">
                <a:latin typeface="Tahoma" panose="020B0604030504040204" pitchFamily="34" charset="0"/>
                <a:ea typeface="Tahoma" panose="020B0604030504040204" pitchFamily="34" charset="0"/>
                <a:cs typeface="Tahoma" panose="020B0604030504040204" pitchFamily="34" charset="0"/>
              </a:rPr>
              <a:t>Annual atmospheric Hg yield from watershed (mass per unit area)</a:t>
            </a:r>
          </a:p>
          <a:p>
            <a:endParaRPr lang="en-US" sz="2000" b="1"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2626968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990600"/>
            <a:ext cx="8153400" cy="5078313"/>
          </a:xfrm>
          <a:prstGeom prst="rect">
            <a:avLst/>
          </a:prstGeom>
          <a:noFill/>
          <a:ln>
            <a:solidFill>
              <a:schemeClr val="tx2">
                <a:lumMod val="75000"/>
              </a:schemeClr>
            </a:solidFill>
          </a:ln>
        </p:spPr>
        <p:txBody>
          <a:bodyPr wrap="square" rtlCol="0">
            <a:spAutoFit/>
          </a:bodyPr>
          <a:lstStyle/>
          <a:p>
            <a:pPr algn="ctr"/>
            <a:r>
              <a:rPr lang="en-US" sz="2400" b="1" dirty="0" smtClean="0">
                <a:latin typeface="Tahoma" panose="020B0604030504040204" pitchFamily="34" charset="0"/>
                <a:ea typeface="Tahoma" panose="020B0604030504040204" pitchFamily="34" charset="0"/>
                <a:cs typeface="Tahoma" panose="020B0604030504040204" pitchFamily="34" charset="0"/>
              </a:rPr>
              <a:t>Work Plan, contd.</a:t>
            </a:r>
          </a:p>
          <a:p>
            <a:pPr lvl="1"/>
            <a:endParaRPr lang="en-US" sz="2000" b="1" dirty="0" smtClean="0">
              <a:latin typeface="Tahoma" panose="020B0604030504040204" pitchFamily="34" charset="0"/>
              <a:ea typeface="Tahoma" panose="020B0604030504040204" pitchFamily="34" charset="0"/>
              <a:cs typeface="Tahoma" panose="020B0604030504040204" pitchFamily="34" charset="0"/>
            </a:endParaRPr>
          </a:p>
          <a:p>
            <a:pPr lvl="1"/>
            <a:r>
              <a:rPr lang="en-US" sz="2000" b="1" dirty="0" smtClean="0">
                <a:latin typeface="Tahoma" panose="020B0604030504040204" pitchFamily="34" charset="0"/>
                <a:ea typeface="Tahoma" panose="020B0604030504040204" pitchFamily="34" charset="0"/>
                <a:cs typeface="Tahoma" panose="020B0604030504040204" pitchFamily="34" charset="0"/>
              </a:rPr>
              <a:t>Wet Hg Deposition:</a:t>
            </a:r>
          </a:p>
          <a:p>
            <a:pPr marL="800100" lvl="1" indent="-342900">
              <a:buFont typeface="Arial" panose="020B0604020202020204" pitchFamily="34" charset="0"/>
              <a:buChar char="•"/>
            </a:pPr>
            <a:r>
              <a:rPr lang="en-US" sz="2000" dirty="0" smtClean="0">
                <a:latin typeface="Tahoma" panose="020B0604030504040204" pitchFamily="34" charset="0"/>
                <a:ea typeface="Tahoma" panose="020B0604030504040204" pitchFamily="34" charset="0"/>
                <a:cs typeface="Tahoma" panose="020B0604030504040204" pitchFamily="34" charset="0"/>
              </a:rPr>
              <a:t>Compute annual precipitation-weighted Hg concentrations for selected National Atmospheric Deposition Program Mercury Deposition Network sites in the study area.</a:t>
            </a:r>
          </a:p>
          <a:p>
            <a:pPr marL="800100" lvl="1" indent="-342900">
              <a:buFont typeface="Arial" panose="020B0604020202020204" pitchFamily="34" charset="0"/>
              <a:buChar char="•"/>
            </a:pPr>
            <a:r>
              <a:rPr lang="en-US" sz="2000" dirty="0" smtClean="0">
                <a:latin typeface="Tahoma" panose="020B0604030504040204" pitchFamily="34" charset="0"/>
                <a:ea typeface="Tahoma" panose="020B0604030504040204" pitchFamily="34" charset="0"/>
                <a:cs typeface="Tahoma" panose="020B0604030504040204" pitchFamily="34" charset="0"/>
              </a:rPr>
              <a:t>Develop a GIS spatial data grid of interpolated annual Hg concentrations for the study area for the study period.</a:t>
            </a:r>
          </a:p>
          <a:p>
            <a:pPr marL="800100" lvl="1" indent="-342900">
              <a:buFont typeface="Arial" panose="020B0604020202020204" pitchFamily="34" charset="0"/>
              <a:buChar char="•"/>
            </a:pPr>
            <a:r>
              <a:rPr lang="en-US" sz="2000" dirty="0" smtClean="0">
                <a:latin typeface="Tahoma" panose="020B0604030504040204" pitchFamily="34" charset="0"/>
                <a:ea typeface="Tahoma" panose="020B0604030504040204" pitchFamily="34" charset="0"/>
                <a:cs typeface="Tahoma" panose="020B0604030504040204" pitchFamily="34" charset="0"/>
              </a:rPr>
              <a:t>Develop a GIS spatial data grid of annual precipitation depth based on PRISM climate spatial data (Oregon State).</a:t>
            </a:r>
          </a:p>
          <a:p>
            <a:pPr marL="800100" lvl="1" indent="-342900">
              <a:buFont typeface="Arial" panose="020B0604020202020204" pitchFamily="34" charset="0"/>
              <a:buChar char="•"/>
            </a:pPr>
            <a:r>
              <a:rPr lang="en-US" sz="2000" dirty="0" smtClean="0">
                <a:latin typeface="Tahoma" panose="020B0604030504040204" pitchFamily="34" charset="0"/>
                <a:ea typeface="Tahoma" panose="020B0604030504040204" pitchFamily="34" charset="0"/>
                <a:cs typeface="Tahoma" panose="020B0604030504040204" pitchFamily="34" charset="0"/>
              </a:rPr>
              <a:t>Develop a GIS spatial data grid of the product of annual Hg concentrations and annual precipitation = annual wet Hg deposition to the study area.</a:t>
            </a:r>
          </a:p>
          <a:p>
            <a:pPr marL="800100" lvl="1" indent="-342900">
              <a:buFont typeface="Arial" panose="020B0604020202020204" pitchFamily="34" charset="0"/>
              <a:buChar char="•"/>
            </a:pPr>
            <a:r>
              <a:rPr lang="en-US" sz="2000" dirty="0" smtClean="0">
                <a:latin typeface="Tahoma" panose="020B0604030504040204" pitchFamily="34" charset="0"/>
                <a:ea typeface="Tahoma" panose="020B0604030504040204" pitchFamily="34" charset="0"/>
                <a:cs typeface="Tahoma" panose="020B0604030504040204" pitchFamily="34" charset="0"/>
              </a:rPr>
              <a:t>Overlay the Ohio River tributary watershed boundaries and sum the annual wet deposition for each watershed.</a:t>
            </a:r>
          </a:p>
          <a:p>
            <a:pPr lvl="1"/>
            <a:endParaRPr lang="en-US" sz="2000" dirty="0" smtClean="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40610876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l="48595" t="50403" r="13315" b="11920"/>
          <a:stretch/>
        </p:blipFill>
        <p:spPr>
          <a:xfrm>
            <a:off x="1124189" y="457200"/>
            <a:ext cx="7105411" cy="5430981"/>
          </a:xfrm>
          <a:prstGeom prst="rect">
            <a:avLst/>
          </a:prstGeom>
        </p:spPr>
      </p:pic>
      <p:sp>
        <p:nvSpPr>
          <p:cNvPr id="3" name="TextBox 2"/>
          <p:cNvSpPr txBox="1"/>
          <p:nvPr/>
        </p:nvSpPr>
        <p:spPr>
          <a:xfrm>
            <a:off x="838200" y="5943600"/>
            <a:ext cx="7620000" cy="646331"/>
          </a:xfrm>
          <a:prstGeom prst="rect">
            <a:avLst/>
          </a:prstGeom>
          <a:noFill/>
        </p:spPr>
        <p:txBody>
          <a:bodyPr wrap="square" rtlCol="0">
            <a:spAutoFit/>
          </a:bodyPr>
          <a:lstStyle/>
          <a:p>
            <a:pPr algn="ctr"/>
            <a:r>
              <a:rPr lang="en-US" dirty="0" smtClean="0">
                <a:latin typeface="Tahoma" panose="020B0604030504040204" pitchFamily="34" charset="0"/>
                <a:ea typeface="Tahoma" panose="020B0604030504040204" pitchFamily="34" charset="0"/>
                <a:cs typeface="Tahoma" panose="020B0604030504040204" pitchFamily="34" charset="0"/>
              </a:rPr>
              <a:t>Example of annual atmospheric Hg wet deposition map from GIS grid </a:t>
            </a:r>
            <a:br>
              <a:rPr lang="en-US" dirty="0" smtClean="0">
                <a:latin typeface="Tahoma" panose="020B0604030504040204" pitchFamily="34" charset="0"/>
                <a:ea typeface="Tahoma" panose="020B0604030504040204" pitchFamily="34" charset="0"/>
                <a:cs typeface="Tahoma" panose="020B0604030504040204" pitchFamily="34" charset="0"/>
              </a:rPr>
            </a:br>
            <a:r>
              <a:rPr lang="en-US" dirty="0">
                <a:latin typeface="Tahoma" panose="020B0604030504040204" pitchFamily="34" charset="0"/>
                <a:ea typeface="Tahoma" panose="020B0604030504040204" pitchFamily="34" charset="0"/>
                <a:cs typeface="Tahoma" panose="020B0604030504040204" pitchFamily="34" charset="0"/>
              </a:rPr>
              <a:t>(</a:t>
            </a:r>
            <a:r>
              <a:rPr lang="en-US" dirty="0" smtClean="0">
                <a:latin typeface="Tahoma" panose="020B0604030504040204" pitchFamily="34" charset="0"/>
                <a:ea typeface="Tahoma" panose="020B0604030504040204" pitchFamily="34" charset="0"/>
                <a:cs typeface="Tahoma" panose="020B0604030504040204" pitchFamily="34" charset="0"/>
              </a:rPr>
              <a:t>Risch and </a:t>
            </a:r>
            <a:r>
              <a:rPr lang="en-US" dirty="0" err="1" smtClean="0">
                <a:latin typeface="Tahoma" panose="020B0604030504040204" pitchFamily="34" charset="0"/>
                <a:ea typeface="Tahoma" panose="020B0604030504040204" pitchFamily="34" charset="0"/>
                <a:cs typeface="Tahoma" panose="020B0604030504040204" pitchFamily="34" charset="0"/>
              </a:rPr>
              <a:t>Kenski</a:t>
            </a:r>
            <a:r>
              <a:rPr lang="en-US" dirty="0" smtClean="0">
                <a:latin typeface="Tahoma" panose="020B0604030504040204" pitchFamily="34" charset="0"/>
                <a:ea typeface="Tahoma" panose="020B0604030504040204" pitchFamily="34" charset="0"/>
                <a:cs typeface="Tahoma" panose="020B0604030504040204" pitchFamily="34" charset="0"/>
              </a:rPr>
              <a:t>,  2018, </a:t>
            </a:r>
            <a:r>
              <a:rPr lang="en-US" i="1" dirty="0" smtClean="0">
                <a:latin typeface="Tahoma" panose="020B0604030504040204" pitchFamily="34" charset="0"/>
                <a:ea typeface="Tahoma" panose="020B0604030504040204" pitchFamily="34" charset="0"/>
                <a:cs typeface="Tahoma" panose="020B0604030504040204" pitchFamily="34" charset="0"/>
              </a:rPr>
              <a:t>Atmosphere</a:t>
            </a:r>
            <a:r>
              <a:rPr lang="en-US" dirty="0" smtClean="0">
                <a:latin typeface="Tahoma" panose="020B0604030504040204" pitchFamily="34" charset="0"/>
                <a:ea typeface="Tahoma" panose="020B0604030504040204" pitchFamily="34" charset="0"/>
                <a:cs typeface="Tahoma" panose="020B0604030504040204" pitchFamily="34" charset="0"/>
              </a:rPr>
              <a:t> doi:10.3390/atmos9010029)</a:t>
            </a:r>
            <a:endParaRPr lang="en-US"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42204613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990600"/>
            <a:ext cx="8153400" cy="4739759"/>
          </a:xfrm>
          <a:prstGeom prst="rect">
            <a:avLst/>
          </a:prstGeom>
          <a:noFill/>
          <a:ln>
            <a:solidFill>
              <a:schemeClr val="tx2">
                <a:lumMod val="75000"/>
              </a:schemeClr>
            </a:solidFill>
          </a:ln>
        </p:spPr>
        <p:txBody>
          <a:bodyPr wrap="square" rtlCol="0">
            <a:spAutoFit/>
          </a:bodyPr>
          <a:lstStyle/>
          <a:p>
            <a:pPr algn="ctr"/>
            <a:r>
              <a:rPr lang="en-US" sz="2400" b="1" dirty="0" smtClean="0">
                <a:latin typeface="Tahoma" panose="020B0604030504040204" pitchFamily="34" charset="0"/>
                <a:ea typeface="Tahoma" panose="020B0604030504040204" pitchFamily="34" charset="0"/>
                <a:cs typeface="Tahoma" panose="020B0604030504040204" pitchFamily="34" charset="0"/>
              </a:rPr>
              <a:t>Work Plan, contd.</a:t>
            </a:r>
          </a:p>
          <a:p>
            <a:pPr lvl="1"/>
            <a:endParaRPr lang="en-US" sz="2000" b="1" dirty="0" smtClean="0">
              <a:latin typeface="Tahoma" panose="020B0604030504040204" pitchFamily="34" charset="0"/>
              <a:ea typeface="Tahoma" panose="020B0604030504040204" pitchFamily="34" charset="0"/>
              <a:cs typeface="Tahoma" panose="020B0604030504040204" pitchFamily="34" charset="0"/>
            </a:endParaRPr>
          </a:p>
          <a:p>
            <a:pPr lvl="1"/>
            <a:r>
              <a:rPr lang="en-US" sz="2000" b="1" dirty="0" smtClean="0">
                <a:latin typeface="Tahoma" panose="020B0604030504040204" pitchFamily="34" charset="0"/>
                <a:ea typeface="Tahoma" panose="020B0604030504040204" pitchFamily="34" charset="0"/>
                <a:cs typeface="Tahoma" panose="020B0604030504040204" pitchFamily="34" charset="0"/>
              </a:rPr>
              <a:t>Dry Hg Deposition to Forest Landscapes:</a:t>
            </a:r>
          </a:p>
          <a:p>
            <a:pPr marL="800100" lvl="1" indent="-342900">
              <a:buFont typeface="Arial" panose="020B0604020202020204" pitchFamily="34" charset="0"/>
              <a:buChar char="•"/>
            </a:pPr>
            <a:r>
              <a:rPr lang="en-US" sz="2000" dirty="0" smtClean="0">
                <a:latin typeface="Tahoma" panose="020B0604030504040204" pitchFamily="34" charset="0"/>
                <a:ea typeface="Tahoma" panose="020B0604030504040204" pitchFamily="34" charset="0"/>
                <a:cs typeface="Tahoma" panose="020B0604030504040204" pitchFamily="34" charset="0"/>
              </a:rPr>
              <a:t>Compute annual litterfall Hg deposition for selected National Atmospheric Deposition Program Litterfall Mercury Monitoring Initiative sites in the study area. (Method in Risch et al. 2017 doi:10.1016/j.envpol.2017.05.004)</a:t>
            </a:r>
          </a:p>
          <a:p>
            <a:pPr marL="800100" lvl="1" indent="-342900">
              <a:buFont typeface="Arial" panose="020B0604020202020204" pitchFamily="34" charset="0"/>
              <a:buChar char="•"/>
            </a:pPr>
            <a:r>
              <a:rPr lang="en-US" sz="2000" dirty="0" smtClean="0">
                <a:latin typeface="Tahoma" panose="020B0604030504040204" pitchFamily="34" charset="0"/>
                <a:ea typeface="Tahoma" panose="020B0604030504040204" pitchFamily="34" charset="0"/>
                <a:cs typeface="Tahoma" panose="020B0604030504040204" pitchFamily="34" charset="0"/>
              </a:rPr>
              <a:t>Develop a GIS spatial data grid of interpolated annual litterfall Hg dry deposition to forest land cover in the study area for the study period. (Forest land cover from the USGS National Land Cover Dataset.) Assign dry Hg deposition to forest class and type according to U.S. Forest Service forest inventory.</a:t>
            </a:r>
          </a:p>
          <a:p>
            <a:pPr marL="800100" lvl="1" indent="-342900">
              <a:buFont typeface="Arial" panose="020B0604020202020204" pitchFamily="34" charset="0"/>
              <a:buChar char="•"/>
            </a:pPr>
            <a:r>
              <a:rPr lang="en-US" sz="2000" dirty="0" smtClean="0">
                <a:latin typeface="Tahoma" panose="020B0604030504040204" pitchFamily="34" charset="0"/>
                <a:ea typeface="Tahoma" panose="020B0604030504040204" pitchFamily="34" charset="0"/>
                <a:cs typeface="Tahoma" panose="020B0604030504040204" pitchFamily="34" charset="0"/>
              </a:rPr>
              <a:t>Overlay the Ohio River tributary watershed boundaries and sum the annual dry deposition to forests for each watershed.</a:t>
            </a:r>
          </a:p>
          <a:p>
            <a:pPr lvl="1"/>
            <a:endParaRPr lang="en-US" sz="2000" dirty="0" smtClean="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4449011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990600"/>
            <a:ext cx="8153400" cy="5078313"/>
          </a:xfrm>
          <a:prstGeom prst="rect">
            <a:avLst/>
          </a:prstGeom>
          <a:noFill/>
          <a:ln>
            <a:solidFill>
              <a:schemeClr val="tx2">
                <a:lumMod val="75000"/>
              </a:schemeClr>
            </a:solidFill>
          </a:ln>
        </p:spPr>
        <p:txBody>
          <a:bodyPr wrap="square" rtlCol="0">
            <a:spAutoFit/>
          </a:bodyPr>
          <a:lstStyle/>
          <a:p>
            <a:pPr algn="ctr"/>
            <a:r>
              <a:rPr lang="en-US" sz="2400" b="1" dirty="0" smtClean="0">
                <a:latin typeface="Tahoma" panose="020B0604030504040204" pitchFamily="34" charset="0"/>
                <a:ea typeface="Tahoma" panose="020B0604030504040204" pitchFamily="34" charset="0"/>
                <a:cs typeface="Tahoma" panose="020B0604030504040204" pitchFamily="34" charset="0"/>
              </a:rPr>
              <a:t>Work Plan, contd.</a:t>
            </a:r>
          </a:p>
          <a:p>
            <a:pPr lvl="1"/>
            <a:endParaRPr lang="en-US" sz="2000" b="1" dirty="0" smtClean="0">
              <a:latin typeface="Tahoma" panose="020B0604030504040204" pitchFamily="34" charset="0"/>
              <a:ea typeface="Tahoma" panose="020B0604030504040204" pitchFamily="34" charset="0"/>
              <a:cs typeface="Tahoma" panose="020B0604030504040204" pitchFamily="34" charset="0"/>
            </a:endParaRPr>
          </a:p>
          <a:p>
            <a:pPr lvl="1"/>
            <a:r>
              <a:rPr lang="en-US" sz="2000" b="1" dirty="0" smtClean="0">
                <a:latin typeface="Tahoma" panose="020B0604030504040204" pitchFamily="34" charset="0"/>
                <a:ea typeface="Tahoma" panose="020B0604030504040204" pitchFamily="34" charset="0"/>
                <a:cs typeface="Tahoma" panose="020B0604030504040204" pitchFamily="34" charset="0"/>
              </a:rPr>
              <a:t>Dry Hg Deposition to Non-Forest Landscapes:</a:t>
            </a:r>
          </a:p>
          <a:p>
            <a:pPr marL="800100" lvl="1" indent="-342900">
              <a:buFont typeface="Arial" panose="020B0604020202020204" pitchFamily="34" charset="0"/>
              <a:buChar char="•"/>
            </a:pPr>
            <a:r>
              <a:rPr lang="en-US" sz="2000" dirty="0" smtClean="0">
                <a:latin typeface="Tahoma" panose="020B0604030504040204" pitchFamily="34" charset="0"/>
                <a:ea typeface="Tahoma" panose="020B0604030504040204" pitchFamily="34" charset="0"/>
                <a:cs typeface="Tahoma" panose="020B0604030504040204" pitchFamily="34" charset="0"/>
              </a:rPr>
              <a:t>Compute annual Hg dry deposition for selected National Atmospheric Deposition Program Atmospheric Mercury Network (</a:t>
            </a:r>
            <a:r>
              <a:rPr lang="en-US" sz="2000" dirty="0" err="1" smtClean="0">
                <a:latin typeface="Tahoma" panose="020B0604030504040204" pitchFamily="34" charset="0"/>
                <a:ea typeface="Tahoma" panose="020B0604030504040204" pitchFamily="34" charset="0"/>
                <a:cs typeface="Tahoma" panose="020B0604030504040204" pitchFamily="34" charset="0"/>
              </a:rPr>
              <a:t>AMNet</a:t>
            </a:r>
            <a:r>
              <a:rPr lang="en-US" sz="2000" dirty="0" smtClean="0">
                <a:latin typeface="Tahoma" panose="020B0604030504040204" pitchFamily="34" charset="0"/>
                <a:ea typeface="Tahoma" panose="020B0604030504040204" pitchFamily="34" charset="0"/>
                <a:cs typeface="Tahoma" panose="020B0604030504040204" pitchFamily="34" charset="0"/>
              </a:rPr>
              <a:t>) sites in non-forest landscapes in the study area for the study period.</a:t>
            </a:r>
          </a:p>
          <a:p>
            <a:pPr marL="800100" lvl="1" indent="-342900">
              <a:buFont typeface="Arial" panose="020B0604020202020204" pitchFamily="34" charset="0"/>
              <a:buChar char="•"/>
            </a:pPr>
            <a:r>
              <a:rPr lang="en-US" sz="2000" dirty="0" smtClean="0">
                <a:latin typeface="Tahoma" panose="020B0604030504040204" pitchFamily="34" charset="0"/>
                <a:ea typeface="Tahoma" panose="020B0604030504040204" pitchFamily="34" charset="0"/>
                <a:cs typeface="Tahoma" panose="020B0604030504040204" pitchFamily="34" charset="0"/>
              </a:rPr>
              <a:t>Compute  and sum the fluxes of 3 Hg species using measured air concentrations and vertical deposition velocities. (Method in Zhang et al. 2016 doi:10.1021/acs.est.6b04276)</a:t>
            </a:r>
          </a:p>
          <a:p>
            <a:pPr marL="800100" lvl="1" indent="-342900">
              <a:buFont typeface="Arial" panose="020B0604020202020204" pitchFamily="34" charset="0"/>
              <a:buChar char="•"/>
            </a:pPr>
            <a:r>
              <a:rPr lang="en-US" sz="2000" dirty="0" smtClean="0">
                <a:latin typeface="Tahoma" panose="020B0604030504040204" pitchFamily="34" charset="0"/>
                <a:ea typeface="Tahoma" panose="020B0604030504040204" pitchFamily="34" charset="0"/>
                <a:cs typeface="Tahoma" panose="020B0604030504040204" pitchFamily="34" charset="0"/>
              </a:rPr>
              <a:t>Develop a GIS spatial data grid of interpolated annual dry Hg deposition to non-forest land cover in the study area for the study period. </a:t>
            </a:r>
          </a:p>
          <a:p>
            <a:pPr marL="800100" lvl="1" indent="-342900">
              <a:buFont typeface="Arial" panose="020B0604020202020204" pitchFamily="34" charset="0"/>
              <a:buChar char="•"/>
            </a:pPr>
            <a:r>
              <a:rPr lang="en-US" sz="2000" dirty="0" smtClean="0">
                <a:latin typeface="Tahoma" panose="020B0604030504040204" pitchFamily="34" charset="0"/>
                <a:ea typeface="Tahoma" panose="020B0604030504040204" pitchFamily="34" charset="0"/>
                <a:cs typeface="Tahoma" panose="020B0604030504040204" pitchFamily="34" charset="0"/>
              </a:rPr>
              <a:t>Overlay the Ohio River tributary watershed boundaries and sum the annual dry deposition to non-forests for each watershed.</a:t>
            </a:r>
          </a:p>
          <a:p>
            <a:pPr lvl="1"/>
            <a:endParaRPr lang="en-US" sz="2000" dirty="0" smtClean="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565130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l="53485" t="6318" r="4091" b="13925"/>
          <a:stretch/>
        </p:blipFill>
        <p:spPr>
          <a:xfrm>
            <a:off x="762000" y="1371600"/>
            <a:ext cx="3879272" cy="4793672"/>
          </a:xfrm>
          <a:prstGeom prst="rect">
            <a:avLst/>
          </a:prstGeom>
        </p:spPr>
      </p:pic>
      <p:pic>
        <p:nvPicPr>
          <p:cNvPr id="3" name="Picture 2"/>
          <p:cNvPicPr/>
          <p:nvPr/>
        </p:nvPicPr>
        <p:blipFill rotWithShape="1">
          <a:blip r:embed="rId3"/>
          <a:srcRect l="54327" t="64424" r="29487" b="6785"/>
          <a:stretch/>
        </p:blipFill>
        <p:spPr bwMode="auto">
          <a:xfrm>
            <a:off x="5029200" y="2514600"/>
            <a:ext cx="3681413" cy="3650672"/>
          </a:xfrm>
          <a:prstGeom prst="rect">
            <a:avLst/>
          </a:prstGeom>
          <a:ln>
            <a:solidFill>
              <a:schemeClr val="tx2">
                <a:lumMod val="75000"/>
              </a:schemeClr>
            </a:solidFill>
          </a:ln>
          <a:extLst>
            <a:ext uri="{53640926-AAD7-44D8-BBD7-CCE9431645EC}">
              <a14:shadowObscured xmlns:a14="http://schemas.microsoft.com/office/drawing/2010/main"/>
            </a:ext>
          </a:extLst>
        </p:spPr>
      </p:pic>
      <p:pic>
        <p:nvPicPr>
          <p:cNvPr id="1026" name="Picture 2" descr="C:\Users\mrrisch\Documents\nadplogonew.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40601" y="762000"/>
            <a:ext cx="2858610" cy="80575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876800" y="1828800"/>
            <a:ext cx="3833813" cy="707886"/>
          </a:xfrm>
          <a:prstGeom prst="rect">
            <a:avLst/>
          </a:prstGeom>
          <a:noFill/>
        </p:spPr>
        <p:txBody>
          <a:bodyPr wrap="square" rtlCol="0">
            <a:spAutoFit/>
          </a:bodyPr>
          <a:lstStyle/>
          <a:p>
            <a:pPr algn="ctr"/>
            <a:r>
              <a:rPr lang="en-US" sz="2000" dirty="0" smtClean="0">
                <a:latin typeface="Tahoma" panose="020B0604030504040204" pitchFamily="34" charset="0"/>
                <a:ea typeface="Tahoma" panose="020B0604030504040204" pitchFamily="34" charset="0"/>
                <a:cs typeface="Tahoma" panose="020B0604030504040204" pitchFamily="34" charset="0"/>
              </a:rPr>
              <a:t>Atmospheric Mercury Network (</a:t>
            </a:r>
            <a:r>
              <a:rPr lang="en-US" sz="2000" dirty="0" err="1" smtClean="0">
                <a:latin typeface="Tahoma" panose="020B0604030504040204" pitchFamily="34" charset="0"/>
                <a:ea typeface="Tahoma" panose="020B0604030504040204" pitchFamily="34" charset="0"/>
                <a:cs typeface="Tahoma" panose="020B0604030504040204" pitchFamily="34" charset="0"/>
              </a:rPr>
              <a:t>AMNet</a:t>
            </a:r>
            <a:r>
              <a:rPr lang="en-US" sz="2000" dirty="0" smtClean="0">
                <a:latin typeface="Tahoma" panose="020B0604030504040204" pitchFamily="34" charset="0"/>
                <a:ea typeface="Tahoma" panose="020B0604030504040204" pitchFamily="34" charset="0"/>
                <a:cs typeface="Tahoma" panose="020B0604030504040204" pitchFamily="34" charset="0"/>
              </a:rPr>
              <a:t>)</a:t>
            </a:r>
            <a:endParaRPr lang="en-US" sz="2000" dirty="0">
              <a:latin typeface="Tahoma" panose="020B0604030504040204" pitchFamily="34" charset="0"/>
              <a:ea typeface="Tahoma" panose="020B0604030504040204" pitchFamily="34" charset="0"/>
              <a:cs typeface="Tahoma" panose="020B0604030504040204" pitchFamily="34" charset="0"/>
            </a:endParaRPr>
          </a:p>
        </p:txBody>
      </p:sp>
      <p:sp>
        <p:nvSpPr>
          <p:cNvPr id="6" name="TextBox 5"/>
          <p:cNvSpPr txBox="1"/>
          <p:nvPr/>
        </p:nvSpPr>
        <p:spPr>
          <a:xfrm>
            <a:off x="661987" y="685800"/>
            <a:ext cx="3833813" cy="707886"/>
          </a:xfrm>
          <a:prstGeom prst="rect">
            <a:avLst/>
          </a:prstGeom>
          <a:noFill/>
        </p:spPr>
        <p:txBody>
          <a:bodyPr wrap="square" rtlCol="0">
            <a:spAutoFit/>
          </a:bodyPr>
          <a:lstStyle/>
          <a:p>
            <a:pPr algn="ctr"/>
            <a:r>
              <a:rPr lang="en-US" sz="2000" dirty="0" smtClean="0">
                <a:latin typeface="Tahoma" panose="020B0604030504040204" pitchFamily="34" charset="0"/>
                <a:ea typeface="Tahoma" panose="020B0604030504040204" pitchFamily="34" charset="0"/>
                <a:cs typeface="Tahoma" panose="020B0604030504040204" pitchFamily="34" charset="0"/>
              </a:rPr>
              <a:t>Litterfall Mercury Monitoring Initiative Network through 2016</a:t>
            </a:r>
            <a:endParaRPr lang="en-US" sz="20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8685639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2000" y="877717"/>
            <a:ext cx="7620000" cy="4837283"/>
          </a:xfrm>
          <a:prstGeom prst="rect">
            <a:avLst/>
          </a:prstGeom>
        </p:spPr>
      </p:pic>
      <p:sp>
        <p:nvSpPr>
          <p:cNvPr id="3" name="TextBox 2"/>
          <p:cNvSpPr txBox="1"/>
          <p:nvPr/>
        </p:nvSpPr>
        <p:spPr>
          <a:xfrm>
            <a:off x="1143000" y="5867400"/>
            <a:ext cx="2590800" cy="381000"/>
          </a:xfrm>
          <a:prstGeom prst="rect">
            <a:avLst/>
          </a:prstGeom>
          <a:noFill/>
        </p:spPr>
        <p:txBody>
          <a:bodyPr wrap="square" rtlCol="0">
            <a:spAutoFit/>
          </a:bodyPr>
          <a:lstStyle/>
          <a:p>
            <a:r>
              <a:rPr lang="en-US" dirty="0" smtClean="0">
                <a:latin typeface="Tahoma" panose="020B0604030504040204" pitchFamily="34" charset="0"/>
                <a:ea typeface="Tahoma" panose="020B0604030504040204" pitchFamily="34" charset="0"/>
                <a:cs typeface="Tahoma" panose="020B0604030504040204" pitchFamily="34" charset="0"/>
              </a:rPr>
              <a:t>From Risch et al. 2017</a:t>
            </a:r>
            <a:endParaRPr lang="en-US"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95625206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112</TotalTime>
  <Words>743</Words>
  <Application>Microsoft Office PowerPoint</Application>
  <PresentationFormat>On-screen Show (4:3)</PresentationFormat>
  <Paragraphs>60</Paragraphs>
  <Slides>10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Calibri</vt:lpstr>
      <vt:lpstr>Constantia</vt:lpstr>
      <vt:lpstr>Tahoma</vt:lpstr>
      <vt:lpstr>Wingdings 2</vt:lpstr>
      <vt:lpstr>Flow</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mrrisch</dc:creator>
  <cp:lastModifiedBy>ORSANCO 32</cp:lastModifiedBy>
  <cp:revision>13</cp:revision>
  <dcterms:created xsi:type="dcterms:W3CDTF">2018-06-04T22:59:32Z</dcterms:created>
  <dcterms:modified xsi:type="dcterms:W3CDTF">2018-06-05T15:18:42Z</dcterms:modified>
</cp:coreProperties>
</file>