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handoutMasterIdLst>
    <p:handoutMasterId r:id="rId21"/>
  </p:handoutMasterIdLst>
  <p:sldIdLst>
    <p:sldId id="256" r:id="rId2"/>
    <p:sldId id="332" r:id="rId3"/>
    <p:sldId id="333" r:id="rId4"/>
    <p:sldId id="318" r:id="rId5"/>
    <p:sldId id="334" r:id="rId6"/>
    <p:sldId id="331" r:id="rId7"/>
    <p:sldId id="324" r:id="rId8"/>
    <p:sldId id="284" r:id="rId9"/>
    <p:sldId id="335" r:id="rId10"/>
    <p:sldId id="314" r:id="rId11"/>
    <p:sldId id="315" r:id="rId12"/>
    <p:sldId id="325" r:id="rId13"/>
    <p:sldId id="327" r:id="rId14"/>
    <p:sldId id="330" r:id="rId15"/>
    <p:sldId id="336" r:id="rId16"/>
    <p:sldId id="337" r:id="rId17"/>
    <p:sldId id="338" r:id="rId18"/>
    <p:sldId id="328" r:id="rId19"/>
    <p:sldId id="319" r:id="rId20"/>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8" autoAdjust="0"/>
  </p:normalViewPr>
  <p:slideViewPr>
    <p:cSldViewPr>
      <p:cViewPr varScale="1">
        <p:scale>
          <a:sx n="81" d="100"/>
          <a:sy n="81" d="100"/>
        </p:scale>
        <p:origin x="10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3177" tIns="46589" rIns="93177" bIns="46589" rtlCol="0"/>
          <a:lstStyle>
            <a:lvl1pPr algn="r">
              <a:defRPr sz="1200"/>
            </a:lvl1pPr>
          </a:lstStyle>
          <a:p>
            <a:pPr>
              <a:defRPr/>
            </a:pPr>
            <a:fld id="{85A3F902-4793-4288-B2DA-32800DC9FDA0}" type="datetimeFigureOut">
              <a:rPr lang="en-US"/>
              <a:pPr>
                <a:defRPr/>
              </a:pPr>
              <a:t>5/25/2018</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3177" tIns="46589" rIns="93177" bIns="46589"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3177" tIns="46589" rIns="93177" bIns="46589" rtlCol="0" anchor="b"/>
          <a:lstStyle>
            <a:lvl1pPr algn="r">
              <a:defRPr sz="1200"/>
            </a:lvl1pPr>
          </a:lstStyle>
          <a:p>
            <a:pPr>
              <a:defRPr/>
            </a:pPr>
            <a:fld id="{578D151A-3E56-4F17-B6E5-208038C6E6A2}" type="slidenum">
              <a:rPr lang="en-US"/>
              <a:pPr>
                <a:defRPr/>
              </a:pPr>
              <a:t>‹#›</a:t>
            </a:fld>
            <a:endParaRPr lang="en-US"/>
          </a:p>
        </p:txBody>
      </p:sp>
    </p:spTree>
    <p:extLst>
      <p:ext uri="{BB962C8B-B14F-4D97-AF65-F5344CB8AC3E}">
        <p14:creationId xmlns:p14="http://schemas.microsoft.com/office/powerpoint/2010/main" val="19625551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3075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3076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1" name="Rectangle 41"/>
          <p:cNvSpPr>
            <a:spLocks noGrp="1" noChangeArrowheads="1"/>
          </p:cNvSpPr>
          <p:nvPr>
            <p:ph type="dt" sz="quarter" idx="10"/>
          </p:nvPr>
        </p:nvSpPr>
        <p:spPr/>
        <p:txBody>
          <a:bodyPr/>
          <a:lstStyle>
            <a:lvl1pPr>
              <a:defRPr/>
            </a:lvl1pPr>
          </a:lstStyle>
          <a:p>
            <a:pPr>
              <a:defRPr/>
            </a:pPr>
            <a:endParaRPr lang="en-US"/>
          </a:p>
        </p:txBody>
      </p:sp>
      <p:sp>
        <p:nvSpPr>
          <p:cNvPr id="42" name="Rectangle 42"/>
          <p:cNvSpPr>
            <a:spLocks noGrp="1" noChangeArrowheads="1"/>
          </p:cNvSpPr>
          <p:nvPr>
            <p:ph type="ftr" sz="quarter" idx="11"/>
          </p:nvPr>
        </p:nvSpPr>
        <p:spPr/>
        <p:txBody>
          <a:bodyPr/>
          <a:lstStyle>
            <a:lvl1pPr>
              <a:defRPr/>
            </a:lvl1pPr>
          </a:lstStyle>
          <a:p>
            <a:pPr>
              <a:defRPr/>
            </a:pPr>
            <a:endParaRPr lang="en-US"/>
          </a:p>
        </p:txBody>
      </p:sp>
      <p:sp>
        <p:nvSpPr>
          <p:cNvPr id="43" name="Rectangle 43"/>
          <p:cNvSpPr>
            <a:spLocks noGrp="1" noChangeArrowheads="1"/>
          </p:cNvSpPr>
          <p:nvPr>
            <p:ph type="sldNum" sz="quarter" idx="12"/>
          </p:nvPr>
        </p:nvSpPr>
        <p:spPr/>
        <p:txBody>
          <a:bodyPr/>
          <a:lstStyle>
            <a:lvl1pPr>
              <a:defRPr/>
            </a:lvl1pPr>
          </a:lstStyle>
          <a:p>
            <a:pPr>
              <a:defRPr/>
            </a:pPr>
            <a:fld id="{8028D516-A70D-4729-860A-B62A1CE645E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E6A52582-D78F-47EC-A59B-A293C6EF67F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9048943-E3CE-46A6-B65A-64EE1954131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793676C-6988-443C-94AC-31F3F3D65D3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C702A3AC-B505-478C-8C86-56780B5C1B6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480FCCFA-7360-480F-AB94-3A1BD0A92DA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0"/>
          <p:cNvSpPr>
            <a:spLocks noGrp="1" noChangeArrowheads="1"/>
          </p:cNvSpPr>
          <p:nvPr>
            <p:ph type="dt" sz="half" idx="10"/>
          </p:nvPr>
        </p:nvSpPr>
        <p:spPr>
          <a:ln/>
        </p:spPr>
        <p:txBody>
          <a:bodyPr/>
          <a:lstStyle>
            <a:lvl1pPr>
              <a:defRPr/>
            </a:lvl1pPr>
          </a:lstStyle>
          <a:p>
            <a:pPr>
              <a:defRPr/>
            </a:pPr>
            <a:endParaRPr lang="en-US"/>
          </a:p>
        </p:txBody>
      </p:sp>
      <p:sp>
        <p:nvSpPr>
          <p:cNvPr id="8" name="Rectangle 41"/>
          <p:cNvSpPr>
            <a:spLocks noGrp="1" noChangeArrowheads="1"/>
          </p:cNvSpPr>
          <p:nvPr>
            <p:ph type="ftr" sz="quarter" idx="11"/>
          </p:nvPr>
        </p:nvSpPr>
        <p:spPr>
          <a:ln/>
        </p:spPr>
        <p:txBody>
          <a:bodyPr/>
          <a:lstStyle>
            <a:lvl1pPr>
              <a:defRPr/>
            </a:lvl1pPr>
          </a:lstStyle>
          <a:p>
            <a:pPr>
              <a:defRPr/>
            </a:pPr>
            <a:endParaRPr lang="en-US"/>
          </a:p>
        </p:txBody>
      </p:sp>
      <p:sp>
        <p:nvSpPr>
          <p:cNvPr id="9" name="Rectangle 42"/>
          <p:cNvSpPr>
            <a:spLocks noGrp="1" noChangeArrowheads="1"/>
          </p:cNvSpPr>
          <p:nvPr>
            <p:ph type="sldNum" sz="quarter" idx="12"/>
          </p:nvPr>
        </p:nvSpPr>
        <p:spPr>
          <a:ln/>
        </p:spPr>
        <p:txBody>
          <a:bodyPr/>
          <a:lstStyle>
            <a:lvl1pPr>
              <a:defRPr/>
            </a:lvl1pPr>
          </a:lstStyle>
          <a:p>
            <a:pPr>
              <a:defRPr/>
            </a:pPr>
            <a:fld id="{1C477171-C1C4-45A3-A7A2-D6A40F8F0B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0"/>
          <p:cNvSpPr>
            <a:spLocks noGrp="1" noChangeArrowheads="1"/>
          </p:cNvSpPr>
          <p:nvPr>
            <p:ph type="dt" sz="half" idx="10"/>
          </p:nvPr>
        </p:nvSpPr>
        <p:spPr>
          <a:ln/>
        </p:spPr>
        <p:txBody>
          <a:bodyPr/>
          <a:lstStyle>
            <a:lvl1pPr>
              <a:defRPr/>
            </a:lvl1pPr>
          </a:lstStyle>
          <a:p>
            <a:pPr>
              <a:defRPr/>
            </a:pPr>
            <a:endParaRPr lang="en-US"/>
          </a:p>
        </p:txBody>
      </p:sp>
      <p:sp>
        <p:nvSpPr>
          <p:cNvPr id="4" name="Rectangle 41"/>
          <p:cNvSpPr>
            <a:spLocks noGrp="1" noChangeArrowheads="1"/>
          </p:cNvSpPr>
          <p:nvPr>
            <p:ph type="ftr" sz="quarter" idx="11"/>
          </p:nvPr>
        </p:nvSpPr>
        <p:spPr>
          <a:ln/>
        </p:spPr>
        <p:txBody>
          <a:bodyPr/>
          <a:lstStyle>
            <a:lvl1pPr>
              <a:defRPr/>
            </a:lvl1pPr>
          </a:lstStyle>
          <a:p>
            <a:pPr>
              <a:defRPr/>
            </a:pPr>
            <a:endParaRPr lang="en-US"/>
          </a:p>
        </p:txBody>
      </p:sp>
      <p:sp>
        <p:nvSpPr>
          <p:cNvPr id="5" name="Rectangle 42"/>
          <p:cNvSpPr>
            <a:spLocks noGrp="1" noChangeArrowheads="1"/>
          </p:cNvSpPr>
          <p:nvPr>
            <p:ph type="sldNum" sz="quarter" idx="12"/>
          </p:nvPr>
        </p:nvSpPr>
        <p:spPr>
          <a:ln/>
        </p:spPr>
        <p:txBody>
          <a:bodyPr/>
          <a:lstStyle>
            <a:lvl1pPr>
              <a:defRPr/>
            </a:lvl1pPr>
          </a:lstStyle>
          <a:p>
            <a:pPr>
              <a:defRPr/>
            </a:pPr>
            <a:fld id="{13AE0E78-209F-4AEB-9B1A-3E6558C6C55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p>
        </p:txBody>
      </p:sp>
      <p:sp>
        <p:nvSpPr>
          <p:cNvPr id="3" name="Rectangle 41"/>
          <p:cNvSpPr>
            <a:spLocks noGrp="1" noChangeArrowheads="1"/>
          </p:cNvSpPr>
          <p:nvPr>
            <p:ph type="ftr" sz="quarter" idx="11"/>
          </p:nvPr>
        </p:nvSpPr>
        <p:spPr>
          <a:ln/>
        </p:spPr>
        <p:txBody>
          <a:bodyPr/>
          <a:lstStyle>
            <a:lvl1pPr>
              <a:defRPr/>
            </a:lvl1pPr>
          </a:lstStyle>
          <a:p>
            <a:pPr>
              <a:defRPr/>
            </a:pPr>
            <a:endParaRPr lang="en-US"/>
          </a:p>
        </p:txBody>
      </p:sp>
      <p:sp>
        <p:nvSpPr>
          <p:cNvPr id="4" name="Rectangle 42"/>
          <p:cNvSpPr>
            <a:spLocks noGrp="1" noChangeArrowheads="1"/>
          </p:cNvSpPr>
          <p:nvPr>
            <p:ph type="sldNum" sz="quarter" idx="12"/>
          </p:nvPr>
        </p:nvSpPr>
        <p:spPr>
          <a:ln/>
        </p:spPr>
        <p:txBody>
          <a:bodyPr/>
          <a:lstStyle>
            <a:lvl1pPr>
              <a:defRPr/>
            </a:lvl1pPr>
          </a:lstStyle>
          <a:p>
            <a:pPr>
              <a:defRPr/>
            </a:pPr>
            <a:fld id="{8E847BD4-AFA7-45B0-A263-2F8681D498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5C9BE377-EDAD-42AE-B5E9-5B37DEE6A6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3C37C0BC-6E76-468B-9781-19146046B8B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296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1035" name="Group 6"/>
            <p:cNvGrpSpPr>
              <a:grpSpLocks/>
            </p:cNvGrpSpPr>
            <p:nvPr/>
          </p:nvGrpSpPr>
          <p:grpSpPr bwMode="auto">
            <a:xfrm>
              <a:off x="288" y="0"/>
              <a:ext cx="5098" cy="4316"/>
              <a:chOff x="288" y="0"/>
              <a:chExt cx="5098" cy="4316"/>
            </a:xfrm>
          </p:grpSpPr>
          <p:sp>
            <p:nvSpPr>
              <p:cNvPr id="297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297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297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297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297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297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297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297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1047" name="Group 31"/>
            <p:cNvGrpSpPr>
              <a:grpSpLocks/>
            </p:cNvGrpSpPr>
            <p:nvPr/>
          </p:nvGrpSpPr>
          <p:grpSpPr bwMode="auto">
            <a:xfrm>
              <a:off x="1" y="392"/>
              <a:ext cx="5758" cy="1571"/>
              <a:chOff x="1" y="392"/>
              <a:chExt cx="5758" cy="1571"/>
            </a:xfrm>
          </p:grpSpPr>
          <p:sp>
            <p:nvSpPr>
              <p:cNvPr id="297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97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97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97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97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97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97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2973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973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en-US"/>
          </a:p>
        </p:txBody>
      </p:sp>
      <p:sp>
        <p:nvSpPr>
          <p:cNvPr id="2973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endParaRPr lang="en-US"/>
          </a:p>
        </p:txBody>
      </p:sp>
      <p:sp>
        <p:nvSpPr>
          <p:cNvPr id="2973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pPr>
              <a:defRPr/>
            </a:pPr>
            <a:fld id="{FF7E3305-BED1-4660-B0D4-9D03AFA3BCE2}" type="slidenum">
              <a:rPr lang="en-US"/>
              <a:pPr>
                <a:defRPr/>
              </a:pPr>
              <a:t>‹#›</a:t>
            </a:fld>
            <a:endParaRPr lang="en-US"/>
          </a:p>
        </p:txBody>
      </p:sp>
      <p:sp>
        <p:nvSpPr>
          <p:cNvPr id="297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42"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p:txBody>
          <a:bodyPr/>
          <a:lstStyle/>
          <a:p>
            <a:pPr eaLnBrk="1" hangingPunct="1">
              <a:defRPr/>
            </a:pPr>
            <a:r>
              <a:rPr lang="en-US" sz="4000" b="1" dirty="0" smtClean="0"/>
              <a:t>Initial Comment Period for Review of  </a:t>
            </a:r>
            <a:br>
              <a:rPr lang="en-US" sz="4000" b="1" dirty="0" smtClean="0"/>
            </a:br>
            <a:r>
              <a:rPr lang="en-US" sz="4000" b="1" dirty="0" smtClean="0"/>
              <a:t>Pollution Control Standards for Discharges to the Ohio River</a:t>
            </a:r>
          </a:p>
        </p:txBody>
      </p:sp>
      <p:pic>
        <p:nvPicPr>
          <p:cNvPr id="4" name="Picture 8" descr="ORSANCOwhite-transparent-ba"/>
          <p:cNvPicPr>
            <a:picLocks noChangeAspect="1" noChangeArrowheads="1"/>
          </p:cNvPicPr>
          <p:nvPr/>
        </p:nvPicPr>
        <p:blipFill>
          <a:blip r:embed="rId2" cstate="print"/>
          <a:srcRect/>
          <a:stretch>
            <a:fillRect/>
          </a:stretch>
        </p:blipFill>
        <p:spPr bwMode="auto">
          <a:xfrm>
            <a:off x="2432065" y="3808942"/>
            <a:ext cx="3282935" cy="2820458"/>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39825"/>
          </a:xfrm>
        </p:spPr>
        <p:txBody>
          <a:bodyPr/>
          <a:lstStyle/>
          <a:p>
            <a:r>
              <a:rPr lang="en-US" sz="3600" dirty="0" smtClean="0"/>
              <a:t>Five Alternatives</a:t>
            </a:r>
            <a:endParaRPr lang="en-US" sz="3600" dirty="0"/>
          </a:p>
        </p:txBody>
      </p:sp>
      <p:sp>
        <p:nvSpPr>
          <p:cNvPr id="3" name="Content Placeholder 2"/>
          <p:cNvSpPr>
            <a:spLocks noGrp="1"/>
          </p:cNvSpPr>
          <p:nvPr>
            <p:ph idx="1"/>
          </p:nvPr>
        </p:nvSpPr>
        <p:spPr>
          <a:xfrm>
            <a:off x="457200" y="838200"/>
            <a:ext cx="8229600" cy="5791200"/>
          </a:xfrm>
        </p:spPr>
        <p:txBody>
          <a:bodyPr/>
          <a:lstStyle/>
          <a:p>
            <a:r>
              <a:rPr lang="en-US" sz="2400" dirty="0" smtClean="0"/>
              <a:t>#1 – All together eliminate ORSANCO’s standards and defer to Clean Water Act and states’ standards.</a:t>
            </a:r>
          </a:p>
          <a:p>
            <a:r>
              <a:rPr lang="en-US" sz="2400" dirty="0" smtClean="0"/>
              <a:t>#2 – Eliminate Chapter 3 “Water Quality Criteria”, Chapter 4 “Mixing Zones”, and much of Chapter 5 “Wastewater Discharge Requirements”.  This is currently the preferred alternative.</a:t>
            </a:r>
          </a:p>
          <a:p>
            <a:r>
              <a:rPr lang="en-US" sz="2400" dirty="0" smtClean="0"/>
              <a:t>#3 – Utilize USEPA National Recommended Water Quality Criteria.  Deviate only as appropriate.</a:t>
            </a:r>
          </a:p>
          <a:p>
            <a:r>
              <a:rPr lang="en-US" sz="2400" dirty="0" smtClean="0"/>
              <a:t>#4 – Expand ORSANCO’s standards program to increase harmonization of standards and uniform implementation between states.</a:t>
            </a:r>
          </a:p>
          <a:p>
            <a:r>
              <a:rPr lang="en-US" sz="2400" dirty="0" smtClean="0"/>
              <a:t>#5 – Keep standards as is, but clarify that they are not mandatory but should be considered. </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lstStyle/>
          <a:p>
            <a:r>
              <a:rPr lang="en-US" sz="3600" dirty="0" smtClean="0"/>
              <a:t>Expanded Alternative #2 </a:t>
            </a:r>
            <a:br>
              <a:rPr lang="en-US" sz="3600" dirty="0" smtClean="0"/>
            </a:br>
            <a:r>
              <a:rPr lang="en-US" sz="3600" dirty="0" smtClean="0"/>
              <a:t>and Minority Report</a:t>
            </a:r>
            <a:endParaRPr lang="en-US" sz="3600" dirty="0"/>
          </a:p>
        </p:txBody>
      </p:sp>
      <p:sp>
        <p:nvSpPr>
          <p:cNvPr id="3" name="Content Placeholder 2"/>
          <p:cNvSpPr>
            <a:spLocks noGrp="1"/>
          </p:cNvSpPr>
          <p:nvPr>
            <p:ph idx="1"/>
          </p:nvPr>
        </p:nvSpPr>
        <p:spPr>
          <a:xfrm>
            <a:off x="152400" y="1752600"/>
            <a:ext cx="8763000" cy="4343400"/>
          </a:xfrm>
        </p:spPr>
        <p:txBody>
          <a:bodyPr/>
          <a:lstStyle/>
          <a:p>
            <a:r>
              <a:rPr lang="en-US" sz="2400" dirty="0" smtClean="0"/>
              <a:t>Expanded Alternative #2 provides additional details and rationale for the preferred alternative.</a:t>
            </a:r>
          </a:p>
          <a:p>
            <a:endParaRPr lang="en-US" sz="2400" dirty="0"/>
          </a:p>
          <a:p>
            <a:r>
              <a:rPr lang="en-US" sz="2400" dirty="0" smtClean="0"/>
              <a:t>Minority Report provides rationale for opposing Alternative #2.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39825"/>
          </a:xfrm>
        </p:spPr>
        <p:txBody>
          <a:bodyPr/>
          <a:lstStyle/>
          <a:p>
            <a:r>
              <a:rPr lang="en-US" dirty="0" smtClean="0"/>
              <a:t>Advisory Committees and Technical Committee Comments </a:t>
            </a:r>
            <a:endParaRPr lang="en-US" dirty="0"/>
          </a:p>
        </p:txBody>
      </p:sp>
      <p:sp>
        <p:nvSpPr>
          <p:cNvPr id="3" name="Content Placeholder 2"/>
          <p:cNvSpPr>
            <a:spLocks noGrp="1"/>
          </p:cNvSpPr>
          <p:nvPr>
            <p:ph idx="1"/>
          </p:nvPr>
        </p:nvSpPr>
        <p:spPr>
          <a:xfrm>
            <a:off x="152400" y="1676400"/>
            <a:ext cx="8763000" cy="4648200"/>
          </a:xfrm>
        </p:spPr>
        <p:txBody>
          <a:bodyPr/>
          <a:lstStyle/>
          <a:p>
            <a:r>
              <a:rPr lang="en-US" sz="2400" dirty="0" smtClean="0"/>
              <a:t>During the Commission’s internal review of the alternatives, ORSANCO’s advisory committees and Technical Committee were asked to comment (July, 2017).</a:t>
            </a:r>
          </a:p>
          <a:p>
            <a:pPr lvl="1"/>
            <a:r>
              <a:rPr lang="en-US" sz="2000" dirty="0" smtClean="0"/>
              <a:t>Chemical Industry Advisory Committee</a:t>
            </a:r>
          </a:p>
          <a:p>
            <a:pPr lvl="1"/>
            <a:r>
              <a:rPr lang="en-US" sz="2000" dirty="0" smtClean="0"/>
              <a:t>Power Industry Advisory Committee</a:t>
            </a:r>
          </a:p>
          <a:p>
            <a:pPr lvl="1"/>
            <a:r>
              <a:rPr lang="en-US" sz="2000" dirty="0" smtClean="0"/>
              <a:t>Public Information Advisory Committee</a:t>
            </a:r>
          </a:p>
          <a:p>
            <a:pPr lvl="1"/>
            <a:r>
              <a:rPr lang="en-US" sz="2000" dirty="0" smtClean="0"/>
              <a:t>POTW Advisory Committee</a:t>
            </a:r>
          </a:p>
          <a:p>
            <a:pPr lvl="1"/>
            <a:r>
              <a:rPr lang="en-US" sz="2000" dirty="0" smtClean="0"/>
              <a:t>Water Users Advisory Committee</a:t>
            </a:r>
          </a:p>
          <a:p>
            <a:pPr lvl="1"/>
            <a:r>
              <a:rPr lang="en-US" sz="2000" dirty="0" smtClean="0"/>
              <a:t>Watershed Organizations Advisory Committee</a:t>
            </a:r>
          </a:p>
          <a:p>
            <a:pPr lvl="1"/>
            <a:r>
              <a:rPr lang="en-US" sz="2000" dirty="0" smtClean="0"/>
              <a:t>Technical Committee – State &amp; Federal Agencies.</a:t>
            </a:r>
          </a:p>
          <a:p>
            <a:r>
              <a:rPr lang="en-US" sz="2400" dirty="0" smtClean="0"/>
              <a:t>Comments summary available on website.</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sz="3600" dirty="0" smtClean="0"/>
              <a:t>Mock-up of Revised Standards Based on Preferred Alternative #2</a:t>
            </a:r>
            <a:endParaRPr lang="en-US" sz="3600" dirty="0"/>
          </a:p>
        </p:txBody>
      </p:sp>
      <p:sp>
        <p:nvSpPr>
          <p:cNvPr id="3" name="Content Placeholder 2"/>
          <p:cNvSpPr>
            <a:spLocks noGrp="1"/>
          </p:cNvSpPr>
          <p:nvPr>
            <p:ph idx="1"/>
          </p:nvPr>
        </p:nvSpPr>
        <p:spPr>
          <a:xfrm>
            <a:off x="228600" y="1752600"/>
            <a:ext cx="8458200" cy="5105400"/>
          </a:xfrm>
        </p:spPr>
        <p:txBody>
          <a:bodyPr/>
          <a:lstStyle/>
          <a:p>
            <a:r>
              <a:rPr lang="en-US" sz="2400" dirty="0" smtClean="0"/>
              <a:t>For illustrative purposes only, mock-up of the standards based on preferred Alternative #2.</a:t>
            </a:r>
          </a:p>
          <a:p>
            <a:endParaRPr lang="en-US" sz="2400" dirty="0"/>
          </a:p>
          <a:p>
            <a:r>
              <a:rPr lang="en-US" sz="2400" dirty="0" smtClean="0"/>
              <a:t>What standards might look like if Commission moves forward with Alternative #2.</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7975"/>
            <a:ext cx="8229600" cy="1139825"/>
          </a:xfrm>
        </p:spPr>
        <p:txBody>
          <a:bodyPr/>
          <a:lstStyle/>
          <a:p>
            <a:r>
              <a:rPr lang="en-US" dirty="0" smtClean="0"/>
              <a:t>Public Comments Received</a:t>
            </a:r>
            <a:endParaRPr lang="en-US" dirty="0"/>
          </a:p>
        </p:txBody>
      </p:sp>
      <p:sp>
        <p:nvSpPr>
          <p:cNvPr id="3" name="Content Placeholder 2"/>
          <p:cNvSpPr>
            <a:spLocks noGrp="1"/>
          </p:cNvSpPr>
          <p:nvPr>
            <p:ph idx="1"/>
          </p:nvPr>
        </p:nvSpPr>
        <p:spPr>
          <a:xfrm>
            <a:off x="0" y="1676400"/>
            <a:ext cx="8915400" cy="5867400"/>
          </a:xfrm>
        </p:spPr>
        <p:txBody>
          <a:bodyPr/>
          <a:lstStyle/>
          <a:p>
            <a:r>
              <a:rPr lang="en-US" sz="2200" dirty="0" smtClean="0"/>
              <a:t>783 --  “Third-Party” emails not in favor of Alternative#2.</a:t>
            </a:r>
          </a:p>
          <a:p>
            <a:pPr lvl="1"/>
            <a:r>
              <a:rPr lang="en-US" sz="1800" dirty="0" smtClean="0"/>
              <a:t>Meaning they were generated through a website such as National Wildlife Federation.</a:t>
            </a:r>
          </a:p>
          <a:p>
            <a:pPr lvl="1"/>
            <a:endParaRPr lang="en-US" sz="1800" dirty="0"/>
          </a:p>
          <a:p>
            <a:r>
              <a:rPr lang="en-US" sz="2200" dirty="0" smtClean="0"/>
              <a:t>14 --  Detailed comments from entities not in favor of Alternative #2.</a:t>
            </a:r>
          </a:p>
          <a:p>
            <a:pPr lvl="1"/>
            <a:r>
              <a:rPr lang="en-US" sz="1800" dirty="0" smtClean="0"/>
              <a:t>Sometimes submitted by multiple entities.</a:t>
            </a:r>
          </a:p>
          <a:p>
            <a:pPr lvl="1"/>
            <a:r>
              <a:rPr lang="en-US" sz="1800" dirty="0" smtClean="0"/>
              <a:t>Sometimes also stated support for Alternatives #3 and/or #4.</a:t>
            </a:r>
          </a:p>
          <a:p>
            <a:pPr marL="457200" lvl="1" indent="0">
              <a:buNone/>
            </a:pPr>
            <a:endParaRPr lang="en-US" sz="1800" dirty="0"/>
          </a:p>
          <a:p>
            <a:r>
              <a:rPr lang="en-US" sz="2200" dirty="0" smtClean="0"/>
              <a:t>17 – Detailed comments from entities in favor of Alternative #2.  </a:t>
            </a:r>
          </a:p>
          <a:p>
            <a:endParaRPr lang="en-US" sz="2200" dirty="0" smtClean="0"/>
          </a:p>
          <a:p>
            <a:endParaRPr lang="en-US" sz="2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PCS Committee </a:t>
            </a:r>
            <a:r>
              <a:rPr lang="en-US" dirty="0" err="1" smtClean="0"/>
              <a:t>Mtg</a:t>
            </a:r>
            <a:endParaRPr lang="en-US" dirty="0"/>
          </a:p>
        </p:txBody>
      </p:sp>
      <p:sp>
        <p:nvSpPr>
          <p:cNvPr id="3" name="Content Placeholder 2"/>
          <p:cNvSpPr>
            <a:spLocks noGrp="1"/>
          </p:cNvSpPr>
          <p:nvPr>
            <p:ph idx="1"/>
          </p:nvPr>
        </p:nvSpPr>
        <p:spPr>
          <a:xfrm>
            <a:off x="152400" y="990600"/>
            <a:ext cx="8839200" cy="5029200"/>
          </a:xfrm>
        </p:spPr>
        <p:txBody>
          <a:bodyPr/>
          <a:lstStyle/>
          <a:p>
            <a:r>
              <a:rPr lang="en-US" sz="2400" dirty="0" smtClean="0"/>
              <a:t>Met on May 11.</a:t>
            </a:r>
          </a:p>
          <a:p>
            <a:endParaRPr lang="en-US" sz="2400" dirty="0" smtClean="0"/>
          </a:p>
          <a:p>
            <a:r>
              <a:rPr lang="en-US" sz="2400" dirty="0" smtClean="0"/>
              <a:t>Discussion of 14 “Key Themes” based on public comment.</a:t>
            </a:r>
          </a:p>
          <a:p>
            <a:endParaRPr lang="en-US" sz="2400" u="sng" dirty="0" smtClean="0"/>
          </a:p>
          <a:p>
            <a:r>
              <a:rPr lang="en-US" sz="2400" u="sng" dirty="0" smtClean="0"/>
              <a:t>Committee Action</a:t>
            </a:r>
            <a:r>
              <a:rPr lang="en-US" sz="2400" dirty="0" smtClean="0"/>
              <a:t>: Recommend to Commission that standards be revised based on Alternative #2 and to proceed with a public review and hearing.  Reaffirm the commitment for cooperation and collaboration on state &amp; federal standards programs for Ohio River.</a:t>
            </a:r>
          </a:p>
          <a:p>
            <a:endParaRPr lang="en-US" sz="2400" dirty="0" smtClean="0"/>
          </a:p>
          <a:p>
            <a:r>
              <a:rPr lang="en-US" sz="2400" dirty="0" smtClean="0"/>
              <a:t>The PCS Committee expects that the Technical Committee would be an active participant in the cooperation and collaboration role.  </a:t>
            </a:r>
            <a:r>
              <a:rPr lang="en-US" sz="2400" dirty="0" smtClean="0">
                <a:effectLst/>
              </a:rPr>
              <a:t> </a:t>
            </a:r>
            <a:endParaRPr lang="en-US" sz="2400" dirty="0"/>
          </a:p>
        </p:txBody>
      </p:sp>
    </p:spTree>
    <p:extLst>
      <p:ext uri="{BB962C8B-B14F-4D97-AF65-F5344CB8AC3E}">
        <p14:creationId xmlns:p14="http://schemas.microsoft.com/office/powerpoint/2010/main" val="9492850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Reiteration of Alternative #2</a:t>
            </a:r>
            <a:endParaRPr lang="en-US" dirty="0"/>
          </a:p>
        </p:txBody>
      </p:sp>
      <p:sp>
        <p:nvSpPr>
          <p:cNvPr id="3" name="Content Placeholder 2"/>
          <p:cNvSpPr>
            <a:spLocks noGrp="1"/>
          </p:cNvSpPr>
          <p:nvPr>
            <p:ph idx="1"/>
          </p:nvPr>
        </p:nvSpPr>
        <p:spPr>
          <a:xfrm>
            <a:off x="457200" y="1143000"/>
            <a:ext cx="8229600" cy="5257800"/>
          </a:xfrm>
        </p:spPr>
        <p:txBody>
          <a:bodyPr/>
          <a:lstStyle/>
          <a:p>
            <a:r>
              <a:rPr lang="en-US" sz="2200" dirty="0"/>
              <a:t>In recognition of the successes of the federal Clean Water Act and the related state water pollution control programs of member states, the Pollution Control Standards (PCS) should be revised by adding a provision that recognizes that water quality standards and criteria, as well as mixing zone requirements, and other provisions of the PCS are being adequately addressed by member states in accordance with programs appropriate for implementation of the federal Clean Water Act. To the extent that all member states are operating under such programs, the Commission may conclude that it need not continue the triennial review process related to the water quality criteria (and related provisions) of the PCS. </a:t>
            </a:r>
            <a:endParaRPr lang="en-US" sz="2200" dirty="0"/>
          </a:p>
        </p:txBody>
      </p:sp>
    </p:spTree>
    <p:extLst>
      <p:ext uri="{BB962C8B-B14F-4D97-AF65-F5344CB8AC3E}">
        <p14:creationId xmlns:p14="http://schemas.microsoft.com/office/powerpoint/2010/main" val="41980926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Expanded Alternative #2</a:t>
            </a:r>
            <a:endParaRPr lang="en-US" dirty="0"/>
          </a:p>
        </p:txBody>
      </p:sp>
      <p:sp>
        <p:nvSpPr>
          <p:cNvPr id="3" name="Content Placeholder 2"/>
          <p:cNvSpPr>
            <a:spLocks noGrp="1"/>
          </p:cNvSpPr>
          <p:nvPr>
            <p:ph idx="1"/>
          </p:nvPr>
        </p:nvSpPr>
        <p:spPr>
          <a:xfrm>
            <a:off x="457200" y="990600"/>
            <a:ext cx="8229600" cy="5638800"/>
          </a:xfrm>
        </p:spPr>
        <p:txBody>
          <a:bodyPr/>
          <a:lstStyle/>
          <a:p>
            <a:r>
              <a:rPr lang="en-US" sz="2000" dirty="0">
                <a:effectLst/>
              </a:rPr>
              <a:t>Modify ORSANCO’s Pollution Control Standards (PCS) by removal of the Water Quality Criteria (Chapter 3), Mixing Zone Designation (Chapter 4) and portions of wastewater discharge requirements (Chapter 5) from the PCS and maintain the Chapters on Designated </a:t>
            </a:r>
            <a:r>
              <a:rPr lang="en-US" sz="2000" dirty="0" smtClean="0">
                <a:effectLst/>
              </a:rPr>
              <a:t>Uses.</a:t>
            </a:r>
          </a:p>
          <a:p>
            <a:endParaRPr lang="en-US" sz="2000" dirty="0">
              <a:effectLst/>
            </a:endParaRPr>
          </a:p>
          <a:p>
            <a:r>
              <a:rPr lang="en-US" sz="2000" dirty="0">
                <a:effectLst/>
              </a:rPr>
              <a:t>Given the fact that all member states are implementing approved programs under the federal Clean Water Act, there appears to be little or no purpose for the Commission to continue the triennial review process of updating the PCS rules. Accordingly, the Commission is considering the removal of the water quality criteria (Chapter 3), and mixing zone designation (Chapter 4) and potentially revisions to other portions of the PCS including the “free from” requirements (Chapter 1) and wastewater discharge requirements (Chapter 5) as part of its decision to defer to the Clean Water Act programs being implemented by member states and USEPA.</a:t>
            </a:r>
            <a:r>
              <a:rPr lang="en-US" sz="2000" baseline="30000" dirty="0">
                <a:effectLst/>
              </a:rPr>
              <a:t> </a:t>
            </a:r>
            <a:endParaRPr lang="en-US" sz="2000" dirty="0">
              <a:effectLst/>
            </a:endParaRPr>
          </a:p>
          <a:p>
            <a:endParaRPr lang="en-US" sz="2000" dirty="0"/>
          </a:p>
        </p:txBody>
      </p:sp>
    </p:spTree>
    <p:extLst>
      <p:ext uri="{BB962C8B-B14F-4D97-AF65-F5344CB8AC3E}">
        <p14:creationId xmlns:p14="http://schemas.microsoft.com/office/powerpoint/2010/main" val="1949589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413"/>
            <a:ext cx="8229600" cy="865187"/>
          </a:xfrm>
        </p:spPr>
        <p:txBody>
          <a:bodyPr/>
          <a:lstStyle/>
          <a:p>
            <a:r>
              <a:rPr lang="en-US" sz="4000" dirty="0" smtClean="0"/>
              <a:t>Tentative Future Schedule</a:t>
            </a:r>
            <a:endParaRPr lang="en-US" sz="4000" dirty="0"/>
          </a:p>
        </p:txBody>
      </p:sp>
      <p:sp>
        <p:nvSpPr>
          <p:cNvPr id="3" name="Content Placeholder 2"/>
          <p:cNvSpPr>
            <a:spLocks noGrp="1"/>
          </p:cNvSpPr>
          <p:nvPr>
            <p:ph idx="1"/>
          </p:nvPr>
        </p:nvSpPr>
        <p:spPr>
          <a:xfrm>
            <a:off x="457200" y="990600"/>
            <a:ext cx="8229600" cy="5791200"/>
          </a:xfrm>
        </p:spPr>
        <p:txBody>
          <a:bodyPr/>
          <a:lstStyle/>
          <a:p>
            <a:r>
              <a:rPr lang="en-US" sz="2400" dirty="0" smtClean="0"/>
              <a:t>Based on Action taken at Thursday’s Commission meeting.</a:t>
            </a:r>
          </a:p>
          <a:p>
            <a:r>
              <a:rPr lang="en-US" sz="2400" dirty="0" smtClean="0"/>
              <a:t>June 7-28 – PCS Committee develops revised public review package including proposed standards revisions.</a:t>
            </a:r>
          </a:p>
          <a:p>
            <a:r>
              <a:rPr lang="en-US" sz="2400" dirty="0" smtClean="0"/>
              <a:t>June 28 – Launch 2</a:t>
            </a:r>
            <a:r>
              <a:rPr lang="en-US" sz="2400" baseline="30000" dirty="0" smtClean="0"/>
              <a:t>nd</a:t>
            </a:r>
            <a:r>
              <a:rPr lang="en-US" sz="2400" dirty="0" smtClean="0"/>
              <a:t> Public Review with Notice of Hearing.</a:t>
            </a:r>
          </a:p>
          <a:p>
            <a:r>
              <a:rPr lang="en-US" sz="2400" dirty="0" smtClean="0"/>
              <a:t>July 12, 3pm -- informational webinar.</a:t>
            </a:r>
          </a:p>
          <a:p>
            <a:r>
              <a:rPr lang="en-US" sz="2400" dirty="0" smtClean="0"/>
              <a:t>July 19, 6pm – informational webinar.</a:t>
            </a:r>
          </a:p>
          <a:p>
            <a:r>
              <a:rPr lang="en-US" sz="2400" dirty="0" smtClean="0"/>
              <a:t>July 26, 6pm – Hearing near Cincinnati airport.</a:t>
            </a:r>
          </a:p>
          <a:p>
            <a:r>
              <a:rPr lang="en-US" sz="2400" dirty="0" smtClean="0"/>
              <a:t>August 12 – 45 day comment period closes.</a:t>
            </a:r>
          </a:p>
          <a:p>
            <a:r>
              <a:rPr lang="en-US" sz="2400" dirty="0" smtClean="0"/>
              <a:t>Aug 13 forward – PCS Committee develops materials and recommendation for Commission.</a:t>
            </a:r>
          </a:p>
          <a:p>
            <a:r>
              <a:rPr lang="en-US" sz="2400" dirty="0" smtClean="0"/>
              <a:t>Oct 4 – Commission consideration of </a:t>
            </a:r>
            <a:r>
              <a:rPr lang="en-US" sz="2400" smtClean="0"/>
              <a:t>final action.  </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685800" y="1295400"/>
            <a:ext cx="7772400" cy="1736725"/>
          </a:xfrm>
        </p:spPr>
        <p:txBody>
          <a:bodyPr/>
          <a:lstStyle/>
          <a:p>
            <a:r>
              <a:rPr lang="en-US" dirty="0" smtClean="0"/>
              <a:t>Questions ?</a:t>
            </a:r>
            <a:endParaRPr lang="en-US" dirty="0"/>
          </a:p>
        </p:txBody>
      </p:sp>
      <p:sp>
        <p:nvSpPr>
          <p:cNvPr id="5" name="Subtitle 4"/>
          <p:cNvSpPr>
            <a:spLocks noGrp="1"/>
          </p:cNvSpPr>
          <p:nvPr>
            <p:ph type="subTitle" sz="quarter" idx="1"/>
          </p:nvPr>
        </p:nvSpPr>
        <p:spPr/>
        <p:txBody>
          <a:bodyPr/>
          <a:lstStyle/>
          <a:p>
            <a:r>
              <a:rPr lang="en-US" dirty="0" smtClean="0"/>
              <a:t>Jason Heath, P.E., BCEE</a:t>
            </a:r>
          </a:p>
          <a:p>
            <a:r>
              <a:rPr lang="en-US" dirty="0" smtClean="0"/>
              <a:t>513-231-7719</a:t>
            </a:r>
          </a:p>
          <a:p>
            <a:r>
              <a:rPr lang="en-US" dirty="0" smtClean="0"/>
              <a:t>jheath@orsanco.org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a:t>
            </a:r>
            <a:endParaRPr lang="en-US" dirty="0"/>
          </a:p>
        </p:txBody>
      </p:sp>
      <p:sp>
        <p:nvSpPr>
          <p:cNvPr id="5" name="Content Placeholder 4"/>
          <p:cNvSpPr>
            <a:spLocks noGrp="1"/>
          </p:cNvSpPr>
          <p:nvPr>
            <p:ph idx="1"/>
          </p:nvPr>
        </p:nvSpPr>
        <p:spPr>
          <a:xfrm>
            <a:off x="251138" y="1048288"/>
            <a:ext cx="8519375" cy="5657312"/>
          </a:xfrm>
        </p:spPr>
        <p:txBody>
          <a:bodyPr>
            <a:noAutofit/>
          </a:bodyPr>
          <a:lstStyle/>
          <a:p>
            <a:r>
              <a:rPr lang="en-US" sz="2400" dirty="0" smtClean="0"/>
              <a:t>The current review began with the appointment of a Commission Ad-Hoc Committee to review its role in water quality standards implementation on June 30, 2015. </a:t>
            </a:r>
          </a:p>
          <a:p>
            <a:r>
              <a:rPr lang="en-US" sz="2400" dirty="0" smtClean="0"/>
              <a:t>The Ad-Hoc Committee developed 5 alternatives for consideration.</a:t>
            </a:r>
          </a:p>
          <a:p>
            <a:r>
              <a:rPr lang="en-US" sz="2400" dirty="0" smtClean="0"/>
              <a:t>The 5 alternatives were distributed for comment to the Commission’s advisory committees &amp; TEC.</a:t>
            </a:r>
          </a:p>
          <a:p>
            <a:r>
              <a:rPr lang="en-US" sz="2400" dirty="0" smtClean="0"/>
              <a:t>The Ad Hoc Committee recommended a preferred alternative #2.</a:t>
            </a:r>
          </a:p>
          <a:p>
            <a:r>
              <a:rPr lang="en-US" sz="2400" dirty="0" smtClean="0"/>
              <a:t>An expanded version of Alternative #2 was developed.</a:t>
            </a:r>
          </a:p>
          <a:p>
            <a:r>
              <a:rPr lang="en-US" sz="2400" dirty="0" smtClean="0"/>
              <a:t>A minority report was developed along with the expanded preferred alternative.</a:t>
            </a:r>
          </a:p>
        </p:txBody>
      </p:sp>
    </p:spTree>
    <p:extLst>
      <p:ext uri="{BB962C8B-B14F-4D97-AF65-F5344CB8AC3E}">
        <p14:creationId xmlns:p14="http://schemas.microsoft.com/office/powerpoint/2010/main" val="3298746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a:t>
            </a:r>
            <a:endParaRPr lang="en-US" dirty="0"/>
          </a:p>
        </p:txBody>
      </p:sp>
      <p:sp>
        <p:nvSpPr>
          <p:cNvPr id="5" name="Content Placeholder 4"/>
          <p:cNvSpPr>
            <a:spLocks noGrp="1"/>
          </p:cNvSpPr>
          <p:nvPr>
            <p:ph idx="1"/>
          </p:nvPr>
        </p:nvSpPr>
        <p:spPr>
          <a:xfrm>
            <a:off x="251138" y="1371600"/>
            <a:ext cx="8519375" cy="5276312"/>
          </a:xfrm>
        </p:spPr>
        <p:txBody>
          <a:bodyPr>
            <a:noAutofit/>
          </a:bodyPr>
          <a:lstStyle/>
          <a:p>
            <a:r>
              <a:rPr lang="en-US" sz="2400" dirty="0" smtClean="0"/>
              <a:t>October 2017 Commission meeting, the work of the Ad Hoc Committee was referred to the Pollution Control Standards (PCS) Committee to be utilized as part of the Commission 2018 PCS review process. </a:t>
            </a:r>
          </a:p>
          <a:p>
            <a:endParaRPr lang="en-US" sz="2400" dirty="0"/>
          </a:p>
          <a:p>
            <a:r>
              <a:rPr lang="en-US" sz="2400" dirty="0" smtClean="0"/>
              <a:t>Commission authorized PCS Committee to initiate public review of the alternatives.</a:t>
            </a:r>
          </a:p>
          <a:p>
            <a:endParaRPr lang="en-US" sz="2400" dirty="0"/>
          </a:p>
          <a:p>
            <a:r>
              <a:rPr lang="en-US" sz="2400" dirty="0" smtClean="0"/>
              <a:t>Public review and comment period was launched on Jan. 10 with a closing date of Feb. 24.</a:t>
            </a:r>
          </a:p>
          <a:p>
            <a:endParaRPr lang="en-US" sz="2400" dirty="0"/>
          </a:p>
          <a:p>
            <a:endParaRPr lang="en-US" sz="2400" dirty="0"/>
          </a:p>
          <a:p>
            <a:endParaRPr lang="en-US" sz="2400" dirty="0" smtClean="0"/>
          </a:p>
          <a:p>
            <a:endParaRPr lang="en-US" sz="2400" dirty="0"/>
          </a:p>
        </p:txBody>
      </p:sp>
    </p:spTree>
    <p:extLst>
      <p:ext uri="{BB962C8B-B14F-4D97-AF65-F5344CB8AC3E}">
        <p14:creationId xmlns:p14="http://schemas.microsoft.com/office/powerpoint/2010/main" val="2800721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Public Notification Process</a:t>
            </a:r>
            <a:endParaRPr lang="en-US" dirty="0"/>
          </a:p>
        </p:txBody>
      </p:sp>
      <p:sp>
        <p:nvSpPr>
          <p:cNvPr id="3" name="Content Placeholder 2"/>
          <p:cNvSpPr>
            <a:spLocks noGrp="1"/>
          </p:cNvSpPr>
          <p:nvPr>
            <p:ph idx="1"/>
          </p:nvPr>
        </p:nvSpPr>
        <p:spPr>
          <a:xfrm>
            <a:off x="457200" y="1216025"/>
            <a:ext cx="8229600" cy="5659035"/>
          </a:xfrm>
        </p:spPr>
        <p:txBody>
          <a:bodyPr/>
          <a:lstStyle/>
          <a:p>
            <a:r>
              <a:rPr lang="en-US" dirty="0" smtClean="0"/>
              <a:t>Developed press release, public notice, and website with resource materials.  Reviewed by PCS Committee.</a:t>
            </a:r>
          </a:p>
          <a:p>
            <a:r>
              <a:rPr lang="en-US" dirty="0" smtClean="0"/>
              <a:t>Sent 3483 emails with press release and notice.</a:t>
            </a:r>
          </a:p>
          <a:p>
            <a:r>
              <a:rPr lang="en-US" dirty="0" smtClean="0"/>
              <a:t>Sent 719 postcards to permitted discharges.</a:t>
            </a:r>
          </a:p>
          <a:p>
            <a:r>
              <a:rPr lang="en-US" dirty="0" smtClean="0"/>
              <a:t>Press release and notice sent to over 200 media outlets.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39825"/>
          </a:xfrm>
        </p:spPr>
        <p:txBody>
          <a:bodyPr/>
          <a:lstStyle/>
          <a:p>
            <a:r>
              <a:rPr lang="en-US" dirty="0" smtClean="0"/>
              <a:t>Webinars</a:t>
            </a:r>
            <a:endParaRPr lang="en-US" dirty="0"/>
          </a:p>
        </p:txBody>
      </p:sp>
      <p:sp>
        <p:nvSpPr>
          <p:cNvPr id="3" name="Content Placeholder 2"/>
          <p:cNvSpPr>
            <a:spLocks noGrp="1"/>
          </p:cNvSpPr>
          <p:nvPr>
            <p:ph idx="1"/>
          </p:nvPr>
        </p:nvSpPr>
        <p:spPr>
          <a:xfrm>
            <a:off x="457200" y="1371600"/>
            <a:ext cx="8229600" cy="4876800"/>
          </a:xfrm>
        </p:spPr>
        <p:txBody>
          <a:bodyPr/>
          <a:lstStyle/>
          <a:p>
            <a:r>
              <a:rPr lang="en-US" dirty="0" smtClean="0"/>
              <a:t>Informational webinars were held Jan. 24 and Jan. 31.</a:t>
            </a:r>
          </a:p>
          <a:p>
            <a:endParaRPr lang="en-US" dirty="0" smtClean="0"/>
          </a:p>
          <a:p>
            <a:r>
              <a:rPr lang="en-US" dirty="0" smtClean="0"/>
              <a:t>Purpose to provide overview of resource materials available and summarize the 5 alternatives and minority report.</a:t>
            </a:r>
          </a:p>
          <a:p>
            <a:endParaRPr lang="en-US" dirty="0" smtClean="0"/>
          </a:p>
          <a:p>
            <a:r>
              <a:rPr lang="en-US" dirty="0" smtClean="0"/>
              <a:t>13 and 6 participants respectively.</a:t>
            </a:r>
            <a:endParaRPr lang="en-US" dirty="0"/>
          </a:p>
        </p:txBody>
      </p:sp>
    </p:spTree>
    <p:extLst>
      <p:ext uri="{BB962C8B-B14F-4D97-AF65-F5344CB8AC3E}">
        <p14:creationId xmlns:p14="http://schemas.microsoft.com/office/powerpoint/2010/main" val="1000646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Purpose of the Public Review</a:t>
            </a:r>
            <a:endParaRPr lang="en-US" dirty="0"/>
          </a:p>
        </p:txBody>
      </p:sp>
      <p:sp>
        <p:nvSpPr>
          <p:cNvPr id="3" name="Content Placeholder 2"/>
          <p:cNvSpPr>
            <a:spLocks noGrp="1"/>
          </p:cNvSpPr>
          <p:nvPr>
            <p:ph idx="1"/>
          </p:nvPr>
        </p:nvSpPr>
        <p:spPr>
          <a:xfrm>
            <a:off x="152400" y="1412875"/>
            <a:ext cx="8534400" cy="5140325"/>
          </a:xfrm>
        </p:spPr>
        <p:txBody>
          <a:bodyPr/>
          <a:lstStyle/>
          <a:p>
            <a:r>
              <a:rPr lang="en-US" sz="2600" dirty="0" smtClean="0"/>
              <a:t>Solicit input from the public on 5 alternatives considered by the Commission for future implementation of the Commissions Pollution Control Standards, including :</a:t>
            </a:r>
          </a:p>
          <a:p>
            <a:endParaRPr lang="en-US" sz="2600" dirty="0" smtClean="0"/>
          </a:p>
          <a:p>
            <a:pPr lvl="1"/>
            <a:r>
              <a:rPr lang="en-US" sz="2600" dirty="0" smtClean="0"/>
              <a:t>5 alternatives developed and considered by the Ad Hoc Committee.</a:t>
            </a:r>
          </a:p>
          <a:p>
            <a:pPr lvl="1"/>
            <a:r>
              <a:rPr lang="en-US" sz="2600" dirty="0" smtClean="0"/>
              <a:t>An expanded alternative (#2) which is preferred by a majority of Commissioners.</a:t>
            </a:r>
          </a:p>
          <a:p>
            <a:pPr lvl="1"/>
            <a:r>
              <a:rPr lang="en-US" sz="2600" dirty="0" smtClean="0"/>
              <a:t>A minority report which provides rationale for not implementing Alt. #2.</a:t>
            </a:r>
            <a:endParaRPr lang="en-US" sz="2600" dirty="0"/>
          </a:p>
        </p:txBody>
      </p:sp>
    </p:spTree>
    <p:extLst>
      <p:ext uri="{BB962C8B-B14F-4D97-AF65-F5344CB8AC3E}">
        <p14:creationId xmlns:p14="http://schemas.microsoft.com/office/powerpoint/2010/main" val="855296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685800" y="304800"/>
            <a:ext cx="7772400" cy="6400800"/>
          </a:xfrm>
        </p:spPr>
        <p:txBody>
          <a:bodyPr anchor="t"/>
          <a:lstStyle/>
          <a:p>
            <a:r>
              <a:rPr lang="en-US" dirty="0" smtClean="0"/>
              <a:t>What is the Commission Considering &amp; Requesting Public Comments On?</a:t>
            </a:r>
            <a:br>
              <a:rPr lang="en-US" dirty="0" smtClean="0"/>
            </a:br>
            <a:r>
              <a:rPr lang="en-US" dirty="0"/>
              <a:t/>
            </a:r>
            <a:br>
              <a:rPr lang="en-US" dirty="0"/>
            </a:br>
            <a:r>
              <a:rPr lang="en-US" dirty="0" smtClean="0"/>
              <a:t>ORSANCO’s Future Role in Standards.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225"/>
            <a:ext cx="8229600" cy="1139825"/>
          </a:xfrm>
        </p:spPr>
        <p:txBody>
          <a:bodyPr/>
          <a:lstStyle/>
          <a:p>
            <a:pPr>
              <a:defRPr/>
            </a:pPr>
            <a:r>
              <a:rPr lang="en-US" sz="3200" dirty="0" smtClean="0"/>
              <a:t>Alternatives Considered &amp; Additional Resource Materials on Website</a:t>
            </a:r>
            <a:endParaRPr lang="en-US" sz="3200" dirty="0"/>
          </a:p>
        </p:txBody>
      </p:sp>
      <p:sp>
        <p:nvSpPr>
          <p:cNvPr id="3" name="Content Placeholder 2"/>
          <p:cNvSpPr>
            <a:spLocks noGrp="1"/>
          </p:cNvSpPr>
          <p:nvPr>
            <p:ph idx="1"/>
          </p:nvPr>
        </p:nvSpPr>
        <p:spPr>
          <a:xfrm>
            <a:off x="152400" y="1078172"/>
            <a:ext cx="8763000" cy="5551227"/>
          </a:xfrm>
        </p:spPr>
        <p:txBody>
          <a:bodyPr/>
          <a:lstStyle/>
          <a:p>
            <a:pPr>
              <a:defRPr/>
            </a:pPr>
            <a:r>
              <a:rPr lang="en-US" sz="2400" dirty="0" smtClean="0"/>
              <a:t>5 alternatives for the future of the ORSANCO’s standards program have been considered.</a:t>
            </a:r>
          </a:p>
          <a:p>
            <a:pPr>
              <a:defRPr/>
            </a:pPr>
            <a:endParaRPr lang="en-US" sz="2400" dirty="0"/>
          </a:p>
          <a:p>
            <a:pPr>
              <a:defRPr/>
            </a:pPr>
            <a:r>
              <a:rPr lang="en-US" sz="2400" dirty="0" smtClean="0"/>
              <a:t>Commission currently has a preferred alternative (Alternative #2).</a:t>
            </a:r>
          </a:p>
          <a:p>
            <a:pPr>
              <a:defRPr/>
            </a:pPr>
            <a:endParaRPr lang="en-US" sz="2400" dirty="0"/>
          </a:p>
          <a:p>
            <a:pPr>
              <a:defRPr/>
            </a:pPr>
            <a:r>
              <a:rPr lang="en-US" sz="2400" dirty="0" smtClean="0"/>
              <a:t>Minority position provides rationale for not being in favor of Alternative #2.</a:t>
            </a:r>
          </a:p>
          <a:p>
            <a:pPr>
              <a:defRPr/>
            </a:pPr>
            <a:endParaRPr lang="en-US" sz="2400" dirty="0"/>
          </a:p>
          <a:p>
            <a:pPr>
              <a:defRPr/>
            </a:pPr>
            <a:r>
              <a:rPr lang="en-US" sz="2400" dirty="0" smtClean="0"/>
              <a:t>Summary of Comments from Advisory Committees and Technical Committee.</a:t>
            </a:r>
          </a:p>
          <a:p>
            <a:pPr>
              <a:defRPr/>
            </a:pPr>
            <a:endParaRPr lang="en-US" sz="2400" dirty="0"/>
          </a:p>
          <a:p>
            <a:pPr>
              <a:defRPr/>
            </a:pPr>
            <a:r>
              <a:rPr lang="en-US" sz="2400" dirty="0" smtClean="0"/>
              <a:t>For illustrative purposes, a mock-up of standards revised based on Alternative #2.</a:t>
            </a:r>
          </a:p>
          <a:p>
            <a:pPr>
              <a:defRPr/>
            </a:pPr>
            <a:endParaRPr lang="en-US" sz="2400" dirty="0"/>
          </a:p>
          <a:p>
            <a:pPr>
              <a:defRPr/>
            </a:pPr>
            <a:endParaRPr lang="en-US" sz="2400" dirty="0" smtClean="0"/>
          </a:p>
          <a:p>
            <a:pPr>
              <a:defRPr/>
            </a:pPr>
            <a:endParaRPr lang="en-US" sz="2400" dirty="0"/>
          </a:p>
          <a:p>
            <a:pPr>
              <a:defRPr/>
            </a:pP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575"/>
            <a:ext cx="8229600" cy="1139825"/>
          </a:xfrm>
        </p:spPr>
        <p:txBody>
          <a:bodyPr/>
          <a:lstStyle/>
          <a:p>
            <a:pPr>
              <a:defRPr/>
            </a:pPr>
            <a:r>
              <a:rPr lang="en-US" sz="3200" dirty="0" smtClean="0"/>
              <a:t>Additional Resource Materials added to Website</a:t>
            </a:r>
            <a:endParaRPr lang="en-US" sz="3200" dirty="0"/>
          </a:p>
        </p:txBody>
      </p:sp>
      <p:sp>
        <p:nvSpPr>
          <p:cNvPr id="3" name="Content Placeholder 2"/>
          <p:cNvSpPr>
            <a:spLocks noGrp="1"/>
          </p:cNvSpPr>
          <p:nvPr>
            <p:ph idx="1"/>
          </p:nvPr>
        </p:nvSpPr>
        <p:spPr>
          <a:xfrm>
            <a:off x="152400" y="1763973"/>
            <a:ext cx="8763000" cy="5551227"/>
          </a:xfrm>
        </p:spPr>
        <p:txBody>
          <a:bodyPr/>
          <a:lstStyle/>
          <a:p>
            <a:pPr>
              <a:defRPr/>
            </a:pPr>
            <a:r>
              <a:rPr lang="en-US" sz="2400" dirty="0" smtClean="0"/>
              <a:t>Webinar Presentations.</a:t>
            </a:r>
          </a:p>
          <a:p>
            <a:pPr>
              <a:defRPr/>
            </a:pPr>
            <a:endParaRPr lang="en-US" sz="2400" dirty="0" smtClean="0"/>
          </a:p>
          <a:p>
            <a:pPr>
              <a:defRPr/>
            </a:pPr>
            <a:r>
              <a:rPr lang="en-US" sz="2400" dirty="0" smtClean="0"/>
              <a:t>Compilation of Ohio River criteria.</a:t>
            </a:r>
          </a:p>
          <a:p>
            <a:pPr>
              <a:defRPr/>
            </a:pPr>
            <a:endParaRPr lang="en-US" sz="2400" dirty="0" smtClean="0"/>
          </a:p>
          <a:p>
            <a:pPr>
              <a:defRPr/>
            </a:pPr>
            <a:r>
              <a:rPr lang="en-US" sz="2400" dirty="0" smtClean="0"/>
              <a:t>May 11, 2015 Report of the Commission Ad Hoc Committee on Water Quality Standards Implementation.</a:t>
            </a:r>
          </a:p>
          <a:p>
            <a:pPr>
              <a:defRPr/>
            </a:pPr>
            <a:endParaRPr lang="en-US" sz="2400" dirty="0" smtClean="0"/>
          </a:p>
          <a:p>
            <a:pPr>
              <a:defRPr/>
            </a:pPr>
            <a:r>
              <a:rPr lang="en-US" sz="2400" dirty="0" smtClean="0"/>
              <a:t>All Public Comments Received. </a:t>
            </a:r>
          </a:p>
          <a:p>
            <a:pPr>
              <a:defRPr/>
            </a:pPr>
            <a:endParaRPr lang="en-US" sz="2400" dirty="0"/>
          </a:p>
          <a:p>
            <a:pPr>
              <a:defRPr/>
            </a:pPr>
            <a:endParaRPr lang="en-US" sz="2400" dirty="0" smtClean="0"/>
          </a:p>
          <a:p>
            <a:pPr>
              <a:defRPr/>
            </a:pPr>
            <a:endParaRPr lang="en-US" sz="2400" dirty="0"/>
          </a:p>
          <a:p>
            <a:pPr>
              <a:defRPr/>
            </a:pPr>
            <a:endParaRPr lang="en-US" sz="2400" dirty="0"/>
          </a:p>
          <a:p>
            <a:pPr>
              <a:defRPr/>
            </a:pPr>
            <a:endParaRPr lang="en-US" sz="2400" dirty="0" smtClean="0"/>
          </a:p>
          <a:p>
            <a:pPr>
              <a:defRPr/>
            </a:pPr>
            <a:endParaRPr lang="en-US" sz="2400" dirty="0"/>
          </a:p>
          <a:p>
            <a:pPr>
              <a:defRPr/>
            </a:pPr>
            <a:endParaRPr lang="en-US" sz="2400" dirty="0" smtClean="0"/>
          </a:p>
        </p:txBody>
      </p:sp>
    </p:spTree>
    <p:extLst>
      <p:ext uri="{BB962C8B-B14F-4D97-AF65-F5344CB8AC3E}">
        <p14:creationId xmlns:p14="http://schemas.microsoft.com/office/powerpoint/2010/main" val="3788635941"/>
      </p:ext>
    </p:extLst>
  </p:cSld>
  <p:clrMapOvr>
    <a:masterClrMapping/>
  </p:clrMapOvr>
  <p:timing>
    <p:tnLst>
      <p:par>
        <p:cTn id="1" dur="indefinite" restart="never" nodeType="tmRoot"/>
      </p:par>
    </p:tn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3390</TotalTime>
  <Words>1230</Words>
  <Application>Microsoft Office PowerPoint</Application>
  <PresentationFormat>On-screen Show (4:3)</PresentationFormat>
  <Paragraphs>120</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Verdana</vt:lpstr>
      <vt:lpstr>Wingdings</vt:lpstr>
      <vt:lpstr>Globe</vt:lpstr>
      <vt:lpstr>Initial Comment Period for Review of   Pollution Control Standards for Discharges to the Ohio River</vt:lpstr>
      <vt:lpstr>Background</vt:lpstr>
      <vt:lpstr>Background</vt:lpstr>
      <vt:lpstr>Public Notification Process</vt:lpstr>
      <vt:lpstr>Webinars</vt:lpstr>
      <vt:lpstr>Purpose of the Public Review</vt:lpstr>
      <vt:lpstr>What is the Commission Considering &amp; Requesting Public Comments On?  ORSANCO’s Future Role in Standards. </vt:lpstr>
      <vt:lpstr>Alternatives Considered &amp; Additional Resource Materials on Website</vt:lpstr>
      <vt:lpstr>Additional Resource Materials added to Website</vt:lpstr>
      <vt:lpstr>Five Alternatives</vt:lpstr>
      <vt:lpstr>Expanded Alternative #2  and Minority Report</vt:lpstr>
      <vt:lpstr>Advisory Committees and Technical Committee Comments </vt:lpstr>
      <vt:lpstr>Mock-up of Revised Standards Based on Preferred Alternative #2</vt:lpstr>
      <vt:lpstr>Public Comments Received</vt:lpstr>
      <vt:lpstr>PCS Committee Mtg</vt:lpstr>
      <vt:lpstr>Reiteration of Alternative #2</vt:lpstr>
      <vt:lpstr>Expanded Alternative #2</vt:lpstr>
      <vt:lpstr>Tentative Future Schedule</vt:lpstr>
      <vt:lpstr>Questions ?</vt:lpstr>
    </vt:vector>
  </TitlesOfParts>
  <Company>ORSANCO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 Pollution Control Standards</dc:title>
  <dc:creator>peter</dc:creator>
  <cp:lastModifiedBy>Jason Heath</cp:lastModifiedBy>
  <cp:revision>417</cp:revision>
  <cp:lastPrinted>2018-01-11T16:39:28Z</cp:lastPrinted>
  <dcterms:created xsi:type="dcterms:W3CDTF">2002-04-19T20:15:52Z</dcterms:created>
  <dcterms:modified xsi:type="dcterms:W3CDTF">2018-05-25T16:53:13Z</dcterms:modified>
</cp:coreProperties>
</file>