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84" r:id="rId4"/>
    <p:sldId id="271" r:id="rId5"/>
    <p:sldId id="312" r:id="rId6"/>
    <p:sldId id="309" r:id="rId7"/>
    <p:sldId id="289" r:id="rId8"/>
    <p:sldId id="290" r:id="rId9"/>
    <p:sldId id="310" r:id="rId10"/>
    <p:sldId id="311" r:id="rId11"/>
    <p:sldId id="269" r:id="rId12"/>
    <p:sldId id="299" r:id="rId13"/>
    <p:sldId id="300" r:id="rId14"/>
    <p:sldId id="275" r:id="rId15"/>
    <p:sldId id="286" r:id="rId16"/>
    <p:sldId id="298" r:id="rId17"/>
    <p:sldId id="296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82" d="100"/>
          <a:sy n="82" d="100"/>
        </p:scale>
        <p:origin x="10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64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from page</a:t>
            </a:r>
            <a:r>
              <a:rPr lang="en-US" baseline="0" dirty="0" smtClean="0"/>
              <a:t> 61 and 62 of </a:t>
            </a:r>
            <a:r>
              <a:rPr lang="en-US" baseline="0" dirty="0" err="1" smtClean="0"/>
              <a:t>epa</a:t>
            </a:r>
            <a:r>
              <a:rPr lang="en-US" baseline="0" dirty="0" smtClean="0"/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6064-F0E3-4531-BEBA-A9DA2F9298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1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305b Report</a:t>
            </a:r>
          </a:p>
          <a:p>
            <a:r>
              <a:rPr lang="en-US" sz="2400" dirty="0" smtClean="0"/>
              <a:t>2012-2016</a:t>
            </a:r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2018 Biennial Assessment of Ohio River Water Quality Conditions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022" y="228600"/>
            <a:ext cx="4321829" cy="61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Consumption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89848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The entire Ohio River is designated as partially supporting for PCBs and dioxin.</a:t>
            </a:r>
          </a:p>
          <a:p>
            <a:r>
              <a:rPr lang="en-US" dirty="0" smtClean="0"/>
              <a:t>ORSANCO directed by TEC to use US EPA’s approach for determining impairment based on </a:t>
            </a:r>
            <a:r>
              <a:rPr lang="en-US" dirty="0" err="1" smtClean="0"/>
              <a:t>methylmercury</a:t>
            </a:r>
            <a:r>
              <a:rPr lang="en-US" dirty="0" smtClean="0"/>
              <a:t> fish tissue data. </a:t>
            </a:r>
          </a:p>
          <a:p>
            <a:r>
              <a:rPr lang="en-US" dirty="0" smtClean="0"/>
              <a:t>Collected data necessary to use EPA’s methodology. </a:t>
            </a:r>
          </a:p>
          <a:p>
            <a:r>
              <a:rPr lang="en-US" dirty="0" smtClean="0"/>
              <a:t>Violations of mercury water quality criterion in &gt; 10% of samples indicates impairment.</a:t>
            </a:r>
          </a:p>
          <a:p>
            <a:r>
              <a:rPr lang="en-US" dirty="0" smtClean="0"/>
              <a:t>Using “WOE Approach”, entire river Full Support for fish consumption based on </a:t>
            </a:r>
            <a:r>
              <a:rPr lang="en-US" dirty="0" err="1" smtClean="0"/>
              <a:t>Methylmercury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Total Mercury Water Violations</a:t>
            </a:r>
            <a:endParaRPr lang="en-US" dirty="0"/>
          </a:p>
        </p:txBody>
      </p:sp>
      <p:sp>
        <p:nvSpPr>
          <p:cNvPr id="16386" name="AutoShape 2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cid:image001.png@01CEF681.D12610F0"/>
          <p:cNvSpPr>
            <a:spLocks noChangeAspect="1" noChangeArrowheads="1"/>
          </p:cNvSpPr>
          <p:nvPr/>
        </p:nvSpPr>
        <p:spPr bwMode="auto">
          <a:xfrm>
            <a:off x="63500" y="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799915"/>
              </p:ext>
            </p:extLst>
          </p:nvPr>
        </p:nvGraphicFramePr>
        <p:xfrm>
          <a:off x="304801" y="791008"/>
          <a:ext cx="7391400" cy="5641560"/>
        </p:xfrm>
        <a:graphic>
          <a:graphicData uri="http://schemas.openxmlformats.org/drawingml/2006/table">
            <a:tbl>
              <a:tblPr/>
              <a:tblGrid>
                <a:gridCol w="1318818"/>
                <a:gridCol w="1736119"/>
                <a:gridCol w="1305933"/>
                <a:gridCol w="829649"/>
                <a:gridCol w="910312"/>
                <a:gridCol w="1290569"/>
              </a:tblGrid>
              <a:tr h="879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Pt.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 of Hg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Max Result, ng/L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4428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54.4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Cumbrlnd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203.9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279.2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720.7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Averaging Data Across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489448" cy="1292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= 3.8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+ 8.0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+ 5.7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250744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1200" y="228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(3.8 + 8.0 + 5.7)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957411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2 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2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3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3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4</a:t>
            </a: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**Calculation is based on apportioning the 17.5 grams/day national default consumption rate for freshwater fish by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</a:t>
            </a:r>
          </a:p>
          <a:p>
            <a:r>
              <a:rPr lang="en-US" dirty="0" smtClean="0">
                <a:cs typeface="Times New Roman" pitchFamily="18" charset="0"/>
              </a:rPr>
              <a:t>	5.7 grams/day of TL 4 fish </a:t>
            </a:r>
          </a:p>
          <a:p>
            <a:r>
              <a:rPr lang="en-US" dirty="0" smtClean="0">
                <a:cs typeface="Times New Roman" pitchFamily="18" charset="0"/>
              </a:rPr>
              <a:t>	8.0 grams/day of TL 3 fish </a:t>
            </a:r>
          </a:p>
          <a:p>
            <a:r>
              <a:rPr lang="en-US" dirty="0" smtClean="0">
                <a:cs typeface="Times New Roman" pitchFamily="18" charset="0"/>
              </a:rPr>
              <a:t>	3.8 grams/day of TL 2 fish</a:t>
            </a:r>
          </a:p>
          <a:p>
            <a:endParaRPr lang="en-US" sz="1100" dirty="0" smtClean="0">
              <a:cs typeface="Times New Roman" pitchFamily="18" charset="0"/>
            </a:endParaRPr>
          </a:p>
          <a:p>
            <a:endParaRPr lang="en-US" sz="1100" i="1" dirty="0" smtClean="0"/>
          </a:p>
          <a:p>
            <a:endParaRPr lang="en-US" sz="1100" i="1" dirty="0" smtClean="0"/>
          </a:p>
          <a:p>
            <a:r>
              <a:rPr lang="en-US" sz="1100" i="1" dirty="0" smtClean="0"/>
              <a:t>Guidance for Implementing the January 2001 Methylmercury Water Quality Criterion</a:t>
            </a:r>
            <a:r>
              <a:rPr lang="en-US" sz="1100" dirty="0" smtClean="0"/>
              <a:t> – US EPA</a:t>
            </a:r>
            <a:endParaRPr lang="en-US" dirty="0"/>
          </a:p>
        </p:txBody>
      </p:sp>
      <p:pic>
        <p:nvPicPr>
          <p:cNvPr id="11" name="Picture 1" descr="H:\Biopics\2010\Best of 2010\IMG_5477.jpg"/>
          <p:cNvPicPr>
            <a:picLocks noChangeAspect="1" noChangeArrowheads="1"/>
          </p:cNvPicPr>
          <p:nvPr/>
        </p:nvPicPr>
        <p:blipFill>
          <a:blip r:embed="rId3" cstate="print"/>
          <a:srcRect l="26666" t="2218" r="5000"/>
          <a:stretch>
            <a:fillRect/>
          </a:stretch>
        </p:blipFill>
        <p:spPr bwMode="auto">
          <a:xfrm>
            <a:off x="6434964" y="1447800"/>
            <a:ext cx="2480436" cy="2667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0655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Fish Consumption-Weighted </a:t>
            </a:r>
            <a:r>
              <a:rPr lang="en-US" sz="2400" dirty="0" err="1" smtClean="0"/>
              <a:t>Methylmercury</a:t>
            </a:r>
            <a:r>
              <a:rPr lang="en-US" sz="2400" dirty="0" smtClean="0"/>
              <a:t> Fish Tissue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862087"/>
              </p:ext>
            </p:extLst>
          </p:nvPr>
        </p:nvGraphicFramePr>
        <p:xfrm>
          <a:off x="381000" y="598584"/>
          <a:ext cx="8305799" cy="6107016"/>
        </p:xfrm>
        <a:graphic>
          <a:graphicData uri="http://schemas.openxmlformats.org/drawingml/2006/table">
            <a:tbl>
              <a:tblPr/>
              <a:tblGrid>
                <a:gridCol w="1648841"/>
                <a:gridCol w="1293488"/>
                <a:gridCol w="1421414"/>
                <a:gridCol w="1383509"/>
                <a:gridCol w="2558547"/>
              </a:tblGrid>
              <a:tr h="641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Pool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Samples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Conc.,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&gt; 0.3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Concumption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-Weighted Avg. Concentration (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Emsworth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0.106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Dashields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0.091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Cumb.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0.067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0.132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Racine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0.220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0.230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JT Myers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0.276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Olmsted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 Water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0.143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 Considerations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Need consideration by TEC for Approval </a:t>
            </a:r>
            <a:r>
              <a:rPr lang="en-US" sz="2800" smtClean="0"/>
              <a:t>of </a:t>
            </a:r>
            <a:r>
              <a:rPr lang="en-US" sz="2800" smtClean="0"/>
              <a:t>Assessments/Report.</a:t>
            </a:r>
            <a:r>
              <a:rPr lang="en-US" sz="2800" dirty="0" smtClean="0"/>
              <a:t>								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Bacteria, PCBs &amp; Dioxin data/assessments are old.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Continue collection of </a:t>
            </a:r>
            <a:r>
              <a:rPr lang="en-US" sz="2800" dirty="0" err="1" smtClean="0"/>
              <a:t>Methylmercury</a:t>
            </a:r>
            <a:r>
              <a:rPr lang="en-US" sz="2800" dirty="0" smtClean="0"/>
              <a:t> in fish tissue.</a:t>
            </a:r>
          </a:p>
          <a:p>
            <a:pPr marL="514350" indent="-51435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Assessment Summary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068" y="5029200"/>
            <a:ext cx="8763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http://cdn.firespring.com/images/e5be6338-cc7c-4ad0-870b-9df82e59b8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http://www.sos.wv.gov/public-services/execrecords/PublishingImages/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5" name="Picture 7" descr="http://www.theus50.com/images/state-seals/ohio-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7" name="Picture 9" descr="http://upload.wikimedia.org/wikipedia/commons/thumb/3/35/Seal_of_Kentucky.svg/200px-Seal_of_Kentucky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1" name="Picture 13" descr="http://www.sos.state.il.us/general/se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7" name="Picture 19" descr="http://images.vector-images.com/119/indiana_seal_n414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7473"/>
              </p:ext>
            </p:extLst>
          </p:nvPr>
        </p:nvGraphicFramePr>
        <p:xfrm>
          <a:off x="228600" y="1905000"/>
          <a:ext cx="8610598" cy="3301677"/>
        </p:xfrm>
        <a:graphic>
          <a:graphicData uri="http://schemas.openxmlformats.org/drawingml/2006/table">
            <a:tbl>
              <a:tblPr/>
              <a:tblGrid>
                <a:gridCol w="1230197"/>
                <a:gridCol w="1229416"/>
                <a:gridCol w="1230197"/>
                <a:gridCol w="1230197"/>
                <a:gridCol w="1230197"/>
                <a:gridCol w="1230197"/>
                <a:gridCol w="1230197"/>
              </a:tblGrid>
              <a:tr h="281775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States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Number Miles Use is Impaired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7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Aquatic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Life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Contact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Recreation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Public Water Supply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Fish Consumption for PCBs &amp; Dioxin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Fish Consumption for Mercury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PA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0.0-40.2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 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OH-WV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40.2-317.1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242.2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276.9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317.1-491.3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 61.1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174.2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IN-KY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491.3-848.0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243.6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356.7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IL-KY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848.0-981.0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40.6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133.0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981.0 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629.7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981.0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of Evidence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Recommended by the Technical Committee and approved by the Commission, October 2011.</a:t>
            </a:r>
          </a:p>
          <a:p>
            <a:r>
              <a:rPr lang="en-US" dirty="0" smtClean="0"/>
              <a:t>Weight of evidence utilized in the 2016 assessments.</a:t>
            </a:r>
          </a:p>
          <a:p>
            <a:r>
              <a:rPr lang="en-US" dirty="0" smtClean="0"/>
              <a:t>Weight of evidence had effects on aquatic life use, mercury fish consumption, and public water supply assessments.</a:t>
            </a:r>
            <a:endParaRPr lang="en-US" dirty="0"/>
          </a:p>
        </p:txBody>
      </p:sp>
      <p:pic>
        <p:nvPicPr>
          <p:cNvPr id="4" name="Picture 2" descr="http://recreationmanagement.org/images/orsa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1755" y="5029200"/>
            <a:ext cx="137364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Life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“Weight-of-Evidence Approach” relies on biological assessments including fish and </a:t>
            </a:r>
            <a:r>
              <a:rPr lang="en-US" dirty="0" err="1" smtClean="0"/>
              <a:t>macroinvertebrate</a:t>
            </a:r>
            <a:r>
              <a:rPr lang="en-US" dirty="0" smtClean="0"/>
              <a:t> indices. </a:t>
            </a:r>
          </a:p>
          <a:p>
            <a:r>
              <a:rPr lang="en-US" dirty="0" smtClean="0"/>
              <a:t>First assessment including </a:t>
            </a:r>
            <a:r>
              <a:rPr lang="en-US" dirty="0" err="1" smtClean="0"/>
              <a:t>macroinvertebrate</a:t>
            </a:r>
            <a:r>
              <a:rPr lang="en-US" dirty="0" smtClean="0"/>
              <a:t> index.</a:t>
            </a:r>
          </a:p>
          <a:p>
            <a:r>
              <a:rPr lang="en-US" dirty="0" smtClean="0"/>
              <a:t>Criteria violations &gt; 10% indicate impairment.</a:t>
            </a:r>
          </a:p>
          <a:p>
            <a:r>
              <a:rPr lang="en-US" dirty="0" smtClean="0"/>
              <a:t>Aquatic life criteria exceeded for:</a:t>
            </a:r>
          </a:p>
          <a:p>
            <a:pPr lvl="2"/>
            <a:r>
              <a:rPr lang="en-US" dirty="0" smtClean="0"/>
              <a:t>Total iron (states’ criteria)</a:t>
            </a:r>
          </a:p>
          <a:p>
            <a:pPr lvl="2"/>
            <a:r>
              <a:rPr lang="en-US" dirty="0" smtClean="0"/>
              <a:t>Dissolved oxygen</a:t>
            </a:r>
          </a:p>
          <a:p>
            <a:pPr lvl="2"/>
            <a:r>
              <a:rPr lang="en-US" dirty="0" smtClean="0"/>
              <a:t>Temperature</a:t>
            </a:r>
          </a:p>
          <a:p>
            <a:r>
              <a:rPr lang="en-US" dirty="0" smtClean="0"/>
              <a:t>305b workgroup recommended against using DO &amp; Temperature data that are collected only during worst-case summer months. </a:t>
            </a:r>
          </a:p>
          <a:p>
            <a:r>
              <a:rPr lang="en-US" dirty="0" err="1" smtClean="0"/>
              <a:t>Bioassessments</a:t>
            </a:r>
            <a:r>
              <a:rPr lang="en-US" dirty="0" smtClean="0"/>
              <a:t> indicate full support river-wide.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2012-16 Biological Pool Survey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1" y="1371600"/>
            <a:ext cx="8608371" cy="428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Iron Aquatic Life Criteria Violations</a:t>
            </a:r>
            <a:br>
              <a:rPr lang="en-US" dirty="0" smtClean="0"/>
            </a:br>
            <a:r>
              <a:rPr lang="en-US" dirty="0" smtClean="0"/>
              <a:t>2012-16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699322"/>
              </p:ext>
            </p:extLst>
          </p:nvPr>
        </p:nvGraphicFramePr>
        <p:xfrm>
          <a:off x="1142999" y="1295402"/>
          <a:ext cx="6781801" cy="5333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698"/>
                <a:gridCol w="1220090"/>
                <a:gridCol w="1505306"/>
                <a:gridCol w="982411"/>
                <a:gridCol w="903184"/>
                <a:gridCol w="808112"/>
              </a:tblGrid>
              <a:tr h="642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Site Name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River Mile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Criteria (µg/L)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Samples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WQC Violations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% Violations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Sewickly*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8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East Liverpool*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42.6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Pike Island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WV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Hannibal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126.4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WV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8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Willow Island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161.8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WV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Belleville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203.9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WV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R.C. Byrd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279.2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WV (1500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Greenup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341.0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KY (3500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Meldahl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436.2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KY (3500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Markland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531.5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(2340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McAlpine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606.8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(2340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Cannelton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720.7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(2340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Newburgh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776.0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(2340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J.T. Myers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846.0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(2340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Smithland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918.5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KY (3500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3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L&amp;D 52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938.9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KY (3500 ug/L)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13970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13%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28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* PADEP data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26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includes:</a:t>
            </a:r>
          </a:p>
          <a:p>
            <a:pPr lvl="2"/>
            <a:r>
              <a:rPr lang="en-US" dirty="0" smtClean="0"/>
              <a:t>Bacteria data from 15 historical river-wide longitudinal surveys.</a:t>
            </a:r>
          </a:p>
          <a:p>
            <a:pPr lvl="2"/>
            <a:r>
              <a:rPr lang="en-US" dirty="0" smtClean="0"/>
              <a:t>Contact recreation data from the past 5 years collected seasonally in the 6 largest CSO communities.</a:t>
            </a:r>
          </a:p>
          <a:p>
            <a:pPr lvl="2"/>
            <a:r>
              <a:rPr lang="en-US" dirty="0" smtClean="0"/>
              <a:t>Vast majority of river is assessed based on historical longitudinal surveys.</a:t>
            </a:r>
          </a:p>
          <a:p>
            <a:r>
              <a:rPr lang="en-US" dirty="0" smtClean="0"/>
              <a:t>States’ criteria used for assessment – Geo Mean.</a:t>
            </a:r>
          </a:p>
          <a:p>
            <a:r>
              <a:rPr lang="en-US" dirty="0" smtClean="0"/>
              <a:t>Criteria violations &gt; 10% indicate Partial Support.				    &gt;  25% indicate Not Supporting.</a:t>
            </a:r>
          </a:p>
          <a:p>
            <a:r>
              <a:rPr lang="en-US" dirty="0" smtClean="0"/>
              <a:t>Approximately 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baseline="-25000" dirty="0" smtClean="0"/>
              <a:t>3</a:t>
            </a:r>
            <a:r>
              <a:rPr lang="en-US" dirty="0" smtClean="0"/>
              <a:t> of river impaired for contact recreation use: Consistent with past assessments.</a:t>
            </a:r>
          </a:p>
          <a:p>
            <a:pPr lvl="2"/>
            <a:endParaRPr lang="en-US" dirty="0"/>
          </a:p>
        </p:txBody>
      </p:sp>
      <p:pic>
        <p:nvPicPr>
          <p:cNvPr id="54274" name="Picture 2" descr="Z:\Pool Reports\Pool Reports 2010\New Design\Images\Ohio River collage images\BASS Tank Set up 19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3810000" y="5715000"/>
            <a:ext cx="1600200" cy="1051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5" name="Picture 3" descr="\\ORSANCO57\biopics\Biopics\2009\NRSA\Allegheny Rd 1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209" y="5715000"/>
            <a:ext cx="1623392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6" name="Picture 4" descr="Z:\Pool Reports\Pool Reports 2010\New Design\Images\Ohio River collage images\BASS Tank Set up 111.jpg"/>
          <p:cNvPicPr>
            <a:picLocks noChangeAspect="1" noChangeArrowheads="1"/>
          </p:cNvPicPr>
          <p:nvPr/>
        </p:nvPicPr>
        <p:blipFill>
          <a:blip r:embed="rId4" cstate="print"/>
          <a:srcRect t="11429"/>
          <a:stretch>
            <a:fillRect/>
          </a:stretch>
        </p:blipFill>
        <p:spPr bwMode="auto">
          <a:xfrm>
            <a:off x="152400" y="5668192"/>
            <a:ext cx="1676400" cy="11136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Water Supply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Assessments Consider:</a:t>
            </a:r>
          </a:p>
          <a:p>
            <a:pPr lvl="1"/>
            <a:r>
              <a:rPr lang="en-US" sz="3000" dirty="0" smtClean="0"/>
              <a:t>Bimonthly &amp; clean metals human health criteria violations.</a:t>
            </a:r>
          </a:p>
          <a:p>
            <a:pPr lvl="1"/>
            <a:r>
              <a:rPr lang="en-US" sz="3000" dirty="0" smtClean="0"/>
              <a:t>Impairment based on finished water MCL violations (caused by Ohio River water quality).</a:t>
            </a:r>
          </a:p>
          <a:p>
            <a:r>
              <a:rPr lang="en-US" dirty="0" smtClean="0"/>
              <a:t>Accessed USEPA data base of MCL violations and water utility surveys.</a:t>
            </a:r>
          </a:p>
          <a:p>
            <a:r>
              <a:rPr lang="en-US" smtClean="0"/>
              <a:t>6 </a:t>
            </a:r>
            <a:r>
              <a:rPr lang="en-US" dirty="0" smtClean="0"/>
              <a:t>utilities had MCL violations for </a:t>
            </a:r>
            <a:r>
              <a:rPr lang="en-US" dirty="0" err="1" smtClean="0"/>
              <a:t>trihalomethanes</a:t>
            </a:r>
            <a:r>
              <a:rPr lang="en-US" dirty="0" smtClean="0"/>
              <a:t>, one for HAA5’s, two for Fecal coliform.</a:t>
            </a:r>
          </a:p>
          <a:p>
            <a:r>
              <a:rPr lang="en-US" dirty="0" smtClean="0"/>
              <a:t>Attributed to treatment issues, not Ohio River water quality.</a:t>
            </a:r>
          </a:p>
          <a:p>
            <a:r>
              <a:rPr lang="en-US" dirty="0" smtClean="0"/>
              <a:t>Entire river assessed as fully supporting public water supply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7817"/>
            <a:ext cx="4648200" cy="614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12723</TotalTime>
  <Words>1000</Words>
  <Application>Microsoft Office PowerPoint</Application>
  <PresentationFormat>On-screen Show (4:3)</PresentationFormat>
  <Paragraphs>434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Calibri</vt:lpstr>
      <vt:lpstr>Georgia</vt:lpstr>
      <vt:lpstr>Tahoma</vt:lpstr>
      <vt:lpstr>Times New Roman</vt:lpstr>
      <vt:lpstr>Wingdings</vt:lpstr>
      <vt:lpstr>Wingdings 2</vt:lpstr>
      <vt:lpstr>Civic</vt:lpstr>
      <vt:lpstr>2018 Biennial Assessment of Ohio River Water Quality Conditions</vt:lpstr>
      <vt:lpstr>2018 Assessment Summary </vt:lpstr>
      <vt:lpstr>Weight of Evidence Approach</vt:lpstr>
      <vt:lpstr>Aquatic Life Use Assessment</vt:lpstr>
      <vt:lpstr>2012-16 Biological Pool Survey Results</vt:lpstr>
      <vt:lpstr>Iron Aquatic Life Criteria Violations 2012-16</vt:lpstr>
      <vt:lpstr>Contact Recreation Use Assessment</vt:lpstr>
      <vt:lpstr>Public Water Supply Use Assessment</vt:lpstr>
      <vt:lpstr>PowerPoint Presentation</vt:lpstr>
      <vt:lpstr>PowerPoint Presentation</vt:lpstr>
      <vt:lpstr>Fish Consumption Use Assessment</vt:lpstr>
      <vt:lpstr>PowerPoint Presentation</vt:lpstr>
      <vt:lpstr>PowerPoint Presentation</vt:lpstr>
      <vt:lpstr>Total Mercury Water Violations</vt:lpstr>
      <vt:lpstr>Averaging Data Across Trophic Levels</vt:lpstr>
      <vt:lpstr>Fish Consumption-Weighted Methylmercury Fish Tissue</vt:lpstr>
      <vt:lpstr>TEC Considerations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334</cp:revision>
  <dcterms:created xsi:type="dcterms:W3CDTF">2012-01-26T14:15:38Z</dcterms:created>
  <dcterms:modified xsi:type="dcterms:W3CDTF">2018-05-30T16:45:27Z</dcterms:modified>
</cp:coreProperties>
</file>