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83" r:id="rId7"/>
    <p:sldId id="260" r:id="rId8"/>
    <p:sldId id="278" r:id="rId9"/>
    <p:sldId id="277" r:id="rId10"/>
    <p:sldId id="262" r:id="rId11"/>
    <p:sldId id="263" r:id="rId12"/>
    <p:sldId id="270" r:id="rId13"/>
    <p:sldId id="271" r:id="rId14"/>
    <p:sldId id="272" r:id="rId15"/>
    <p:sldId id="275" r:id="rId16"/>
    <p:sldId id="267" r:id="rId17"/>
    <p:sldId id="274" r:id="rId18"/>
    <p:sldId id="269" r:id="rId19"/>
    <p:sldId id="281" r:id="rId20"/>
    <p:sldId id="268" r:id="rId21"/>
    <p:sldId id="279" r:id="rId22"/>
    <p:sldId id="285" r:id="rId23"/>
    <p:sldId id="284" r:id="rId24"/>
    <p:sldId id="286" r:id="rId25"/>
    <p:sldId id="287" r:id="rId26"/>
    <p:sldId id="288" r:id="rId27"/>
    <p:sldId id="282" r:id="rId28"/>
  </p:sldIdLst>
  <p:sldSz cx="12192000" cy="6858000"/>
  <p:notesSz cx="6858000" cy="9144000"/>
  <p:embeddedFontLst>
    <p:embeddedFont>
      <p:font typeface="Trebuchet MS" panose="020B0603020202020204" pitchFamily="3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Segoe UI Symbol" panose="020B0502040204020203" pitchFamily="34" charset="0"/>
      <p:regular r:id="rId3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FC5"/>
    <a:srgbClr val="34D25A"/>
    <a:srgbClr val="66FF33"/>
    <a:srgbClr val="8A798B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4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3FFC5E-6F52-4208-9AE8-876ED559CA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5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130EF-2B5D-4E79-9CA2-4447D3841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6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0A7A05-19AF-4F1C-8688-1E957C7260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2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4E6D85-F791-45CD-A3A4-5A83CB74D4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8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C45B50-B435-49F2-B5B2-D7A8C61F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9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582AE8-0846-415D-BD31-E9561C77A1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6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D98A86-C021-49D3-9D1C-4ADA5668C6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8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05EA0B-A9B2-4E54-AD65-7A6BEE4122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C2751-F319-4683-A5FC-0F5269C34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08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FC865B-514C-4CD1-ACF5-617832B69D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A63C41-16E1-4388-9A02-F7F60F744D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741" y="5838826"/>
            <a:ext cx="1430646" cy="88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459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4BCB5-6EC9-42BA-8229-8D393F785C1C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507" y="5563555"/>
            <a:ext cx="2045227" cy="95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8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46A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7388" y="210256"/>
            <a:ext cx="7332044" cy="1831741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a Proposed Eutrophication Standard for Ohio’s Large Rivers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BC4357-3CBC-4BBD-8A34-268661828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392" y="125834"/>
            <a:ext cx="1150958" cy="7100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1122DD-8DE8-4815-886B-AE2B7262861E}"/>
              </a:ext>
            </a:extLst>
          </p:cNvPr>
          <p:cNvSpPr txBox="1"/>
          <p:nvPr/>
        </p:nvSpPr>
        <p:spPr>
          <a:xfrm>
            <a:off x="3143250" y="3875083"/>
            <a:ext cx="58721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ORSANCO 217</a:t>
            </a:r>
            <a:r>
              <a:rPr lang="en-US" sz="2400" b="1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Technical Committee Meeting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June 5-6, 2018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J. Miltner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robert.miltner@epa.ohio.gov</a:t>
            </a:r>
          </a:p>
        </p:txBody>
      </p:sp>
    </p:spTree>
    <p:extLst>
      <p:ext uri="{BB962C8B-B14F-4D97-AF65-F5344CB8AC3E}">
        <p14:creationId xmlns:p14="http://schemas.microsoft.com/office/powerpoint/2010/main" val="2369571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618" y="256843"/>
            <a:ext cx="7886700" cy="68402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Biological Indicators and Over-Enrichment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5524" y="1810722"/>
            <a:ext cx="2499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Rivers with legacy problems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34919" y="1516390"/>
            <a:ext cx="2460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Rivers w/o legacy problems</a:t>
            </a:r>
          </a:p>
        </p:txBody>
      </p:sp>
      <p:sp>
        <p:nvSpPr>
          <p:cNvPr id="10" name="Oval 9"/>
          <p:cNvSpPr/>
          <p:nvPr/>
        </p:nvSpPr>
        <p:spPr>
          <a:xfrm>
            <a:off x="8145673" y="1622167"/>
            <a:ext cx="139700" cy="127000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45673" y="1916499"/>
            <a:ext cx="139700" cy="127000"/>
          </a:xfrm>
          <a:prstGeom prst="ellipse">
            <a:avLst/>
          </a:prstGeom>
          <a:solidFill>
            <a:srgbClr val="8A798B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050" y="804259"/>
            <a:ext cx="6088755" cy="587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637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230372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Eutrophication Standard - Box Model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136412"/>
              </p:ext>
            </p:extLst>
          </p:nvPr>
        </p:nvGraphicFramePr>
        <p:xfrm>
          <a:off x="2257425" y="914401"/>
          <a:ext cx="7453313" cy="5669571"/>
        </p:xfrm>
        <a:graphic>
          <a:graphicData uri="http://schemas.openxmlformats.org/drawingml/2006/table">
            <a:tbl>
              <a:tblPr firstRow="1" firstCol="1" bandRow="1"/>
              <a:tblGrid>
                <a:gridCol w="1064760">
                  <a:extLst>
                    <a:ext uri="{9D8B030D-6E8A-4147-A177-3AD203B41FA5}">
                      <a16:colId xmlns:a16="http://schemas.microsoft.com/office/drawing/2014/main" val="1734967372"/>
                    </a:ext>
                  </a:extLst>
                </a:gridCol>
                <a:gridCol w="1120799">
                  <a:extLst>
                    <a:ext uri="{9D8B030D-6E8A-4147-A177-3AD203B41FA5}">
                      <a16:colId xmlns:a16="http://schemas.microsoft.com/office/drawing/2014/main" val="3409119125"/>
                    </a:ext>
                  </a:extLst>
                </a:gridCol>
                <a:gridCol w="2381697">
                  <a:extLst>
                    <a:ext uri="{9D8B030D-6E8A-4147-A177-3AD203B41FA5}">
                      <a16:colId xmlns:a16="http://schemas.microsoft.com/office/drawing/2014/main" val="2138112197"/>
                    </a:ext>
                  </a:extLst>
                </a:gridCol>
                <a:gridCol w="2886057">
                  <a:extLst>
                    <a:ext uri="{9D8B030D-6E8A-4147-A177-3AD203B41FA5}">
                      <a16:colId xmlns:a16="http://schemas.microsoft.com/office/drawing/2014/main" val="2779273469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Enriched or Over Enriched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 Enriched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989642"/>
                  </a:ext>
                </a:extLst>
              </a:tr>
              <a:tr h="2047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Chronic Condition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Acute Condition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530498"/>
                  </a:ext>
                </a:extLst>
              </a:tr>
              <a:tr h="18430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Sestonic Chlorophyll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&lt;30 ug/l as seasonal average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&lt;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seasonal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 biological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impairment;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 &lt;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as seasonal average in two of three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anytime with biological impairment;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multiple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observations at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base flow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588546"/>
                  </a:ext>
                </a:extLst>
              </a:tr>
              <a:tr h="16383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BOD5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&lt;2.5 mg/l as seasonal average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2.5 &lt; 6 mg/l seasonal average with biological impairment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2.5 &lt; 6 mg/l as seasonal average in two of three years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 mg/l anytime with biological impairment and seasonal average chlorophyll </a:t>
                      </a: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 mg/l two or more times during the base flow period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8478610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24-Hour D.O. Range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&lt;6.5 mg/l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mg/l – 9.0 mg/l (default to chlorophyll, BOD5 and biological indicators)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 and 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≥9.0 mg/l anytime with biological impairment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235107"/>
                  </a:ext>
                </a:extLst>
              </a:tr>
              <a:tr h="562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TKN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≥0.75 mg/l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substitute for BOD5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126446"/>
                  </a:ext>
                </a:extLst>
              </a:tr>
              <a:tr h="4278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~20 mg/l; general screening level for inspection of data sets lacking chlorophyll observations.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733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51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329C2-35FD-426B-8658-9313E0FBF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92384"/>
            <a:ext cx="7886700" cy="634334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+mn-lt"/>
              </a:rPr>
              <a:t>Nutrient Target Part 1: TSS, Flow and Chlorophyll</a:t>
            </a:r>
            <a:br>
              <a:rPr lang="en-US" sz="3200" dirty="0">
                <a:latin typeface="+mn-lt"/>
              </a:rPr>
            </a:br>
            <a:r>
              <a:rPr lang="en-US" sz="1600" dirty="0">
                <a:latin typeface="+mn-lt"/>
              </a:rPr>
              <a:t>one outlier excluded</a:t>
            </a:r>
          </a:p>
        </p:txBody>
      </p:sp>
      <p:pic>
        <p:nvPicPr>
          <p:cNvPr id="1721" name="Picture 1720">
            <a:extLst>
              <a:ext uri="{FF2B5EF4-FFF2-40B4-BE49-F238E27FC236}">
                <a16:creationId xmlns:a16="http://schemas.microsoft.com/office/drawing/2014/main" id="{EB3A0BCE-1C83-4274-8C98-4134824E5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979191"/>
            <a:ext cx="662940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228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BF7F5-DBE6-44BC-933D-E0B21730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59180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Flow, TSS and Chlorophyll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E04C6-A99A-471F-9F54-34D9C1CA4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082" y="956930"/>
            <a:ext cx="6453837" cy="576549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A2D09A9-AA69-4808-8679-AAFE65C0E5A4}"/>
              </a:ext>
            </a:extLst>
          </p:cNvPr>
          <p:cNvCxnSpPr>
            <a:cxnSpLocks/>
          </p:cNvCxnSpPr>
          <p:nvPr/>
        </p:nvCxnSpPr>
        <p:spPr>
          <a:xfrm flipH="1">
            <a:off x="6935973" y="1371601"/>
            <a:ext cx="2073348" cy="15417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4B15A84-F44A-4215-AC63-4BBC803C10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904" y="5898249"/>
            <a:ext cx="1335860" cy="82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61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2B93D-D90A-4ABA-ABEA-C95056463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80445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+mn-lt"/>
              </a:rPr>
              <a:t>Distributions of Water Quality Parameters </a:t>
            </a:r>
            <a:br>
              <a:rPr lang="en-US" sz="3200" dirty="0">
                <a:latin typeface="+mn-lt"/>
              </a:rPr>
            </a:br>
            <a:r>
              <a:rPr lang="en-US" sz="2200" dirty="0">
                <a:latin typeface="+mn-lt"/>
              </a:rPr>
              <a:t>Binned by whether TSS is under or over predicted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04A95E-64DE-4730-8CB1-2C088DC45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691" y="1114369"/>
            <a:ext cx="6493620" cy="580103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C90545-D22C-4D4F-AFD6-0A1F04903A48}"/>
              </a:ext>
            </a:extLst>
          </p:cNvPr>
          <p:cNvCxnSpPr>
            <a:cxnSpLocks/>
          </p:cNvCxnSpPr>
          <p:nvPr/>
        </p:nvCxnSpPr>
        <p:spPr>
          <a:xfrm>
            <a:off x="6532434" y="5752214"/>
            <a:ext cx="234979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900B6F5-7DAE-4677-8401-76814FD35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7268" y="5843938"/>
            <a:ext cx="1335140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137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411241-3FFB-4C17-A8BA-3B2A2CE2A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700" y="0"/>
            <a:ext cx="67445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960182-CD83-47C6-93A2-5EC92E222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51337"/>
          </a:xfrm>
        </p:spPr>
        <p:txBody>
          <a:bodyPr>
            <a:normAutofit/>
          </a:bodyPr>
          <a:lstStyle/>
          <a:p>
            <a:r>
              <a:rPr lang="en-US" sz="3200" dirty="0"/>
              <a:t>Phosphorus Target?</a:t>
            </a:r>
          </a:p>
        </p:txBody>
      </p:sp>
    </p:spTree>
    <p:extLst>
      <p:ext uri="{BB962C8B-B14F-4D97-AF65-F5344CB8AC3E}">
        <p14:creationId xmlns:p14="http://schemas.microsoft.com/office/powerpoint/2010/main" val="2860126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2243" y="160591"/>
            <a:ext cx="8394700" cy="68402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Nutrient Target - 2</a:t>
            </a:r>
            <a:r>
              <a:rPr lang="en-US" sz="3200" baseline="30000" dirty="0">
                <a:latin typeface="Trebuchet MS" panose="020B0603020202020204" pitchFamily="34" charset="0"/>
              </a:rPr>
              <a:t>nd</a:t>
            </a:r>
            <a:r>
              <a:rPr lang="en-US" sz="3200" dirty="0">
                <a:latin typeface="Trebuchet MS" panose="020B0603020202020204" pitchFamily="34" charset="0"/>
              </a:rPr>
              <a:t> Line of Evidence</a:t>
            </a:r>
            <a:br>
              <a:rPr lang="en-US" sz="3200" dirty="0">
                <a:latin typeface="Trebuchet MS" panose="020B0603020202020204" pitchFamily="34" charset="0"/>
              </a:rPr>
            </a:br>
            <a:r>
              <a:rPr lang="en-US" sz="2700" dirty="0">
                <a:latin typeface="Trebuchet MS" panose="020B0603020202020204" pitchFamily="34" charset="0"/>
              </a:rPr>
              <a:t>Chlorophyll by Nitrogen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A38C8E-6C70-4920-BD96-951FB1458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7417" y="5938718"/>
            <a:ext cx="1335140" cy="82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2B6076-EEBD-4B3C-8765-C8B51CAC9A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51"/>
          <a:stretch/>
        </p:blipFill>
        <p:spPr>
          <a:xfrm>
            <a:off x="1339695" y="1012984"/>
            <a:ext cx="9239795" cy="564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7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65106F4-2B04-4D89-AB95-92D4D77665B2}"/>
              </a:ext>
            </a:extLst>
          </p:cNvPr>
          <p:cNvCxnSpPr/>
          <p:nvPr/>
        </p:nvCxnSpPr>
        <p:spPr>
          <a:xfrm>
            <a:off x="3686175" y="2214863"/>
            <a:ext cx="240982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7EBBDB8-4B0B-4CD8-A6FB-43AC07855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700" y="0"/>
            <a:ext cx="6744599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A92BB7C-8BD7-4157-AEDB-185922309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200" y="1925"/>
            <a:ext cx="6744599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9009B2-8B6B-41B0-987A-0A659ED96E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7015" y="3315"/>
            <a:ext cx="67445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3B1A71-A52A-4DF2-AFAC-D603A6256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29823"/>
          </a:xfrm>
        </p:spPr>
        <p:txBody>
          <a:bodyPr>
            <a:normAutofit/>
          </a:bodyPr>
          <a:lstStyle/>
          <a:p>
            <a:r>
              <a:rPr lang="en-US" sz="3200" dirty="0"/>
              <a:t>Chlorophyll-Phosphorus Relationship by Nitrogen Level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32D258-63A4-49A3-8236-DFA3F0ECAF12}"/>
              </a:ext>
            </a:extLst>
          </p:cNvPr>
          <p:cNvCxnSpPr/>
          <p:nvPr/>
        </p:nvCxnSpPr>
        <p:spPr>
          <a:xfrm flipV="1">
            <a:off x="5011838" y="1574157"/>
            <a:ext cx="1863524" cy="1527858"/>
          </a:xfrm>
          <a:prstGeom prst="line">
            <a:avLst/>
          </a:prstGeom>
          <a:ln w="28575">
            <a:solidFill>
              <a:srgbClr val="34D2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A1D0EBB-E23C-44A3-8065-6EB2A44BA9FA}"/>
              </a:ext>
            </a:extLst>
          </p:cNvPr>
          <p:cNvCxnSpPr/>
          <p:nvPr/>
        </p:nvCxnSpPr>
        <p:spPr>
          <a:xfrm flipV="1">
            <a:off x="5382228" y="2233913"/>
            <a:ext cx="1944547" cy="1944547"/>
          </a:xfrm>
          <a:prstGeom prst="line">
            <a:avLst/>
          </a:prstGeom>
          <a:ln w="28575">
            <a:solidFill>
              <a:srgbClr val="638F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9B91D9-0FE4-4CE7-A302-9A7E84C9B662}"/>
              </a:ext>
            </a:extLst>
          </p:cNvPr>
          <p:cNvSpPr txBox="1"/>
          <p:nvPr/>
        </p:nvSpPr>
        <p:spPr>
          <a:xfrm>
            <a:off x="7106194" y="1419497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baseline="30000" dirty="0"/>
              <a:t>2</a:t>
            </a:r>
            <a:r>
              <a:rPr lang="en-US" sz="1400" dirty="0"/>
              <a:t> = 0.34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77D2A7-F272-4BB8-A908-8E23F4F0E0DC}"/>
              </a:ext>
            </a:extLst>
          </p:cNvPr>
          <p:cNvSpPr txBox="1"/>
          <p:nvPr/>
        </p:nvSpPr>
        <p:spPr>
          <a:xfrm>
            <a:off x="7379183" y="2030309"/>
            <a:ext cx="7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baseline="30000" dirty="0"/>
              <a:t>2</a:t>
            </a:r>
            <a:r>
              <a:rPr lang="en-US" sz="1400" dirty="0"/>
              <a:t> = 0.09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4EC0F71-ECCF-48BE-B799-2E8881814F82}"/>
              </a:ext>
            </a:extLst>
          </p:cNvPr>
          <p:cNvCxnSpPr/>
          <p:nvPr/>
        </p:nvCxnSpPr>
        <p:spPr>
          <a:xfrm>
            <a:off x="6076950" y="2233913"/>
            <a:ext cx="0" cy="34810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70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284" y="376599"/>
            <a:ext cx="7886700" cy="64552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Summary of Findings and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366" y="1257358"/>
            <a:ext cx="10728960" cy="2465354"/>
          </a:xfrm>
        </p:spPr>
        <p:txBody>
          <a:bodyPr>
            <a:noAutofit/>
          </a:bodyPr>
          <a:lstStyle/>
          <a:p>
            <a:r>
              <a:rPr lang="en-US" sz="2800" dirty="0"/>
              <a:t>Evidence of over-enrichment is compelling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Ohio rivers have some of the highest documented concentrations of chlorophyll in the world  </a:t>
            </a:r>
          </a:p>
          <a:p>
            <a:r>
              <a:rPr lang="en-US" sz="2800" dirty="0"/>
              <a:t>Eutrophication benchmarks are defensible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strong associations between enrichment indicators and biological assemblages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amenable to a box model</a:t>
            </a:r>
            <a:endParaRPr lang="en-US" sz="2800" dirty="0"/>
          </a:p>
          <a:p>
            <a:r>
              <a:rPr lang="en-US" sz="2800" dirty="0"/>
              <a:t>WWH biocriteria for large rivers is under-protective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bar set at clearing the hurdle of industrial pollution and domestic sewage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eutrophication indicators (BOD, CHL, D.O.) can trigger listing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2681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284" y="376599"/>
            <a:ext cx="7886700" cy="64552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Summary of Findings and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366" y="1257357"/>
            <a:ext cx="10728960" cy="4786392"/>
          </a:xfrm>
        </p:spPr>
        <p:txBody>
          <a:bodyPr>
            <a:noAutofit/>
          </a:bodyPr>
          <a:lstStyle/>
          <a:p>
            <a:r>
              <a:rPr lang="en-US" sz="2800" dirty="0"/>
              <a:t>Nutrient co-limitation is evident</a:t>
            </a:r>
          </a:p>
          <a:p>
            <a:pPr lvl="1"/>
            <a:r>
              <a:rPr lang="en-US" sz="2400" dirty="0"/>
              <a:t>more aptly named co-facilitation</a:t>
            </a:r>
          </a:p>
          <a:p>
            <a:pPr lvl="1"/>
            <a:r>
              <a:rPr lang="en-US" sz="2400" dirty="0"/>
              <a:t>nitrogen should not be ignored</a:t>
            </a:r>
          </a:p>
          <a:p>
            <a:r>
              <a:rPr lang="en-US" sz="2800" dirty="0"/>
              <a:t>TP target ~ 130 </a:t>
            </a:r>
            <a:r>
              <a:rPr lang="en-US" sz="2800" dirty="0" err="1"/>
              <a:t>ug</a:t>
            </a:r>
            <a:r>
              <a:rPr lang="en-US" sz="2800" dirty="0"/>
              <a:t>/l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for over-enriched waters with high TP concentrations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seasonal average; summer base-flow 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weight-of-evidence needed to list waters</a:t>
            </a:r>
          </a:p>
          <a:p>
            <a:r>
              <a:rPr lang="en-US" sz="2800" dirty="0"/>
              <a:t>Reach-specific targets possible</a:t>
            </a:r>
          </a:p>
          <a:p>
            <a:pPr lvl="1"/>
            <a:r>
              <a:rPr lang="en-US" sz="2400" dirty="0"/>
              <a:t>modeling exercise will often suggest nutrients need to be much lower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sz="2800" dirty="0"/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267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Eutrophication in Visual Context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00"/>
          <a:stretch/>
        </p:blipFill>
        <p:spPr>
          <a:xfrm rot="5400000">
            <a:off x="7392408" y="766885"/>
            <a:ext cx="2442340" cy="2851544"/>
          </a:xfrm>
          <a:prstGeom prst="rect">
            <a:avLst/>
          </a:prstGeom>
          <a:ln w="31750" cmpd="dbl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369770" y="3115188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165 </a:t>
            </a:r>
            <a:r>
              <a:rPr lang="el-GR" sz="1400" dirty="0"/>
              <a:t>μ</a:t>
            </a:r>
            <a:r>
              <a:rPr lang="en-US" sz="1400" dirty="0"/>
              <a:t>g/l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932" y="1148511"/>
            <a:ext cx="4439030" cy="3329272"/>
          </a:xfrm>
          <a:prstGeom prst="rect">
            <a:avLst/>
          </a:prstGeom>
          <a:ln w="31750" cmpd="thickThin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368" y="3652024"/>
            <a:ext cx="4080933" cy="3060699"/>
          </a:xfrm>
          <a:prstGeom prst="rect">
            <a:avLst/>
          </a:prstGeom>
          <a:noFill/>
          <a:ln w="28575" cmpd="thickThin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305671" y="4673600"/>
            <a:ext cx="333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GMR when chlorophyll &gt; 100 </a:t>
            </a:r>
            <a:r>
              <a:rPr lang="en-US" dirty="0" err="1"/>
              <a:t>ug</a:t>
            </a:r>
            <a:r>
              <a:rPr lang="en-US" dirty="0"/>
              <a:t>/l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7611" y="5778500"/>
            <a:ext cx="321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GMR when chlorophyll &lt; 50 </a:t>
            </a:r>
            <a:r>
              <a:rPr lang="en-US" dirty="0" err="1"/>
              <a:t>ug</a:t>
            </a:r>
            <a:r>
              <a:rPr lang="en-US" dirty="0"/>
              <a:t>/l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82D03C-CD4C-4A1A-A716-DC54BFA319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359" y="5963167"/>
            <a:ext cx="1125030" cy="69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77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448" y="154516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Going Forward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9910" y="1626066"/>
            <a:ext cx="831319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Peer-review publication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Share technical document and begin dialogue with EPA</a:t>
            </a:r>
            <a:endParaRPr lang="en-US" sz="24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01920" y="1115442"/>
            <a:ext cx="3216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Immediate &amp; Near-Term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9909" y="3356554"/>
            <a:ext cx="83131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2400" dirty="0"/>
              <a:t>Start ESO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2400" dirty="0"/>
              <a:t>Add aspects of implementation to technical document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78590" y="2896692"/>
            <a:ext cx="1965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Medium-Term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9910" y="5178386"/>
            <a:ext cx="399448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sz="2400" dirty="0"/>
              <a:t>Conclude ESO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en-US" sz="2400" dirty="0"/>
              <a:t>Produce rule package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73714" y="4717711"/>
            <a:ext cx="150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Long-Term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1F84B0-B2D4-4B71-98DC-670D898E8756}"/>
              </a:ext>
            </a:extLst>
          </p:cNvPr>
          <p:cNvSpPr/>
          <p:nvPr/>
        </p:nvSpPr>
        <p:spPr>
          <a:xfrm>
            <a:off x="2238156" y="1680242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3BE08-101C-4A16-A8EE-74E864630B0F}"/>
              </a:ext>
            </a:extLst>
          </p:cNvPr>
          <p:cNvSpPr/>
          <p:nvPr/>
        </p:nvSpPr>
        <p:spPr>
          <a:xfrm>
            <a:off x="2238156" y="2036969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D36D8A-C873-41B4-949E-9F25E119AF6B}"/>
              </a:ext>
            </a:extLst>
          </p:cNvPr>
          <p:cNvSpPr txBox="1"/>
          <p:nvPr/>
        </p:nvSpPr>
        <p:spPr>
          <a:xfrm>
            <a:off x="712051" y="3426128"/>
            <a:ext cx="146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You Are Here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892B46-C11E-42AB-88DF-DA05DBF88363}"/>
              </a:ext>
            </a:extLst>
          </p:cNvPr>
          <p:cNvCxnSpPr>
            <a:stCxn id="7" idx="3"/>
          </p:cNvCxnSpPr>
          <p:nvPr/>
        </p:nvCxnSpPr>
        <p:spPr>
          <a:xfrm>
            <a:off x="2173103" y="3610794"/>
            <a:ext cx="43680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78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230372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Eutrophication Standard - Box Model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257425" y="914401"/>
          <a:ext cx="7453313" cy="5669571"/>
        </p:xfrm>
        <a:graphic>
          <a:graphicData uri="http://schemas.openxmlformats.org/drawingml/2006/table">
            <a:tbl>
              <a:tblPr firstRow="1" firstCol="1" bandRow="1"/>
              <a:tblGrid>
                <a:gridCol w="1064760">
                  <a:extLst>
                    <a:ext uri="{9D8B030D-6E8A-4147-A177-3AD203B41FA5}">
                      <a16:colId xmlns:a16="http://schemas.microsoft.com/office/drawing/2014/main" val="1734967372"/>
                    </a:ext>
                  </a:extLst>
                </a:gridCol>
                <a:gridCol w="1120799">
                  <a:extLst>
                    <a:ext uri="{9D8B030D-6E8A-4147-A177-3AD203B41FA5}">
                      <a16:colId xmlns:a16="http://schemas.microsoft.com/office/drawing/2014/main" val="3409119125"/>
                    </a:ext>
                  </a:extLst>
                </a:gridCol>
                <a:gridCol w="2381697">
                  <a:extLst>
                    <a:ext uri="{9D8B030D-6E8A-4147-A177-3AD203B41FA5}">
                      <a16:colId xmlns:a16="http://schemas.microsoft.com/office/drawing/2014/main" val="2138112197"/>
                    </a:ext>
                  </a:extLst>
                </a:gridCol>
                <a:gridCol w="2886057">
                  <a:extLst>
                    <a:ext uri="{9D8B030D-6E8A-4147-A177-3AD203B41FA5}">
                      <a16:colId xmlns:a16="http://schemas.microsoft.com/office/drawing/2014/main" val="2779273469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Enriched or Over Enriched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 Enriched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989642"/>
                  </a:ext>
                </a:extLst>
              </a:tr>
              <a:tr h="2047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Chronic Condition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Acute Condition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530498"/>
                  </a:ext>
                </a:extLst>
              </a:tr>
              <a:tr h="18430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Sestonic Chlorophyll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&lt;30 ug/l as seasonal average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&lt;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seasonal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 biological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impairment;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 &lt;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as seasonal average in two of three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anytime with biological impairment;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 multiple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observations at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base flow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588546"/>
                  </a:ext>
                </a:extLst>
              </a:tr>
              <a:tr h="16383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BOD5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&lt;2.5 mg/l as seasonal average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2.5 &lt; 6 mg/l seasonal average with biological impairment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2.5 &lt; 6 mg/l as seasonal average in two of three years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 mg/l anytime with biological impairment and seasonal average chlorophyll </a:t>
                      </a: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 mg/l two or more times during the base flow period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8478610"/>
                  </a:ext>
                </a:extLst>
              </a:tr>
              <a:tr h="6143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24-Hour D.O. Range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&lt;6.5 mg/l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mg/l – 9.0 mg/l (default to chlorophyll, BOD5 and biological indicators)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Magnitude and Frequency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≥9.0 mg/l anytime with biological impairment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235107"/>
                  </a:ext>
                </a:extLst>
              </a:tr>
              <a:tr h="562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TKN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≥0.75 mg/l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substitute for BOD5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126446"/>
                  </a:ext>
                </a:extLst>
              </a:tr>
              <a:tr h="4278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~20 mg/l; general screening level for inspection of data sets lacking chlorophyll observations.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733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573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47DBE-8A2A-4546-80D7-DC660D41E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2264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Phosphorus Concentrations by Decade</a:t>
            </a:r>
            <a:br>
              <a:rPr lang="en-US" sz="3200" dirty="0"/>
            </a:br>
            <a:r>
              <a:rPr lang="en-US" sz="2700" dirty="0"/>
              <a:t>Headwater Streams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78312BC4-9C94-4692-BB51-DD466E6EB4AD}"/>
              </a:ext>
            </a:extLst>
          </p:cNvPr>
          <p:cNvGrpSpPr/>
          <p:nvPr/>
        </p:nvGrpSpPr>
        <p:grpSpPr>
          <a:xfrm>
            <a:off x="3475749" y="1097280"/>
            <a:ext cx="5766452" cy="5760720"/>
            <a:chOff x="6010227" y="1097280"/>
            <a:chExt cx="5766452" cy="5760720"/>
          </a:xfrm>
        </p:grpSpPr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AAEB43C-5BE3-4908-8A51-1412426CD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0227" y="1097280"/>
              <a:ext cx="5766452" cy="5760720"/>
            </a:xfrm>
            <a:prstGeom prst="rect">
              <a:avLst/>
            </a:prstGeom>
          </p:spPr>
        </p:pic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5135DD68-586D-4AF7-879D-14614C7E51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935" t="12996" r="6850" b="15037"/>
            <a:stretch/>
          </p:blipFill>
          <p:spPr>
            <a:xfrm>
              <a:off x="6701203" y="1848678"/>
              <a:ext cx="4683251" cy="4145860"/>
            </a:xfrm>
            <a:prstGeom prst="rect">
              <a:avLst/>
            </a:prstGeom>
          </p:spPr>
        </p:pic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054C17AF-91C7-4C9C-BDEF-C65681D9F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033" t="13096" r="6752" b="15133"/>
            <a:stretch/>
          </p:blipFill>
          <p:spPr>
            <a:xfrm>
              <a:off x="6701204" y="1848678"/>
              <a:ext cx="4683251" cy="4134441"/>
            </a:xfrm>
            <a:prstGeom prst="rect">
              <a:avLst/>
            </a:prstGeom>
          </p:spPr>
        </p:pic>
        <p:pic>
          <p:nvPicPr>
            <p:cNvPr id="166" name="Picture 165">
              <a:extLst>
                <a:ext uri="{FF2B5EF4-FFF2-40B4-BE49-F238E27FC236}">
                  <a16:creationId xmlns:a16="http://schemas.microsoft.com/office/drawing/2014/main" id="{D30E893E-DEFA-4CD0-A644-FE99FE71FE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876" t="13110" r="6909" b="15121"/>
            <a:stretch/>
          </p:blipFill>
          <p:spPr>
            <a:xfrm>
              <a:off x="6701203" y="1848678"/>
              <a:ext cx="4683251" cy="41344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6406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SHARED\SCANS\FISH\Big Eye Chub Yellow Bud Cr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6" t="29345" r="-1"/>
          <a:stretch/>
        </p:blipFill>
        <p:spPr bwMode="auto">
          <a:xfrm>
            <a:off x="8934203" y="3928754"/>
            <a:ext cx="1703118" cy="102975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_AiHL6WpaVn8/TS5YePXZc2I/AAAAAAAAGrU/TaslW3zMPck/s1600/9%2Beasternsanddarter%2Billinois%2Bdnr%255B1%255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0" t="12776" r="3086" b="14353"/>
          <a:stretch/>
        </p:blipFill>
        <p:spPr bwMode="auto">
          <a:xfrm>
            <a:off x="7859923" y="5105400"/>
            <a:ext cx="2777399" cy="1752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57" name="Group 6156"/>
          <p:cNvGrpSpPr/>
          <p:nvPr/>
        </p:nvGrpSpPr>
        <p:grpSpPr>
          <a:xfrm>
            <a:off x="1728850" y="-370459"/>
            <a:ext cx="8253350" cy="7380859"/>
            <a:chOff x="204850" y="-370459"/>
            <a:chExt cx="8253350" cy="7380859"/>
          </a:xfrm>
        </p:grpSpPr>
        <p:grpSp>
          <p:nvGrpSpPr>
            <p:cNvPr id="5" name="Group 4"/>
            <p:cNvGrpSpPr/>
            <p:nvPr/>
          </p:nvGrpSpPr>
          <p:grpSpPr>
            <a:xfrm>
              <a:off x="204850" y="-370459"/>
              <a:ext cx="8253350" cy="7380859"/>
              <a:chOff x="204850" y="-370459"/>
              <a:chExt cx="8253350" cy="7380859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827" y="-370459"/>
                <a:ext cx="7810373" cy="73808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04850" y="1295400"/>
                <a:ext cx="1191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1980-1990</a:t>
                </a:r>
              </a:p>
            </p:txBody>
          </p:sp>
        </p:grpSp>
        <p:grpSp>
          <p:nvGrpSpPr>
            <p:cNvPr id="6156" name="Group 6155"/>
            <p:cNvGrpSpPr/>
            <p:nvPr/>
          </p:nvGrpSpPr>
          <p:grpSpPr>
            <a:xfrm>
              <a:off x="246261" y="2095250"/>
              <a:ext cx="803132" cy="1225213"/>
              <a:chOff x="8340867" y="5429250"/>
              <a:chExt cx="803132" cy="1225213"/>
            </a:xfrm>
          </p:grpSpPr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8340867" y="5429250"/>
                <a:ext cx="503343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en-US" altLang="en-US" sz="1100" b="1" dirty="0">
                    <a:solidFill>
                      <a:srgbClr val="000000"/>
                    </a:solidFill>
                  </a:rPr>
                  <a:t>Legend</a:t>
                </a:r>
                <a:endParaRPr lang="en-US" altLang="en-US" dirty="0"/>
              </a:p>
            </p:txBody>
          </p:sp>
          <p:sp>
            <p:nvSpPr>
              <p:cNvPr id="6154" name="Oval 6153"/>
              <p:cNvSpPr/>
              <p:nvPr/>
            </p:nvSpPr>
            <p:spPr>
              <a:xfrm>
                <a:off x="8534400" y="5793493"/>
                <a:ext cx="69118" cy="70224"/>
              </a:xfrm>
              <a:prstGeom prst="ellipse">
                <a:avLst/>
              </a:prstGeom>
              <a:solidFill>
                <a:srgbClr val="66FF33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8517404" y="5996873"/>
                <a:ext cx="103678" cy="105336"/>
              </a:xfrm>
              <a:prstGeom prst="ellipse">
                <a:avLst/>
              </a:prstGeom>
              <a:solidFill>
                <a:srgbClr val="66FFCC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>
                <a:spLocks noChangeAspect="1"/>
              </p:cNvSpPr>
              <p:nvPr/>
            </p:nvSpPr>
            <p:spPr>
              <a:xfrm>
                <a:off x="8482562" y="6403863"/>
                <a:ext cx="172794" cy="175560"/>
              </a:xfrm>
              <a:prstGeom prst="ellipse">
                <a:avLst/>
              </a:prstGeom>
              <a:solidFill>
                <a:srgbClr val="0033CC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8499556" y="6202663"/>
                <a:ext cx="138236" cy="140448"/>
              </a:xfrm>
              <a:prstGeom prst="ellipse">
                <a:avLst/>
              </a:prstGeom>
              <a:solidFill>
                <a:srgbClr val="33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55" name="TextBox 6154"/>
              <p:cNvSpPr txBox="1"/>
              <p:nvPr/>
            </p:nvSpPr>
            <p:spPr>
              <a:xfrm>
                <a:off x="8648842" y="5638800"/>
                <a:ext cx="49515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/>
                  <a:t>2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000" dirty="0"/>
                  <a:t>10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000" dirty="0"/>
                  <a:t>50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000" dirty="0"/>
                  <a:t>&gt;100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721800" y="11875"/>
            <a:ext cx="8260400" cy="6998400"/>
            <a:chOff x="192975" y="0"/>
            <a:chExt cx="8260400" cy="6998400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81"/>
            <a:stretch/>
          </p:blipFill>
          <p:spPr bwMode="auto">
            <a:xfrm>
              <a:off x="643002" y="0"/>
              <a:ext cx="7810373" cy="699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92975" y="1347850"/>
              <a:ext cx="11913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1980-2000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00201" y="11875"/>
            <a:ext cx="7761515" cy="6998400"/>
            <a:chOff x="76200" y="0"/>
            <a:chExt cx="7761515" cy="6998400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7" t="5181" r="7883"/>
            <a:stretch/>
          </p:blipFill>
          <p:spPr bwMode="auto">
            <a:xfrm>
              <a:off x="1045029" y="0"/>
              <a:ext cx="6792686" cy="699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76200" y="1435925"/>
              <a:ext cx="143629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1980-Present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20202" y="152401"/>
            <a:ext cx="4546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Sediment-Sensitive Species in Ohio</a:t>
            </a:r>
          </a:p>
        </p:txBody>
      </p:sp>
    </p:spTree>
    <p:extLst>
      <p:ext uri="{BB962C8B-B14F-4D97-AF65-F5344CB8AC3E}">
        <p14:creationId xmlns:p14="http://schemas.microsoft.com/office/powerpoint/2010/main" val="309026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BDEB1-34AC-4D6B-979E-1B92B9FB8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89458"/>
          </a:xfrm>
        </p:spPr>
        <p:txBody>
          <a:bodyPr>
            <a:normAutofit/>
          </a:bodyPr>
          <a:lstStyle/>
          <a:p>
            <a:r>
              <a:rPr lang="en-US" sz="3200" dirty="0"/>
              <a:t>GMR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3B399-0C74-483D-A7FB-E5980C7108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69"/>
          <a:stretch/>
        </p:blipFill>
        <p:spPr>
          <a:xfrm>
            <a:off x="0" y="1093304"/>
            <a:ext cx="12192000" cy="549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01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5B596-6F38-4975-A1C8-5FD8040EC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08727"/>
          </a:xfrm>
        </p:spPr>
        <p:txBody>
          <a:bodyPr>
            <a:normAutofit/>
          </a:bodyPr>
          <a:lstStyle/>
          <a:p>
            <a:r>
              <a:rPr lang="en-US" sz="3200" dirty="0"/>
              <a:t>Scioto River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C969BB-CBB9-4182-AAEB-2F01FEA2C8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5"/>
          <a:stretch/>
        </p:blipFill>
        <p:spPr>
          <a:xfrm>
            <a:off x="0" y="1083365"/>
            <a:ext cx="12192000" cy="54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862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AB379-4279-44B7-9236-78DE1C031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49701"/>
          </a:xfrm>
        </p:spPr>
        <p:txBody>
          <a:bodyPr>
            <a:normAutofit/>
          </a:bodyPr>
          <a:lstStyle/>
          <a:p>
            <a:r>
              <a:rPr lang="en-US" sz="3200" dirty="0"/>
              <a:t>Chlorophyll Concentrations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D0B753-967A-4DA9-B21D-2AEC5D7BEFD1}"/>
              </a:ext>
            </a:extLst>
          </p:cNvPr>
          <p:cNvSpPr txBox="1"/>
          <p:nvPr/>
        </p:nvSpPr>
        <p:spPr>
          <a:xfrm>
            <a:off x="2852530" y="87464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GMR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629EEB-EA28-412E-A3A2-4FC6EED2A731}"/>
              </a:ext>
            </a:extLst>
          </p:cNvPr>
          <p:cNvSpPr txBox="1"/>
          <p:nvPr/>
        </p:nvSpPr>
        <p:spPr>
          <a:xfrm>
            <a:off x="9339470" y="873852"/>
            <a:ext cx="759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Scioto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D248D-DA54-491D-8809-A79A34DD2B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5"/>
          <a:stretch/>
        </p:blipFill>
        <p:spPr>
          <a:xfrm>
            <a:off x="0" y="1192694"/>
            <a:ext cx="12192000" cy="54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65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DD8E2-C560-4792-8C85-913DBCA01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90066"/>
          </a:xfrm>
        </p:spPr>
        <p:txBody>
          <a:bodyPr>
            <a:normAutofit/>
          </a:bodyPr>
          <a:lstStyle/>
          <a:p>
            <a:r>
              <a:rPr lang="en-US" sz="3200" dirty="0"/>
              <a:t>Maumee River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20B48E-6AB8-4673-9EB5-04AA4D348A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11"/>
          <a:stretch/>
        </p:blipFill>
        <p:spPr>
          <a:xfrm>
            <a:off x="0" y="1202635"/>
            <a:ext cx="12192000" cy="549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9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795372" y="3058031"/>
            <a:ext cx="7031129" cy="770730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66FF33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16280" y="1277181"/>
            <a:ext cx="6123071" cy="770730"/>
          </a:xfrm>
          <a:prstGeom prst="rect">
            <a:avLst/>
          </a:prstGeom>
          <a:gradFill>
            <a:gsLst>
              <a:gs pos="0">
                <a:srgbClr val="FFFF00"/>
              </a:gs>
              <a:gs pos="79000">
                <a:srgbClr val="66FF33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Ohio Chlorophyll Levels in Context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905" y="4489763"/>
            <a:ext cx="6876190" cy="8095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7386" y="5331742"/>
            <a:ext cx="251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Sestonic Chlorophyll </a:t>
            </a:r>
            <a:r>
              <a:rPr lang="en-US" dirty="0" err="1"/>
              <a:t>ug</a:t>
            </a:r>
            <a:r>
              <a:rPr lang="en-US" dirty="0"/>
              <a:t>/l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7437" y="4161613"/>
            <a:ext cx="134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Oligotrophic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92423" y="4161613"/>
            <a:ext cx="1088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Eutrophic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67431" y="4161613"/>
            <a:ext cx="13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Mesotrophic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38198" y="3175761"/>
            <a:ext cx="495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33CC"/>
                </a:solidFill>
              </a:rPr>
              <a:t>25</a:t>
            </a:r>
            <a:r>
              <a:rPr lang="en-US" baseline="30000" dirty="0">
                <a:solidFill>
                  <a:srgbClr val="3333CC"/>
                </a:solidFill>
              </a:rPr>
              <a:t>th</a:t>
            </a:r>
            <a:r>
              <a:rPr lang="en-US" dirty="0">
                <a:solidFill>
                  <a:srgbClr val="3333CC"/>
                </a:solidFill>
              </a:rPr>
              <a:t>                  50</a:t>
            </a:r>
            <a:r>
              <a:rPr lang="en-US" baseline="30000" dirty="0">
                <a:solidFill>
                  <a:srgbClr val="3333CC"/>
                </a:solidFill>
              </a:rPr>
              <a:t>th</a:t>
            </a:r>
            <a:r>
              <a:rPr lang="en-US" dirty="0">
                <a:solidFill>
                  <a:srgbClr val="3333CC"/>
                </a:solidFill>
              </a:rPr>
              <a:t>            75</a:t>
            </a:r>
            <a:r>
              <a:rPr lang="en-US" baseline="30000" dirty="0">
                <a:solidFill>
                  <a:srgbClr val="3333CC"/>
                </a:solidFill>
              </a:rPr>
              <a:t>th</a:t>
            </a:r>
            <a:r>
              <a:rPr lang="en-US" dirty="0">
                <a:solidFill>
                  <a:srgbClr val="3333CC"/>
                </a:solidFill>
              </a:rPr>
              <a:t>                              max </a:t>
            </a:r>
          </a:p>
          <a:p>
            <a:r>
              <a:rPr lang="en-US" dirty="0">
                <a:solidFill>
                  <a:srgbClr val="3333CC"/>
                </a:solidFill>
              </a:rPr>
              <a:t>4.9                    17               35                                170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371" y="3176766"/>
            <a:ext cx="2316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33CC"/>
                </a:solidFill>
              </a:rPr>
              <a:t>Van Nieuwenhuyse </a:t>
            </a:r>
          </a:p>
          <a:p>
            <a:r>
              <a:rPr lang="en-US" dirty="0">
                <a:solidFill>
                  <a:srgbClr val="3333CC"/>
                </a:solidFill>
              </a:rPr>
              <a:t>&amp; Jones 1996 (all data)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4127" y="1377230"/>
            <a:ext cx="495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25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      50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75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                  max </a:t>
            </a:r>
          </a:p>
          <a:p>
            <a:r>
              <a:rPr lang="en-US" dirty="0">
                <a:solidFill>
                  <a:srgbClr val="0070C0"/>
                </a:solidFill>
              </a:rPr>
              <a:t>13                    34               69                                337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1904" y="1377442"/>
            <a:ext cx="1010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Ohio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(all data)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70178" y="2169751"/>
            <a:ext cx="6628990" cy="770730"/>
          </a:xfrm>
          <a:prstGeom prst="rect">
            <a:avLst/>
          </a:prstGeom>
          <a:gradFill>
            <a:gsLst>
              <a:gs pos="0">
                <a:srgbClr val="FFFF00"/>
              </a:gs>
              <a:gs pos="79000">
                <a:srgbClr val="66FF33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058020" y="2240934"/>
            <a:ext cx="4847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 25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        50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75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                        max </a:t>
            </a:r>
          </a:p>
          <a:p>
            <a:r>
              <a:rPr lang="en-US" dirty="0">
                <a:solidFill>
                  <a:srgbClr val="0070C0"/>
                </a:solidFill>
              </a:rPr>
              <a:t> 15                       42               85                           328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2282" y="2240934"/>
            <a:ext cx="147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Thames Basin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Maximums</a:t>
            </a:r>
            <a:r>
              <a:rPr lang="en-US" baseline="30000" dirty="0">
                <a:solidFill>
                  <a:srgbClr val="0070C0"/>
                </a:solidFill>
              </a:rPr>
              <a:t>*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07855" y="6187557"/>
            <a:ext cx="4765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* </a:t>
            </a:r>
            <a:r>
              <a:rPr lang="en-US" sz="1600" dirty="0"/>
              <a:t>21 sampling stations sampled weekly over three years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A72FCB-B4E7-4234-87AB-0D64EC32B2B4}"/>
              </a:ext>
            </a:extLst>
          </p:cNvPr>
          <p:cNvSpPr txBox="1"/>
          <p:nvPr/>
        </p:nvSpPr>
        <p:spPr>
          <a:xfrm>
            <a:off x="10345783" y="1377230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700 - 7,000 mi</a:t>
            </a:r>
            <a:r>
              <a:rPr lang="en-US" baseline="300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0D420-3AE2-4836-A1F4-4F0F3D138C2C}"/>
              </a:ext>
            </a:extLst>
          </p:cNvPr>
          <p:cNvSpPr txBox="1"/>
          <p:nvPr/>
        </p:nvSpPr>
        <p:spPr>
          <a:xfrm>
            <a:off x="10345783" y="2370450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5 - 3,841 mi</a:t>
            </a:r>
            <a:r>
              <a:rPr lang="en-US" baseline="30000" dirty="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7EC1A2-138D-44E8-8EBA-F4C42D9A6CD5}"/>
              </a:ext>
            </a:extLst>
          </p:cNvPr>
          <p:cNvSpPr txBox="1"/>
          <p:nvPr/>
        </p:nvSpPr>
        <p:spPr>
          <a:xfrm>
            <a:off x="9198645" y="3268631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1 - 200,000 mi</a:t>
            </a:r>
            <a:r>
              <a:rPr lang="en-US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35983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68402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Daily Water Column Chlorophyll in the GMR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988" t="9041" r="2212" b="7107"/>
          <a:stretch/>
        </p:blipFill>
        <p:spPr>
          <a:xfrm>
            <a:off x="1981201" y="1049156"/>
            <a:ext cx="8533809" cy="5740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1304155" y="3467100"/>
            <a:ext cx="98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CHL </a:t>
            </a:r>
            <a:r>
              <a:rPr lang="en-US" dirty="0" err="1"/>
              <a:t>ug</a:t>
            </a:r>
            <a:r>
              <a:rPr lang="en-US" dirty="0"/>
              <a:t>/l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44979" y="864489"/>
            <a:ext cx="622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USGS data from 8/25/1999 to 4/15/2001 near Bolton Well Field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32100" y="5918201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Sep 99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73555" y="5918201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Aug 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80255" y="5919689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Apr 01</a:t>
            </a:r>
          </a:p>
        </p:txBody>
      </p:sp>
    </p:spTree>
    <p:extLst>
      <p:ext uri="{BB962C8B-B14F-4D97-AF65-F5344CB8AC3E}">
        <p14:creationId xmlns:p14="http://schemas.microsoft.com/office/powerpoint/2010/main" val="164580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383" y="185979"/>
            <a:ext cx="7886700" cy="6840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Daily Oxygen Range and Chlorophyll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8806" y="1008757"/>
            <a:ext cx="4259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USGS Well Field Study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639566" y="1044390"/>
            <a:ext cx="6360657" cy="5693067"/>
            <a:chOff x="1132343" y="1049155"/>
            <a:chExt cx="6360657" cy="569306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7941"/>
            <a:stretch/>
          </p:blipFill>
          <p:spPr>
            <a:xfrm>
              <a:off x="1132343" y="1049155"/>
              <a:ext cx="6360657" cy="569306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1850" y="1501775"/>
              <a:ext cx="952500" cy="2000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782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4CBB7-541E-48EA-9055-B170CE61F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613636"/>
          </a:xfrm>
        </p:spPr>
        <p:txBody>
          <a:bodyPr>
            <a:normAutofit fontScale="90000"/>
          </a:bodyPr>
          <a:lstStyle/>
          <a:p>
            <a:r>
              <a:rPr lang="en-US" sz="2900" dirty="0"/>
              <a:t>Dissolved Oxygen and Chlorophyll</a:t>
            </a:r>
            <a:br>
              <a:rPr lang="en-US" sz="2900" dirty="0"/>
            </a:br>
            <a:r>
              <a:rPr lang="en-US" sz="2000" dirty="0"/>
              <a:t>Ohio EPA Statewide Monitoring Observations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6B7757-7F5B-41D2-977B-E451D9F97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30184"/>
            <a:ext cx="10467703" cy="533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0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3477264" y="4343400"/>
            <a:ext cx="508000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20797" y="3530600"/>
            <a:ext cx="5080000" cy="0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0553"/>
          <a:stretch/>
        </p:blipFill>
        <p:spPr>
          <a:xfrm>
            <a:off x="2458931" y="1122326"/>
            <a:ext cx="6644886" cy="57356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65127"/>
            <a:ext cx="8394700" cy="68402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rebuchet MS" panose="020B0603020202020204" pitchFamily="34" charset="0"/>
              </a:rPr>
              <a:t>5-day Biological Oxygen Demand and Chlorophyll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0" y="3253602"/>
            <a:ext cx="1971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pre-construction grant levels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1100" y="4068764"/>
            <a:ext cx="1106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elevated levels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D64711-1786-48BE-9D2E-A7D23FAB434F}"/>
              </a:ext>
            </a:extLst>
          </p:cNvPr>
          <p:cNvSpPr txBox="1"/>
          <p:nvPr/>
        </p:nvSpPr>
        <p:spPr>
          <a:xfrm>
            <a:off x="3721100" y="1637211"/>
            <a:ext cx="221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Ohio Large River Data</a:t>
            </a:r>
          </a:p>
        </p:txBody>
      </p:sp>
    </p:spTree>
    <p:extLst>
      <p:ext uri="{BB962C8B-B14F-4D97-AF65-F5344CB8AC3E}">
        <p14:creationId xmlns:p14="http://schemas.microsoft.com/office/powerpoint/2010/main" val="3459219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D422-E73E-47B0-884D-142F71667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3557"/>
          </a:xfrm>
        </p:spPr>
        <p:txBody>
          <a:bodyPr>
            <a:normAutofit/>
          </a:bodyPr>
          <a:lstStyle/>
          <a:p>
            <a:r>
              <a:rPr lang="en-US" sz="3200" dirty="0"/>
              <a:t>Effect of Over-Enrichment on Biological Indicators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09DAF4-51AE-4755-A5F8-A60464DBE7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556"/>
          <a:stretch/>
        </p:blipFill>
        <p:spPr>
          <a:xfrm>
            <a:off x="2908136" y="978195"/>
            <a:ext cx="6671799" cy="59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46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07718-190D-49D4-A554-1EFE2BD0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92925"/>
          </a:xfrm>
        </p:spPr>
        <p:txBody>
          <a:bodyPr>
            <a:normAutofit/>
          </a:bodyPr>
          <a:lstStyle/>
          <a:p>
            <a:r>
              <a:rPr lang="en-US" sz="3200" dirty="0"/>
              <a:t>Large River Sites Plotted by Ordination of Fish Assemblages</a:t>
            </a:r>
          </a:p>
        </p:txBody>
      </p:sp>
      <p:pic>
        <p:nvPicPr>
          <p:cNvPr id="1747" name="Picture 1746">
            <a:extLst>
              <a:ext uri="{FF2B5EF4-FFF2-40B4-BE49-F238E27FC236}">
                <a16:creationId xmlns:a16="http://schemas.microsoft.com/office/drawing/2014/main" id="{6CA23518-F7BC-4CDF-B8E5-1B756FB466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09" b="1504"/>
          <a:stretch/>
        </p:blipFill>
        <p:spPr>
          <a:xfrm>
            <a:off x="2826667" y="967563"/>
            <a:ext cx="6538665" cy="5805723"/>
          </a:xfrm>
          <a:prstGeom prst="rect">
            <a:avLst/>
          </a:prstGeom>
        </p:spPr>
      </p:pic>
      <p:cxnSp>
        <p:nvCxnSpPr>
          <p:cNvPr id="1749" name="Straight Connector 1748">
            <a:extLst>
              <a:ext uri="{FF2B5EF4-FFF2-40B4-BE49-F238E27FC236}">
                <a16:creationId xmlns:a16="http://schemas.microsoft.com/office/drawing/2014/main" id="{60493730-28B8-4F46-8B57-9EE8BD8EEE93}"/>
              </a:ext>
            </a:extLst>
          </p:cNvPr>
          <p:cNvCxnSpPr/>
          <p:nvPr/>
        </p:nvCxnSpPr>
        <p:spPr>
          <a:xfrm>
            <a:off x="3710763" y="4040372"/>
            <a:ext cx="52205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0" name="TextBox 1749">
            <a:extLst>
              <a:ext uri="{FF2B5EF4-FFF2-40B4-BE49-F238E27FC236}">
                <a16:creationId xmlns:a16="http://schemas.microsoft.com/office/drawing/2014/main" id="{B59EE0E4-B196-4C04-A171-72C7DAFDBC57}"/>
              </a:ext>
            </a:extLst>
          </p:cNvPr>
          <p:cNvSpPr txBox="1"/>
          <p:nvPr/>
        </p:nvSpPr>
        <p:spPr>
          <a:xfrm>
            <a:off x="9471656" y="4003909"/>
            <a:ext cx="2371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Recovered from carbonaceous</a:t>
            </a:r>
          </a:p>
          <a:p>
            <a:r>
              <a:rPr lang="en-US" dirty="0"/>
              <a:t>enrichment (i.e., poorly treated sewage)</a:t>
            </a:r>
          </a:p>
        </p:txBody>
      </p:sp>
      <p:grpSp>
        <p:nvGrpSpPr>
          <p:cNvPr id="1757" name="Group 1756">
            <a:extLst>
              <a:ext uri="{FF2B5EF4-FFF2-40B4-BE49-F238E27FC236}">
                <a16:creationId xmlns:a16="http://schemas.microsoft.com/office/drawing/2014/main" id="{329386A0-E826-4985-8E3F-DF64A6D29F3C}"/>
              </a:ext>
            </a:extLst>
          </p:cNvPr>
          <p:cNvGrpSpPr/>
          <p:nvPr/>
        </p:nvGrpSpPr>
        <p:grpSpPr>
          <a:xfrm>
            <a:off x="9196187" y="3072982"/>
            <a:ext cx="244550" cy="797442"/>
            <a:chOff x="9229060" y="2993065"/>
            <a:chExt cx="244550" cy="797442"/>
          </a:xfrm>
        </p:grpSpPr>
        <p:cxnSp>
          <p:nvCxnSpPr>
            <p:cNvPr id="1754" name="Straight Arrow Connector 1753">
              <a:extLst>
                <a:ext uri="{FF2B5EF4-FFF2-40B4-BE49-F238E27FC236}">
                  <a16:creationId xmlns:a16="http://schemas.microsoft.com/office/drawing/2014/main" id="{A5B67E4A-092A-44EE-AA98-5F987B4DA405}"/>
                </a:ext>
              </a:extLst>
            </p:cNvPr>
            <p:cNvCxnSpPr/>
            <p:nvPr/>
          </p:nvCxnSpPr>
          <p:spPr>
            <a:xfrm flipV="1">
              <a:off x="9229061" y="2993065"/>
              <a:ext cx="0" cy="7974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6" name="Straight Connector 1755">
              <a:extLst>
                <a:ext uri="{FF2B5EF4-FFF2-40B4-BE49-F238E27FC236}">
                  <a16:creationId xmlns:a16="http://schemas.microsoft.com/office/drawing/2014/main" id="{F0D0DB1C-2478-4D06-A6FB-FF0F0CFBB738}"/>
                </a:ext>
              </a:extLst>
            </p:cNvPr>
            <p:cNvCxnSpPr/>
            <p:nvPr/>
          </p:nvCxnSpPr>
          <p:spPr>
            <a:xfrm>
              <a:off x="9229060" y="3785191"/>
              <a:ext cx="2445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8" name="Group 1757">
            <a:extLst>
              <a:ext uri="{FF2B5EF4-FFF2-40B4-BE49-F238E27FC236}">
                <a16:creationId xmlns:a16="http://schemas.microsoft.com/office/drawing/2014/main" id="{8BBEB27A-568E-4505-A246-6F9A15E51A74}"/>
              </a:ext>
            </a:extLst>
          </p:cNvPr>
          <p:cNvGrpSpPr/>
          <p:nvPr/>
        </p:nvGrpSpPr>
        <p:grpSpPr>
          <a:xfrm flipV="1">
            <a:off x="9200706" y="4173454"/>
            <a:ext cx="244550" cy="797442"/>
            <a:chOff x="9229060" y="2993065"/>
            <a:chExt cx="244550" cy="797442"/>
          </a:xfrm>
        </p:grpSpPr>
        <p:cxnSp>
          <p:nvCxnSpPr>
            <p:cNvPr id="1759" name="Straight Arrow Connector 1758">
              <a:extLst>
                <a:ext uri="{FF2B5EF4-FFF2-40B4-BE49-F238E27FC236}">
                  <a16:creationId xmlns:a16="http://schemas.microsoft.com/office/drawing/2014/main" id="{DFCA4A73-293B-42B1-A815-A12242C95D14}"/>
                </a:ext>
              </a:extLst>
            </p:cNvPr>
            <p:cNvCxnSpPr/>
            <p:nvPr/>
          </p:nvCxnSpPr>
          <p:spPr>
            <a:xfrm flipV="1">
              <a:off x="9229061" y="2993065"/>
              <a:ext cx="0" cy="7974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0" name="Straight Connector 1759">
              <a:extLst>
                <a:ext uri="{FF2B5EF4-FFF2-40B4-BE49-F238E27FC236}">
                  <a16:creationId xmlns:a16="http://schemas.microsoft.com/office/drawing/2014/main" id="{CD0ECFB2-B781-4774-ACAC-37944FB30C8C}"/>
                </a:ext>
              </a:extLst>
            </p:cNvPr>
            <p:cNvCxnSpPr/>
            <p:nvPr/>
          </p:nvCxnSpPr>
          <p:spPr>
            <a:xfrm>
              <a:off x="9229060" y="3785191"/>
              <a:ext cx="2445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1" name="Rectangle 1760">
            <a:extLst>
              <a:ext uri="{FF2B5EF4-FFF2-40B4-BE49-F238E27FC236}">
                <a16:creationId xmlns:a16="http://schemas.microsoft.com/office/drawing/2014/main" id="{D99C4596-7647-413D-81D9-E5F5D16EC07D}"/>
              </a:ext>
            </a:extLst>
          </p:cNvPr>
          <p:cNvSpPr/>
          <p:nvPr/>
        </p:nvSpPr>
        <p:spPr>
          <a:xfrm>
            <a:off x="9471656" y="3659176"/>
            <a:ext cx="2142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Legacy issues remain</a:t>
            </a:r>
          </a:p>
        </p:txBody>
      </p:sp>
    </p:spTree>
    <p:extLst>
      <p:ext uri="{BB962C8B-B14F-4D97-AF65-F5344CB8AC3E}">
        <p14:creationId xmlns:p14="http://schemas.microsoft.com/office/powerpoint/2010/main" val="113712837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_no_bor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_no_border" id="{2FD43053-11F6-41F5-B0BE-8712F760295A}" vid="{C25D744F-A0A9-4A3E-8A95-596DE6FDE8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Standard_no_border (4)</Template>
  <TotalTime>5479</TotalTime>
  <Words>803</Words>
  <Application>Microsoft Office PowerPoint</Application>
  <PresentationFormat>Widescreen</PresentationFormat>
  <Paragraphs>200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Trebuchet MS</vt:lpstr>
      <vt:lpstr>Wingdings</vt:lpstr>
      <vt:lpstr>Times New Roman</vt:lpstr>
      <vt:lpstr>Calibri</vt:lpstr>
      <vt:lpstr>Segoe UI Symbol</vt:lpstr>
      <vt:lpstr>Standard_no_border</vt:lpstr>
      <vt:lpstr>Overview of a Proposed Eutrophication Standard for Ohio’s Large Rivers</vt:lpstr>
      <vt:lpstr>Eutrophication in Visual Context </vt:lpstr>
      <vt:lpstr>Ohio Chlorophyll Levels in Context</vt:lpstr>
      <vt:lpstr>Daily Water Column Chlorophyll in the GMR </vt:lpstr>
      <vt:lpstr>Daily Oxygen Range and Chlorophyll</vt:lpstr>
      <vt:lpstr>Dissolved Oxygen and Chlorophyll Ohio EPA Statewide Monitoring Observations</vt:lpstr>
      <vt:lpstr>5-day Biological Oxygen Demand and Chlorophyll</vt:lpstr>
      <vt:lpstr>Effect of Over-Enrichment on Biological Indicators</vt:lpstr>
      <vt:lpstr>Large River Sites Plotted by Ordination of Fish Assemblages</vt:lpstr>
      <vt:lpstr>Biological Indicators and Over-Enrichment</vt:lpstr>
      <vt:lpstr>Eutrophication Standard - Box Model</vt:lpstr>
      <vt:lpstr>Nutrient Target Part 1: TSS, Flow and Chlorophyll one outlier excluded</vt:lpstr>
      <vt:lpstr>Flow, TSS and Chlorophyll</vt:lpstr>
      <vt:lpstr>Distributions of Water Quality Parameters  Binned by whether TSS is under or over predicted  </vt:lpstr>
      <vt:lpstr>Phosphorus Target?</vt:lpstr>
      <vt:lpstr>Nutrient Target - 2nd Line of Evidence Chlorophyll by Nitrogen Level</vt:lpstr>
      <vt:lpstr>Chlorophyll-Phosphorus Relationship by Nitrogen Level</vt:lpstr>
      <vt:lpstr>Summary of Findings and Considerations</vt:lpstr>
      <vt:lpstr>Summary of Findings and Considerations</vt:lpstr>
      <vt:lpstr>Going Forward</vt:lpstr>
      <vt:lpstr>Eutrophication Standard - Box Model</vt:lpstr>
      <vt:lpstr>Phosphorus Concentrations by Decade Headwater Streams</vt:lpstr>
      <vt:lpstr>PowerPoint Presentation</vt:lpstr>
      <vt:lpstr>GMR</vt:lpstr>
      <vt:lpstr>Scioto River</vt:lpstr>
      <vt:lpstr>Chlorophyll Concentrations</vt:lpstr>
      <vt:lpstr>Maumee River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Miltner, Robert</dc:creator>
  <cp:lastModifiedBy>Miltner, Robert</cp:lastModifiedBy>
  <cp:revision>117</cp:revision>
  <dcterms:created xsi:type="dcterms:W3CDTF">2017-05-04T12:56:09Z</dcterms:created>
  <dcterms:modified xsi:type="dcterms:W3CDTF">2018-05-22T13:57:37Z</dcterms:modified>
</cp:coreProperties>
</file>