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25" r:id="rId3"/>
    <p:sldId id="333" r:id="rId4"/>
    <p:sldId id="332" r:id="rId5"/>
    <p:sldId id="326" r:id="rId6"/>
    <p:sldId id="334" r:id="rId7"/>
    <p:sldId id="335" r:id="rId8"/>
    <p:sldId id="337" r:id="rId9"/>
    <p:sldId id="336" r:id="rId10"/>
    <p:sldId id="338" r:id="rId11"/>
    <p:sldId id="339" r:id="rId12"/>
    <p:sldId id="342" r:id="rId13"/>
    <p:sldId id="340" r:id="rId14"/>
    <p:sldId id="341" r:id="rId15"/>
    <p:sldId id="346" r:id="rId16"/>
    <p:sldId id="343" r:id="rId17"/>
    <p:sldId id="345" r:id="rId18"/>
    <p:sldId id="344" r:id="rId19"/>
    <p:sldId id="328" r:id="rId20"/>
    <p:sldId id="347" r:id="rId21"/>
  </p:sldIdLst>
  <p:sldSz cx="9144000" cy="6858000" type="letter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0099"/>
    <a:srgbClr val="66CCFF"/>
    <a:srgbClr val="FFFFFF"/>
    <a:srgbClr val="CCECFF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5214" autoAdjust="0"/>
  </p:normalViewPr>
  <p:slideViewPr>
    <p:cSldViewPr snapToGrid="0">
      <p:cViewPr varScale="1">
        <p:scale>
          <a:sx n="86" d="100"/>
          <a:sy n="86" d="100"/>
        </p:scale>
        <p:origin x="138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56" d="100"/>
          <a:sy n="56" d="100"/>
        </p:scale>
        <p:origin x="-2544" y="-696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40" tIns="46120" rIns="92240" bIns="46120" numCol="1" anchor="t" anchorCtr="0" compatLnSpc="1">
            <a:prstTxWarp prst="textNoShape">
              <a:avLst/>
            </a:prstTxWarp>
          </a:bodyPr>
          <a:lstStyle>
            <a:lvl1pPr defTabSz="921756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40" tIns="46120" rIns="92240" bIns="46120" numCol="1" anchor="t" anchorCtr="0" compatLnSpc="1">
            <a:prstTxWarp prst="textNoShape">
              <a:avLst/>
            </a:prstTxWarp>
          </a:bodyPr>
          <a:lstStyle>
            <a:lvl1pPr algn="r" defTabSz="921756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3388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40" tIns="46120" rIns="92240" bIns="46120" numCol="1" anchor="b" anchorCtr="0" compatLnSpc="1">
            <a:prstTxWarp prst="textNoShape">
              <a:avLst/>
            </a:prstTxWarp>
          </a:bodyPr>
          <a:lstStyle>
            <a:lvl1pPr defTabSz="921756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1263"/>
            <a:ext cx="2973387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40" tIns="46120" rIns="92240" bIns="46120" numCol="1" anchor="b" anchorCtr="0" compatLnSpc="1">
            <a:prstTxWarp prst="textNoShape">
              <a:avLst/>
            </a:prstTxWarp>
          </a:bodyPr>
          <a:lstStyle>
            <a:lvl1pPr algn="r" defTabSz="920750" eaLnBrk="1" hangingPunct="1">
              <a:defRPr sz="1200"/>
            </a:lvl1pPr>
          </a:lstStyle>
          <a:p>
            <a:pPr>
              <a:defRPr/>
            </a:pPr>
            <a:fld id="{BEECB13C-5AFC-4043-BA78-34EA9CFDE8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15273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84" tIns="44842" rIns="89684" bIns="4484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5088" y="0"/>
            <a:ext cx="2982912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84" tIns="44842" rIns="89684" bIns="4484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82675" y="676275"/>
            <a:ext cx="4694238" cy="3521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3763" y="4422775"/>
            <a:ext cx="5070475" cy="419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84" tIns="44842" rIns="89684" bIns="448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5550"/>
            <a:ext cx="2982913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84" tIns="44842" rIns="89684" bIns="4484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5088" y="8845550"/>
            <a:ext cx="2982912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84" tIns="44842" rIns="89684" bIns="4484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97DB9CB-8850-49DA-8519-1D289F0335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80234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EABB042-5818-4E05-B31E-F8AE1F3DC1AC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279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8100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76400"/>
            <a:ext cx="91440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0" indent="0" algn="ctr">
              <a:buFontTx/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B9D4C73B-85B8-4FE9-BE6C-638AFDD576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1917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350D5-C855-4538-ACDD-6EADE96F90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5212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37685-812B-4CC8-B002-7193FFC1FE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6159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EF7F6-AF9A-4F25-B850-FA742D9586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5794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C6043-BBFE-4637-B0D6-3132C3B635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314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46C93-7B62-498B-B87F-D1BDE2A62D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0754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30BCC-57D6-4EFC-B3B5-A69A35B5B6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3456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3C70B-8640-4A73-8D05-5D5F4A8CAC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263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67D3B-4455-4AA3-9B3C-9D306D0C21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707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5511F-AA5F-4814-A211-0770F99565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384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6FE18-94EF-4CAE-A7AC-151B4C3774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0951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1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105400"/>
          </a:xfrm>
          <a:prstGeom prst="rect">
            <a:avLst/>
          </a:prstGeom>
          <a:gradFill rotWithShape="0">
            <a:gsLst>
              <a:gs pos="0">
                <a:srgbClr val="66CCFF"/>
              </a:gs>
              <a:gs pos="100000">
                <a:srgbClr val="CCE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526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29038" y="62055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fld id="{43C115D5-FF8E-42E5-838F-1E46BB1501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0" y="812800"/>
            <a:ext cx="9144000" cy="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Text Box 10"/>
          <p:cNvSpPr txBox="1">
            <a:spLocks noChangeArrowheads="1"/>
          </p:cNvSpPr>
          <p:nvPr userDrawn="1"/>
        </p:nvSpPr>
        <p:spPr bwMode="auto">
          <a:xfrm>
            <a:off x="2590800" y="6248400"/>
            <a:ext cx="2895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sz="1200" b="1" dirty="0" smtClean="0">
              <a:solidFill>
                <a:srgbClr val="000066"/>
              </a:solidFill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rgbClr val="0000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80975"/>
            <a:ext cx="9144000" cy="965200"/>
          </a:xfrm>
        </p:spPr>
        <p:txBody>
          <a:bodyPr/>
          <a:lstStyle/>
          <a:p>
            <a:pPr eaLnBrk="1" hangingPunct="1"/>
            <a:r>
              <a:rPr lang="en-US" altLang="en-US" sz="4400" dirty="0" smtClean="0">
                <a:latin typeface="Calibri" panose="020F0502020204030204" pitchFamily="34" charset="0"/>
              </a:rPr>
              <a:t>2018 Triennial Review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374775"/>
            <a:ext cx="9144000" cy="2743200"/>
          </a:xfrm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z="1000" b="1" dirty="0" smtClean="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2600" b="1" dirty="0" smtClean="0">
                <a:latin typeface="Calibri" panose="020F0502020204030204" pitchFamily="34" charset="0"/>
              </a:rPr>
              <a:t>Peter Goodmann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600" b="1" dirty="0" smtClean="0">
                <a:latin typeface="Calibri" panose="020F0502020204030204" pitchFamily="34" charset="0"/>
              </a:rPr>
              <a:t>Director</a:t>
            </a:r>
            <a:endParaRPr lang="en-US" altLang="en-US" sz="2200" b="1" dirty="0" smtClean="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2200" b="1" dirty="0" smtClean="0">
                <a:latin typeface="Calibri" panose="020F0502020204030204" pitchFamily="34" charset="0"/>
              </a:rPr>
              <a:t>Kentucky Division of Water</a:t>
            </a:r>
          </a:p>
        </p:txBody>
      </p:sp>
      <p:pic>
        <p:nvPicPr>
          <p:cNvPr id="5124" name="Picture 7" descr="transparen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925" y="4346575"/>
            <a:ext cx="12954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Rectangle 8"/>
          <p:cNvSpPr>
            <a:spLocks noChangeArrowheads="1"/>
          </p:cNvSpPr>
          <p:nvPr/>
        </p:nvSpPr>
        <p:spPr bwMode="auto">
          <a:xfrm>
            <a:off x="2819400" y="5029200"/>
            <a:ext cx="3854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i="1">
                <a:solidFill>
                  <a:schemeClr val="bg1"/>
                </a:solidFill>
              </a:rPr>
              <a:t>To Protect and Enhance Kentucky’s Environment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smtClean="0">
                <a:latin typeface="Calibri" panose="020F0502020204030204" pitchFamily="34" charset="0"/>
              </a:rPr>
              <a:t>Aquatic Life</a:t>
            </a:r>
            <a:endParaRPr lang="en-US" altLang="en-US" sz="480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r>
              <a:rPr lang="en-US" altLang="en-US" b="1" smtClean="0">
                <a:latin typeface="Calibri" panose="020F0502020204030204" pitchFamily="34" charset="0"/>
              </a:rPr>
              <a:t>Carbaryl</a:t>
            </a:r>
          </a:p>
          <a:p>
            <a:pPr lvl="1"/>
            <a:r>
              <a:rPr lang="en-US" altLang="en-US" smtClean="0">
                <a:latin typeface="Calibri" panose="020F0502020204030204" pitchFamily="34" charset="0"/>
              </a:rPr>
              <a:t>Adopt EPA’s 2012 recommended criteria</a:t>
            </a:r>
          </a:p>
          <a:p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CA1AFF9-D4E7-4B75-BA0C-22780D7D464B}" type="slidenum">
              <a:rPr lang="en-US" altLang="en-US" sz="1400" b="1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b="1" smtClean="0">
              <a:latin typeface="Calibri" panose="020F0502020204030204" pitchFamily="34" charset="0"/>
            </a:endParaRPr>
          </a:p>
        </p:txBody>
      </p:sp>
      <p:pic>
        <p:nvPicPr>
          <p:cNvPr id="14341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" y="2209800"/>
            <a:ext cx="8364538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smtClean="0">
                <a:latin typeface="Calibri" panose="020F0502020204030204" pitchFamily="34" charset="0"/>
              </a:rPr>
              <a:t>Aquatic Life</a:t>
            </a:r>
            <a:endParaRPr lang="en-US" altLang="en-US" sz="480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r>
              <a:rPr lang="en-US" altLang="en-US" b="1" dirty="0" smtClean="0">
                <a:latin typeface="Calibri" panose="020F0502020204030204" pitchFamily="34" charset="0"/>
              </a:rPr>
              <a:t>Selenium</a:t>
            </a:r>
          </a:p>
          <a:p>
            <a:pPr lvl="1"/>
            <a:r>
              <a:rPr lang="en-US" altLang="en-US" dirty="0" smtClean="0">
                <a:latin typeface="Calibri" panose="020F0502020204030204" pitchFamily="34" charset="0"/>
              </a:rPr>
              <a:t>Adopt EPA’s 2016 recommended criteria of 11.3 mg/kg dry weight for fish fillet</a:t>
            </a:r>
          </a:p>
          <a:p>
            <a:pPr lvl="1"/>
            <a:r>
              <a:rPr lang="en-US" altLang="en-US" dirty="0" smtClean="0">
                <a:latin typeface="Calibri" panose="020F0502020204030204" pitchFamily="34" charset="0"/>
              </a:rPr>
              <a:t>Remove Kentucky’s egg/ovary value of 19.3 mg/kg dry weight</a:t>
            </a:r>
          </a:p>
          <a:p>
            <a:pPr lvl="2"/>
            <a:r>
              <a:rPr lang="en-US" altLang="en-US" dirty="0" smtClean="0">
                <a:latin typeface="Calibri" panose="020F0502020204030204" pitchFamily="34" charset="0"/>
              </a:rPr>
              <a:t>EPA did not approve this egg/ovary value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CEBE330-F5FA-4819-820C-06AA3C42593A}" type="slidenum">
              <a:rPr lang="en-US" altLang="en-US" sz="1400" b="1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b="1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smtClean="0">
                <a:latin typeface="Calibri" panose="020F0502020204030204" pitchFamily="34" charset="0"/>
              </a:rPr>
              <a:t>Aquatic Life</a:t>
            </a:r>
            <a:endParaRPr lang="en-US" altLang="en-US" sz="480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r>
              <a:rPr lang="en-US" altLang="en-US" b="1" smtClean="0">
                <a:latin typeface="Calibri" panose="020F0502020204030204" pitchFamily="34" charset="0"/>
              </a:rPr>
              <a:t>Copper Biotic Ligand Model</a:t>
            </a:r>
          </a:p>
          <a:p>
            <a:pPr lvl="1"/>
            <a:r>
              <a:rPr lang="en-US" altLang="en-US" smtClean="0">
                <a:latin typeface="Calibri" panose="020F0502020204030204" pitchFamily="34" charset="0"/>
              </a:rPr>
              <a:t>Retain current criteria but allow site-specific criteria using EPA’s 2007 Copper Biotic Ligand Model</a:t>
            </a:r>
          </a:p>
          <a:p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AEB446B-1318-4E23-8E10-29FF67706CED}" type="slidenum">
              <a:rPr lang="en-US" altLang="en-US" sz="1400" b="1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b="1" dirty="0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smtClean="0">
                <a:latin typeface="Calibri" panose="020F0502020204030204" pitchFamily="34" charset="0"/>
              </a:rPr>
              <a:t>Recreational Criteria</a:t>
            </a:r>
            <a:endParaRPr lang="en-US" altLang="en-US" sz="48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b="1" dirty="0" smtClean="0">
                <a:latin typeface="Calibri" panose="020F0502020204030204" pitchFamily="34" charset="0"/>
              </a:rPr>
              <a:t>Primary Contact Recreation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 smtClean="0">
                <a:latin typeface="Calibri" panose="020F0502020204030204" pitchFamily="34" charset="0"/>
              </a:rPr>
              <a:t>Adopt EPA’s 2012 recommended criteria </a:t>
            </a:r>
          </a:p>
          <a:p>
            <a:pPr marL="457200" lvl="1" indent="0">
              <a:spcBef>
                <a:spcPts val="0"/>
              </a:spcBef>
              <a:buFontTx/>
              <a:buNone/>
              <a:defRPr/>
            </a:pPr>
            <a:r>
              <a:rPr lang="en-US" dirty="0" smtClean="0">
                <a:latin typeface="Calibri" panose="020F0502020204030204" pitchFamily="34" charset="0"/>
              </a:rPr>
              <a:t>   for </a:t>
            </a:r>
            <a:r>
              <a:rPr lang="en-US" i="1" dirty="0" smtClean="0">
                <a:latin typeface="Calibri" panose="020F0502020204030204" pitchFamily="34" charset="0"/>
              </a:rPr>
              <a:t>E. coli </a:t>
            </a:r>
            <a:r>
              <a:rPr lang="en-US" dirty="0" smtClean="0">
                <a:latin typeface="Calibri" panose="020F0502020204030204" pitchFamily="34" charset="0"/>
              </a:rPr>
              <a:t>(rounded to nearest 10)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9488330-0578-4BD6-93D2-346821C5EEC1}" type="slidenum">
              <a:rPr lang="en-US" altLang="en-US" sz="1400" b="1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b="1" dirty="0" smtClean="0">
              <a:latin typeface="Calibri" panose="020F0502020204030204" pitchFamily="34" charset="0"/>
            </a:endParaRPr>
          </a:p>
        </p:txBody>
      </p:sp>
      <p:pic>
        <p:nvPicPr>
          <p:cNvPr id="1741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2493963"/>
            <a:ext cx="90201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smtClean="0">
                <a:latin typeface="Calibri" panose="020F0502020204030204" pitchFamily="34" charset="0"/>
              </a:rPr>
              <a:t>Recreational Criteria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en-US" b="1" dirty="0">
                <a:latin typeface="Calibri" panose="020F0502020204030204" pitchFamily="34" charset="0"/>
              </a:rPr>
              <a:t>Wet Weather Standards for </a:t>
            </a:r>
            <a:r>
              <a:rPr lang="en-US" altLang="en-US" b="1" dirty="0" smtClean="0">
                <a:latin typeface="Calibri" panose="020F0502020204030204" pitchFamily="34" charset="0"/>
              </a:rPr>
              <a:t>residual </a:t>
            </a:r>
            <a:r>
              <a:rPr lang="en-US" altLang="en-US" b="1" dirty="0">
                <a:latin typeface="Calibri" panose="020F0502020204030204" pitchFamily="34" charset="0"/>
              </a:rPr>
              <a:t>Combined Sewer Overflows (CSOs) after full implementation of approved Long Term Control </a:t>
            </a:r>
            <a:r>
              <a:rPr lang="en-US" altLang="en-US" b="1" dirty="0" smtClean="0">
                <a:latin typeface="Calibri" panose="020F0502020204030204" pitchFamily="34" charset="0"/>
              </a:rPr>
              <a:t>Plan (LTCP)</a:t>
            </a:r>
          </a:p>
          <a:p>
            <a:pPr lvl="1">
              <a:spcBef>
                <a:spcPct val="0"/>
              </a:spcBef>
            </a:pPr>
            <a:r>
              <a:rPr lang="en-US" altLang="en-US" dirty="0" smtClean="0">
                <a:latin typeface="Calibri" panose="020F0502020204030204" pitchFamily="34" charset="0"/>
              </a:rPr>
              <a:t>Allow use of Financial Capability Assessment from LTCP to demonstrate substantial and widespread economic and social impact</a:t>
            </a:r>
          </a:p>
          <a:p>
            <a:pPr lvl="1">
              <a:spcBef>
                <a:spcPct val="0"/>
              </a:spcBef>
            </a:pPr>
            <a:r>
              <a:rPr lang="en-US" altLang="en-US" dirty="0" smtClean="0">
                <a:latin typeface="Calibri" panose="020F0502020204030204" pitchFamily="34" charset="0"/>
              </a:rPr>
              <a:t>Temporarily suspend recreational criteria during residual CSO events</a:t>
            </a:r>
          </a:p>
          <a:p>
            <a:endParaRPr lang="en-US" altLang="en-US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064D001-4C25-4BA1-A825-83372BBB6EEE}" type="slidenum">
              <a:rPr lang="en-US" altLang="en-US" sz="1400" b="1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b="1" dirty="0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smtClean="0">
                <a:latin typeface="Calibri" panose="020F0502020204030204" pitchFamily="34" charset="0"/>
              </a:rPr>
              <a:t>Recreational Criteria</a:t>
            </a:r>
            <a:endParaRPr lang="en-US" altLang="en-US" sz="480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en-US" sz="3200" b="1" dirty="0" smtClean="0">
                <a:latin typeface="Calibri" panose="020F0502020204030204" pitchFamily="34" charset="0"/>
              </a:rPr>
              <a:t>Wet Weather Standards for residual Combined Sewer Overflows (CSOs) after full implementation of approved Long Term Control Plan (LTCP)</a:t>
            </a:r>
          </a:p>
          <a:p>
            <a:pPr lvl="1">
              <a:spcBef>
                <a:spcPct val="0"/>
              </a:spcBef>
            </a:pPr>
            <a:r>
              <a:rPr lang="en-US" altLang="en-US" sz="2800" dirty="0" smtClean="0">
                <a:latin typeface="Calibri" panose="020F0502020204030204" pitchFamily="34" charset="0"/>
              </a:rPr>
              <a:t>Options: consistent with 1994 CSO Policy</a:t>
            </a:r>
          </a:p>
          <a:p>
            <a:pPr lvl="2">
              <a:spcBef>
                <a:spcPct val="0"/>
              </a:spcBef>
            </a:pPr>
            <a:r>
              <a:rPr lang="en-US" altLang="en-US" sz="2600" dirty="0" smtClean="0">
                <a:latin typeface="Calibri" panose="020F0502020204030204" pitchFamily="34" charset="0"/>
              </a:rPr>
              <a:t>Modify the PCR and SCR language to allow the suspension of the standard(s) during residual CSO events in accordance with an approved LTCP </a:t>
            </a:r>
          </a:p>
          <a:p>
            <a:pPr lvl="2">
              <a:spcBef>
                <a:spcPct val="0"/>
              </a:spcBef>
            </a:pPr>
            <a:r>
              <a:rPr lang="en-US" altLang="en-US" sz="2600" dirty="0" smtClean="0">
                <a:latin typeface="Calibri" panose="020F0502020204030204" pitchFamily="34" charset="0"/>
              </a:rPr>
              <a:t>Create a CSO designated use and criteria </a:t>
            </a:r>
          </a:p>
          <a:p>
            <a:pPr lvl="2">
              <a:spcBef>
                <a:spcPct val="0"/>
              </a:spcBef>
            </a:pPr>
            <a:r>
              <a:rPr lang="en-US" altLang="en-US" sz="2600" dirty="0" smtClean="0">
                <a:latin typeface="Calibri" panose="020F0502020204030204" pitchFamily="34" charset="0"/>
              </a:rPr>
              <a:t>Identify CSO receiving waters in a table in 10:026</a:t>
            </a:r>
          </a:p>
          <a:p>
            <a:pPr lvl="2">
              <a:spcBef>
                <a:spcPct val="0"/>
              </a:spcBef>
            </a:pPr>
            <a:r>
              <a:rPr lang="en-US" altLang="en-US" sz="2600" dirty="0" smtClean="0">
                <a:latin typeface="Calibri" panose="020F0502020204030204" pitchFamily="34" charset="0"/>
              </a:rPr>
              <a:t>Combination of all of the above</a:t>
            </a:r>
          </a:p>
          <a:p>
            <a:pPr lvl="2">
              <a:spcBef>
                <a:spcPct val="0"/>
              </a:spcBef>
            </a:pPr>
            <a:r>
              <a:rPr lang="en-US" altLang="en-US" sz="2600" dirty="0" smtClean="0">
                <a:latin typeface="Calibri" panose="020F0502020204030204" pitchFamily="34" charset="0"/>
              </a:rPr>
              <a:t>Possible UAA process to complete the suspension of the standard or designated use for CSO receiving waters</a:t>
            </a:r>
          </a:p>
          <a:p>
            <a:pPr lvl="1"/>
            <a:endParaRPr lang="en-US" altLang="en-US" dirty="0" smtClean="0">
              <a:latin typeface="Calibri" panose="020F0502020204030204" pitchFamily="34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E27E49F-83E7-4C09-9AD0-95E5C2A96909}" type="slidenum">
              <a:rPr lang="en-US" altLang="en-US" sz="1400" b="1" smtClean="0">
                <a:solidFill>
                  <a:srgbClr val="000066"/>
                </a:solidFill>
                <a:latin typeface="Calibri" panose="020F0502020204030204" pitchFamily="34" charset="0"/>
              </a:rPr>
              <a:pPr/>
              <a:t>15</a:t>
            </a:fld>
            <a:endParaRPr lang="en-US" altLang="en-US" sz="1400" b="1" dirty="0" smtClean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smtClean="0">
                <a:latin typeface="Calibri" panose="020F0502020204030204" pitchFamily="34" charset="0"/>
              </a:rPr>
              <a:t>Special-Use Waters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b="1" dirty="0" smtClean="0">
                <a:latin typeface="Calibri" panose="020F0502020204030204" pitchFamily="34" charset="0"/>
              </a:rPr>
              <a:t>Add 52 Outstanding State Resource Waters</a:t>
            </a:r>
          </a:p>
          <a:p>
            <a:pPr lvl="1">
              <a:spcBef>
                <a:spcPts val="0"/>
              </a:spcBef>
              <a:defRPr/>
            </a:pPr>
            <a:r>
              <a:rPr lang="en-US" sz="2800" dirty="0" smtClean="0">
                <a:latin typeface="Calibri" panose="020F0502020204030204" pitchFamily="34" charset="0"/>
              </a:rPr>
              <a:t>KY Arrow Darter Basins and Big Sandy Crayfish Segments</a:t>
            </a:r>
          </a:p>
          <a:p>
            <a:pPr marL="0" indent="0">
              <a:buFontTx/>
              <a:buNone/>
              <a:defRPr/>
            </a:pPr>
            <a:endParaRPr lang="en-US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738563" y="6529388"/>
            <a:ext cx="1905000" cy="242887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922A525-73B3-4C07-9C35-35A3BFB6464D}" type="slidenum">
              <a:rPr lang="en-US" altLang="en-US" sz="1400" b="1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b="1" smtClean="0">
              <a:latin typeface="Calibri" panose="020F0502020204030204" pitchFamily="34" charset="0"/>
            </a:endParaRPr>
          </a:p>
        </p:txBody>
      </p:sp>
      <p:pic>
        <p:nvPicPr>
          <p:cNvPr id="2048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63" y="1828800"/>
            <a:ext cx="7100887" cy="470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Special-Use Waters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en-US" b="1" smtClean="0">
                <a:latin typeface="Calibri" panose="020F0502020204030204" pitchFamily="34" charset="0"/>
              </a:rPr>
              <a:t>Add 52 Outstanding State Resource Waters</a:t>
            </a:r>
          </a:p>
          <a:p>
            <a:pPr lvl="1">
              <a:spcBef>
                <a:spcPct val="0"/>
              </a:spcBef>
            </a:pPr>
            <a:r>
              <a:rPr lang="en-US" altLang="en-US" b="1" smtClean="0">
                <a:latin typeface="Calibri" panose="020F0502020204030204" pitchFamily="34" charset="0"/>
              </a:rPr>
              <a:t>3 Segments for T&amp;E Mussels</a:t>
            </a:r>
          </a:p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709988" y="6567488"/>
            <a:ext cx="1905000" cy="290512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8AC170F-0B91-461C-B92B-765C22A86687}" type="slidenum">
              <a:rPr lang="en-US" altLang="en-US" sz="1400" b="1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 b="1" dirty="0" smtClean="0">
              <a:latin typeface="Calibri" panose="020F0502020204030204" pitchFamily="34" charset="0"/>
            </a:endParaRPr>
          </a:p>
        </p:txBody>
      </p:sp>
      <p:pic>
        <p:nvPicPr>
          <p:cNvPr id="21509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1924050"/>
            <a:ext cx="7800975" cy="471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smtClean="0">
                <a:latin typeface="Calibri" panose="020F0502020204030204" pitchFamily="34" charset="0"/>
              </a:rPr>
              <a:t>Special-Use Waters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en-US" b="1" dirty="0" smtClean="0">
                <a:latin typeface="Calibri" panose="020F0502020204030204" pitchFamily="34" charset="0"/>
              </a:rPr>
              <a:t>Add 29 Exceptional Waters</a:t>
            </a:r>
          </a:p>
          <a:p>
            <a:pPr lvl="1">
              <a:spcBef>
                <a:spcPct val="0"/>
              </a:spcBef>
            </a:pPr>
            <a:r>
              <a:rPr lang="en-US" altLang="en-US" sz="3000" dirty="0" smtClean="0">
                <a:latin typeface="Calibri" panose="020F0502020204030204" pitchFamily="34" charset="0"/>
              </a:rPr>
              <a:t>Based upon finding an excellent fish or macroinvertebrate community</a:t>
            </a:r>
          </a:p>
          <a:p>
            <a:endParaRPr lang="en-US" alt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765550" y="6589713"/>
            <a:ext cx="1905000" cy="268287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2146291-723F-419E-9069-1CBEE7E1472F}" type="slidenum">
              <a:rPr lang="en-US" altLang="en-US" sz="1400" b="1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 b="1" dirty="0" smtClean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5107"/>
            <a:ext cx="9144000" cy="430460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12800"/>
            <a:ext cx="9144000" cy="6045200"/>
          </a:xfr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tileRect/>
          </a:gradFill>
        </p:spPr>
        <p:txBody>
          <a:bodyPr/>
          <a:lstStyle/>
          <a:p>
            <a:pPr eaLnBrk="1" hangingPunct="1">
              <a:defRPr/>
            </a:pPr>
            <a:r>
              <a:rPr lang="en-US" altLang="en-US" sz="3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June 6, 2018 @ 4:00 PM ET</a:t>
            </a:r>
          </a:p>
          <a:p>
            <a:pPr eaLnBrk="1" hangingPunct="1">
              <a:defRPr/>
            </a:pPr>
            <a:r>
              <a:rPr lang="en-US" altLang="en-US" sz="3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Mail to: </a:t>
            </a:r>
          </a:p>
          <a:p>
            <a:pPr marL="800100" lvl="2" indent="0" eaLnBrk="1" hangingPunct="1">
              <a:buFontTx/>
              <a:buNone/>
              <a:defRPr/>
            </a:pPr>
            <a:r>
              <a:rPr lang="en-US" altLang="en-US" sz="2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Carole J. Catalfo, Esq.</a:t>
            </a:r>
          </a:p>
          <a:p>
            <a:pPr marL="800100" lvl="2" indent="0" eaLnBrk="1" hangingPunct="1">
              <a:buFontTx/>
              <a:buNone/>
              <a:defRPr/>
            </a:pPr>
            <a:r>
              <a:rPr lang="en-US" altLang="en-US" sz="2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Internal Policy Analyst</a:t>
            </a:r>
          </a:p>
          <a:p>
            <a:pPr marL="800100" lvl="2" indent="0" eaLnBrk="1" hangingPunct="1">
              <a:buFontTx/>
              <a:buNone/>
              <a:defRPr/>
            </a:pPr>
            <a:r>
              <a:rPr lang="en-US" altLang="en-US" sz="2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Division of Water</a:t>
            </a:r>
          </a:p>
          <a:p>
            <a:pPr marL="800100" lvl="2" indent="0" eaLnBrk="1" hangingPunct="1">
              <a:buFontTx/>
              <a:buNone/>
              <a:defRPr/>
            </a:pPr>
            <a:r>
              <a:rPr lang="en-US" altLang="en-US" sz="2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300 Sower Blvd., 3NW 36WK</a:t>
            </a:r>
          </a:p>
          <a:p>
            <a:pPr marL="800100" lvl="2" indent="0" eaLnBrk="1" hangingPunct="1">
              <a:buFontTx/>
              <a:buNone/>
              <a:defRPr/>
            </a:pPr>
            <a:r>
              <a:rPr lang="en-US" altLang="en-US" sz="2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Frankfort, KY 40601</a:t>
            </a:r>
          </a:p>
          <a:p>
            <a:pPr eaLnBrk="1" hangingPunct="1">
              <a:defRPr/>
            </a:pPr>
            <a:endParaRPr lang="en-US" altLang="en-US" sz="24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altLang="en-US" sz="3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Email to: </a:t>
            </a:r>
            <a:r>
              <a:rPr lang="en-US" altLang="en-US" sz="3200" b="1" u="sng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water@ky.gov </a:t>
            </a:r>
            <a:endParaRPr lang="en-US" altLang="en-US" sz="32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 eaLnBrk="1" hangingPunct="1">
              <a:defRPr/>
            </a:pPr>
            <a:r>
              <a:rPr lang="en-US" altLang="en-US" sz="28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“</a:t>
            </a:r>
            <a:r>
              <a:rPr lang="en-US" altLang="en-US" sz="28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2018 Triennial Review</a:t>
            </a:r>
            <a:r>
              <a:rPr lang="en-US" altLang="en-US" sz="28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” in the subject line</a:t>
            </a: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58C76A3-1DB7-4DA1-A6CC-17ADC9E2836C}" type="slidenum">
              <a:rPr lang="en-US" altLang="en-US" sz="1400" b="1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 b="1" smtClean="0">
              <a:latin typeface="Calibri" panose="020F0502020204030204" pitchFamily="34" charset="0"/>
            </a:endParaRPr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800" dirty="0" smtClean="0">
                <a:latin typeface="Calibri" panose="020F0502020204030204" pitchFamily="34" charset="0"/>
              </a:rPr>
              <a:t>Written Comments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28675"/>
            <a:ext cx="9144000" cy="6029325"/>
          </a:xfr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tileRect/>
          </a:gradFill>
        </p:spPr>
        <p:txBody>
          <a:bodyPr/>
          <a:lstStyle/>
          <a:p>
            <a:pPr eaLnBrk="1" hangingPunct="1">
              <a:defRPr/>
            </a:pPr>
            <a:r>
              <a:rPr lang="en-US" altLang="en-US" sz="4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Clean Water Act (CWA) Section 303(c)(1) Requirements:</a:t>
            </a:r>
          </a:p>
          <a:p>
            <a:pPr lvl="1" eaLnBrk="1" hangingPunct="1">
              <a:defRPr/>
            </a:pPr>
            <a:r>
              <a:rPr lang="en-US" altLang="en-US" sz="3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Every 3-years </a:t>
            </a:r>
          </a:p>
          <a:p>
            <a:pPr lvl="1" eaLnBrk="1" hangingPunct="1">
              <a:defRPr/>
            </a:pPr>
            <a:r>
              <a:rPr lang="en-US" altLang="en-US" sz="3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Review State Water Quality Standards</a:t>
            </a:r>
          </a:p>
          <a:p>
            <a:pPr lvl="1" eaLnBrk="1" hangingPunct="1">
              <a:defRPr/>
            </a:pPr>
            <a:r>
              <a:rPr lang="en-US" altLang="en-US" sz="3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Public Participation:</a:t>
            </a:r>
          </a:p>
          <a:p>
            <a:pPr lvl="2" eaLnBrk="1" hangingPunct="1">
              <a:defRPr/>
            </a:pPr>
            <a:r>
              <a:rPr lang="en-US" altLang="en-US" sz="3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Public Comment Period </a:t>
            </a:r>
          </a:p>
          <a:p>
            <a:pPr lvl="2" eaLnBrk="1" hangingPunct="1">
              <a:defRPr/>
            </a:pPr>
            <a:r>
              <a:rPr lang="en-US" altLang="en-US" sz="3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Public Meetings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0370302-EB2B-4E72-82DC-9421269FF94A}" type="slidenum">
              <a:rPr lang="en-US" altLang="en-US" sz="1400" b="1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b="1" smtClean="0">
              <a:latin typeface="Calibri" panose="020F0502020204030204" pitchFamily="34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800" smtClean="0">
                <a:latin typeface="Calibri" panose="020F0502020204030204" pitchFamily="34" charset="0"/>
              </a:rPr>
              <a:t>2018 Triennial 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2018 Triennial Review Information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r>
              <a:rPr lang="en-US"/>
              <a:t>http://water.ky.gov/waterquality/Pages/WaterQualityStandards.aspx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1EF7F6-AF9A-4F25-B850-FA742D958622}" type="slidenum">
              <a:rPr lang="en-US" altLang="en-US" b="1" smtClean="0">
                <a:solidFill>
                  <a:srgbClr val="000066"/>
                </a:solidFill>
                <a:latin typeface="Calibri" panose="020F0502020204030204" pitchFamily="34" charset="0"/>
              </a:rPr>
              <a:pPr>
                <a:defRPr/>
              </a:pPr>
              <a:t>20</a:t>
            </a:fld>
            <a:endParaRPr lang="en-US" altLang="en-US" b="1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839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6019800"/>
          </a:xfr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tileRect/>
          </a:gradFill>
        </p:spPr>
        <p:txBody>
          <a:bodyPr/>
          <a:lstStyle/>
          <a:p>
            <a:pPr eaLnBrk="1" fontAlgn="t" hangingPunct="1">
              <a:spcBef>
                <a:spcPts val="300"/>
              </a:spcBef>
              <a:defRPr/>
            </a:pPr>
            <a:r>
              <a:rPr lang="en-US" altLang="en-US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KRS 13A</a:t>
            </a:r>
          </a:p>
          <a:p>
            <a:pPr lvl="1" eaLnBrk="1" fontAlgn="t" hangingPunct="1">
              <a:spcBef>
                <a:spcPts val="300"/>
              </a:spcBef>
              <a:defRPr/>
            </a:pPr>
            <a:r>
              <a:rPr lang="en-US" alt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File with LRC</a:t>
            </a:r>
          </a:p>
          <a:p>
            <a:pPr lvl="1" eaLnBrk="1" fontAlgn="t" hangingPunct="1">
              <a:spcBef>
                <a:spcPts val="300"/>
              </a:spcBef>
              <a:defRPr/>
            </a:pPr>
            <a:r>
              <a:rPr lang="en-US" alt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Publish in Legislative Record</a:t>
            </a:r>
          </a:p>
          <a:p>
            <a:pPr lvl="1" eaLnBrk="1" fontAlgn="t" hangingPunct="1">
              <a:spcBef>
                <a:spcPts val="300"/>
              </a:spcBef>
              <a:defRPr/>
            </a:pPr>
            <a:r>
              <a:rPr lang="en-US" alt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30-Day Comment Period</a:t>
            </a:r>
          </a:p>
          <a:p>
            <a:pPr lvl="1" eaLnBrk="1" fontAlgn="t" hangingPunct="1">
              <a:spcBef>
                <a:spcPts val="300"/>
              </a:spcBef>
              <a:defRPr/>
            </a:pPr>
            <a:r>
              <a:rPr lang="en-US" alt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Public Hearing</a:t>
            </a:r>
          </a:p>
          <a:p>
            <a:pPr eaLnBrk="1" fontAlgn="t" hangingPunct="1">
              <a:defRPr/>
            </a:pPr>
            <a:endParaRPr lang="en-US" altLang="en-US" sz="4000" b="1" dirty="0" smtClean="0">
              <a:latin typeface="Calibri" panose="020F0502020204030204" pitchFamily="34" charset="0"/>
            </a:endParaRPr>
          </a:p>
        </p:txBody>
      </p:sp>
      <p:sp>
        <p:nvSpPr>
          <p:cNvPr id="23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BD924D1-FB6B-42D2-8F2D-668FC9FBC7E5}" type="slidenum">
              <a:rPr lang="en-US" altLang="en-US" sz="1400" b="1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b="1" smtClean="0">
              <a:latin typeface="Calibri" panose="020F0502020204030204" pitchFamily="34" charset="0"/>
            </a:endParaRPr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800" smtClean="0">
                <a:latin typeface="Calibri" panose="020F0502020204030204" pitchFamily="34" charset="0"/>
              </a:rPr>
              <a:t>WQS Amendments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800" smtClean="0">
                <a:latin typeface="Calibri" panose="020F0502020204030204" pitchFamily="34" charset="0"/>
              </a:rPr>
              <a:t>Tentative Timeline</a:t>
            </a:r>
          </a:p>
        </p:txBody>
      </p:sp>
      <p:pic>
        <p:nvPicPr>
          <p:cNvPr id="8195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13" y="912813"/>
            <a:ext cx="9121775" cy="5292725"/>
          </a:xfrm>
        </p:spPr>
      </p:pic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8197" name="TextBox 2"/>
          <p:cNvSpPr txBox="1">
            <a:spLocks noChangeArrowheads="1"/>
          </p:cNvSpPr>
          <p:nvPr/>
        </p:nvSpPr>
        <p:spPr bwMode="auto">
          <a:xfrm>
            <a:off x="6284913" y="6200775"/>
            <a:ext cx="2743200" cy="5857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6019800"/>
          </a:xfr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tileRect/>
          </a:gradFill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Provide an Opportunity for Public </a:t>
            </a: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omment on:</a:t>
            </a:r>
          </a:p>
          <a:p>
            <a:pPr lvl="1" eaLnBrk="1" hangingPunct="1">
              <a:defRPr/>
            </a:pP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Water Quality Standards (WQS) located in 401 KAR Chapter 10</a:t>
            </a:r>
          </a:p>
          <a:p>
            <a:pPr lvl="2" eaLnBrk="1" hangingPunct="1">
              <a:defRPr/>
            </a:pP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401 KAR Chapter 10 Revisions</a:t>
            </a:r>
          </a:p>
          <a:p>
            <a:pPr lvl="2" eaLnBrk="1" hangingPunct="1">
              <a:defRPr/>
            </a:pP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National </a:t>
            </a:r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R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ecommended WQS Criteria</a:t>
            </a:r>
          </a:p>
          <a:p>
            <a:pPr marL="457200" lvl="1" indent="0" eaLnBrk="1" hangingPunct="1">
              <a:buFontTx/>
              <a:buNone/>
              <a:defRPr/>
            </a:pPr>
            <a:endParaRPr lang="en-US" sz="3600" dirty="0" smtClean="0">
              <a:latin typeface="Calibri" panose="020F0502020204030204" pitchFamily="34" charset="0"/>
            </a:endParaRP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475FCB6-EB14-4C70-BFBD-54C0757A4F85}" type="slidenum">
              <a:rPr lang="en-US" altLang="en-US" sz="1400" b="1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b="1" smtClean="0">
              <a:latin typeface="Calibri" panose="020F0502020204030204" pitchFamily="34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800" smtClean="0">
                <a:latin typeface="Calibri" panose="020F0502020204030204" pitchFamily="34" charset="0"/>
              </a:rPr>
              <a:t>Purpose of Listening Session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smtClean="0">
                <a:latin typeface="Calibri" panose="020F0502020204030204" pitchFamily="34" charset="0"/>
              </a:rPr>
              <a:t>KDOW Considerations</a:t>
            </a:r>
            <a:endParaRPr lang="en-US" altLang="en-US" sz="48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tileRect/>
          </a:gradFill>
        </p:spPr>
        <p:txBody>
          <a:bodyPr/>
          <a:lstStyle/>
          <a:p>
            <a:pPr eaLnBrk="1" fontAlgn="t" hangingPunct="1">
              <a:spcBef>
                <a:spcPts val="300"/>
              </a:spcBef>
              <a:defRPr/>
            </a:pPr>
            <a:r>
              <a:rPr lang="en-US" alt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Human Health Criteria for 94 pollutants</a:t>
            </a:r>
          </a:p>
          <a:p>
            <a:pPr eaLnBrk="1" fontAlgn="t" hangingPunct="1">
              <a:spcBef>
                <a:spcPts val="300"/>
              </a:spcBef>
              <a:defRPr/>
            </a:pPr>
            <a:r>
              <a:rPr lang="en-US" alt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Aquatic Life Criteria for Ammonia, Cadmium, </a:t>
            </a:r>
            <a:r>
              <a:rPr lang="en-US" altLang="en-US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Carbaryl</a:t>
            </a:r>
            <a:r>
              <a:rPr lang="en-US" alt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and Selenium (in fish fillets)</a:t>
            </a:r>
            <a:endParaRPr lang="en-US" altLang="en-US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eaLnBrk="1" fontAlgn="t" hangingPunct="1">
              <a:spcBef>
                <a:spcPts val="300"/>
              </a:spcBef>
              <a:defRPr/>
            </a:pPr>
            <a:r>
              <a:rPr lang="en-US" alt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Recreational Criteria for </a:t>
            </a:r>
            <a:r>
              <a:rPr lang="en-US" altLang="en-US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E. coli</a:t>
            </a:r>
          </a:p>
          <a:p>
            <a:pPr eaLnBrk="1" fontAlgn="t" hangingPunct="1">
              <a:spcBef>
                <a:spcPts val="300"/>
              </a:spcBef>
              <a:defRPr/>
            </a:pPr>
            <a:r>
              <a:rPr lang="en-US" alt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Adopting CSO wet weather provisions</a:t>
            </a:r>
          </a:p>
          <a:p>
            <a:pPr eaLnBrk="1" fontAlgn="t" hangingPunct="1">
              <a:spcBef>
                <a:spcPts val="300"/>
              </a:spcBef>
              <a:defRPr/>
            </a:pPr>
            <a:r>
              <a:rPr lang="en-US" alt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Allowing use of Copper Biotic Ligand Model </a:t>
            </a:r>
          </a:p>
          <a:p>
            <a:pPr eaLnBrk="1" fontAlgn="t" hangingPunct="1">
              <a:spcBef>
                <a:spcPts val="300"/>
              </a:spcBef>
              <a:defRPr/>
            </a:pPr>
            <a:r>
              <a:rPr lang="en-US" alt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Designating 52 new Outstanding State Resource Waters (OSRW) and 29 new Exceptional Waters</a:t>
            </a:r>
          </a:p>
          <a:p>
            <a:pPr eaLnBrk="1" fontAlgn="t" hangingPunct="1">
              <a:spcBef>
                <a:spcPts val="600"/>
              </a:spcBef>
              <a:defRPr/>
            </a:pPr>
            <a:endParaRPr lang="en-US" altLang="en-US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 eaLnBrk="1" fontAlgn="t" hangingPunct="1">
              <a:defRPr/>
            </a:pPr>
            <a:endParaRPr lang="en-US" altLang="en-US" sz="3600" i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FD8331F-6473-4CBF-A220-87498860DDF8}" type="slidenum">
              <a:rPr lang="en-US" altLang="en-US" sz="1400" b="1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b="1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smtClean="0">
                <a:latin typeface="Calibri" panose="020F0502020204030204" pitchFamily="34" charset="0"/>
              </a:rPr>
              <a:t>Human Health</a:t>
            </a:r>
            <a:endParaRPr lang="en-US" altLang="en-US" sz="480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r>
              <a:rPr lang="en-US" altLang="en-US" b="1" dirty="0" smtClean="0">
                <a:latin typeface="Calibri" panose="020F0502020204030204" pitchFamily="34" charset="0"/>
              </a:rPr>
              <a:t>94 Chemicals</a:t>
            </a:r>
          </a:p>
          <a:p>
            <a:pPr lvl="1"/>
            <a:r>
              <a:rPr lang="en-US" altLang="en-US" dirty="0" smtClean="0">
                <a:latin typeface="Calibri" panose="020F0502020204030204" pitchFamily="34" charset="0"/>
              </a:rPr>
              <a:t>Update to EPA’s 2015 recommended criteria using:</a:t>
            </a:r>
          </a:p>
          <a:p>
            <a:pPr lvl="2"/>
            <a:r>
              <a:rPr lang="en-US" altLang="en-US" dirty="0" smtClean="0">
                <a:latin typeface="Calibri" panose="020F0502020204030204" pitchFamily="34" charset="0"/>
              </a:rPr>
              <a:t>body weight = 80 kg, </a:t>
            </a:r>
          </a:p>
          <a:p>
            <a:pPr lvl="2"/>
            <a:r>
              <a:rPr lang="en-US" altLang="en-US" dirty="0" smtClean="0">
                <a:latin typeface="Calibri" panose="020F0502020204030204" pitchFamily="34" charset="0"/>
              </a:rPr>
              <a:t>drinking water ingestion = 2.4 L/day, </a:t>
            </a:r>
          </a:p>
          <a:p>
            <a:pPr lvl="2"/>
            <a:r>
              <a:rPr lang="en-US" altLang="en-US" dirty="0" smtClean="0">
                <a:latin typeface="Calibri" panose="020F0502020204030204" pitchFamily="34" charset="0"/>
              </a:rPr>
              <a:t>fish consumption rate = 22.8 g/d (Inland South value)</a:t>
            </a:r>
          </a:p>
          <a:p>
            <a:endParaRPr lang="en-US" alt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E76C683-CCBE-44F1-807B-F9EDC827572F}" type="slidenum">
              <a:rPr lang="en-US" altLang="en-US" sz="1400" b="1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b="1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smtClean="0">
                <a:latin typeface="Calibri" panose="020F0502020204030204" pitchFamily="34" charset="0"/>
              </a:rPr>
              <a:t>Aquatic Life</a:t>
            </a:r>
            <a:endParaRPr lang="en-US" altLang="en-US" sz="480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0" y="812800"/>
            <a:ext cx="9144000" cy="60452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en-US" b="1" smtClean="0">
                <a:latin typeface="Calibri" panose="020F0502020204030204" pitchFamily="34" charset="0"/>
              </a:rPr>
              <a:t>Ammonia</a:t>
            </a:r>
          </a:p>
          <a:p>
            <a:pPr lvl="1">
              <a:spcBef>
                <a:spcPct val="0"/>
              </a:spcBef>
            </a:pPr>
            <a:r>
              <a:rPr lang="en-US" altLang="en-US" smtClean="0">
                <a:latin typeface="Calibri" panose="020F0502020204030204" pitchFamily="34" charset="0"/>
              </a:rPr>
              <a:t>Update to EPA’s 2013 recommended criteria</a:t>
            </a:r>
          </a:p>
          <a:p>
            <a:pPr lvl="2">
              <a:spcBef>
                <a:spcPct val="0"/>
              </a:spcBef>
            </a:pPr>
            <a:r>
              <a:rPr lang="en-US" altLang="en-US" smtClean="0">
                <a:latin typeface="Calibri" panose="020F0502020204030204" pitchFamily="34" charset="0"/>
              </a:rPr>
              <a:t>Acute Cold Water</a:t>
            </a:r>
          </a:p>
          <a:p>
            <a:pPr lvl="2">
              <a:spcBef>
                <a:spcPct val="0"/>
              </a:spcBef>
            </a:pPr>
            <a:endParaRPr lang="en-US" altLang="en-US" smtClean="0">
              <a:latin typeface="Calibri" panose="020F0502020204030204" pitchFamily="34" charset="0"/>
            </a:endParaRPr>
          </a:p>
          <a:p>
            <a:pPr lvl="2">
              <a:spcBef>
                <a:spcPct val="0"/>
              </a:spcBef>
            </a:pPr>
            <a:endParaRPr lang="en-US" altLang="en-US" smtClean="0">
              <a:latin typeface="Calibri" panose="020F0502020204030204" pitchFamily="34" charset="0"/>
            </a:endParaRPr>
          </a:p>
          <a:p>
            <a:pPr lvl="2">
              <a:spcBef>
                <a:spcPct val="0"/>
              </a:spcBef>
            </a:pPr>
            <a:endParaRPr lang="en-US" altLang="en-US" smtClean="0">
              <a:latin typeface="Calibri" panose="020F0502020204030204" pitchFamily="34" charset="0"/>
            </a:endParaRPr>
          </a:p>
          <a:p>
            <a:pPr lvl="2">
              <a:spcBef>
                <a:spcPct val="0"/>
              </a:spcBef>
            </a:pPr>
            <a:r>
              <a:rPr lang="en-US" altLang="en-US" smtClean="0">
                <a:latin typeface="Calibri" panose="020F0502020204030204" pitchFamily="34" charset="0"/>
              </a:rPr>
              <a:t>Acute Warm Water</a:t>
            </a:r>
          </a:p>
          <a:p>
            <a:pPr lvl="2">
              <a:spcBef>
                <a:spcPct val="0"/>
              </a:spcBef>
            </a:pPr>
            <a:endParaRPr lang="en-US" altLang="en-US" smtClean="0">
              <a:latin typeface="Calibri" panose="020F0502020204030204" pitchFamily="34" charset="0"/>
            </a:endParaRPr>
          </a:p>
          <a:p>
            <a:pPr lvl="2">
              <a:spcBef>
                <a:spcPct val="0"/>
              </a:spcBef>
            </a:pPr>
            <a:endParaRPr lang="en-US" altLang="en-US" smtClean="0">
              <a:latin typeface="Calibri" panose="020F0502020204030204" pitchFamily="34" charset="0"/>
            </a:endParaRPr>
          </a:p>
          <a:p>
            <a:pPr lvl="2">
              <a:spcBef>
                <a:spcPct val="0"/>
              </a:spcBef>
            </a:pPr>
            <a:r>
              <a:rPr lang="en-US" altLang="en-US" smtClean="0">
                <a:latin typeface="Calibri" panose="020F0502020204030204" pitchFamily="34" charset="0"/>
              </a:rPr>
              <a:t>Chronic </a:t>
            </a:r>
          </a:p>
          <a:p>
            <a:pPr lvl="2">
              <a:spcBef>
                <a:spcPct val="0"/>
              </a:spcBef>
            </a:pPr>
            <a:endParaRPr lang="en-US" altLang="en-US" smtClean="0">
              <a:latin typeface="Calibri" panose="020F0502020204030204" pitchFamily="34" charset="0"/>
            </a:endParaRPr>
          </a:p>
          <a:p>
            <a:endParaRPr lang="en-US" alt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E0AE015-C480-4CD5-A8C2-5BC180891D04}" type="slidenum">
              <a:rPr lang="en-US" altLang="en-US" sz="1400" b="1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b="1" smtClean="0">
              <a:latin typeface="Calibri" panose="020F0502020204030204" pitchFamily="34" charset="0"/>
            </a:endParaRPr>
          </a:p>
        </p:txBody>
      </p:sp>
      <p:pic>
        <p:nvPicPr>
          <p:cNvPr id="12293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175" y="2344738"/>
            <a:ext cx="54102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175" y="4089400"/>
            <a:ext cx="61722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175" y="5280025"/>
            <a:ext cx="57912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smtClean="0">
                <a:latin typeface="Calibri" panose="020F0502020204030204" pitchFamily="34" charset="0"/>
              </a:rPr>
              <a:t>Aquatic Life</a:t>
            </a:r>
            <a:endParaRPr lang="en-US" altLang="en-US" sz="480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r>
              <a:rPr lang="en-US" altLang="en-US" b="1" smtClean="0">
                <a:latin typeface="Calibri" panose="020F0502020204030204" pitchFamily="34" charset="0"/>
              </a:rPr>
              <a:t>Cadmium</a:t>
            </a:r>
          </a:p>
          <a:p>
            <a:pPr lvl="1"/>
            <a:r>
              <a:rPr lang="en-US" altLang="en-US" smtClean="0">
                <a:latin typeface="Calibri" panose="020F0502020204030204" pitchFamily="34" charset="0"/>
              </a:rPr>
              <a:t>Update to EPA’s 2016 recommended criteria but retain as total recovered (not dissolved)</a:t>
            </a:r>
          </a:p>
          <a:p>
            <a:pPr lvl="2"/>
            <a:r>
              <a:rPr lang="en-US" altLang="en-US" smtClean="0">
                <a:latin typeface="Calibri" panose="020F0502020204030204" pitchFamily="34" charset="0"/>
              </a:rPr>
              <a:t>Acute (μg/L) = e</a:t>
            </a:r>
            <a:r>
              <a:rPr lang="en-US" altLang="en-US" baseline="30000" smtClean="0">
                <a:latin typeface="Calibri" panose="020F0502020204030204" pitchFamily="34" charset="0"/>
              </a:rPr>
              <a:t>(0.9789 (ln</a:t>
            </a:r>
            <a:r>
              <a:rPr lang="en-US" altLang="en-US" smtClean="0">
                <a:latin typeface="Calibri" panose="020F0502020204030204" pitchFamily="34" charset="0"/>
              </a:rPr>
              <a:t> </a:t>
            </a:r>
            <a:r>
              <a:rPr lang="en-US" altLang="en-US" baseline="30000" smtClean="0">
                <a:latin typeface="Calibri" panose="020F0502020204030204" pitchFamily="34" charset="0"/>
              </a:rPr>
              <a:t>Hardness)</a:t>
            </a:r>
            <a:r>
              <a:rPr lang="en-US" altLang="en-US" smtClean="0">
                <a:latin typeface="Calibri" panose="020F0502020204030204" pitchFamily="34" charset="0"/>
              </a:rPr>
              <a:t> </a:t>
            </a:r>
            <a:r>
              <a:rPr lang="en-US" altLang="en-US" baseline="30000" smtClean="0">
                <a:latin typeface="Calibri" panose="020F0502020204030204" pitchFamily="34" charset="0"/>
              </a:rPr>
              <a:t>– 3.866)</a:t>
            </a:r>
            <a:r>
              <a:rPr lang="en-US" altLang="en-US" smtClean="0">
                <a:latin typeface="Calibri" panose="020F0502020204030204" pitchFamily="34" charset="0"/>
              </a:rPr>
              <a:t> </a:t>
            </a:r>
          </a:p>
          <a:p>
            <a:pPr lvl="2"/>
            <a:r>
              <a:rPr lang="en-US" altLang="en-US" smtClean="0">
                <a:latin typeface="Calibri" panose="020F0502020204030204" pitchFamily="34" charset="0"/>
              </a:rPr>
              <a:t>Chronic (μg/L) = e</a:t>
            </a:r>
            <a:r>
              <a:rPr lang="en-US" altLang="en-US" baseline="30000" smtClean="0">
                <a:latin typeface="Calibri" panose="020F0502020204030204" pitchFamily="34" charset="0"/>
              </a:rPr>
              <a:t>(0.7977 (ln</a:t>
            </a:r>
            <a:r>
              <a:rPr lang="en-US" altLang="en-US" smtClean="0">
                <a:latin typeface="Calibri" panose="020F0502020204030204" pitchFamily="34" charset="0"/>
              </a:rPr>
              <a:t> </a:t>
            </a:r>
            <a:r>
              <a:rPr lang="en-US" altLang="en-US" baseline="30000" smtClean="0">
                <a:latin typeface="Calibri" panose="020F0502020204030204" pitchFamily="34" charset="0"/>
              </a:rPr>
              <a:t>Hardness) - 3.909)</a:t>
            </a: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600">
                <a:solidFill>
                  <a:srgbClr val="0000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rgbClr val="0000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0000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rgbClr val="0000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DB39C5-0AA3-4AAE-9915-3519832AB91D}" type="slidenum">
              <a:rPr lang="en-US" altLang="en-US" sz="1400" b="1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b="1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4206</TotalTime>
  <Words>599</Words>
  <Application>Microsoft Office PowerPoint</Application>
  <PresentationFormat>Letter Paper (8.5x11 in)</PresentationFormat>
  <Paragraphs>124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Tahoma</vt:lpstr>
      <vt:lpstr>Times New Roman</vt:lpstr>
      <vt:lpstr>Default Design</vt:lpstr>
      <vt:lpstr>2018 Triennial Review </vt:lpstr>
      <vt:lpstr>2018 Triennial Review</vt:lpstr>
      <vt:lpstr>WQS Amendments</vt:lpstr>
      <vt:lpstr>Tentative Timeline</vt:lpstr>
      <vt:lpstr>Purpose of Listening Session</vt:lpstr>
      <vt:lpstr>KDOW Considerations</vt:lpstr>
      <vt:lpstr>Human Health</vt:lpstr>
      <vt:lpstr>Aquatic Life</vt:lpstr>
      <vt:lpstr>Aquatic Life</vt:lpstr>
      <vt:lpstr>Aquatic Life</vt:lpstr>
      <vt:lpstr>Aquatic Life</vt:lpstr>
      <vt:lpstr>Aquatic Life</vt:lpstr>
      <vt:lpstr>Recreational Criteria</vt:lpstr>
      <vt:lpstr>Recreational Criteria</vt:lpstr>
      <vt:lpstr>Recreational Criteria</vt:lpstr>
      <vt:lpstr>Special-Use Waters</vt:lpstr>
      <vt:lpstr>Special-Use Waters</vt:lpstr>
      <vt:lpstr>Special-Use Waters</vt:lpstr>
      <vt:lpstr>Written Comments</vt:lpstr>
      <vt:lpstr>2018 Triennial Review Information</vt:lpstr>
    </vt:vector>
  </TitlesOfParts>
  <Company>New West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Department of Transportation</dc:title>
  <dc:creator>dodonnell</dc:creator>
  <cp:lastModifiedBy>Jason Heath</cp:lastModifiedBy>
  <cp:revision>435</cp:revision>
  <cp:lastPrinted>2015-05-12T18:36:25Z</cp:lastPrinted>
  <dcterms:created xsi:type="dcterms:W3CDTF">2004-12-15T23:10:27Z</dcterms:created>
  <dcterms:modified xsi:type="dcterms:W3CDTF">2018-05-23T17:16:56Z</dcterms:modified>
</cp:coreProperties>
</file>