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4" r:id="rId2"/>
    <p:sldId id="278" r:id="rId3"/>
    <p:sldId id="281" r:id="rId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EF3A"/>
    <a:srgbClr val="000099"/>
    <a:srgbClr val="000000"/>
    <a:srgbClr val="808080"/>
    <a:srgbClr val="1C6FA8"/>
    <a:srgbClr val="BBE0E3"/>
    <a:srgbClr val="DDDDDD"/>
    <a:srgbClr val="C0C0C0"/>
    <a:srgbClr val="99FF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6057" autoAdjust="0"/>
  </p:normalViewPr>
  <p:slideViewPr>
    <p:cSldViewPr>
      <p:cViewPr varScale="1">
        <p:scale>
          <a:sx n="82" d="100"/>
          <a:sy n="82" d="100"/>
        </p:scale>
        <p:origin x="107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56" y="-78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0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11164-714C-434F-B8A4-78D7B146AEDE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822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822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88A29-6310-4090-B2EA-32EC9DD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479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5791"/>
            <a:ext cx="548640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FCECB1-401B-4EC7-BEF8-AA089D7D9C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510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41288" y="6400800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900">
              <a:solidFill>
                <a:schemeClr val="bg2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Mass Balance/Source Apportionment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6783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1)  Calculate mass loads in Ohio River.</a:t>
            </a:r>
          </a:p>
          <a:p>
            <a:pPr lvl="2"/>
            <a:r>
              <a:rPr lang="en-US" sz="2200" b="1" dirty="0" smtClean="0"/>
              <a:t>Based on existing </a:t>
            </a:r>
            <a:r>
              <a:rPr lang="en-US" sz="2200" b="1" dirty="0" err="1" smtClean="0"/>
              <a:t>mainstem</a:t>
            </a:r>
            <a:r>
              <a:rPr lang="en-US" sz="2200" b="1" dirty="0" smtClean="0"/>
              <a:t> studies.</a:t>
            </a:r>
          </a:p>
          <a:p>
            <a:pPr lvl="2"/>
            <a:r>
              <a:rPr lang="en-US" sz="2200" b="1" dirty="0" smtClean="0"/>
              <a:t>Bottom of each pool where data allows.</a:t>
            </a:r>
          </a:p>
          <a:p>
            <a:pPr lvl="1"/>
            <a:endParaRPr lang="en-US" b="1" dirty="0" smtClean="0"/>
          </a:p>
          <a:p>
            <a:pPr>
              <a:buNone/>
            </a:pPr>
            <a:r>
              <a:rPr lang="en-US" b="1" dirty="0" smtClean="0"/>
              <a:t>2)  Calculate mass loads from 15 largest </a:t>
            </a:r>
            <a:r>
              <a:rPr lang="en-US" b="1" dirty="0" err="1" smtClean="0"/>
              <a:t>tribs</a:t>
            </a:r>
            <a:r>
              <a:rPr lang="en-US" b="1" dirty="0" smtClean="0"/>
              <a:t>.</a:t>
            </a:r>
          </a:p>
          <a:p>
            <a:pPr lvl="2"/>
            <a:r>
              <a:rPr lang="en-US" sz="2200" b="1" dirty="0" smtClean="0"/>
              <a:t>Accounts for approx. 85% of watershed.</a:t>
            </a:r>
          </a:p>
          <a:p>
            <a:pPr lvl="2"/>
            <a:r>
              <a:rPr lang="en-US" sz="2200" b="1" dirty="0" smtClean="0"/>
              <a:t>Includes ~85% of atmospheric deposition.</a:t>
            </a:r>
          </a:p>
          <a:p>
            <a:pPr lvl="2"/>
            <a:r>
              <a:rPr lang="en-US" sz="2200" b="1" dirty="0" smtClean="0"/>
              <a:t>Based on current sampling effort.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Mass Balance/Source Apportionment (cont.)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6783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3)  Calc. mass loads for Ohio River point sources.</a:t>
            </a:r>
          </a:p>
          <a:p>
            <a:pPr lvl="2"/>
            <a:r>
              <a:rPr lang="en-US" sz="2200" b="1" dirty="0" smtClean="0"/>
              <a:t>Use existing data in data bases.</a:t>
            </a:r>
          </a:p>
          <a:p>
            <a:pPr lvl="2"/>
            <a:r>
              <a:rPr lang="en-US" sz="2200" b="1" dirty="0" smtClean="0"/>
              <a:t>Extrapolate where appropriate based on SIC codes.</a:t>
            </a:r>
          </a:p>
          <a:p>
            <a:pPr>
              <a:buNone/>
            </a:pPr>
            <a:endParaRPr lang="en-US" b="1" dirty="0" smtClean="0"/>
          </a:p>
          <a:p>
            <a:pPr marL="457200" indent="-457200">
              <a:buAutoNum type="arabicParenR" startAt="4"/>
            </a:pPr>
            <a:r>
              <a:rPr lang="en-US" b="1" dirty="0" smtClean="0"/>
              <a:t>Calc. mass loads for </a:t>
            </a:r>
            <a:r>
              <a:rPr lang="en-US" b="1" dirty="0" err="1" smtClean="0"/>
              <a:t>trib</a:t>
            </a:r>
            <a:r>
              <a:rPr lang="en-US" b="1" dirty="0" smtClean="0"/>
              <a:t> point sources.</a:t>
            </a:r>
          </a:p>
          <a:p>
            <a:pPr marL="342900" lvl="2" indent="-342900">
              <a:buNone/>
            </a:pPr>
            <a:r>
              <a:rPr lang="en-US" b="1" dirty="0" smtClean="0"/>
              <a:t>		</a:t>
            </a:r>
          </a:p>
          <a:p>
            <a:pPr>
              <a:buNone/>
            </a:pPr>
            <a:r>
              <a:rPr lang="en-US" b="1" dirty="0" smtClean="0"/>
              <a:t>5)  Estimate atmospheric deposition on watershed 	basis.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6)  Putting It All Together.</a:t>
            </a:r>
            <a:endParaRPr lang="en-US" sz="2200" b="1" dirty="0" smtClean="0"/>
          </a:p>
          <a:p>
            <a:pPr lvl="2"/>
            <a:r>
              <a:rPr lang="en-US" sz="2200" b="1" dirty="0" smtClean="0"/>
              <a:t>Estimate percent contribution from all sources.</a:t>
            </a:r>
          </a:p>
          <a:p>
            <a:pPr lvl="2">
              <a:buNone/>
            </a:pPr>
            <a:endParaRPr lang="en-US" sz="2200" b="1" dirty="0" smtClean="0"/>
          </a:p>
          <a:p>
            <a:endParaRPr lang="en-US" sz="2800" b="1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00" y="76200"/>
            <a:ext cx="7886700" cy="609600"/>
          </a:xfrm>
        </p:spPr>
        <p:txBody>
          <a:bodyPr/>
          <a:lstStyle/>
          <a:p>
            <a:r>
              <a:rPr lang="en-US" b="1" dirty="0" smtClean="0"/>
              <a:t>19 Mercury Project Locations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-76200" y="1683009"/>
            <a:ext cx="219036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8625" indent="-428625">
              <a:buFont typeface="Arial" panose="020B0604020202020204" pitchFamily="34" charset="0"/>
              <a:buChar char="•"/>
            </a:pPr>
            <a:r>
              <a:rPr lang="en-US" sz="2400" dirty="0"/>
              <a:t>15 Major Tributary Sites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US" sz="2400" dirty="0" smtClean="0"/>
              <a:t>4 Ohio </a:t>
            </a:r>
            <a:r>
              <a:rPr lang="en-US" sz="2400" dirty="0"/>
              <a:t>River </a:t>
            </a:r>
            <a:r>
              <a:rPr lang="en-US" sz="2400" dirty="0" smtClean="0"/>
              <a:t>Hg Load Sites</a:t>
            </a:r>
            <a:endParaRPr lang="en-US" sz="2400" dirty="0"/>
          </a:p>
          <a:p>
            <a:pPr marL="428625" indent="-428625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95400"/>
            <a:ext cx="6994670" cy="4525963"/>
          </a:xfrm>
        </p:spPr>
      </p:pic>
      <p:sp>
        <p:nvSpPr>
          <p:cNvPr id="7" name="Oval 6"/>
          <p:cNvSpPr/>
          <p:nvPr/>
        </p:nvSpPr>
        <p:spPr>
          <a:xfrm>
            <a:off x="3048000" y="3950208"/>
            <a:ext cx="164592" cy="164592"/>
          </a:xfrm>
          <a:prstGeom prst="ellipse">
            <a:avLst/>
          </a:prstGeom>
          <a:solidFill>
            <a:srgbClr val="31EF3A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en-US" b="1">
              <a:ln/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1800" y="4876800"/>
            <a:ext cx="122270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83528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lling points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33"/>
      </a:accent1>
      <a:accent2>
        <a:srgbClr val="DBA215"/>
      </a:accent2>
      <a:accent3>
        <a:srgbClr val="FFFFFF"/>
      </a:accent3>
      <a:accent4>
        <a:srgbClr val="000000"/>
      </a:accent4>
      <a:accent5>
        <a:srgbClr val="FFCAAD"/>
      </a:accent5>
      <a:accent6>
        <a:srgbClr val="C69212"/>
      </a:accent6>
      <a:hlink>
        <a:srgbClr val="0066CC"/>
      </a:hlink>
      <a:folHlink>
        <a:srgbClr val="DDDDDD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933"/>
        </a:accent1>
        <a:accent2>
          <a:srgbClr val="DBA215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C69212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points presentation</Template>
  <TotalTime>3557</TotalTime>
  <Words>115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Verdana</vt:lpstr>
      <vt:lpstr>Selling points presentation</vt:lpstr>
      <vt:lpstr>Mass Balance/Source Apportionment</vt:lpstr>
      <vt:lpstr>Mass Balance/Source Apportionment (cont.)</vt:lpstr>
      <vt:lpstr>19 Mercury Project Locations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Heath</dc:creator>
  <cp:lastModifiedBy>Jason Heath</cp:lastModifiedBy>
  <cp:revision>143</cp:revision>
  <cp:lastPrinted>2018-02-06T16:33:42Z</cp:lastPrinted>
  <dcterms:created xsi:type="dcterms:W3CDTF">2016-09-16T13:54:06Z</dcterms:created>
  <dcterms:modified xsi:type="dcterms:W3CDTF">2018-06-12T14:35:12Z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TC011038911033</vt:lpwstr>
  </property>
</Properties>
</file>