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1"/>
  </p:handoutMasterIdLst>
  <p:sldIdLst>
    <p:sldId id="256" r:id="rId2"/>
    <p:sldId id="257" r:id="rId3"/>
    <p:sldId id="258" r:id="rId4"/>
    <p:sldId id="259" r:id="rId5"/>
    <p:sldId id="273" r:id="rId6"/>
    <p:sldId id="271" r:id="rId7"/>
    <p:sldId id="269" r:id="rId8"/>
    <p:sldId id="268" r:id="rId9"/>
    <p:sldId id="272" r:id="rId10"/>
    <p:sldId id="262" r:id="rId11"/>
    <p:sldId id="274" r:id="rId12"/>
    <p:sldId id="263" r:id="rId13"/>
    <p:sldId id="264" r:id="rId14"/>
    <p:sldId id="275" r:id="rId15"/>
    <p:sldId id="276" r:id="rId16"/>
    <p:sldId id="277" r:id="rId17"/>
    <p:sldId id="278" r:id="rId18"/>
    <p:sldId id="265" r:id="rId19"/>
    <p:sldId id="267" r:id="rId20"/>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4" d="100"/>
          <a:sy n="94" d="100"/>
        </p:scale>
        <p:origin x="226"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852069023286987E-2"/>
          <c:y val="8.5245819537575471E-2"/>
          <c:w val="0.8537272492577771"/>
          <c:h val="0.74019560816378738"/>
        </c:manualLayout>
      </c:layout>
      <c:barChart>
        <c:barDir val="col"/>
        <c:grouping val="stacked"/>
        <c:varyColors val="0"/>
        <c:ser>
          <c:idx val="0"/>
          <c:order val="0"/>
          <c:tx>
            <c:strRef>
              <c:f>'Spills by Month'!$B$23</c:f>
              <c:strCache>
                <c:ptCount val="1"/>
                <c:pt idx="0">
                  <c:v>13'</c:v>
                </c:pt>
              </c:strCache>
            </c:strRef>
          </c:tx>
          <c:spPr>
            <a:solidFill>
              <a:schemeClr val="accent1">
                <a:lumMod val="20000"/>
                <a:lumOff val="80000"/>
              </a:schemeClr>
            </a:solidFill>
            <a:ln>
              <a:noFill/>
            </a:ln>
            <a:effectLst/>
          </c:spPr>
          <c:invertIfNegative val="0"/>
          <c:cat>
            <c:strRef>
              <c:f>'Spills by Month'!$A$24:$A$35</c:f>
              <c:strCache>
                <c:ptCount val="12"/>
                <c:pt idx="0">
                  <c:v>Jan.</c:v>
                </c:pt>
                <c:pt idx="1">
                  <c:v>Feb. </c:v>
                </c:pt>
                <c:pt idx="2">
                  <c:v>Mar</c:v>
                </c:pt>
                <c:pt idx="3">
                  <c:v>Apr</c:v>
                </c:pt>
                <c:pt idx="4">
                  <c:v>May</c:v>
                </c:pt>
                <c:pt idx="5">
                  <c:v>Jun</c:v>
                </c:pt>
                <c:pt idx="6">
                  <c:v>Jul</c:v>
                </c:pt>
                <c:pt idx="7">
                  <c:v>Aug</c:v>
                </c:pt>
                <c:pt idx="8">
                  <c:v>Sep</c:v>
                </c:pt>
                <c:pt idx="9">
                  <c:v>Oct</c:v>
                </c:pt>
                <c:pt idx="10">
                  <c:v>Nov</c:v>
                </c:pt>
                <c:pt idx="11">
                  <c:v>Dec</c:v>
                </c:pt>
              </c:strCache>
            </c:strRef>
          </c:cat>
          <c:val>
            <c:numRef>
              <c:f>'Spills by Month'!$B$24:$B$35</c:f>
              <c:numCache>
                <c:formatCode>General</c:formatCode>
                <c:ptCount val="12"/>
                <c:pt idx="0">
                  <c:v>22</c:v>
                </c:pt>
                <c:pt idx="1">
                  <c:v>23</c:v>
                </c:pt>
                <c:pt idx="2">
                  <c:v>16</c:v>
                </c:pt>
                <c:pt idx="3">
                  <c:v>28</c:v>
                </c:pt>
                <c:pt idx="4">
                  <c:v>16</c:v>
                </c:pt>
                <c:pt idx="5">
                  <c:v>16</c:v>
                </c:pt>
                <c:pt idx="6">
                  <c:v>24</c:v>
                </c:pt>
                <c:pt idx="7">
                  <c:v>18</c:v>
                </c:pt>
                <c:pt idx="8">
                  <c:v>21</c:v>
                </c:pt>
                <c:pt idx="9">
                  <c:v>16</c:v>
                </c:pt>
                <c:pt idx="10">
                  <c:v>12</c:v>
                </c:pt>
                <c:pt idx="11">
                  <c:v>12</c:v>
                </c:pt>
              </c:numCache>
            </c:numRef>
          </c:val>
        </c:ser>
        <c:ser>
          <c:idx val="1"/>
          <c:order val="1"/>
          <c:tx>
            <c:strRef>
              <c:f>'Spills by Month'!$C$23</c:f>
              <c:strCache>
                <c:ptCount val="1"/>
                <c:pt idx="0">
                  <c:v>14'</c:v>
                </c:pt>
              </c:strCache>
            </c:strRef>
          </c:tx>
          <c:spPr>
            <a:solidFill>
              <a:schemeClr val="accent2">
                <a:lumMod val="20000"/>
                <a:lumOff val="80000"/>
              </a:schemeClr>
            </a:solidFill>
            <a:ln>
              <a:noFill/>
            </a:ln>
            <a:effectLst/>
          </c:spPr>
          <c:invertIfNegative val="0"/>
          <c:cat>
            <c:strRef>
              <c:f>'Spills by Month'!$A$24:$A$35</c:f>
              <c:strCache>
                <c:ptCount val="12"/>
                <c:pt idx="0">
                  <c:v>Jan.</c:v>
                </c:pt>
                <c:pt idx="1">
                  <c:v>Feb. </c:v>
                </c:pt>
                <c:pt idx="2">
                  <c:v>Mar</c:v>
                </c:pt>
                <c:pt idx="3">
                  <c:v>Apr</c:v>
                </c:pt>
                <c:pt idx="4">
                  <c:v>May</c:v>
                </c:pt>
                <c:pt idx="5">
                  <c:v>Jun</c:v>
                </c:pt>
                <c:pt idx="6">
                  <c:v>Jul</c:v>
                </c:pt>
                <c:pt idx="7">
                  <c:v>Aug</c:v>
                </c:pt>
                <c:pt idx="8">
                  <c:v>Sep</c:v>
                </c:pt>
                <c:pt idx="9">
                  <c:v>Oct</c:v>
                </c:pt>
                <c:pt idx="10">
                  <c:v>Nov</c:v>
                </c:pt>
                <c:pt idx="11">
                  <c:v>Dec</c:v>
                </c:pt>
              </c:strCache>
            </c:strRef>
          </c:cat>
          <c:val>
            <c:numRef>
              <c:f>'Spills by Month'!$C$24:$C$35</c:f>
              <c:numCache>
                <c:formatCode>General</c:formatCode>
                <c:ptCount val="12"/>
                <c:pt idx="0">
                  <c:v>22</c:v>
                </c:pt>
                <c:pt idx="1">
                  <c:v>16</c:v>
                </c:pt>
                <c:pt idx="2">
                  <c:v>21</c:v>
                </c:pt>
                <c:pt idx="3">
                  <c:v>26</c:v>
                </c:pt>
                <c:pt idx="4">
                  <c:v>22</c:v>
                </c:pt>
                <c:pt idx="5">
                  <c:v>17</c:v>
                </c:pt>
                <c:pt idx="6">
                  <c:v>22</c:v>
                </c:pt>
                <c:pt idx="7">
                  <c:v>31</c:v>
                </c:pt>
                <c:pt idx="8">
                  <c:v>22</c:v>
                </c:pt>
                <c:pt idx="9">
                  <c:v>15</c:v>
                </c:pt>
                <c:pt idx="10">
                  <c:v>12</c:v>
                </c:pt>
                <c:pt idx="11">
                  <c:v>29</c:v>
                </c:pt>
              </c:numCache>
            </c:numRef>
          </c:val>
        </c:ser>
        <c:ser>
          <c:idx val="2"/>
          <c:order val="2"/>
          <c:tx>
            <c:strRef>
              <c:f>'Spills by Month'!$D$23</c:f>
              <c:strCache>
                <c:ptCount val="1"/>
                <c:pt idx="0">
                  <c:v>15'</c:v>
                </c:pt>
              </c:strCache>
            </c:strRef>
          </c:tx>
          <c:spPr>
            <a:solidFill>
              <a:schemeClr val="accent3">
                <a:lumMod val="20000"/>
                <a:lumOff val="80000"/>
              </a:schemeClr>
            </a:solidFill>
            <a:ln>
              <a:noFill/>
            </a:ln>
            <a:effectLst/>
          </c:spPr>
          <c:invertIfNegative val="0"/>
          <c:cat>
            <c:strRef>
              <c:f>'Spills by Month'!$A$24:$A$35</c:f>
              <c:strCache>
                <c:ptCount val="12"/>
                <c:pt idx="0">
                  <c:v>Jan.</c:v>
                </c:pt>
                <c:pt idx="1">
                  <c:v>Feb. </c:v>
                </c:pt>
                <c:pt idx="2">
                  <c:v>Mar</c:v>
                </c:pt>
                <c:pt idx="3">
                  <c:v>Apr</c:v>
                </c:pt>
                <c:pt idx="4">
                  <c:v>May</c:v>
                </c:pt>
                <c:pt idx="5">
                  <c:v>Jun</c:v>
                </c:pt>
                <c:pt idx="6">
                  <c:v>Jul</c:v>
                </c:pt>
                <c:pt idx="7">
                  <c:v>Aug</c:v>
                </c:pt>
                <c:pt idx="8">
                  <c:v>Sep</c:v>
                </c:pt>
                <c:pt idx="9">
                  <c:v>Oct</c:v>
                </c:pt>
                <c:pt idx="10">
                  <c:v>Nov</c:v>
                </c:pt>
                <c:pt idx="11">
                  <c:v>Dec</c:v>
                </c:pt>
              </c:strCache>
            </c:strRef>
          </c:cat>
          <c:val>
            <c:numRef>
              <c:f>'Spills by Month'!$D$24:$D$35</c:f>
              <c:numCache>
                <c:formatCode>General</c:formatCode>
                <c:ptCount val="12"/>
                <c:pt idx="0">
                  <c:v>17</c:v>
                </c:pt>
                <c:pt idx="1">
                  <c:v>17</c:v>
                </c:pt>
                <c:pt idx="2">
                  <c:v>18</c:v>
                </c:pt>
                <c:pt idx="3">
                  <c:v>18</c:v>
                </c:pt>
                <c:pt idx="4">
                  <c:v>29</c:v>
                </c:pt>
                <c:pt idx="5">
                  <c:v>24</c:v>
                </c:pt>
                <c:pt idx="6">
                  <c:v>22</c:v>
                </c:pt>
                <c:pt idx="7">
                  <c:v>18</c:v>
                </c:pt>
                <c:pt idx="8">
                  <c:v>11</c:v>
                </c:pt>
                <c:pt idx="9">
                  <c:v>19</c:v>
                </c:pt>
                <c:pt idx="10">
                  <c:v>13</c:v>
                </c:pt>
                <c:pt idx="11">
                  <c:v>20</c:v>
                </c:pt>
              </c:numCache>
            </c:numRef>
          </c:val>
        </c:ser>
        <c:ser>
          <c:idx val="3"/>
          <c:order val="3"/>
          <c:tx>
            <c:strRef>
              <c:f>'Spills by Month'!$E$23</c:f>
              <c:strCache>
                <c:ptCount val="1"/>
                <c:pt idx="0">
                  <c:v>16'</c:v>
                </c:pt>
              </c:strCache>
            </c:strRef>
          </c:tx>
          <c:spPr>
            <a:solidFill>
              <a:schemeClr val="accent4">
                <a:lumMod val="20000"/>
                <a:lumOff val="80000"/>
              </a:schemeClr>
            </a:solidFill>
            <a:ln>
              <a:noFill/>
            </a:ln>
            <a:effectLst/>
          </c:spPr>
          <c:invertIfNegative val="0"/>
          <c:cat>
            <c:strRef>
              <c:f>'Spills by Month'!$A$24:$A$35</c:f>
              <c:strCache>
                <c:ptCount val="12"/>
                <c:pt idx="0">
                  <c:v>Jan.</c:v>
                </c:pt>
                <c:pt idx="1">
                  <c:v>Feb. </c:v>
                </c:pt>
                <c:pt idx="2">
                  <c:v>Mar</c:v>
                </c:pt>
                <c:pt idx="3">
                  <c:v>Apr</c:v>
                </c:pt>
                <c:pt idx="4">
                  <c:v>May</c:v>
                </c:pt>
                <c:pt idx="5">
                  <c:v>Jun</c:v>
                </c:pt>
                <c:pt idx="6">
                  <c:v>Jul</c:v>
                </c:pt>
                <c:pt idx="7">
                  <c:v>Aug</c:v>
                </c:pt>
                <c:pt idx="8">
                  <c:v>Sep</c:v>
                </c:pt>
                <c:pt idx="9">
                  <c:v>Oct</c:v>
                </c:pt>
                <c:pt idx="10">
                  <c:v>Nov</c:v>
                </c:pt>
                <c:pt idx="11">
                  <c:v>Dec</c:v>
                </c:pt>
              </c:strCache>
            </c:strRef>
          </c:cat>
          <c:val>
            <c:numRef>
              <c:f>'Spills by Month'!$E$24:$E$35</c:f>
              <c:numCache>
                <c:formatCode>General</c:formatCode>
                <c:ptCount val="12"/>
                <c:pt idx="0">
                  <c:v>19</c:v>
                </c:pt>
                <c:pt idx="1">
                  <c:v>23</c:v>
                </c:pt>
                <c:pt idx="2">
                  <c:v>22</c:v>
                </c:pt>
                <c:pt idx="3">
                  <c:v>12</c:v>
                </c:pt>
                <c:pt idx="4">
                  <c:v>18</c:v>
                </c:pt>
                <c:pt idx="5">
                  <c:v>19</c:v>
                </c:pt>
                <c:pt idx="6">
                  <c:v>27</c:v>
                </c:pt>
                <c:pt idx="7">
                  <c:v>28</c:v>
                </c:pt>
                <c:pt idx="8">
                  <c:v>16</c:v>
                </c:pt>
                <c:pt idx="9">
                  <c:v>11</c:v>
                </c:pt>
                <c:pt idx="10">
                  <c:v>17</c:v>
                </c:pt>
                <c:pt idx="11">
                  <c:v>15</c:v>
                </c:pt>
              </c:numCache>
            </c:numRef>
          </c:val>
        </c:ser>
        <c:ser>
          <c:idx val="4"/>
          <c:order val="4"/>
          <c:tx>
            <c:strRef>
              <c:f>'Spills by Month'!$F$23</c:f>
              <c:strCache>
                <c:ptCount val="1"/>
                <c:pt idx="0">
                  <c:v>17'</c:v>
                </c:pt>
              </c:strCache>
            </c:strRef>
          </c:tx>
          <c:spPr>
            <a:solidFill>
              <a:schemeClr val="accent5">
                <a:lumMod val="20000"/>
                <a:lumOff val="80000"/>
              </a:schemeClr>
            </a:solidFill>
            <a:ln>
              <a:noFill/>
            </a:ln>
            <a:effectLst/>
          </c:spPr>
          <c:invertIfNegative val="0"/>
          <c:cat>
            <c:strRef>
              <c:f>'Spills by Month'!$A$24:$A$35</c:f>
              <c:strCache>
                <c:ptCount val="12"/>
                <c:pt idx="0">
                  <c:v>Jan.</c:v>
                </c:pt>
                <c:pt idx="1">
                  <c:v>Feb. </c:v>
                </c:pt>
                <c:pt idx="2">
                  <c:v>Mar</c:v>
                </c:pt>
                <c:pt idx="3">
                  <c:v>Apr</c:v>
                </c:pt>
                <c:pt idx="4">
                  <c:v>May</c:v>
                </c:pt>
                <c:pt idx="5">
                  <c:v>Jun</c:v>
                </c:pt>
                <c:pt idx="6">
                  <c:v>Jul</c:v>
                </c:pt>
                <c:pt idx="7">
                  <c:v>Aug</c:v>
                </c:pt>
                <c:pt idx="8">
                  <c:v>Sep</c:v>
                </c:pt>
                <c:pt idx="9">
                  <c:v>Oct</c:v>
                </c:pt>
                <c:pt idx="10">
                  <c:v>Nov</c:v>
                </c:pt>
                <c:pt idx="11">
                  <c:v>Dec</c:v>
                </c:pt>
              </c:strCache>
            </c:strRef>
          </c:cat>
          <c:val>
            <c:numRef>
              <c:f>'Spills by Month'!$F$24:$F$35</c:f>
              <c:numCache>
                <c:formatCode>General</c:formatCode>
                <c:ptCount val="12"/>
                <c:pt idx="0">
                  <c:v>18</c:v>
                </c:pt>
                <c:pt idx="1">
                  <c:v>14</c:v>
                </c:pt>
                <c:pt idx="2">
                  <c:v>18</c:v>
                </c:pt>
                <c:pt idx="3">
                  <c:v>21</c:v>
                </c:pt>
                <c:pt idx="4">
                  <c:v>28</c:v>
                </c:pt>
                <c:pt idx="5">
                  <c:v>22</c:v>
                </c:pt>
                <c:pt idx="6">
                  <c:v>34</c:v>
                </c:pt>
                <c:pt idx="7">
                  <c:v>34</c:v>
                </c:pt>
                <c:pt idx="8">
                  <c:v>36</c:v>
                </c:pt>
                <c:pt idx="9">
                  <c:v>28</c:v>
                </c:pt>
                <c:pt idx="10">
                  <c:v>24</c:v>
                </c:pt>
                <c:pt idx="11">
                  <c:v>20</c:v>
                </c:pt>
              </c:numCache>
            </c:numRef>
          </c:val>
        </c:ser>
        <c:dLbls>
          <c:showLegendKey val="0"/>
          <c:showVal val="0"/>
          <c:showCatName val="0"/>
          <c:showSerName val="0"/>
          <c:showPercent val="0"/>
          <c:showBubbleSize val="0"/>
        </c:dLbls>
        <c:gapWidth val="150"/>
        <c:overlap val="100"/>
        <c:axId val="220449120"/>
        <c:axId val="220450296"/>
      </c:barChart>
      <c:lineChart>
        <c:grouping val="standard"/>
        <c:varyColors val="0"/>
        <c:ser>
          <c:idx val="5"/>
          <c:order val="5"/>
          <c:tx>
            <c:strRef>
              <c:f>'Spills by Month'!$G$23</c:f>
              <c:strCache>
                <c:ptCount val="1"/>
                <c:pt idx="0">
                  <c:v>Total</c:v>
                </c:pt>
              </c:strCache>
            </c:strRef>
          </c:tx>
          <c:spPr>
            <a:ln w="28575" cap="rnd">
              <a:noFill/>
              <a:round/>
            </a:ln>
            <a:effectLst/>
          </c:spPr>
          <c:marker>
            <c:symbol val="none"/>
          </c:marker>
          <c:cat>
            <c:strRef>
              <c:f>'Spills by Month'!$A$24:$A$35</c:f>
              <c:strCache>
                <c:ptCount val="12"/>
                <c:pt idx="0">
                  <c:v>Jan.</c:v>
                </c:pt>
                <c:pt idx="1">
                  <c:v>Feb. </c:v>
                </c:pt>
                <c:pt idx="2">
                  <c:v>Mar</c:v>
                </c:pt>
                <c:pt idx="3">
                  <c:v>Apr</c:v>
                </c:pt>
                <c:pt idx="4">
                  <c:v>May</c:v>
                </c:pt>
                <c:pt idx="5">
                  <c:v>Jun</c:v>
                </c:pt>
                <c:pt idx="6">
                  <c:v>Jul</c:v>
                </c:pt>
                <c:pt idx="7">
                  <c:v>Aug</c:v>
                </c:pt>
                <c:pt idx="8">
                  <c:v>Sep</c:v>
                </c:pt>
                <c:pt idx="9">
                  <c:v>Oct</c:v>
                </c:pt>
                <c:pt idx="10">
                  <c:v>Nov</c:v>
                </c:pt>
                <c:pt idx="11">
                  <c:v>Dec</c:v>
                </c:pt>
              </c:strCache>
            </c:strRef>
          </c:cat>
          <c:val>
            <c:numRef>
              <c:f>'Spills by Month'!$G$24:$G$35</c:f>
              <c:numCache>
                <c:formatCode>General</c:formatCode>
                <c:ptCount val="12"/>
                <c:pt idx="0">
                  <c:v>98</c:v>
                </c:pt>
                <c:pt idx="1">
                  <c:v>93</c:v>
                </c:pt>
                <c:pt idx="2">
                  <c:v>95</c:v>
                </c:pt>
                <c:pt idx="3">
                  <c:v>105</c:v>
                </c:pt>
                <c:pt idx="4">
                  <c:v>113</c:v>
                </c:pt>
                <c:pt idx="5">
                  <c:v>98</c:v>
                </c:pt>
                <c:pt idx="6">
                  <c:v>129</c:v>
                </c:pt>
                <c:pt idx="7">
                  <c:v>129</c:v>
                </c:pt>
                <c:pt idx="8">
                  <c:v>106</c:v>
                </c:pt>
                <c:pt idx="9">
                  <c:v>89</c:v>
                </c:pt>
                <c:pt idx="10">
                  <c:v>78</c:v>
                </c:pt>
                <c:pt idx="11">
                  <c:v>96</c:v>
                </c:pt>
              </c:numCache>
            </c:numRef>
          </c:val>
          <c:smooth val="0"/>
        </c:ser>
        <c:dLbls>
          <c:showLegendKey val="0"/>
          <c:showVal val="0"/>
          <c:showCatName val="0"/>
          <c:showSerName val="0"/>
          <c:showPercent val="0"/>
          <c:showBubbleSize val="0"/>
        </c:dLbls>
        <c:marker val="1"/>
        <c:smooth val="0"/>
        <c:axId val="220449120"/>
        <c:axId val="220450296"/>
      </c:lineChart>
      <c:catAx>
        <c:axId val="22044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en-US"/>
          </a:p>
        </c:txPr>
        <c:crossAx val="220450296"/>
        <c:crosses val="autoZero"/>
        <c:auto val="1"/>
        <c:lblAlgn val="ctr"/>
        <c:lblOffset val="100"/>
        <c:noMultiLvlLbl val="0"/>
      </c:catAx>
      <c:valAx>
        <c:axId val="2204502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en-US"/>
          </a:p>
        </c:txPr>
        <c:crossAx val="2204491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773750174719284"/>
          <c:y val="7.1201317847521844E-2"/>
          <c:w val="0.8486233292774461"/>
          <c:h val="0.56717979619142433"/>
        </c:manualLayout>
      </c:layout>
      <c:barChart>
        <c:barDir val="col"/>
        <c:grouping val="clustered"/>
        <c:varyColors val="0"/>
        <c:ser>
          <c:idx val="0"/>
          <c:order val="0"/>
          <c:invertIfNegative val="0"/>
          <c:dLbls>
            <c:dLbl>
              <c:idx val="5"/>
              <c:layout>
                <c:manualLayout>
                  <c:x val="-2.2946859903381644E-2"/>
                  <c:y val="2.9186424957105148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2800" baseline="0">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('[1]2016 Summary sheet'!$C$49:$C$58,'[1]2016 Summary sheet'!$H$49:$H$58)</c:f>
              <c:strCache>
                <c:ptCount val="20"/>
                <c:pt idx="0">
                  <c:v>0-49.9</c:v>
                </c:pt>
                <c:pt idx="1">
                  <c:v>50-99.9</c:v>
                </c:pt>
                <c:pt idx="2">
                  <c:v>100-149.9</c:v>
                </c:pt>
                <c:pt idx="3">
                  <c:v>150-199.9</c:v>
                </c:pt>
                <c:pt idx="4">
                  <c:v>200-249.9</c:v>
                </c:pt>
                <c:pt idx="5">
                  <c:v>250-299.9</c:v>
                </c:pt>
                <c:pt idx="6">
                  <c:v>300-349.9</c:v>
                </c:pt>
                <c:pt idx="7">
                  <c:v>350-399.9</c:v>
                </c:pt>
                <c:pt idx="8">
                  <c:v>400-449.9</c:v>
                </c:pt>
                <c:pt idx="9">
                  <c:v>450-499.9</c:v>
                </c:pt>
                <c:pt idx="10">
                  <c:v>500-549.9</c:v>
                </c:pt>
                <c:pt idx="11">
                  <c:v>550-599.9</c:v>
                </c:pt>
                <c:pt idx="12">
                  <c:v>600-649.9</c:v>
                </c:pt>
                <c:pt idx="13">
                  <c:v>650-699.9</c:v>
                </c:pt>
                <c:pt idx="14">
                  <c:v>700-749.9</c:v>
                </c:pt>
                <c:pt idx="15">
                  <c:v>750-799.9</c:v>
                </c:pt>
                <c:pt idx="16">
                  <c:v>800-849.9</c:v>
                </c:pt>
                <c:pt idx="17">
                  <c:v>850-899.9</c:v>
                </c:pt>
                <c:pt idx="18">
                  <c:v>900-949.9</c:v>
                </c:pt>
                <c:pt idx="19">
                  <c:v>950-981</c:v>
                </c:pt>
              </c:strCache>
            </c:strRef>
          </c:cat>
          <c:val>
            <c:numRef>
              <c:f>('Summary Report'!$C$33:$C$42,'Summary Report'!$E$33:$E$42)</c:f>
              <c:numCache>
                <c:formatCode>General</c:formatCode>
                <c:ptCount val="20"/>
                <c:pt idx="0">
                  <c:v>189</c:v>
                </c:pt>
                <c:pt idx="1">
                  <c:v>99</c:v>
                </c:pt>
                <c:pt idx="2">
                  <c:v>35</c:v>
                </c:pt>
                <c:pt idx="3">
                  <c:v>43</c:v>
                </c:pt>
                <c:pt idx="4">
                  <c:v>17</c:v>
                </c:pt>
                <c:pt idx="5">
                  <c:v>118</c:v>
                </c:pt>
                <c:pt idx="6">
                  <c:v>133</c:v>
                </c:pt>
                <c:pt idx="7">
                  <c:v>10</c:v>
                </c:pt>
                <c:pt idx="8">
                  <c:v>18</c:v>
                </c:pt>
                <c:pt idx="9">
                  <c:v>103</c:v>
                </c:pt>
                <c:pt idx="10">
                  <c:v>18</c:v>
                </c:pt>
                <c:pt idx="11">
                  <c:v>38</c:v>
                </c:pt>
                <c:pt idx="12">
                  <c:v>61</c:v>
                </c:pt>
                <c:pt idx="13">
                  <c:v>7</c:v>
                </c:pt>
                <c:pt idx="14">
                  <c:v>17</c:v>
                </c:pt>
                <c:pt idx="15">
                  <c:v>58</c:v>
                </c:pt>
                <c:pt idx="16">
                  <c:v>32</c:v>
                </c:pt>
                <c:pt idx="17">
                  <c:v>4</c:v>
                </c:pt>
                <c:pt idx="18">
                  <c:v>182</c:v>
                </c:pt>
                <c:pt idx="19">
                  <c:v>46</c:v>
                </c:pt>
              </c:numCache>
            </c:numRef>
          </c:val>
        </c:ser>
        <c:dLbls>
          <c:showLegendKey val="0"/>
          <c:showVal val="0"/>
          <c:showCatName val="0"/>
          <c:showSerName val="0"/>
          <c:showPercent val="0"/>
          <c:showBubbleSize val="0"/>
        </c:dLbls>
        <c:gapWidth val="150"/>
        <c:axId val="219876112"/>
        <c:axId val="219876504"/>
      </c:barChart>
      <c:catAx>
        <c:axId val="219876112"/>
        <c:scaling>
          <c:orientation val="maxMin"/>
        </c:scaling>
        <c:delete val="0"/>
        <c:axPos val="b"/>
        <c:numFmt formatCode="General" sourceLinked="1"/>
        <c:majorTickMark val="out"/>
        <c:minorTickMark val="none"/>
        <c:tickLblPos val="nextTo"/>
        <c:txPr>
          <a:bodyPr rot="-5400000" vert="horz"/>
          <a:lstStyle/>
          <a:p>
            <a:pPr>
              <a:defRPr sz="2800" b="0" i="0" u="none" strike="noStrike" baseline="0">
                <a:solidFill>
                  <a:srgbClr val="000000"/>
                </a:solidFill>
                <a:latin typeface="Arial" panose="020B0604020202020204" pitchFamily="34" charset="0"/>
                <a:ea typeface="Calibri"/>
                <a:cs typeface="Arial" panose="020B0604020202020204" pitchFamily="34" charset="0"/>
              </a:defRPr>
            </a:pPr>
            <a:endParaRPr lang="en-US"/>
          </a:p>
        </c:txPr>
        <c:crossAx val="219876504"/>
        <c:crosses val="autoZero"/>
        <c:auto val="1"/>
        <c:lblAlgn val="ctr"/>
        <c:lblOffset val="100"/>
        <c:noMultiLvlLbl val="0"/>
      </c:catAx>
      <c:valAx>
        <c:axId val="219876504"/>
        <c:scaling>
          <c:orientation val="minMax"/>
        </c:scaling>
        <c:delete val="0"/>
        <c:axPos val="r"/>
        <c:majorGridlines/>
        <c:numFmt formatCode="General" sourceLinked="1"/>
        <c:majorTickMark val="out"/>
        <c:minorTickMark val="none"/>
        <c:tickLblPos val="nextTo"/>
        <c:txPr>
          <a:bodyPr rot="0" vert="horz"/>
          <a:lstStyle/>
          <a:p>
            <a:pPr>
              <a:defRPr sz="2000" b="0" i="0" u="none" strike="noStrike" baseline="0">
                <a:solidFill>
                  <a:srgbClr val="000000"/>
                </a:solidFill>
                <a:latin typeface="Arial" panose="020B0604020202020204" pitchFamily="34" charset="0"/>
                <a:ea typeface="Calibri"/>
                <a:cs typeface="Arial" panose="020B0604020202020204" pitchFamily="34" charset="0"/>
              </a:defRPr>
            </a:pPr>
            <a:endParaRPr lang="en-US"/>
          </a:p>
        </c:txPr>
        <c:crossAx val="219876112"/>
        <c:crosses val="autoZero"/>
        <c:crossBetween val="between"/>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278" cy="471032"/>
          </a:xfrm>
          <a:prstGeom prst="rect">
            <a:avLst/>
          </a:prstGeom>
        </p:spPr>
        <p:txBody>
          <a:bodyPr vert="horz" lIns="92757" tIns="46378" rIns="92757" bIns="46378" rtlCol="0"/>
          <a:lstStyle>
            <a:lvl1pPr algn="l">
              <a:defRPr sz="1200"/>
            </a:lvl1pPr>
          </a:lstStyle>
          <a:p>
            <a:endParaRPr lang="en-US"/>
          </a:p>
        </p:txBody>
      </p:sp>
      <p:sp>
        <p:nvSpPr>
          <p:cNvPr id="3" name="Date Placeholder 2"/>
          <p:cNvSpPr>
            <a:spLocks noGrp="1"/>
          </p:cNvSpPr>
          <p:nvPr>
            <p:ph type="dt" sz="quarter" idx="1"/>
          </p:nvPr>
        </p:nvSpPr>
        <p:spPr>
          <a:xfrm>
            <a:off x="4022584" y="0"/>
            <a:ext cx="3078278" cy="471032"/>
          </a:xfrm>
          <a:prstGeom prst="rect">
            <a:avLst/>
          </a:prstGeom>
        </p:spPr>
        <p:txBody>
          <a:bodyPr vert="horz" lIns="92757" tIns="46378" rIns="92757" bIns="46378" rtlCol="0"/>
          <a:lstStyle>
            <a:lvl1pPr algn="r">
              <a:defRPr sz="1200"/>
            </a:lvl1pPr>
          </a:lstStyle>
          <a:p>
            <a:fld id="{878E953F-B1AF-4ABF-AE0D-018E40B731E6}" type="datetimeFigureOut">
              <a:rPr lang="en-US" smtClean="0"/>
              <a:t>6/4/2018</a:t>
            </a:fld>
            <a:endParaRPr lang="en-US"/>
          </a:p>
        </p:txBody>
      </p:sp>
      <p:sp>
        <p:nvSpPr>
          <p:cNvPr id="4" name="Footer Placeholder 3"/>
          <p:cNvSpPr>
            <a:spLocks noGrp="1"/>
          </p:cNvSpPr>
          <p:nvPr>
            <p:ph type="ftr" sz="quarter" idx="2"/>
          </p:nvPr>
        </p:nvSpPr>
        <p:spPr>
          <a:xfrm>
            <a:off x="0" y="8917445"/>
            <a:ext cx="3078278" cy="471031"/>
          </a:xfrm>
          <a:prstGeom prst="rect">
            <a:avLst/>
          </a:prstGeom>
        </p:spPr>
        <p:txBody>
          <a:bodyPr vert="horz" lIns="92757" tIns="46378" rIns="92757" bIns="46378" rtlCol="0" anchor="b"/>
          <a:lstStyle>
            <a:lvl1pPr algn="l">
              <a:defRPr sz="1200"/>
            </a:lvl1pPr>
          </a:lstStyle>
          <a:p>
            <a:endParaRPr lang="en-US"/>
          </a:p>
        </p:txBody>
      </p:sp>
      <p:sp>
        <p:nvSpPr>
          <p:cNvPr id="5" name="Slide Number Placeholder 4"/>
          <p:cNvSpPr>
            <a:spLocks noGrp="1"/>
          </p:cNvSpPr>
          <p:nvPr>
            <p:ph type="sldNum" sz="quarter" idx="3"/>
          </p:nvPr>
        </p:nvSpPr>
        <p:spPr>
          <a:xfrm>
            <a:off x="4022584" y="8917445"/>
            <a:ext cx="3078278" cy="471031"/>
          </a:xfrm>
          <a:prstGeom prst="rect">
            <a:avLst/>
          </a:prstGeom>
        </p:spPr>
        <p:txBody>
          <a:bodyPr vert="horz" lIns="92757" tIns="46378" rIns="92757" bIns="46378" rtlCol="0" anchor="b"/>
          <a:lstStyle>
            <a:lvl1pPr algn="r">
              <a:defRPr sz="1200"/>
            </a:lvl1pPr>
          </a:lstStyle>
          <a:p>
            <a:fld id="{94DB306F-8293-4274-8BB6-005BF38173DA}" type="slidenum">
              <a:rPr lang="en-US" smtClean="0"/>
              <a:t>‹#›</a:t>
            </a:fld>
            <a:endParaRPr lang="en-US"/>
          </a:p>
        </p:txBody>
      </p:sp>
    </p:spTree>
    <p:extLst>
      <p:ext uri="{BB962C8B-B14F-4D97-AF65-F5344CB8AC3E}">
        <p14:creationId xmlns:p14="http://schemas.microsoft.com/office/powerpoint/2010/main" val="57551461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EB5CA5-0B33-4802-9797-FC5FD59B6F57}" type="datetimeFigureOut">
              <a:rPr lang="en-US" smtClean="0"/>
              <a:t>6/4/2018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26D9D-5128-4A3B-BEC5-ADB546EF946F}" type="slidenum">
              <a:rPr lang="en-US" smtClean="0"/>
              <a:t>‹#›</a:t>
            </a:fld>
            <a:endParaRPr lang="en-US"/>
          </a:p>
        </p:txBody>
      </p:sp>
    </p:spTree>
    <p:extLst>
      <p:ext uri="{BB962C8B-B14F-4D97-AF65-F5344CB8AC3E}">
        <p14:creationId xmlns:p14="http://schemas.microsoft.com/office/powerpoint/2010/main" val="4032104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EB5CA5-0B33-4802-9797-FC5FD59B6F57}" type="datetimeFigureOut">
              <a:rPr lang="en-US" smtClean="0"/>
              <a:t>6/4/2018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26D9D-5128-4A3B-BEC5-ADB546EF946F}" type="slidenum">
              <a:rPr lang="en-US" smtClean="0"/>
              <a:t>‹#›</a:t>
            </a:fld>
            <a:endParaRPr lang="en-US"/>
          </a:p>
        </p:txBody>
      </p:sp>
    </p:spTree>
    <p:extLst>
      <p:ext uri="{BB962C8B-B14F-4D97-AF65-F5344CB8AC3E}">
        <p14:creationId xmlns:p14="http://schemas.microsoft.com/office/powerpoint/2010/main" val="2032036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EB5CA5-0B33-4802-9797-FC5FD59B6F57}" type="datetimeFigureOut">
              <a:rPr lang="en-US" smtClean="0"/>
              <a:t>6/4/2018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26D9D-5128-4A3B-BEC5-ADB546EF946F}" type="slidenum">
              <a:rPr lang="en-US" smtClean="0"/>
              <a:t>‹#›</a:t>
            </a:fld>
            <a:endParaRPr lang="en-US"/>
          </a:p>
        </p:txBody>
      </p:sp>
    </p:spTree>
    <p:extLst>
      <p:ext uri="{BB962C8B-B14F-4D97-AF65-F5344CB8AC3E}">
        <p14:creationId xmlns:p14="http://schemas.microsoft.com/office/powerpoint/2010/main" val="935720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EB5CA5-0B33-4802-9797-FC5FD59B6F57}" type="datetimeFigureOut">
              <a:rPr lang="en-US" smtClean="0"/>
              <a:t>6/4/2018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26D9D-5128-4A3B-BEC5-ADB546EF946F}" type="slidenum">
              <a:rPr lang="en-US" smtClean="0"/>
              <a:t>‹#›</a:t>
            </a:fld>
            <a:endParaRPr lang="en-US"/>
          </a:p>
        </p:txBody>
      </p:sp>
    </p:spTree>
    <p:extLst>
      <p:ext uri="{BB962C8B-B14F-4D97-AF65-F5344CB8AC3E}">
        <p14:creationId xmlns:p14="http://schemas.microsoft.com/office/powerpoint/2010/main" val="134050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EB5CA5-0B33-4802-9797-FC5FD59B6F57}" type="datetimeFigureOut">
              <a:rPr lang="en-US" smtClean="0"/>
              <a:t>6/4/2018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26D9D-5128-4A3B-BEC5-ADB546EF946F}" type="slidenum">
              <a:rPr lang="en-US" smtClean="0"/>
              <a:t>‹#›</a:t>
            </a:fld>
            <a:endParaRPr lang="en-US"/>
          </a:p>
        </p:txBody>
      </p:sp>
    </p:spTree>
    <p:extLst>
      <p:ext uri="{BB962C8B-B14F-4D97-AF65-F5344CB8AC3E}">
        <p14:creationId xmlns:p14="http://schemas.microsoft.com/office/powerpoint/2010/main" val="1826096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EB5CA5-0B33-4802-9797-FC5FD59B6F57}" type="datetimeFigureOut">
              <a:rPr lang="en-US" smtClean="0"/>
              <a:t>6/4/2018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526D9D-5128-4A3B-BEC5-ADB546EF946F}" type="slidenum">
              <a:rPr lang="en-US" smtClean="0"/>
              <a:t>‹#›</a:t>
            </a:fld>
            <a:endParaRPr lang="en-US"/>
          </a:p>
        </p:txBody>
      </p:sp>
    </p:spTree>
    <p:extLst>
      <p:ext uri="{BB962C8B-B14F-4D97-AF65-F5344CB8AC3E}">
        <p14:creationId xmlns:p14="http://schemas.microsoft.com/office/powerpoint/2010/main" val="3477955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EB5CA5-0B33-4802-9797-FC5FD59B6F57}" type="datetimeFigureOut">
              <a:rPr lang="en-US" smtClean="0"/>
              <a:t>6/4/2018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526D9D-5128-4A3B-BEC5-ADB546EF946F}" type="slidenum">
              <a:rPr lang="en-US" smtClean="0"/>
              <a:t>‹#›</a:t>
            </a:fld>
            <a:endParaRPr lang="en-US"/>
          </a:p>
        </p:txBody>
      </p:sp>
    </p:spTree>
    <p:extLst>
      <p:ext uri="{BB962C8B-B14F-4D97-AF65-F5344CB8AC3E}">
        <p14:creationId xmlns:p14="http://schemas.microsoft.com/office/powerpoint/2010/main" val="1619170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EB5CA5-0B33-4802-9797-FC5FD59B6F57}" type="datetimeFigureOut">
              <a:rPr lang="en-US" smtClean="0"/>
              <a:t>6/4/2018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526D9D-5128-4A3B-BEC5-ADB546EF946F}" type="slidenum">
              <a:rPr lang="en-US" smtClean="0"/>
              <a:t>‹#›</a:t>
            </a:fld>
            <a:endParaRPr lang="en-US"/>
          </a:p>
        </p:txBody>
      </p:sp>
    </p:spTree>
    <p:extLst>
      <p:ext uri="{BB962C8B-B14F-4D97-AF65-F5344CB8AC3E}">
        <p14:creationId xmlns:p14="http://schemas.microsoft.com/office/powerpoint/2010/main" val="4017386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B5CA5-0B33-4802-9797-FC5FD59B6F57}" type="datetimeFigureOut">
              <a:rPr lang="en-US" smtClean="0"/>
              <a:t>6/4/2018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526D9D-5128-4A3B-BEC5-ADB546EF946F}" type="slidenum">
              <a:rPr lang="en-US" smtClean="0"/>
              <a:t>‹#›</a:t>
            </a:fld>
            <a:endParaRPr lang="en-US"/>
          </a:p>
        </p:txBody>
      </p:sp>
    </p:spTree>
    <p:extLst>
      <p:ext uri="{BB962C8B-B14F-4D97-AF65-F5344CB8AC3E}">
        <p14:creationId xmlns:p14="http://schemas.microsoft.com/office/powerpoint/2010/main" val="185740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EB5CA5-0B33-4802-9797-FC5FD59B6F57}" type="datetimeFigureOut">
              <a:rPr lang="en-US" smtClean="0"/>
              <a:t>6/4/2018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526D9D-5128-4A3B-BEC5-ADB546EF946F}" type="slidenum">
              <a:rPr lang="en-US" smtClean="0"/>
              <a:t>‹#›</a:t>
            </a:fld>
            <a:endParaRPr lang="en-US"/>
          </a:p>
        </p:txBody>
      </p:sp>
    </p:spTree>
    <p:extLst>
      <p:ext uri="{BB962C8B-B14F-4D97-AF65-F5344CB8AC3E}">
        <p14:creationId xmlns:p14="http://schemas.microsoft.com/office/powerpoint/2010/main" val="4253155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EB5CA5-0B33-4802-9797-FC5FD59B6F57}" type="datetimeFigureOut">
              <a:rPr lang="en-US" smtClean="0"/>
              <a:t>6/4/2018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526D9D-5128-4A3B-BEC5-ADB546EF946F}" type="slidenum">
              <a:rPr lang="en-US" smtClean="0"/>
              <a:t>‹#›</a:t>
            </a:fld>
            <a:endParaRPr lang="en-US"/>
          </a:p>
        </p:txBody>
      </p:sp>
    </p:spTree>
    <p:extLst>
      <p:ext uri="{BB962C8B-B14F-4D97-AF65-F5344CB8AC3E}">
        <p14:creationId xmlns:p14="http://schemas.microsoft.com/office/powerpoint/2010/main" val="1609790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EB5CA5-0B33-4802-9797-FC5FD59B6F57}" type="datetimeFigureOut">
              <a:rPr lang="en-US" smtClean="0"/>
              <a:t>6/4/2018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526D9D-5128-4A3B-BEC5-ADB546EF946F}" type="slidenum">
              <a:rPr lang="en-US" smtClean="0"/>
              <a:t>‹#›</a:t>
            </a:fld>
            <a:endParaRPr lang="en-US"/>
          </a:p>
        </p:txBody>
      </p:sp>
    </p:spTree>
    <p:extLst>
      <p:ext uri="{BB962C8B-B14F-4D97-AF65-F5344CB8AC3E}">
        <p14:creationId xmlns:p14="http://schemas.microsoft.com/office/powerpoint/2010/main" val="768923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6567" y="3449484"/>
            <a:ext cx="9364436" cy="1323439"/>
          </a:xfrm>
          <a:prstGeom prst="rect">
            <a:avLst/>
          </a:prstGeom>
          <a:noFill/>
        </p:spPr>
        <p:txBody>
          <a:bodyPr wrap="square" rtlCol="0">
            <a:spAutoFit/>
          </a:bodyPr>
          <a:lstStyle/>
          <a:p>
            <a:pPr algn="ctr"/>
            <a:r>
              <a:rPr lang="en-US" sz="4000" dirty="0" smtClean="0">
                <a:latin typeface="Arial" panose="020B0604020202020204" pitchFamily="34" charset="0"/>
                <a:cs typeface="Arial" panose="020B0604020202020204" pitchFamily="34" charset="0"/>
              </a:rPr>
              <a:t>2013-2017 Spill Report Summary</a:t>
            </a:r>
          </a:p>
          <a:p>
            <a:pPr algn="ctr"/>
            <a:r>
              <a:rPr lang="en-US" sz="4000" dirty="0" smtClean="0">
                <a:latin typeface="Arial" panose="020B0604020202020204" pitchFamily="34" charset="0"/>
                <a:cs typeface="Arial" panose="020B0604020202020204" pitchFamily="34" charset="0"/>
              </a:rPr>
              <a:t>Travis Luncan</a:t>
            </a:r>
            <a:endParaRPr lang="en-US" sz="4000" dirty="0">
              <a:latin typeface="Arial" panose="020B0604020202020204" pitchFamily="34" charset="0"/>
              <a:cs typeface="Arial" panose="020B0604020202020204" pitchFamily="34" charset="0"/>
            </a:endParaRPr>
          </a:p>
        </p:txBody>
      </p:sp>
      <p:sp>
        <p:nvSpPr>
          <p:cNvPr id="2" name="TextBox 1"/>
          <p:cNvSpPr txBox="1"/>
          <p:nvPr/>
        </p:nvSpPr>
        <p:spPr>
          <a:xfrm>
            <a:off x="2377439" y="1263534"/>
            <a:ext cx="6982691" cy="1384995"/>
          </a:xfrm>
          <a:prstGeom prst="rect">
            <a:avLst/>
          </a:prstGeom>
          <a:noFill/>
        </p:spPr>
        <p:txBody>
          <a:bodyPr wrap="square" rtlCol="0">
            <a:spAutoFit/>
          </a:bodyPr>
          <a:lstStyle/>
          <a:p>
            <a:pPr algn="ctr"/>
            <a:r>
              <a:rPr lang="en-US" sz="2800" dirty="0" smtClean="0">
                <a:latin typeface="Arial" panose="020B0604020202020204" pitchFamily="34" charset="0"/>
                <a:cs typeface="Arial" panose="020B0604020202020204" pitchFamily="34" charset="0"/>
              </a:rPr>
              <a:t>ORSANCO Technical Committee Meeting</a:t>
            </a:r>
          </a:p>
          <a:p>
            <a:pPr algn="ctr"/>
            <a:r>
              <a:rPr lang="en-US" sz="2800" dirty="0" smtClean="0">
                <a:latin typeface="Arial" panose="020B0604020202020204" pitchFamily="34" charset="0"/>
                <a:cs typeface="Arial" panose="020B0604020202020204" pitchFamily="34" charset="0"/>
              </a:rPr>
              <a:t>Agenda Item 5</a:t>
            </a:r>
          </a:p>
          <a:p>
            <a:pPr algn="ctr"/>
            <a:r>
              <a:rPr lang="en-US" sz="2800" dirty="0" smtClean="0">
                <a:latin typeface="Arial" panose="020B0604020202020204" pitchFamily="34" charset="0"/>
                <a:cs typeface="Arial" panose="020B0604020202020204" pitchFamily="34" charset="0"/>
              </a:rPr>
              <a:t>SWP Update</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82256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latin typeface="Arial" panose="020B0604020202020204" pitchFamily="34" charset="0"/>
                <a:cs typeface="Arial" panose="020B0604020202020204" pitchFamily="34" charset="0"/>
              </a:rPr>
              <a:t>Spills Occurrences by River Mile Range  </a:t>
            </a:r>
            <a:endParaRPr lang="en-US" sz="4000"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70169018"/>
              </p:ext>
            </p:extLst>
          </p:nvPr>
        </p:nvGraphicFramePr>
        <p:xfrm>
          <a:off x="369136" y="1690688"/>
          <a:ext cx="10515600"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992582" y="1336745"/>
            <a:ext cx="5902036" cy="70788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More spills were reported near larger cities and in locations where major tributaries enter the Ohio. </a:t>
            </a:r>
            <a:endParaRPr lang="en-US" sz="2000" dirty="0">
              <a:latin typeface="Arial" panose="020B0604020202020204" pitchFamily="34" charset="0"/>
              <a:cs typeface="Arial" panose="020B0604020202020204" pitchFamily="34" charset="0"/>
            </a:endParaRPr>
          </a:p>
        </p:txBody>
      </p:sp>
      <p:sp>
        <p:nvSpPr>
          <p:cNvPr id="6" name="TextBox 15"/>
          <p:cNvSpPr txBox="1"/>
          <p:nvPr/>
        </p:nvSpPr>
        <p:spPr>
          <a:xfrm rot="16200000">
            <a:off x="-703294" y="3085628"/>
            <a:ext cx="2473388" cy="448280"/>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2800" dirty="0">
                <a:latin typeface="Arial" panose="020B0604020202020204" pitchFamily="34" charset="0"/>
                <a:cs typeface="Arial" panose="020B0604020202020204" pitchFamily="34" charset="0"/>
              </a:rPr>
              <a:t>Number of Spills</a:t>
            </a:r>
          </a:p>
        </p:txBody>
      </p:sp>
      <p:sp>
        <p:nvSpPr>
          <p:cNvPr id="7" name="TextBox 15"/>
          <p:cNvSpPr txBox="1"/>
          <p:nvPr/>
        </p:nvSpPr>
        <p:spPr>
          <a:xfrm>
            <a:off x="4239491" y="6171829"/>
            <a:ext cx="3093203" cy="448280"/>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2800" dirty="0" smtClean="0">
                <a:latin typeface="Arial" panose="020B0604020202020204" pitchFamily="34" charset="0"/>
                <a:cs typeface="Arial" panose="020B0604020202020204" pitchFamily="34" charset="0"/>
              </a:rPr>
              <a:t>River Mile Range</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20156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935477" y="0"/>
            <a:ext cx="10515600" cy="1325563"/>
          </a:xfrm>
        </p:spPr>
        <p:txBody>
          <a:bodyPr>
            <a:normAutofit/>
          </a:bodyPr>
          <a:lstStyle/>
          <a:p>
            <a:pPr algn="ctr"/>
            <a:r>
              <a:rPr lang="en-US" sz="4000" dirty="0" smtClean="0">
                <a:latin typeface="Arial" panose="020B0604020202020204" pitchFamily="34" charset="0"/>
                <a:cs typeface="Arial" panose="020B0604020202020204" pitchFamily="34" charset="0"/>
              </a:rPr>
              <a:t>Cumulative Spills by River Mile </a:t>
            </a:r>
            <a:endParaRPr lang="en-US" sz="4000" dirty="0">
              <a:latin typeface="Arial" panose="020B0604020202020204" pitchFamily="34" charset="0"/>
              <a:cs typeface="Arial" panose="020B0604020202020204" pitchFamily="34" charset="0"/>
            </a:endParaRPr>
          </a:p>
        </p:txBody>
      </p:sp>
      <p:sp>
        <p:nvSpPr>
          <p:cNvPr id="12" name="TextBox 6"/>
          <p:cNvSpPr txBox="1"/>
          <p:nvPr/>
        </p:nvSpPr>
        <p:spPr>
          <a:xfrm rot="16200000">
            <a:off x="-249111" y="3726181"/>
            <a:ext cx="1625241" cy="96954"/>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2800" b="0" dirty="0">
                <a:latin typeface="Arial" pitchFamily="34" charset="0"/>
                <a:cs typeface="Arial" pitchFamily="34" charset="0"/>
              </a:rPr>
              <a:t>Number</a:t>
            </a:r>
            <a:r>
              <a:rPr lang="en-US" sz="2000" b="0" dirty="0">
                <a:latin typeface="Arial" pitchFamily="34" charset="0"/>
                <a:cs typeface="Arial" pitchFamily="34" charset="0"/>
              </a:rPr>
              <a:t> </a:t>
            </a:r>
            <a:r>
              <a:rPr lang="en-US" sz="2800" b="0" dirty="0">
                <a:latin typeface="Arial" pitchFamily="34" charset="0"/>
                <a:cs typeface="Arial" pitchFamily="34" charset="0"/>
              </a:rPr>
              <a:t>of Spills </a:t>
            </a:r>
          </a:p>
        </p:txBody>
      </p:sp>
      <p:pic>
        <p:nvPicPr>
          <p:cNvPr id="2" name="Picture 1"/>
          <p:cNvPicPr>
            <a:picLocks noChangeAspect="1"/>
          </p:cNvPicPr>
          <p:nvPr/>
        </p:nvPicPr>
        <p:blipFill>
          <a:blip r:embed="rId2"/>
          <a:stretch>
            <a:fillRect/>
          </a:stretch>
        </p:blipFill>
        <p:spPr>
          <a:xfrm>
            <a:off x="1329952" y="125568"/>
            <a:ext cx="9409383" cy="6212639"/>
          </a:xfrm>
          <a:prstGeom prst="rect">
            <a:avLst/>
          </a:prstGeom>
        </p:spPr>
      </p:pic>
      <p:cxnSp>
        <p:nvCxnSpPr>
          <p:cNvPr id="4" name="Straight Connector 3"/>
          <p:cNvCxnSpPr/>
          <p:nvPr/>
        </p:nvCxnSpPr>
        <p:spPr>
          <a:xfrm>
            <a:off x="10885251" y="2587557"/>
            <a:ext cx="40856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885251" y="4121284"/>
            <a:ext cx="40856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TextBox 6"/>
          <p:cNvSpPr txBox="1"/>
          <p:nvPr/>
        </p:nvSpPr>
        <p:spPr>
          <a:xfrm>
            <a:off x="10739334" y="2713126"/>
            <a:ext cx="1345291" cy="846840"/>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2000" b="0" dirty="0" smtClean="0">
                <a:latin typeface="Arial" pitchFamily="34" charset="0"/>
                <a:cs typeface="Arial" pitchFamily="34" charset="0"/>
              </a:rPr>
              <a:t>Ohio R. and </a:t>
            </a:r>
            <a:r>
              <a:rPr lang="en-US" sz="2000" b="0" dirty="0" err="1" smtClean="0">
                <a:latin typeface="Arial" pitchFamily="34" charset="0"/>
                <a:cs typeface="Arial" pitchFamily="34" charset="0"/>
              </a:rPr>
              <a:t>Tribs</a:t>
            </a:r>
            <a:endParaRPr lang="en-US" sz="2000" b="0" dirty="0">
              <a:latin typeface="Arial" pitchFamily="34" charset="0"/>
              <a:cs typeface="Arial" pitchFamily="34" charset="0"/>
            </a:endParaRPr>
          </a:p>
        </p:txBody>
      </p:sp>
      <p:sp>
        <p:nvSpPr>
          <p:cNvPr id="13" name="TextBox 6"/>
          <p:cNvSpPr txBox="1"/>
          <p:nvPr/>
        </p:nvSpPr>
        <p:spPr>
          <a:xfrm>
            <a:off x="10739334" y="4246853"/>
            <a:ext cx="1345291" cy="846840"/>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2000" b="0" dirty="0" smtClean="0">
                <a:latin typeface="Arial" pitchFamily="34" charset="0"/>
                <a:cs typeface="Arial" pitchFamily="34" charset="0"/>
              </a:rPr>
              <a:t>Ohio R. only</a:t>
            </a:r>
            <a:endParaRPr lang="en-US" sz="2000" b="0" dirty="0">
              <a:latin typeface="Arial" pitchFamily="34" charset="0"/>
              <a:cs typeface="Arial" pitchFamily="34" charset="0"/>
            </a:endParaRPr>
          </a:p>
        </p:txBody>
      </p:sp>
      <p:sp>
        <p:nvSpPr>
          <p:cNvPr id="10" name="TextBox 15"/>
          <p:cNvSpPr txBox="1"/>
          <p:nvPr/>
        </p:nvSpPr>
        <p:spPr>
          <a:xfrm>
            <a:off x="5196960" y="6409720"/>
            <a:ext cx="2473388" cy="448280"/>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2800" dirty="0" smtClean="0">
                <a:latin typeface="Arial" panose="020B0604020202020204" pitchFamily="34" charset="0"/>
                <a:cs typeface="Arial" panose="020B0604020202020204" pitchFamily="34" charset="0"/>
              </a:rPr>
              <a:t>Rive Mile</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69812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022" y="36851"/>
            <a:ext cx="10515600" cy="1325563"/>
          </a:xfrm>
        </p:spPr>
        <p:txBody>
          <a:bodyPr>
            <a:normAutofit/>
          </a:bodyPr>
          <a:lstStyle/>
          <a:p>
            <a:pPr algn="ctr"/>
            <a:r>
              <a:rPr lang="en-US" sz="4000" dirty="0" smtClean="0">
                <a:latin typeface="Arial" panose="020B0604020202020204" pitchFamily="34" charset="0"/>
                <a:cs typeface="Arial" panose="020B0604020202020204" pitchFamily="34" charset="0"/>
              </a:rPr>
              <a:t>Occurrence of Spills by Material </a:t>
            </a:r>
            <a:endParaRPr lang="en-US" sz="4000" dirty="0">
              <a:latin typeface="Arial" panose="020B0604020202020204" pitchFamily="34" charset="0"/>
              <a:cs typeface="Arial" panose="020B0604020202020204" pitchFamily="34" charset="0"/>
            </a:endParaRPr>
          </a:p>
        </p:txBody>
      </p:sp>
      <p:sp>
        <p:nvSpPr>
          <p:cNvPr id="6" name="TextBox 5"/>
          <p:cNvSpPr txBox="1"/>
          <p:nvPr/>
        </p:nvSpPr>
        <p:spPr>
          <a:xfrm>
            <a:off x="5749166" y="948693"/>
            <a:ext cx="5977012" cy="954107"/>
          </a:xfrm>
          <a:prstGeom prst="rect">
            <a:avLst/>
          </a:prstGeom>
          <a:noFill/>
        </p:spPr>
        <p:txBody>
          <a:bodyPr wrap="square" rtlCol="0">
            <a:spAutoFit/>
          </a:bodyPr>
          <a:lstStyle/>
          <a:p>
            <a:r>
              <a:rPr lang="en-US" sz="2800" dirty="0" smtClean="0"/>
              <a:t>      Material    #  Spills           Total 				         (Gallons)</a:t>
            </a:r>
            <a:endParaRPr lang="en-US" sz="2800" dirty="0"/>
          </a:p>
        </p:txBody>
      </p:sp>
      <p:pic>
        <p:nvPicPr>
          <p:cNvPr id="11" name="Picture 10"/>
          <p:cNvPicPr>
            <a:picLocks noChangeAspect="1"/>
          </p:cNvPicPr>
          <p:nvPr/>
        </p:nvPicPr>
        <p:blipFill>
          <a:blip r:embed="rId2"/>
          <a:stretch>
            <a:fillRect/>
          </a:stretch>
        </p:blipFill>
        <p:spPr>
          <a:xfrm>
            <a:off x="365760" y="1902800"/>
            <a:ext cx="4848266" cy="4625072"/>
          </a:xfrm>
          <a:prstGeom prst="rect">
            <a:avLst/>
          </a:prstGeom>
        </p:spPr>
      </p:pic>
      <p:pic>
        <p:nvPicPr>
          <p:cNvPr id="15" name="Picture 14"/>
          <p:cNvPicPr>
            <a:picLocks noChangeAspect="1"/>
          </p:cNvPicPr>
          <p:nvPr/>
        </p:nvPicPr>
        <p:blipFill>
          <a:blip r:embed="rId3"/>
          <a:stretch>
            <a:fillRect/>
          </a:stretch>
        </p:blipFill>
        <p:spPr>
          <a:xfrm>
            <a:off x="5575570" y="1933170"/>
            <a:ext cx="5330728" cy="4602689"/>
          </a:xfrm>
          <a:prstGeom prst="rect">
            <a:avLst/>
          </a:prstGeom>
        </p:spPr>
      </p:pic>
      <p:sp>
        <p:nvSpPr>
          <p:cNvPr id="8" name="TextBox 7"/>
          <p:cNvSpPr txBox="1"/>
          <p:nvPr/>
        </p:nvSpPr>
        <p:spPr>
          <a:xfrm>
            <a:off x="407588" y="963878"/>
            <a:ext cx="5977012" cy="954107"/>
          </a:xfrm>
          <a:prstGeom prst="rect">
            <a:avLst/>
          </a:prstGeom>
          <a:noFill/>
        </p:spPr>
        <p:txBody>
          <a:bodyPr wrap="square" rtlCol="0">
            <a:spAutoFit/>
          </a:bodyPr>
          <a:lstStyle/>
          <a:p>
            <a:r>
              <a:rPr lang="en-US" sz="2800" dirty="0" smtClean="0"/>
              <a:t>      Material    #  Spills           Total 				         (Gallons)</a:t>
            </a:r>
            <a:endParaRPr lang="en-US" sz="2800" dirty="0"/>
          </a:p>
        </p:txBody>
      </p:sp>
    </p:spTree>
    <p:extLst>
      <p:ext uri="{BB962C8B-B14F-4D97-AF65-F5344CB8AC3E}">
        <p14:creationId xmlns:p14="http://schemas.microsoft.com/office/powerpoint/2010/main" val="12338327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972" y="-138312"/>
            <a:ext cx="10515600" cy="1325563"/>
          </a:xfrm>
        </p:spPr>
        <p:txBody>
          <a:bodyPr>
            <a:normAutofit/>
          </a:bodyPr>
          <a:lstStyle/>
          <a:p>
            <a:r>
              <a:rPr lang="en-US" sz="4000" dirty="0" smtClean="0">
                <a:latin typeface="Arial" panose="020B0604020202020204" pitchFamily="34" charset="0"/>
                <a:cs typeface="Arial" panose="020B0604020202020204" pitchFamily="34" charset="0"/>
              </a:rPr>
              <a:t>Gallons Reported as Spilled by Material </a:t>
            </a:r>
            <a:endParaRPr lang="en-US" sz="4000" dirty="0">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2"/>
          <a:stretch>
            <a:fillRect/>
          </a:stretch>
        </p:blipFill>
        <p:spPr>
          <a:xfrm>
            <a:off x="122932" y="2085069"/>
            <a:ext cx="5845620" cy="4208305"/>
          </a:xfrm>
          <a:prstGeom prst="rect">
            <a:avLst/>
          </a:prstGeom>
        </p:spPr>
      </p:pic>
      <p:pic>
        <p:nvPicPr>
          <p:cNvPr id="13" name="Picture 12"/>
          <p:cNvPicPr>
            <a:picLocks noChangeAspect="1"/>
          </p:cNvPicPr>
          <p:nvPr/>
        </p:nvPicPr>
        <p:blipFill>
          <a:blip r:embed="rId3"/>
          <a:stretch>
            <a:fillRect/>
          </a:stretch>
        </p:blipFill>
        <p:spPr>
          <a:xfrm>
            <a:off x="6390546" y="2152293"/>
            <a:ext cx="5762899" cy="4148754"/>
          </a:xfrm>
          <a:prstGeom prst="rect">
            <a:avLst/>
          </a:prstGeom>
        </p:spPr>
      </p:pic>
      <p:sp>
        <p:nvSpPr>
          <p:cNvPr id="7" name="TextBox 6"/>
          <p:cNvSpPr txBox="1"/>
          <p:nvPr/>
        </p:nvSpPr>
        <p:spPr>
          <a:xfrm>
            <a:off x="1084972" y="911696"/>
            <a:ext cx="5977012" cy="954107"/>
          </a:xfrm>
          <a:prstGeom prst="rect">
            <a:avLst/>
          </a:prstGeom>
          <a:noFill/>
        </p:spPr>
        <p:txBody>
          <a:bodyPr wrap="square" rtlCol="0">
            <a:spAutoFit/>
          </a:bodyPr>
          <a:lstStyle/>
          <a:p>
            <a:r>
              <a:rPr lang="en-US" sz="2800" dirty="0" smtClean="0"/>
              <a:t>    Material       #  Spills        Total 				         (Gallons)</a:t>
            </a:r>
            <a:endParaRPr lang="en-US" sz="2800" dirty="0"/>
          </a:p>
        </p:txBody>
      </p:sp>
      <p:sp>
        <p:nvSpPr>
          <p:cNvPr id="8" name="TextBox 7"/>
          <p:cNvSpPr txBox="1"/>
          <p:nvPr/>
        </p:nvSpPr>
        <p:spPr>
          <a:xfrm>
            <a:off x="6906652" y="911695"/>
            <a:ext cx="5977012" cy="954107"/>
          </a:xfrm>
          <a:prstGeom prst="rect">
            <a:avLst/>
          </a:prstGeom>
          <a:noFill/>
        </p:spPr>
        <p:txBody>
          <a:bodyPr wrap="square" rtlCol="0">
            <a:spAutoFit/>
          </a:bodyPr>
          <a:lstStyle/>
          <a:p>
            <a:r>
              <a:rPr lang="en-US" sz="2800" dirty="0" smtClean="0"/>
              <a:t>    Material       #  Spills        Total 				         (Gallons)</a:t>
            </a:r>
            <a:endParaRPr lang="en-US" sz="2800" dirty="0"/>
          </a:p>
        </p:txBody>
      </p:sp>
    </p:spTree>
    <p:extLst>
      <p:ext uri="{BB962C8B-B14F-4D97-AF65-F5344CB8AC3E}">
        <p14:creationId xmlns:p14="http://schemas.microsoft.com/office/powerpoint/2010/main" val="6955044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stretch>
            <a:fillRect/>
          </a:stretch>
        </p:blipFill>
        <p:spPr>
          <a:xfrm>
            <a:off x="6501948" y="648720"/>
            <a:ext cx="4526007" cy="2752725"/>
          </a:xfrm>
          <a:prstGeom prst="rect">
            <a:avLst/>
          </a:prstGeom>
        </p:spPr>
      </p:pic>
      <p:pic>
        <p:nvPicPr>
          <p:cNvPr id="22" name="Picture 21"/>
          <p:cNvPicPr>
            <a:picLocks noChangeAspect="1"/>
          </p:cNvPicPr>
          <p:nvPr/>
        </p:nvPicPr>
        <p:blipFill>
          <a:blip r:embed="rId3"/>
          <a:stretch>
            <a:fillRect/>
          </a:stretch>
        </p:blipFill>
        <p:spPr>
          <a:xfrm>
            <a:off x="6523447" y="3636507"/>
            <a:ext cx="4504508" cy="2752725"/>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10493874"/>
              </p:ext>
            </p:extLst>
          </p:nvPr>
        </p:nvGraphicFramePr>
        <p:xfrm>
          <a:off x="6497865" y="648720"/>
          <a:ext cx="4530090" cy="746760"/>
        </p:xfrm>
        <a:graphic>
          <a:graphicData uri="http://schemas.openxmlformats.org/drawingml/2006/table">
            <a:tbl>
              <a:tblPr>
                <a:tableStyleId>{5C22544A-7EE6-4342-B048-85BDC9FD1C3A}</a:tableStyleId>
              </a:tblPr>
              <a:tblGrid>
                <a:gridCol w="612610"/>
                <a:gridCol w="612610"/>
                <a:gridCol w="644853"/>
                <a:gridCol w="499761"/>
                <a:gridCol w="709338"/>
                <a:gridCol w="499761"/>
                <a:gridCol w="951157"/>
              </a:tblGrid>
              <a:tr h="0">
                <a:tc>
                  <a:txBody>
                    <a:bodyPr/>
                    <a:lstStyle/>
                    <a:p>
                      <a:pPr algn="ctr" fontAlgn="b"/>
                      <a:r>
                        <a:rPr lang="en-US" sz="2400" u="sng" strike="noStrike" dirty="0">
                          <a:solidFill>
                            <a:schemeClr val="tx1"/>
                          </a:solidFill>
                          <a:effectLst/>
                          <a:latin typeface="Arial" panose="020B0604020202020204" pitchFamily="34" charset="0"/>
                          <a:cs typeface="Arial" panose="020B0604020202020204" pitchFamily="34" charset="0"/>
                        </a:rPr>
                        <a:t>N</a:t>
                      </a:r>
                      <a:endParaRPr lang="en-US" sz="2400" b="0" i="0" u="sng"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err="1">
                          <a:solidFill>
                            <a:schemeClr val="tx1"/>
                          </a:solidFill>
                          <a:effectLst/>
                          <a:latin typeface="Arial" panose="020B0604020202020204" pitchFamily="34" charset="0"/>
                          <a:cs typeface="Arial" panose="020B0604020202020204" pitchFamily="34" charset="0"/>
                        </a:rPr>
                        <a:t>Avg</a:t>
                      </a:r>
                      <a:endParaRPr lang="en-US" sz="2400" b="0" i="0" u="sng"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solidFill>
                            <a:schemeClr val="tx1"/>
                          </a:solidFill>
                          <a:effectLst/>
                          <a:latin typeface="Arial" panose="020B0604020202020204" pitchFamily="34" charset="0"/>
                          <a:cs typeface="Arial" panose="020B0604020202020204" pitchFamily="34" charset="0"/>
                        </a:rPr>
                        <a:t>Min</a:t>
                      </a:r>
                      <a:endParaRPr lang="en-US" sz="2400" b="0" i="0" u="sng" strike="noStrike">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solidFill>
                            <a:schemeClr val="tx1"/>
                          </a:solidFill>
                          <a:effectLst/>
                          <a:latin typeface="Arial" panose="020B0604020202020204" pitchFamily="34" charset="0"/>
                          <a:cs typeface="Arial" panose="020B0604020202020204" pitchFamily="34" charset="0"/>
                        </a:rPr>
                        <a:t>Q1</a:t>
                      </a:r>
                      <a:endParaRPr lang="en-US" sz="2400" b="0" i="0" u="sng" strike="noStrike">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solidFill>
                            <a:schemeClr val="tx1"/>
                          </a:solidFill>
                          <a:effectLst/>
                          <a:latin typeface="Arial" panose="020B0604020202020204" pitchFamily="34" charset="0"/>
                          <a:cs typeface="Arial" panose="020B0604020202020204" pitchFamily="34" charset="0"/>
                        </a:rPr>
                        <a:t>Med</a:t>
                      </a:r>
                      <a:endParaRPr lang="en-US" sz="2400" b="0" i="0" u="sng" strike="noStrike">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solidFill>
                            <a:schemeClr val="tx1"/>
                          </a:solidFill>
                          <a:effectLst/>
                          <a:latin typeface="Arial" panose="020B0604020202020204" pitchFamily="34" charset="0"/>
                          <a:cs typeface="Arial" panose="020B0604020202020204" pitchFamily="34" charset="0"/>
                        </a:rPr>
                        <a:t>Q3</a:t>
                      </a:r>
                      <a:endParaRPr lang="en-US" sz="2400" b="0" i="0" u="sng"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solidFill>
                            <a:schemeClr val="tx1"/>
                          </a:solidFill>
                          <a:effectLst/>
                          <a:latin typeface="Arial" panose="020B0604020202020204" pitchFamily="34" charset="0"/>
                          <a:cs typeface="Arial" panose="020B0604020202020204" pitchFamily="34" charset="0"/>
                        </a:rPr>
                        <a:t>Max</a:t>
                      </a:r>
                      <a:endParaRPr lang="en-US" sz="2400" b="0" i="0" u="sng"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r>
              <a:tr h="327660">
                <a:tc>
                  <a:txBody>
                    <a:bodyPr/>
                    <a:lstStyle/>
                    <a:p>
                      <a:pPr algn="ctr" fontAlgn="b"/>
                      <a:r>
                        <a:rPr lang="en-US" sz="2400" u="none" strike="noStrike">
                          <a:solidFill>
                            <a:schemeClr val="tx1"/>
                          </a:solidFill>
                          <a:effectLst/>
                          <a:latin typeface="Arial" panose="020B0604020202020204" pitchFamily="34" charset="0"/>
                          <a:cs typeface="Arial" panose="020B0604020202020204" pitchFamily="34" charset="0"/>
                        </a:rPr>
                        <a:t>142</a:t>
                      </a:r>
                      <a:endParaRPr lang="en-US" sz="2400" b="0" i="0" u="none" strike="noStrike">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smtClean="0">
                          <a:solidFill>
                            <a:schemeClr val="tx1"/>
                          </a:solidFill>
                          <a:effectLst/>
                          <a:latin typeface="Arial" panose="020B0604020202020204" pitchFamily="34" charset="0"/>
                          <a:cs typeface="Arial" panose="020B0604020202020204" pitchFamily="34" charset="0"/>
                        </a:rPr>
                        <a:t>486</a:t>
                      </a:r>
                      <a:endParaRPr lang="en-US" sz="24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solidFill>
                            <a:schemeClr val="tx1"/>
                          </a:solidFill>
                          <a:effectLst/>
                          <a:latin typeface="Arial" panose="020B0604020202020204" pitchFamily="34" charset="0"/>
                          <a:cs typeface="Arial" panose="020B0604020202020204" pitchFamily="34" charset="0"/>
                        </a:rPr>
                        <a:t>0.1</a:t>
                      </a:r>
                      <a:endParaRPr lang="en-US" sz="24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solidFill>
                            <a:schemeClr val="tx1"/>
                          </a:solidFill>
                          <a:effectLst/>
                          <a:latin typeface="Arial" panose="020B0604020202020204" pitchFamily="34" charset="0"/>
                          <a:cs typeface="Arial" panose="020B0604020202020204" pitchFamily="34" charset="0"/>
                        </a:rPr>
                        <a:t>1</a:t>
                      </a:r>
                      <a:endParaRPr lang="en-US" sz="24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solidFill>
                            <a:schemeClr val="tx1"/>
                          </a:solidFill>
                          <a:effectLst/>
                          <a:latin typeface="Arial" panose="020B0604020202020204" pitchFamily="34" charset="0"/>
                          <a:cs typeface="Arial" panose="020B0604020202020204" pitchFamily="34" charset="0"/>
                        </a:rPr>
                        <a:t>3</a:t>
                      </a:r>
                      <a:endParaRPr lang="en-US" sz="24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solidFill>
                            <a:schemeClr val="tx1"/>
                          </a:solidFill>
                          <a:effectLst/>
                          <a:latin typeface="Arial" panose="020B0604020202020204" pitchFamily="34" charset="0"/>
                          <a:cs typeface="Arial" panose="020B0604020202020204" pitchFamily="34" charset="0"/>
                        </a:rPr>
                        <a:t>30</a:t>
                      </a:r>
                      <a:endParaRPr lang="en-US" sz="24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solidFill>
                            <a:schemeClr val="tx1"/>
                          </a:solidFill>
                          <a:effectLst/>
                          <a:latin typeface="Arial" panose="020B0604020202020204" pitchFamily="34" charset="0"/>
                          <a:cs typeface="Arial" panose="020B0604020202020204" pitchFamily="34" charset="0"/>
                        </a:rPr>
                        <a:t>48000</a:t>
                      </a:r>
                      <a:endParaRPr lang="en-US" sz="2400" b="0" i="0" u="none" strike="noStrike" dirty="0">
                        <a:solidFill>
                          <a:schemeClr val="tx1"/>
                        </a:solidFill>
                        <a:effectLst/>
                        <a:latin typeface="Arial" panose="020B0604020202020204" pitchFamily="34" charset="0"/>
                        <a:cs typeface="Arial" panose="020B0604020202020204" pitchFamily="34" charset="0"/>
                      </a:endParaRPr>
                    </a:p>
                  </a:txBody>
                  <a:tcPr marL="7620" marR="7620" marT="7620" marB="0" anchor="b">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502527223"/>
              </p:ext>
            </p:extLst>
          </p:nvPr>
        </p:nvGraphicFramePr>
        <p:xfrm>
          <a:off x="6744608" y="3657667"/>
          <a:ext cx="4036603" cy="746760"/>
        </p:xfrm>
        <a:graphic>
          <a:graphicData uri="http://schemas.openxmlformats.org/drawingml/2006/table">
            <a:tbl>
              <a:tblPr>
                <a:tableStyleId>{5C22544A-7EE6-4342-B048-85BDC9FD1C3A}</a:tableStyleId>
              </a:tblPr>
              <a:tblGrid>
                <a:gridCol w="545875"/>
                <a:gridCol w="545875"/>
                <a:gridCol w="574606"/>
                <a:gridCol w="445319"/>
                <a:gridCol w="632066"/>
                <a:gridCol w="445319"/>
                <a:gridCol w="847543"/>
              </a:tblGrid>
              <a:tr h="354932">
                <a:tc>
                  <a:txBody>
                    <a:bodyPr/>
                    <a:lstStyle/>
                    <a:p>
                      <a:pPr algn="ctr" fontAlgn="b"/>
                      <a:r>
                        <a:rPr lang="en-US" sz="2400" u="sng" strike="noStrike" dirty="0">
                          <a:effectLst/>
                          <a:latin typeface="Arial" panose="020B0604020202020204" pitchFamily="34" charset="0"/>
                          <a:cs typeface="Arial" panose="020B0604020202020204" pitchFamily="34" charset="0"/>
                        </a:rPr>
                        <a:t>N</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err="1">
                          <a:effectLst/>
                          <a:latin typeface="Arial" panose="020B0604020202020204" pitchFamily="34" charset="0"/>
                          <a:cs typeface="Arial" panose="020B0604020202020204" pitchFamily="34" charset="0"/>
                        </a:rPr>
                        <a:t>Avg</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effectLst/>
                          <a:latin typeface="Arial" panose="020B0604020202020204" pitchFamily="34" charset="0"/>
                          <a:cs typeface="Arial" panose="020B0604020202020204" pitchFamily="34" charset="0"/>
                        </a:rPr>
                        <a:t>Min</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Q1</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Med</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Q3</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effectLst/>
                          <a:latin typeface="Arial" panose="020B0604020202020204" pitchFamily="34" charset="0"/>
                          <a:cs typeface="Arial" panose="020B0604020202020204" pitchFamily="34" charset="0"/>
                        </a:rPr>
                        <a:t>Max</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r>
              <a:tr h="327660">
                <a:tc>
                  <a:txBody>
                    <a:bodyPr/>
                    <a:lstStyle/>
                    <a:p>
                      <a:pPr algn="ctr" fontAlgn="b"/>
                      <a:r>
                        <a:rPr lang="en-US" sz="2400" u="none" strike="noStrike">
                          <a:effectLst/>
                          <a:latin typeface="Arial" panose="020B0604020202020204" pitchFamily="34" charset="0"/>
                          <a:cs typeface="Arial" panose="020B0604020202020204" pitchFamily="34" charset="0"/>
                        </a:rPr>
                        <a:t>115</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effectLst/>
                          <a:latin typeface="Arial" panose="020B0604020202020204" pitchFamily="34" charset="0"/>
                          <a:cs typeface="Arial" panose="020B0604020202020204" pitchFamily="34" charset="0"/>
                        </a:rPr>
                        <a:t>16</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0.5</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1</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effectLst/>
                          <a:latin typeface="Arial" panose="020B0604020202020204" pitchFamily="34" charset="0"/>
                          <a:cs typeface="Arial" panose="020B0604020202020204" pitchFamily="34" charset="0"/>
                        </a:rPr>
                        <a:t>1</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5</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smtClean="0">
                          <a:effectLst/>
                          <a:latin typeface="Arial" panose="020B0604020202020204" pitchFamily="34" charset="0"/>
                          <a:cs typeface="Arial" panose="020B0604020202020204" pitchFamily="34" charset="0"/>
                        </a:rPr>
                        <a:t>300</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r>
            </a:tbl>
          </a:graphicData>
        </a:graphic>
      </p:graphicFrame>
      <p:pic>
        <p:nvPicPr>
          <p:cNvPr id="19" name="Picture 18"/>
          <p:cNvPicPr>
            <a:picLocks noChangeAspect="1"/>
          </p:cNvPicPr>
          <p:nvPr/>
        </p:nvPicPr>
        <p:blipFill>
          <a:blip r:embed="rId4"/>
          <a:stretch>
            <a:fillRect/>
          </a:stretch>
        </p:blipFill>
        <p:spPr>
          <a:xfrm>
            <a:off x="698320" y="648720"/>
            <a:ext cx="5591175" cy="2752725"/>
          </a:xfrm>
          <a:prstGeom prst="rect">
            <a:avLst/>
          </a:prstGeom>
        </p:spPr>
      </p:pic>
      <p:pic>
        <p:nvPicPr>
          <p:cNvPr id="21" name="Picture 20"/>
          <p:cNvPicPr>
            <a:picLocks noChangeAspect="1"/>
          </p:cNvPicPr>
          <p:nvPr/>
        </p:nvPicPr>
        <p:blipFill>
          <a:blip r:embed="rId5"/>
          <a:stretch>
            <a:fillRect/>
          </a:stretch>
        </p:blipFill>
        <p:spPr>
          <a:xfrm>
            <a:off x="698319" y="3636507"/>
            <a:ext cx="5591175" cy="2752725"/>
          </a:xfrm>
          <a:prstGeom prst="rect">
            <a:avLst/>
          </a:prstGeom>
        </p:spPr>
      </p:pic>
    </p:spTree>
    <p:extLst>
      <p:ext uri="{BB962C8B-B14F-4D97-AF65-F5344CB8AC3E}">
        <p14:creationId xmlns:p14="http://schemas.microsoft.com/office/powerpoint/2010/main" val="5394693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6682821" y="3755178"/>
            <a:ext cx="4893094" cy="2752725"/>
          </a:xfrm>
          <a:prstGeom prst="rect">
            <a:avLst/>
          </a:prstGeom>
        </p:spPr>
      </p:pic>
      <p:pic>
        <p:nvPicPr>
          <p:cNvPr id="21" name="Picture 20"/>
          <p:cNvPicPr>
            <a:picLocks noChangeAspect="1"/>
          </p:cNvPicPr>
          <p:nvPr/>
        </p:nvPicPr>
        <p:blipFill>
          <a:blip r:embed="rId3"/>
          <a:stretch>
            <a:fillRect/>
          </a:stretch>
        </p:blipFill>
        <p:spPr>
          <a:xfrm>
            <a:off x="6682821" y="656616"/>
            <a:ext cx="4893094" cy="2752725"/>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520396554"/>
              </p:ext>
            </p:extLst>
          </p:nvPr>
        </p:nvGraphicFramePr>
        <p:xfrm>
          <a:off x="6947243" y="310779"/>
          <a:ext cx="4364249" cy="1266506"/>
        </p:xfrm>
        <a:graphic>
          <a:graphicData uri="http://schemas.openxmlformats.org/drawingml/2006/table">
            <a:tbl>
              <a:tblPr>
                <a:tableStyleId>{5C22544A-7EE6-4342-B048-85BDC9FD1C3A}</a:tableStyleId>
              </a:tblPr>
              <a:tblGrid>
                <a:gridCol w="549144"/>
                <a:gridCol w="549144"/>
                <a:gridCol w="578046"/>
                <a:gridCol w="447986"/>
                <a:gridCol w="635851"/>
                <a:gridCol w="751460"/>
                <a:gridCol w="852618"/>
              </a:tblGrid>
              <a:tr h="893126">
                <a:tc>
                  <a:txBody>
                    <a:bodyPr/>
                    <a:lstStyle/>
                    <a:p>
                      <a:pPr algn="ctr" fontAlgn="b"/>
                      <a:r>
                        <a:rPr lang="en-US" sz="2400" u="sng" strike="noStrike" dirty="0">
                          <a:effectLst/>
                          <a:latin typeface="Arial" panose="020B0604020202020204" pitchFamily="34" charset="0"/>
                          <a:cs typeface="Arial" panose="020B0604020202020204" pitchFamily="34" charset="0"/>
                        </a:rPr>
                        <a:t>N</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Avg</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Min</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Q1</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Med</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effectLst/>
                          <a:latin typeface="Arial" panose="020B0604020202020204" pitchFamily="34" charset="0"/>
                          <a:cs typeface="Arial" panose="020B0604020202020204" pitchFamily="34" charset="0"/>
                        </a:rPr>
                        <a:t>Q3</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effectLst/>
                          <a:latin typeface="Arial" panose="020B0604020202020204" pitchFamily="34" charset="0"/>
                          <a:cs typeface="Arial" panose="020B0604020202020204" pitchFamily="34" charset="0"/>
                        </a:rPr>
                        <a:t>Max</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r>
              <a:tr h="327660">
                <a:tc>
                  <a:txBody>
                    <a:bodyPr/>
                    <a:lstStyle/>
                    <a:p>
                      <a:pPr algn="ctr" fontAlgn="b"/>
                      <a:r>
                        <a:rPr lang="en-US" sz="2400" u="none" strike="noStrike">
                          <a:effectLst/>
                          <a:latin typeface="Arial" panose="020B0604020202020204" pitchFamily="34" charset="0"/>
                          <a:cs typeface="Arial" panose="020B0604020202020204" pitchFamily="34" charset="0"/>
                        </a:rPr>
                        <a:t>31</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49</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0</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1</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effectLst/>
                          <a:latin typeface="Arial" panose="020B0604020202020204" pitchFamily="34" charset="0"/>
                          <a:cs typeface="Arial" panose="020B0604020202020204" pitchFamily="34" charset="0"/>
                        </a:rPr>
                        <a:t>1</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effectLst/>
                          <a:latin typeface="Arial" panose="020B0604020202020204" pitchFamily="34" charset="0"/>
                          <a:cs typeface="Arial" panose="020B0604020202020204" pitchFamily="34" charset="0"/>
                        </a:rPr>
                        <a:t>5</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effectLst/>
                          <a:latin typeface="Arial" panose="020B0604020202020204" pitchFamily="34" charset="0"/>
                          <a:cs typeface="Arial" panose="020B0604020202020204" pitchFamily="34" charset="0"/>
                        </a:rPr>
                        <a:t>900</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067232349"/>
              </p:ext>
            </p:extLst>
          </p:nvPr>
        </p:nvGraphicFramePr>
        <p:xfrm>
          <a:off x="6947243" y="3884000"/>
          <a:ext cx="4364249" cy="746760"/>
        </p:xfrm>
        <a:graphic>
          <a:graphicData uri="http://schemas.openxmlformats.org/drawingml/2006/table">
            <a:tbl>
              <a:tblPr>
                <a:tableStyleId>{5C22544A-7EE6-4342-B048-85BDC9FD1C3A}</a:tableStyleId>
              </a:tblPr>
              <a:tblGrid>
                <a:gridCol w="549144"/>
                <a:gridCol w="549144"/>
                <a:gridCol w="578046"/>
                <a:gridCol w="447986"/>
                <a:gridCol w="635851"/>
                <a:gridCol w="751460"/>
                <a:gridCol w="852618"/>
              </a:tblGrid>
              <a:tr h="327660">
                <a:tc>
                  <a:txBody>
                    <a:bodyPr/>
                    <a:lstStyle/>
                    <a:p>
                      <a:pPr algn="ctr" fontAlgn="b"/>
                      <a:r>
                        <a:rPr lang="en-US" sz="2400" u="sng" strike="noStrike" dirty="0">
                          <a:effectLst/>
                          <a:latin typeface="Arial" panose="020B0604020202020204" pitchFamily="34" charset="0"/>
                          <a:cs typeface="Arial" panose="020B0604020202020204" pitchFamily="34" charset="0"/>
                        </a:rPr>
                        <a:t>N</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Avg</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effectLst/>
                          <a:latin typeface="Arial" panose="020B0604020202020204" pitchFamily="34" charset="0"/>
                          <a:cs typeface="Arial" panose="020B0604020202020204" pitchFamily="34" charset="0"/>
                        </a:rPr>
                        <a:t>Min</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Q1</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effectLst/>
                          <a:latin typeface="Arial" panose="020B0604020202020204" pitchFamily="34" charset="0"/>
                          <a:cs typeface="Arial" panose="020B0604020202020204" pitchFamily="34" charset="0"/>
                        </a:rPr>
                        <a:t>Med</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effectLst/>
                          <a:latin typeface="Arial" panose="020B0604020202020204" pitchFamily="34" charset="0"/>
                          <a:cs typeface="Arial" panose="020B0604020202020204" pitchFamily="34" charset="0"/>
                        </a:rPr>
                        <a:t>Q3</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Max</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r>
              <a:tr h="327660">
                <a:tc>
                  <a:txBody>
                    <a:bodyPr/>
                    <a:lstStyle/>
                    <a:p>
                      <a:pPr algn="ctr" fontAlgn="b"/>
                      <a:r>
                        <a:rPr lang="en-US" sz="2400" u="none" strike="noStrike">
                          <a:effectLst/>
                          <a:latin typeface="Arial" panose="020B0604020202020204" pitchFamily="34" charset="0"/>
                          <a:cs typeface="Arial" panose="020B0604020202020204" pitchFamily="34" charset="0"/>
                        </a:rPr>
                        <a:t>28</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27</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effectLst/>
                          <a:latin typeface="Arial" panose="020B0604020202020204" pitchFamily="34" charset="0"/>
                          <a:cs typeface="Arial" panose="020B0604020202020204" pitchFamily="34" charset="0"/>
                        </a:rPr>
                        <a:t>0.1</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1</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effectLst/>
                          <a:latin typeface="Arial" panose="020B0604020202020204" pitchFamily="34" charset="0"/>
                          <a:cs typeface="Arial" panose="020B0604020202020204" pitchFamily="34" charset="0"/>
                        </a:rPr>
                        <a:t>1</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effectLst/>
                          <a:latin typeface="Arial" panose="020B0604020202020204" pitchFamily="34" charset="0"/>
                          <a:cs typeface="Arial" panose="020B0604020202020204" pitchFamily="34" charset="0"/>
                        </a:rPr>
                        <a:t>9.5</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effectLst/>
                          <a:latin typeface="Arial" panose="020B0604020202020204" pitchFamily="34" charset="0"/>
                          <a:cs typeface="Arial" panose="020B0604020202020204" pitchFamily="34" charset="0"/>
                        </a:rPr>
                        <a:t>550</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r>
            </a:tbl>
          </a:graphicData>
        </a:graphic>
      </p:graphicFrame>
      <p:pic>
        <p:nvPicPr>
          <p:cNvPr id="18" name="Picture 17"/>
          <p:cNvPicPr>
            <a:picLocks noChangeAspect="1"/>
          </p:cNvPicPr>
          <p:nvPr/>
        </p:nvPicPr>
        <p:blipFill>
          <a:blip r:embed="rId4"/>
          <a:stretch>
            <a:fillRect/>
          </a:stretch>
        </p:blipFill>
        <p:spPr>
          <a:xfrm>
            <a:off x="719722" y="656615"/>
            <a:ext cx="5591175" cy="2752725"/>
          </a:xfrm>
          <a:prstGeom prst="rect">
            <a:avLst/>
          </a:prstGeom>
        </p:spPr>
      </p:pic>
      <p:pic>
        <p:nvPicPr>
          <p:cNvPr id="19" name="Picture 18"/>
          <p:cNvPicPr>
            <a:picLocks noChangeAspect="1"/>
          </p:cNvPicPr>
          <p:nvPr/>
        </p:nvPicPr>
        <p:blipFill>
          <a:blip r:embed="rId5"/>
          <a:stretch>
            <a:fillRect/>
          </a:stretch>
        </p:blipFill>
        <p:spPr>
          <a:xfrm>
            <a:off x="719723" y="3755179"/>
            <a:ext cx="5591175" cy="2752725"/>
          </a:xfrm>
          <a:prstGeom prst="rect">
            <a:avLst/>
          </a:prstGeom>
        </p:spPr>
      </p:pic>
    </p:spTree>
    <p:extLst>
      <p:ext uri="{BB962C8B-B14F-4D97-AF65-F5344CB8AC3E}">
        <p14:creationId xmlns:p14="http://schemas.microsoft.com/office/powerpoint/2010/main" val="6627776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6643908" y="3636936"/>
            <a:ext cx="4717997" cy="2752725"/>
          </a:xfrm>
          <a:prstGeom prst="rect">
            <a:avLst/>
          </a:prstGeom>
        </p:spPr>
      </p:pic>
      <p:pic>
        <p:nvPicPr>
          <p:cNvPr id="20" name="Picture 19"/>
          <p:cNvPicPr>
            <a:picLocks noChangeAspect="1"/>
          </p:cNvPicPr>
          <p:nvPr/>
        </p:nvPicPr>
        <p:blipFill>
          <a:blip r:embed="rId3"/>
          <a:stretch>
            <a:fillRect/>
          </a:stretch>
        </p:blipFill>
        <p:spPr>
          <a:xfrm>
            <a:off x="6643908" y="572470"/>
            <a:ext cx="4717997" cy="2752725"/>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909975472"/>
              </p:ext>
            </p:extLst>
          </p:nvPr>
        </p:nvGraphicFramePr>
        <p:xfrm>
          <a:off x="6500555" y="712176"/>
          <a:ext cx="5187139" cy="746760"/>
        </p:xfrm>
        <a:graphic>
          <a:graphicData uri="http://schemas.openxmlformats.org/drawingml/2006/table">
            <a:tbl>
              <a:tblPr>
                <a:tableStyleId>{5C22544A-7EE6-4342-B048-85BDC9FD1C3A}</a:tableStyleId>
              </a:tblPr>
              <a:tblGrid>
                <a:gridCol w="652685"/>
                <a:gridCol w="652685"/>
                <a:gridCol w="687039"/>
                <a:gridCol w="532455"/>
                <a:gridCol w="755743"/>
                <a:gridCol w="893149"/>
                <a:gridCol w="1013383"/>
              </a:tblGrid>
              <a:tr h="327660">
                <a:tc>
                  <a:txBody>
                    <a:bodyPr/>
                    <a:lstStyle/>
                    <a:p>
                      <a:pPr algn="ctr" fontAlgn="b"/>
                      <a:r>
                        <a:rPr lang="en-US" sz="2400" u="sng" strike="noStrike" dirty="0">
                          <a:effectLst/>
                        </a:rPr>
                        <a:t>N</a:t>
                      </a:r>
                      <a:endParaRPr lang="en-US" sz="2400" b="0" i="0" u="sng" strike="noStrike" dirty="0">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u="sng" strike="noStrike">
                          <a:effectLst/>
                        </a:rPr>
                        <a:t>Avg</a:t>
                      </a:r>
                      <a:endParaRPr lang="en-US" sz="2400" b="0" i="0" u="sng"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u="sng" strike="noStrike">
                          <a:effectLst/>
                        </a:rPr>
                        <a:t>Min</a:t>
                      </a:r>
                      <a:endParaRPr lang="en-US" sz="2400" b="0" i="0" u="sng"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u="sng" strike="noStrike">
                          <a:effectLst/>
                        </a:rPr>
                        <a:t>Q1</a:t>
                      </a:r>
                      <a:endParaRPr lang="en-US" sz="2400" b="0" i="0" u="sng"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u="sng" strike="noStrike">
                          <a:effectLst/>
                        </a:rPr>
                        <a:t>Med</a:t>
                      </a:r>
                      <a:endParaRPr lang="en-US" sz="2400" b="0" i="0" u="sng"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u="sng" strike="noStrike">
                          <a:effectLst/>
                        </a:rPr>
                        <a:t>Q3</a:t>
                      </a:r>
                      <a:endParaRPr lang="en-US" sz="2400" b="0" i="0" u="sng"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u="sng" strike="noStrike" dirty="0">
                          <a:effectLst/>
                        </a:rPr>
                        <a:t>Max</a:t>
                      </a:r>
                      <a:endParaRPr lang="en-US" sz="2400" b="0" i="0" u="sng" strike="noStrike" dirty="0">
                        <a:solidFill>
                          <a:srgbClr val="000000"/>
                        </a:solidFill>
                        <a:effectLst/>
                        <a:latin typeface="Calibri" panose="020F0502020204030204" pitchFamily="34" charset="0"/>
                      </a:endParaRPr>
                    </a:p>
                  </a:txBody>
                  <a:tcPr marL="7620" marR="7620" marT="7620" marB="0" anchor="b">
                    <a:noFill/>
                  </a:tcPr>
                </a:tc>
              </a:tr>
              <a:tr h="327660">
                <a:tc>
                  <a:txBody>
                    <a:bodyPr/>
                    <a:lstStyle/>
                    <a:p>
                      <a:pPr algn="ctr" fontAlgn="b"/>
                      <a:r>
                        <a:rPr lang="en-US" sz="2400" u="none" strike="noStrike">
                          <a:effectLst/>
                        </a:rPr>
                        <a:t>25</a:t>
                      </a:r>
                      <a:endParaRPr lang="en-US" sz="24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b="0" i="0" u="none" strike="noStrike" dirty="0" smtClean="0">
                          <a:solidFill>
                            <a:srgbClr val="000000"/>
                          </a:solidFill>
                          <a:effectLst/>
                          <a:latin typeface="Calibri" panose="020F0502020204030204" pitchFamily="34" charset="0"/>
                        </a:rPr>
                        <a:t>1273</a:t>
                      </a:r>
                      <a:endParaRPr lang="en-US" sz="2400" b="0" i="0" u="none" strike="noStrike" dirty="0">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u="none" strike="noStrike">
                          <a:effectLst/>
                        </a:rPr>
                        <a:t>0.5</a:t>
                      </a:r>
                      <a:endParaRPr lang="en-US" sz="24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u="none" strike="noStrike" dirty="0" smtClean="0">
                          <a:effectLst/>
                        </a:rPr>
                        <a:t>40</a:t>
                      </a:r>
                      <a:endParaRPr lang="en-US" sz="2400" b="0" i="0" u="none" strike="noStrike" dirty="0">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u="none" strike="noStrike" dirty="0" smtClean="0">
                          <a:effectLst/>
                        </a:rPr>
                        <a:t>100</a:t>
                      </a:r>
                      <a:endParaRPr lang="en-US" sz="2400" b="0" i="0" u="none" strike="noStrike" dirty="0">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u="none" strike="noStrike" dirty="0" smtClean="0">
                          <a:effectLst/>
                        </a:rPr>
                        <a:t>875</a:t>
                      </a:r>
                      <a:endParaRPr lang="en-US" sz="2400" b="0" i="0" u="none" strike="noStrike" dirty="0">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2400" u="none" strike="noStrike" dirty="0">
                          <a:effectLst/>
                        </a:rPr>
                        <a:t>10000</a:t>
                      </a:r>
                      <a:endParaRPr lang="en-US" sz="2400" b="0" i="0" u="none" strike="noStrike" dirty="0">
                        <a:solidFill>
                          <a:srgbClr val="000000"/>
                        </a:solidFill>
                        <a:effectLst/>
                        <a:latin typeface="Calibri" panose="020F0502020204030204" pitchFamily="34" charset="0"/>
                      </a:endParaRPr>
                    </a:p>
                  </a:txBody>
                  <a:tcPr marL="7620" marR="7620" marT="7620" marB="0" anchor="b">
                    <a:no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945121785"/>
              </p:ext>
            </p:extLst>
          </p:nvPr>
        </p:nvGraphicFramePr>
        <p:xfrm>
          <a:off x="6924105" y="3774269"/>
          <a:ext cx="4437801" cy="746760"/>
        </p:xfrm>
        <a:graphic>
          <a:graphicData uri="http://schemas.openxmlformats.org/drawingml/2006/table">
            <a:tbl>
              <a:tblPr>
                <a:tableStyleId>{5C22544A-7EE6-4342-B048-85BDC9FD1C3A}</a:tableStyleId>
              </a:tblPr>
              <a:tblGrid>
                <a:gridCol w="558399"/>
                <a:gridCol w="558399"/>
                <a:gridCol w="587788"/>
                <a:gridCol w="455536"/>
                <a:gridCol w="646567"/>
                <a:gridCol w="764125"/>
                <a:gridCol w="866987"/>
              </a:tblGrid>
              <a:tr h="327660">
                <a:tc>
                  <a:txBody>
                    <a:bodyPr/>
                    <a:lstStyle/>
                    <a:p>
                      <a:pPr algn="ctr" fontAlgn="b"/>
                      <a:r>
                        <a:rPr lang="en-US" sz="2400" u="sng" strike="noStrike" dirty="0">
                          <a:effectLst/>
                          <a:latin typeface="Arial" panose="020B0604020202020204" pitchFamily="34" charset="0"/>
                          <a:cs typeface="Arial" panose="020B0604020202020204" pitchFamily="34" charset="0"/>
                        </a:rPr>
                        <a:t>N</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Avg</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Min</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effectLst/>
                          <a:latin typeface="Arial" panose="020B0604020202020204" pitchFamily="34" charset="0"/>
                          <a:cs typeface="Arial" panose="020B0604020202020204" pitchFamily="34" charset="0"/>
                        </a:rPr>
                        <a:t>Q1</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effectLst/>
                          <a:latin typeface="Arial" panose="020B0604020202020204" pitchFamily="34" charset="0"/>
                          <a:cs typeface="Arial" panose="020B0604020202020204" pitchFamily="34" charset="0"/>
                        </a:rPr>
                        <a:t>Med</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dirty="0">
                          <a:effectLst/>
                          <a:latin typeface="Arial" panose="020B0604020202020204" pitchFamily="34" charset="0"/>
                          <a:cs typeface="Arial" panose="020B0604020202020204" pitchFamily="34" charset="0"/>
                        </a:rPr>
                        <a:t>Q3</a:t>
                      </a:r>
                      <a:endParaRPr lang="en-US" sz="2400" b="0" i="0" u="sng"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sng" strike="noStrike">
                          <a:effectLst/>
                          <a:latin typeface="Arial" panose="020B0604020202020204" pitchFamily="34" charset="0"/>
                          <a:cs typeface="Arial" panose="020B0604020202020204" pitchFamily="34" charset="0"/>
                        </a:rPr>
                        <a:t>Max</a:t>
                      </a:r>
                      <a:endParaRPr lang="en-US" sz="2400" b="0" i="0" u="sng"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r>
              <a:tr h="327660">
                <a:tc>
                  <a:txBody>
                    <a:bodyPr/>
                    <a:lstStyle/>
                    <a:p>
                      <a:pPr algn="ctr" fontAlgn="b"/>
                      <a:r>
                        <a:rPr lang="en-US" sz="2400" u="none" strike="noStrike">
                          <a:effectLst/>
                          <a:latin typeface="Arial" panose="020B0604020202020204" pitchFamily="34" charset="0"/>
                          <a:cs typeface="Arial" panose="020B0604020202020204" pitchFamily="34" charset="0"/>
                        </a:rPr>
                        <a:t>20</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8</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0.5</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1</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a:effectLst/>
                          <a:latin typeface="Arial" panose="020B0604020202020204" pitchFamily="34" charset="0"/>
                          <a:cs typeface="Arial" panose="020B0604020202020204" pitchFamily="34" charset="0"/>
                        </a:rPr>
                        <a:t>0.5</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effectLst/>
                          <a:latin typeface="Arial" panose="020B0604020202020204" pitchFamily="34" charset="0"/>
                          <a:cs typeface="Arial" panose="020B0604020202020204" pitchFamily="34" charset="0"/>
                        </a:rPr>
                        <a:t>1</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c>
                  <a:txBody>
                    <a:bodyPr/>
                    <a:lstStyle/>
                    <a:p>
                      <a:pPr algn="ctr" fontAlgn="b"/>
                      <a:r>
                        <a:rPr lang="en-US" sz="2400" u="none" strike="noStrike" dirty="0">
                          <a:effectLst/>
                          <a:latin typeface="Arial" panose="020B0604020202020204" pitchFamily="34" charset="0"/>
                          <a:cs typeface="Arial" panose="020B0604020202020204" pitchFamily="34" charset="0"/>
                        </a:rPr>
                        <a:t>108</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nchor="b">
                    <a:noFill/>
                  </a:tcPr>
                </a:tc>
              </a:tr>
            </a:tbl>
          </a:graphicData>
        </a:graphic>
      </p:graphicFrame>
      <p:pic>
        <p:nvPicPr>
          <p:cNvPr id="23" name="Picture 22"/>
          <p:cNvPicPr>
            <a:picLocks noChangeAspect="1"/>
          </p:cNvPicPr>
          <p:nvPr/>
        </p:nvPicPr>
        <p:blipFill>
          <a:blip r:embed="rId4"/>
          <a:stretch>
            <a:fillRect/>
          </a:stretch>
        </p:blipFill>
        <p:spPr>
          <a:xfrm>
            <a:off x="595051" y="3636935"/>
            <a:ext cx="5591175" cy="2752725"/>
          </a:xfrm>
          <a:prstGeom prst="rect">
            <a:avLst/>
          </a:prstGeom>
        </p:spPr>
      </p:pic>
      <p:pic>
        <p:nvPicPr>
          <p:cNvPr id="25" name="Picture 24"/>
          <p:cNvPicPr>
            <a:picLocks noChangeAspect="1"/>
          </p:cNvPicPr>
          <p:nvPr/>
        </p:nvPicPr>
        <p:blipFill>
          <a:blip r:embed="rId5"/>
          <a:stretch>
            <a:fillRect/>
          </a:stretch>
        </p:blipFill>
        <p:spPr>
          <a:xfrm>
            <a:off x="595051" y="572470"/>
            <a:ext cx="5591175" cy="2752725"/>
          </a:xfrm>
          <a:prstGeom prst="rect">
            <a:avLst/>
          </a:prstGeom>
        </p:spPr>
      </p:pic>
    </p:spTree>
    <p:extLst>
      <p:ext uri="{BB962C8B-B14F-4D97-AF65-F5344CB8AC3E}">
        <p14:creationId xmlns:p14="http://schemas.microsoft.com/office/powerpoint/2010/main" val="27511774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966684" y="798977"/>
            <a:ext cx="8254760" cy="707886"/>
          </a:xfrm>
          <a:prstGeom prst="rect">
            <a:avLst/>
          </a:prstGeom>
        </p:spPr>
        <p:txBody>
          <a:bodyPr wrap="none">
            <a:spAutoFit/>
          </a:bodyPr>
          <a:lstStyle/>
          <a:p>
            <a:r>
              <a:rPr lang="en-US" sz="4000" dirty="0" smtClean="0">
                <a:latin typeface="Arial" panose="020B0604020202020204" pitchFamily="34" charset="0"/>
                <a:cs typeface="Arial" panose="020B0604020202020204" pitchFamily="34" charset="0"/>
              </a:rPr>
              <a:t>Spills Amount Ranges by Material </a:t>
            </a:r>
            <a:endParaRPr lang="en-US" sz="4000" dirty="0"/>
          </a:p>
        </p:txBody>
      </p:sp>
      <p:pic>
        <p:nvPicPr>
          <p:cNvPr id="3" name="Picture 2"/>
          <p:cNvPicPr>
            <a:picLocks noChangeAspect="1"/>
          </p:cNvPicPr>
          <p:nvPr/>
        </p:nvPicPr>
        <p:blipFill>
          <a:blip r:embed="rId2"/>
          <a:stretch>
            <a:fillRect/>
          </a:stretch>
        </p:blipFill>
        <p:spPr>
          <a:xfrm>
            <a:off x="576616" y="2184568"/>
            <a:ext cx="11034897" cy="3165644"/>
          </a:xfrm>
          <a:prstGeom prst="rect">
            <a:avLst/>
          </a:prstGeom>
        </p:spPr>
      </p:pic>
    </p:spTree>
    <p:extLst>
      <p:ext uri="{BB962C8B-B14F-4D97-AF65-F5344CB8AC3E}">
        <p14:creationId xmlns:p14="http://schemas.microsoft.com/office/powerpoint/2010/main" val="18681045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2906" y="0"/>
            <a:ext cx="7307094" cy="1325563"/>
          </a:xfrm>
        </p:spPr>
        <p:txBody>
          <a:bodyPr>
            <a:normAutofit/>
          </a:bodyPr>
          <a:lstStyle/>
          <a:p>
            <a:r>
              <a:rPr lang="en-US" sz="4000" dirty="0" smtClean="0">
                <a:latin typeface="Arial" panose="020B0604020202020204" pitchFamily="34" charset="0"/>
                <a:cs typeface="Arial" panose="020B0604020202020204" pitchFamily="34" charset="0"/>
              </a:rPr>
              <a:t>Spills by Source </a:t>
            </a:r>
            <a:endParaRPr lang="en-US" sz="4000" dirty="0">
              <a:latin typeface="Arial" panose="020B0604020202020204" pitchFamily="34" charset="0"/>
              <a:cs typeface="Arial" panose="020B0604020202020204" pitchFamily="34" charset="0"/>
            </a:endParaRPr>
          </a:p>
        </p:txBody>
      </p:sp>
      <p:sp>
        <p:nvSpPr>
          <p:cNvPr id="8" name="TextBox 7"/>
          <p:cNvSpPr txBox="1"/>
          <p:nvPr/>
        </p:nvSpPr>
        <p:spPr>
          <a:xfrm>
            <a:off x="924128" y="5184843"/>
            <a:ext cx="10505872" cy="1569660"/>
          </a:xfrm>
          <a:prstGeom prst="rect">
            <a:avLst/>
          </a:prstGeom>
          <a:noFill/>
        </p:spPr>
        <p:txBody>
          <a:bodyPr wrap="square" rtlCol="0">
            <a:spAutoFit/>
          </a:bodyPr>
          <a:lstStyle/>
          <a:p>
            <a:r>
              <a:rPr lang="en-US" sz="2400" dirty="0" smtClean="0">
                <a:latin typeface="Arial" panose="020B0604020202020204" pitchFamily="34" charset="0"/>
                <a:cs typeface="Arial" panose="020B0604020202020204" pitchFamily="34" charset="0"/>
              </a:rPr>
              <a:t>Since each source class can have a great variety of materials on hand the spills can range anywhere from process water to mineral oil to crude oil.  The amounts are listed about half the time and those values are often far from exact.  For these reasons it is difficult to compare the gallons reported.</a:t>
            </a:r>
            <a:endParaRPr lang="en-US" sz="2400" dirty="0">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2"/>
          <a:stretch>
            <a:fillRect/>
          </a:stretch>
        </p:blipFill>
        <p:spPr>
          <a:xfrm>
            <a:off x="1063053" y="964277"/>
            <a:ext cx="9973648" cy="4108294"/>
          </a:xfrm>
          <a:prstGeom prst="rect">
            <a:avLst/>
          </a:prstGeom>
        </p:spPr>
      </p:pic>
    </p:spTree>
    <p:extLst>
      <p:ext uri="{BB962C8B-B14F-4D97-AF65-F5344CB8AC3E}">
        <p14:creationId xmlns:p14="http://schemas.microsoft.com/office/powerpoint/2010/main" val="13779904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8451" y="-25232"/>
            <a:ext cx="6000345" cy="1325563"/>
          </a:xfrm>
        </p:spPr>
        <p:txBody>
          <a:bodyPr>
            <a:normAutofit/>
          </a:bodyPr>
          <a:lstStyle/>
          <a:p>
            <a:r>
              <a:rPr lang="en-US" sz="4000" dirty="0" smtClean="0">
                <a:latin typeface="Arial" panose="020B0604020202020204" pitchFamily="34" charset="0"/>
                <a:cs typeface="Arial" panose="020B0604020202020204" pitchFamily="34" charset="0"/>
              </a:rPr>
              <a:t>Lessons and Limitations</a:t>
            </a: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951196"/>
            <a:ext cx="10515600" cy="4954554"/>
          </a:xfrm>
        </p:spPr>
        <p:txBody>
          <a:bodyPr>
            <a:noAutofit/>
          </a:bodyPr>
          <a:lstStyle/>
          <a:p>
            <a:pPr marL="0" indent="0">
              <a:buNone/>
            </a:pPr>
            <a:r>
              <a:rPr lang="en-US" sz="2400" dirty="0" smtClean="0">
                <a:latin typeface="Arial" panose="020B0604020202020204" pitchFamily="34" charset="0"/>
                <a:cs typeface="Arial" panose="020B0604020202020204" pitchFamily="34" charset="0"/>
              </a:rPr>
              <a:t>Lessons: </a:t>
            </a:r>
          </a:p>
          <a:p>
            <a:r>
              <a:rPr lang="en-US" sz="2400" dirty="0" smtClean="0">
                <a:latin typeface="Arial" panose="020B0604020202020204" pitchFamily="34" charset="0"/>
                <a:cs typeface="Arial" panose="020B0604020202020204" pitchFamily="34" charset="0"/>
              </a:rPr>
              <a:t>Amount </a:t>
            </a:r>
            <a:r>
              <a:rPr lang="en-US" sz="2400" dirty="0">
                <a:latin typeface="Arial" panose="020B0604020202020204" pitchFamily="34" charset="0"/>
                <a:cs typeface="Arial" panose="020B0604020202020204" pitchFamily="34" charset="0"/>
              </a:rPr>
              <a:t>Values in the database are are stored as text.</a:t>
            </a:r>
          </a:p>
          <a:p>
            <a:r>
              <a:rPr lang="en-US" sz="2400" dirty="0" smtClean="0">
                <a:latin typeface="Arial" panose="020B0604020202020204" pitchFamily="34" charset="0"/>
                <a:cs typeface="Arial" panose="020B0604020202020204" pitchFamily="34" charset="0"/>
              </a:rPr>
              <a:t>The database fields differ from those on the NRC reports.</a:t>
            </a:r>
          </a:p>
          <a:p>
            <a:r>
              <a:rPr lang="en-US" sz="2400" dirty="0" smtClean="0">
                <a:latin typeface="Arial" panose="020B0604020202020204" pitchFamily="34" charset="0"/>
                <a:cs typeface="Arial" panose="020B0604020202020204" pitchFamily="34" charset="0"/>
              </a:rPr>
              <a:t>NRC reports only capture spills that have been reported by the responsible party or observed as a sheen.</a:t>
            </a:r>
          </a:p>
          <a:p>
            <a:pPr marL="0" indent="0">
              <a:buNone/>
            </a:pPr>
            <a:endParaRPr lang="en-US" sz="2400" dirty="0">
              <a:latin typeface="Arial" panose="020B0604020202020204" pitchFamily="34" charset="0"/>
              <a:cs typeface="Arial" panose="020B0604020202020204" pitchFamily="34" charset="0"/>
            </a:endParaRPr>
          </a:p>
          <a:p>
            <a:pPr marL="0" indent="0">
              <a:buNone/>
            </a:pPr>
            <a:r>
              <a:rPr lang="en-US" sz="2400" dirty="0" smtClean="0">
                <a:latin typeface="Arial" panose="020B0604020202020204" pitchFamily="34" charset="0"/>
                <a:cs typeface="Arial" panose="020B0604020202020204" pitchFamily="34" charset="0"/>
              </a:rPr>
              <a:t>Limitations:</a:t>
            </a:r>
          </a:p>
          <a:p>
            <a:r>
              <a:rPr lang="en-US" sz="2400" dirty="0" smtClean="0">
                <a:latin typeface="Arial" panose="020B0604020202020204" pitchFamily="34" charset="0"/>
                <a:cs typeface="Arial" panose="020B0604020202020204" pitchFamily="34" charset="0"/>
              </a:rPr>
              <a:t>Organizations that report all spills down to 1 teaspoon may look like bad actors when they are in fact following the rules.</a:t>
            </a:r>
          </a:p>
          <a:p>
            <a:r>
              <a:rPr lang="en-US" sz="2400" dirty="0" smtClean="0">
                <a:latin typeface="Arial" panose="020B0604020202020204" pitchFamily="34" charset="0"/>
                <a:cs typeface="Arial" panose="020B0604020202020204" pitchFamily="34" charset="0"/>
              </a:rPr>
              <a:t>More spill sheens will be observed when more people are around.  That doesn’t mean that more spills originate from that area, just that more people are there to observe.</a:t>
            </a:r>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17669935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1114" y="473529"/>
            <a:ext cx="9364436" cy="707886"/>
          </a:xfrm>
          <a:prstGeom prst="rect">
            <a:avLst/>
          </a:prstGeom>
          <a:noFill/>
        </p:spPr>
        <p:txBody>
          <a:bodyPr wrap="square" rtlCol="0">
            <a:spAutoFit/>
          </a:bodyPr>
          <a:lstStyle/>
          <a:p>
            <a:pPr algn="ctr"/>
            <a:r>
              <a:rPr lang="en-US" sz="4000" dirty="0" smtClean="0">
                <a:latin typeface="Arial" panose="020B0604020202020204" pitchFamily="34" charset="0"/>
                <a:cs typeface="Arial" panose="020B0604020202020204" pitchFamily="34" charset="0"/>
              </a:rPr>
              <a:t>Summary</a:t>
            </a:r>
            <a:endParaRPr lang="en-US" sz="4000" dirty="0">
              <a:latin typeface="Arial" panose="020B0604020202020204" pitchFamily="34" charset="0"/>
              <a:cs typeface="Arial" panose="020B0604020202020204" pitchFamily="34" charset="0"/>
            </a:endParaRPr>
          </a:p>
        </p:txBody>
      </p:sp>
      <p:sp>
        <p:nvSpPr>
          <p:cNvPr id="2" name="TextBox 1"/>
          <p:cNvSpPr txBox="1"/>
          <p:nvPr/>
        </p:nvSpPr>
        <p:spPr>
          <a:xfrm>
            <a:off x="808264" y="1559379"/>
            <a:ext cx="9462407" cy="3539430"/>
          </a:xfrm>
          <a:prstGeom prst="rect">
            <a:avLst/>
          </a:prstGeom>
          <a:noFill/>
        </p:spPr>
        <p:txBody>
          <a:bodyPr wrap="square" rtlCol="0">
            <a:spAutoFit/>
          </a:bodyPr>
          <a:lstStyle/>
          <a:p>
            <a:r>
              <a:rPr lang="en-US" sz="2800" baseline="0" dirty="0" smtClean="0">
                <a:latin typeface="Arial" pitchFamily="34" charset="0"/>
                <a:cs typeface="Arial" pitchFamily="34" charset="0"/>
              </a:rPr>
              <a:t>The following report provides a summary of the NRC spill reports received by ORSANCO for calendar years 2013 thru 2017. </a:t>
            </a:r>
          </a:p>
          <a:p>
            <a:endParaRPr lang="en-US" sz="2800" dirty="0">
              <a:latin typeface="Arial" pitchFamily="34" charset="0"/>
              <a:cs typeface="Arial" pitchFamily="34" charset="0"/>
            </a:endParaRPr>
          </a:p>
          <a:p>
            <a:r>
              <a:rPr lang="en-US" sz="2800" dirty="0" smtClean="0">
                <a:latin typeface="Arial" pitchFamily="34" charset="0"/>
                <a:cs typeface="Arial" pitchFamily="34" charset="0"/>
              </a:rPr>
              <a:t>Spill reports from the National Response Center were reviewed by staff, entered into a database then the data was used to look at spill occurrences by river mile segment, by month, by material spilled and by source.</a:t>
            </a:r>
            <a:endParaRPr lang="en-US" sz="2800" dirty="0"/>
          </a:p>
        </p:txBody>
      </p:sp>
    </p:spTree>
    <p:extLst>
      <p:ext uri="{BB962C8B-B14F-4D97-AF65-F5344CB8AC3E}">
        <p14:creationId xmlns:p14="http://schemas.microsoft.com/office/powerpoint/2010/main" val="4266464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5248"/>
            <a:ext cx="10515600" cy="1325563"/>
          </a:xfrm>
        </p:spPr>
        <p:txBody>
          <a:bodyPr>
            <a:normAutofit/>
          </a:bodyPr>
          <a:lstStyle/>
          <a:p>
            <a:pPr algn="ctr"/>
            <a:r>
              <a:rPr lang="en-US" sz="4000" dirty="0" smtClean="0">
                <a:latin typeface="Arial" panose="020B0604020202020204" pitchFamily="34" charset="0"/>
                <a:cs typeface="Arial" panose="020B0604020202020204" pitchFamily="34" charset="0"/>
              </a:rPr>
              <a:t>Background (NRC)</a:t>
            </a: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latin typeface="Arial" panose="020B0604020202020204" pitchFamily="34" charset="0"/>
                <a:cs typeface="Arial" panose="020B0604020202020204" pitchFamily="34" charset="0"/>
              </a:rPr>
              <a:t>“The NRC is part of the federally established National Response System and is staffed 24 hours a day by the US Coast Guard. “ </a:t>
            </a:r>
          </a:p>
          <a:p>
            <a:r>
              <a:rPr lang="en-US" dirty="0" smtClean="0">
                <a:latin typeface="Arial" panose="020B0604020202020204" pitchFamily="34" charset="0"/>
                <a:cs typeface="Arial" panose="020B0604020202020204" pitchFamily="34" charset="0"/>
              </a:rPr>
              <a:t>“NRC is the federal point of contact for reporting all oil, chemical, radiological biological and etiological discharges into the environment, anywhere in the United States and its territories.”</a:t>
            </a:r>
          </a:p>
          <a:p>
            <a:endParaRPr lang="en-US" dirty="0">
              <a:latin typeface="Arial" panose="020B0604020202020204" pitchFamily="34" charset="0"/>
              <a:cs typeface="Arial" panose="020B0604020202020204" pitchFamily="34" charset="0"/>
            </a:endParaRPr>
          </a:p>
          <a:p>
            <a:r>
              <a:rPr lang="en-US" sz="2000" dirty="0" err="1" smtClean="0">
                <a:latin typeface="Arial" panose="020B0604020202020204" pitchFamily="34" charset="0"/>
                <a:cs typeface="Arial" panose="020B0604020202020204" pitchFamily="34" charset="0"/>
              </a:rPr>
              <a:t>Source:https</a:t>
            </a:r>
            <a:r>
              <a:rPr lang="en-US" sz="2000" dirty="0" smtClean="0">
                <a:latin typeface="Arial" panose="020B0604020202020204" pitchFamily="34" charset="0"/>
                <a:cs typeface="Arial" panose="020B0604020202020204" pitchFamily="34" charset="0"/>
              </a:rPr>
              <a:t>://www.epa.gov/emergency-response/national-response-center</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93958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Arial" panose="020B0604020202020204" pitchFamily="34" charset="0"/>
                <a:cs typeface="Arial" panose="020B0604020202020204" pitchFamily="34" charset="0"/>
              </a:rPr>
              <a:t>Background (ORSANCO’s spills program)</a:t>
            </a: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latin typeface="Arial" panose="020B0604020202020204" pitchFamily="34" charset="0"/>
                <a:cs typeface="Arial" panose="020B0604020202020204" pitchFamily="34" charset="0"/>
              </a:rPr>
              <a:t>ORSANCO’s technical staff cover spills duty 24/7.</a:t>
            </a:r>
          </a:p>
          <a:p>
            <a:r>
              <a:rPr lang="en-US" dirty="0">
                <a:latin typeface="Arial" panose="020B0604020202020204" pitchFamily="34" charset="0"/>
                <a:cs typeface="Arial" panose="020B0604020202020204" pitchFamily="34" charset="0"/>
              </a:rPr>
              <a:t>A</a:t>
            </a:r>
            <a:r>
              <a:rPr lang="en-US" dirty="0" smtClean="0">
                <a:latin typeface="Arial" panose="020B0604020202020204" pitchFamily="34" charset="0"/>
                <a:cs typeface="Arial" panose="020B0604020202020204" pitchFamily="34" charset="0"/>
              </a:rPr>
              <a:t>s part of the spills rotation: </a:t>
            </a:r>
          </a:p>
          <a:p>
            <a:pPr lvl="1"/>
            <a:r>
              <a:rPr lang="en-US" dirty="0" smtClean="0">
                <a:latin typeface="Arial" panose="020B0604020202020204" pitchFamily="34" charset="0"/>
                <a:cs typeface="Arial" panose="020B0604020202020204" pitchFamily="34" charset="0"/>
              </a:rPr>
              <a:t>staff carries the spills phone </a:t>
            </a:r>
          </a:p>
          <a:p>
            <a:pPr lvl="1"/>
            <a:r>
              <a:rPr lang="en-US" dirty="0" smtClean="0">
                <a:latin typeface="Arial" panose="020B0604020202020204" pitchFamily="34" charset="0"/>
                <a:cs typeface="Arial" panose="020B0604020202020204" pitchFamily="34" charset="0"/>
              </a:rPr>
              <a:t>promptly reviews all NRC reports that come in </a:t>
            </a:r>
          </a:p>
          <a:p>
            <a:pPr lvl="1"/>
            <a:r>
              <a:rPr lang="en-US" dirty="0" smtClean="0">
                <a:latin typeface="Arial" panose="020B0604020202020204" pitchFamily="34" charset="0"/>
                <a:cs typeface="Arial" panose="020B0604020202020204" pitchFamily="34" charset="0"/>
              </a:rPr>
              <a:t>takes any spill related calls that come in</a:t>
            </a:r>
          </a:p>
          <a:p>
            <a:pPr lvl="1"/>
            <a:r>
              <a:rPr lang="en-US" dirty="0" smtClean="0">
                <a:latin typeface="Arial" panose="020B0604020202020204" pitchFamily="34" charset="0"/>
                <a:cs typeface="Arial" panose="020B0604020202020204" pitchFamily="34" charset="0"/>
              </a:rPr>
              <a:t>makes necessary notifications when a spill has potential to impact downstream drinking water supplies</a:t>
            </a:r>
          </a:p>
          <a:p>
            <a:pPr lvl="1"/>
            <a:r>
              <a:rPr lang="en-US" dirty="0">
                <a:latin typeface="Arial" panose="020B0604020202020204" pitchFamily="34" charset="0"/>
                <a:cs typeface="Arial" panose="020B0604020202020204" pitchFamily="34" charset="0"/>
              </a:rPr>
              <a:t>In the event of a spill ORSANCO will also run the spill model to determine time of travel, perform field sampling, work with utilities to help monitor the spill plume and </a:t>
            </a:r>
            <a:r>
              <a:rPr lang="en-US" dirty="0" smtClean="0">
                <a:latin typeface="Arial" panose="020B0604020202020204" pitchFamily="34" charset="0"/>
                <a:cs typeface="Arial" panose="020B0604020202020204" pitchFamily="34" charset="0"/>
              </a:rPr>
              <a:t>communicate any updates .</a:t>
            </a:r>
            <a:endParaRPr lang="en-US" dirty="0">
              <a:latin typeface="Arial" panose="020B0604020202020204" pitchFamily="34" charset="0"/>
              <a:cs typeface="Arial" panose="020B0604020202020204" pitchFamily="34" charset="0"/>
            </a:endParaRPr>
          </a:p>
          <a:p>
            <a:pPr lvl="1"/>
            <a:endParaRPr lang="en-US" dirty="0">
              <a:latin typeface="Arial" panose="020B0604020202020204" pitchFamily="34" charset="0"/>
              <a:cs typeface="Arial" panose="020B0604020202020204" pitchFamily="34" charset="0"/>
            </a:endParaRPr>
          </a:p>
          <a:p>
            <a:pPr lvl="1"/>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1379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678103" y="2139041"/>
            <a:ext cx="6313010" cy="4024993"/>
          </a:xfrm>
          <a:prstGeom prst="rect">
            <a:avLst/>
          </a:prstGeom>
        </p:spPr>
      </p:pic>
      <p:sp>
        <p:nvSpPr>
          <p:cNvPr id="4" name="Title 1"/>
          <p:cNvSpPr txBox="1">
            <a:spLocks/>
          </p:cNvSpPr>
          <p:nvPr/>
        </p:nvSpPr>
        <p:spPr>
          <a:xfrm>
            <a:off x="838200" y="8134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smtClean="0">
                <a:latin typeface="Arial" panose="020B0604020202020204" pitchFamily="34" charset="0"/>
                <a:cs typeface="Arial" panose="020B0604020202020204" pitchFamily="34" charset="0"/>
              </a:rPr>
              <a:t>Spills by Year </a:t>
            </a:r>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16660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906145834"/>
              </p:ext>
            </p:extLst>
          </p:nvPr>
        </p:nvGraphicFramePr>
        <p:xfrm>
          <a:off x="1447800" y="1732758"/>
          <a:ext cx="9296400" cy="539115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p:cNvSpPr txBox="1">
            <a:spLocks/>
          </p:cNvSpPr>
          <p:nvPr/>
        </p:nvSpPr>
        <p:spPr>
          <a:xfrm>
            <a:off x="838200" y="8134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smtClean="0">
                <a:latin typeface="Arial" panose="020B0604020202020204" pitchFamily="34" charset="0"/>
                <a:cs typeface="Arial" panose="020B0604020202020204" pitchFamily="34" charset="0"/>
              </a:rPr>
              <a:t>Spills by Season </a:t>
            </a:r>
            <a:endParaRPr lang="en-US" sz="4000" dirty="0">
              <a:latin typeface="Arial" panose="020B0604020202020204" pitchFamily="34" charset="0"/>
              <a:cs typeface="Arial" panose="020B0604020202020204" pitchFamily="34" charset="0"/>
            </a:endParaRPr>
          </a:p>
        </p:txBody>
      </p:sp>
      <p:sp>
        <p:nvSpPr>
          <p:cNvPr id="19" name="TextBox 6"/>
          <p:cNvSpPr txBox="1"/>
          <p:nvPr/>
        </p:nvSpPr>
        <p:spPr>
          <a:xfrm rot="16200000">
            <a:off x="-265370" y="3716862"/>
            <a:ext cx="1625241" cy="96954"/>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2800" b="0" dirty="0">
                <a:latin typeface="Arial" pitchFamily="34" charset="0"/>
                <a:cs typeface="Arial" pitchFamily="34" charset="0"/>
              </a:rPr>
              <a:t>Number of Spills </a:t>
            </a:r>
          </a:p>
        </p:txBody>
      </p:sp>
      <p:sp>
        <p:nvSpPr>
          <p:cNvPr id="18" name="Rectangle 17"/>
          <p:cNvSpPr/>
          <p:nvPr/>
        </p:nvSpPr>
        <p:spPr>
          <a:xfrm>
            <a:off x="3736176" y="2200276"/>
            <a:ext cx="1978823" cy="3943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715000" y="2200276"/>
            <a:ext cx="2228850" cy="3943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943849" y="2200276"/>
            <a:ext cx="1743075" cy="3943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677594" y="2200276"/>
            <a:ext cx="337938" cy="3943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Image result for winter painting"/>
          <p:cNvPicPr>
            <a:picLocks noChangeAspect="1" noChangeArrowheads="1"/>
          </p:cNvPicPr>
          <p:nvPr/>
        </p:nvPicPr>
        <p:blipFill rotWithShape="1">
          <a:blip r:embed="rId3">
            <a:extLst>
              <a:ext uri="{28A0092B-C50C-407E-A947-70E740481C1C}">
                <a14:useLocalDpi xmlns:a14="http://schemas.microsoft.com/office/drawing/2010/main" val="0"/>
              </a:ext>
            </a:extLst>
          </a:blip>
          <a:srcRect l="12187" t="-1066" r="61329" b="1066"/>
          <a:stretch/>
        </p:blipFill>
        <p:spPr bwMode="auto">
          <a:xfrm>
            <a:off x="2121690" y="2162176"/>
            <a:ext cx="1614486" cy="40195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spring painting"/>
          <p:cNvPicPr>
            <a:picLocks noChangeAspect="1" noChangeArrowheads="1"/>
          </p:cNvPicPr>
          <p:nvPr/>
        </p:nvPicPr>
        <p:blipFill rotWithShape="1">
          <a:blip r:embed="rId4">
            <a:extLst>
              <a:ext uri="{28A0092B-C50C-407E-A947-70E740481C1C}">
                <a14:useLocalDpi xmlns:a14="http://schemas.microsoft.com/office/drawing/2010/main" val="0"/>
              </a:ext>
            </a:extLst>
          </a:blip>
          <a:srcRect l="2836" t="2327" r="61914" b="2449"/>
          <a:stretch/>
        </p:blipFill>
        <p:spPr bwMode="auto">
          <a:xfrm>
            <a:off x="3736176" y="2200274"/>
            <a:ext cx="1978823" cy="397192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summer painting"/>
          <p:cNvPicPr>
            <a:picLocks noChangeAspect="1" noChangeArrowheads="1"/>
          </p:cNvPicPr>
          <p:nvPr/>
        </p:nvPicPr>
        <p:blipFill rotWithShape="1">
          <a:blip r:embed="rId5">
            <a:extLst>
              <a:ext uri="{28A0092B-C50C-407E-A947-70E740481C1C}">
                <a14:useLocalDpi xmlns:a14="http://schemas.microsoft.com/office/drawing/2010/main" val="0"/>
              </a:ext>
            </a:extLst>
          </a:blip>
          <a:srcRect l="1" r="64434" b="22013"/>
          <a:stretch/>
        </p:blipFill>
        <p:spPr bwMode="auto">
          <a:xfrm>
            <a:off x="5715000" y="2190752"/>
            <a:ext cx="2228850" cy="398144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fall painting"/>
          <p:cNvPicPr>
            <a:picLocks noChangeAspect="1" noChangeArrowheads="1"/>
          </p:cNvPicPr>
          <p:nvPr/>
        </p:nvPicPr>
        <p:blipFill rotWithShape="1">
          <a:blip r:embed="rId6">
            <a:extLst>
              <a:ext uri="{28A0092B-C50C-407E-A947-70E740481C1C}">
                <a14:useLocalDpi xmlns:a14="http://schemas.microsoft.com/office/drawing/2010/main" val="0"/>
              </a:ext>
            </a:extLst>
          </a:blip>
          <a:srcRect r="60411"/>
          <a:stretch/>
        </p:blipFill>
        <p:spPr bwMode="auto">
          <a:xfrm>
            <a:off x="7943849" y="2190752"/>
            <a:ext cx="1743075" cy="398144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Image result for winter painting"/>
          <p:cNvPicPr>
            <a:picLocks noChangeAspect="1" noChangeArrowheads="1"/>
          </p:cNvPicPr>
          <p:nvPr/>
        </p:nvPicPr>
        <p:blipFill rotWithShape="1">
          <a:blip r:embed="rId3">
            <a:extLst>
              <a:ext uri="{28A0092B-C50C-407E-A947-70E740481C1C}">
                <a14:useLocalDpi xmlns:a14="http://schemas.microsoft.com/office/drawing/2010/main" val="0"/>
              </a:ext>
            </a:extLst>
          </a:blip>
          <a:srcRect l="12187" t="-1066" r="82657" b="1066"/>
          <a:stretch/>
        </p:blipFill>
        <p:spPr bwMode="auto">
          <a:xfrm>
            <a:off x="9686924" y="2141181"/>
            <a:ext cx="314326" cy="40195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71738" y="1636269"/>
            <a:ext cx="950112"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274</a:t>
            </a:r>
            <a:endParaRPr lang="en-US" sz="2800" dirty="0">
              <a:latin typeface="Arial" panose="020B0604020202020204" pitchFamily="34" charset="0"/>
              <a:cs typeface="Arial" panose="020B0604020202020204" pitchFamily="34" charset="0"/>
            </a:endParaRPr>
          </a:p>
        </p:txBody>
      </p:sp>
      <p:sp>
        <p:nvSpPr>
          <p:cNvPr id="28" name="TextBox 27"/>
          <p:cNvSpPr txBox="1"/>
          <p:nvPr/>
        </p:nvSpPr>
        <p:spPr>
          <a:xfrm>
            <a:off x="4346968" y="1604078"/>
            <a:ext cx="1053706" cy="523220"/>
          </a:xfrm>
          <a:prstGeom prst="rect">
            <a:avLst/>
          </a:prstGeom>
          <a:noFill/>
        </p:spPr>
        <p:txBody>
          <a:bodyPr wrap="square" rtlCol="0">
            <a:spAutoFit/>
          </a:bodyPr>
          <a:lstStyle>
            <a:defPPr>
              <a:defRPr lang="en-US"/>
            </a:defPPr>
            <a:lvl1pPr>
              <a:defRPr sz="2800">
                <a:latin typeface="Arial" panose="020B0604020202020204" pitchFamily="34" charset="0"/>
                <a:cs typeface="Arial" panose="020B0604020202020204" pitchFamily="34" charset="0"/>
              </a:defRPr>
            </a:lvl1pPr>
          </a:lstStyle>
          <a:p>
            <a:r>
              <a:rPr lang="en-US" dirty="0"/>
              <a:t>320</a:t>
            </a:r>
          </a:p>
        </p:txBody>
      </p:sp>
      <p:sp>
        <p:nvSpPr>
          <p:cNvPr id="29" name="TextBox 28"/>
          <p:cNvSpPr txBox="1"/>
          <p:nvPr/>
        </p:nvSpPr>
        <p:spPr>
          <a:xfrm>
            <a:off x="6590106" y="1604078"/>
            <a:ext cx="1039417"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372</a:t>
            </a:r>
            <a:endParaRPr lang="en-US" sz="2800" dirty="0">
              <a:latin typeface="Arial" panose="020B0604020202020204" pitchFamily="34" charset="0"/>
              <a:cs typeface="Arial" panose="020B0604020202020204" pitchFamily="34" charset="0"/>
            </a:endParaRPr>
          </a:p>
        </p:txBody>
      </p:sp>
      <p:sp>
        <p:nvSpPr>
          <p:cNvPr id="30" name="TextBox 29"/>
          <p:cNvSpPr txBox="1"/>
          <p:nvPr/>
        </p:nvSpPr>
        <p:spPr>
          <a:xfrm>
            <a:off x="8347471" y="1636269"/>
            <a:ext cx="935830"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264</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91501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745179" y="1057275"/>
            <a:ext cx="6598846" cy="5332881"/>
          </a:xfrm>
          <a:prstGeom prst="rect">
            <a:avLst/>
          </a:prstGeom>
        </p:spPr>
      </p:pic>
      <p:sp>
        <p:nvSpPr>
          <p:cNvPr id="6" name="Title 1"/>
          <p:cNvSpPr txBox="1">
            <a:spLocks/>
          </p:cNvSpPr>
          <p:nvPr/>
        </p:nvSpPr>
        <p:spPr>
          <a:xfrm>
            <a:off x="4280170" y="0"/>
            <a:ext cx="637161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smtClean="0">
                <a:latin typeface="Arial" panose="020B0604020202020204" pitchFamily="34" charset="0"/>
                <a:cs typeface="Arial" panose="020B0604020202020204" pitchFamily="34" charset="0"/>
              </a:rPr>
              <a:t>Spills by Month</a:t>
            </a:r>
          </a:p>
          <a:p>
            <a:r>
              <a:rPr lang="en-US" sz="4000" dirty="0" smtClean="0">
                <a:latin typeface="Arial" panose="020B0604020202020204" pitchFamily="34" charset="0"/>
                <a:cs typeface="Arial" panose="020B0604020202020204" pitchFamily="34" charset="0"/>
              </a:rPr>
              <a:t> </a:t>
            </a:r>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92604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44108" y="1912146"/>
            <a:ext cx="9660266" cy="4787912"/>
          </a:xfrm>
          <a:prstGeom prst="rect">
            <a:avLst/>
          </a:prstGeom>
        </p:spPr>
      </p:pic>
      <p:sp>
        <p:nvSpPr>
          <p:cNvPr id="6" name="Rectangle 5"/>
          <p:cNvSpPr/>
          <p:nvPr/>
        </p:nvSpPr>
        <p:spPr>
          <a:xfrm>
            <a:off x="10468362" y="4736706"/>
            <a:ext cx="275838" cy="323849"/>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0468362" y="4266409"/>
            <a:ext cx="275838" cy="3238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0468362" y="3807623"/>
            <a:ext cx="275838" cy="3238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468362" y="3337326"/>
            <a:ext cx="275838" cy="3238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0468362" y="2878540"/>
            <a:ext cx="275838" cy="32384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1072808" y="4683795"/>
            <a:ext cx="1119188"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2013</a:t>
            </a:r>
            <a:endParaRPr lang="en-US" sz="2800" dirty="0">
              <a:latin typeface="Arial" panose="020B0604020202020204" pitchFamily="34" charset="0"/>
              <a:cs typeface="Arial" panose="020B0604020202020204" pitchFamily="34" charset="0"/>
            </a:endParaRPr>
          </a:p>
        </p:txBody>
      </p:sp>
      <p:sp>
        <p:nvSpPr>
          <p:cNvPr id="12" name="TextBox 11"/>
          <p:cNvSpPr txBox="1"/>
          <p:nvPr/>
        </p:nvSpPr>
        <p:spPr>
          <a:xfrm>
            <a:off x="11072808" y="4202624"/>
            <a:ext cx="1025689"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2014</a:t>
            </a:r>
            <a:endParaRPr lang="en-US" sz="2800" dirty="0">
              <a:latin typeface="Arial" panose="020B0604020202020204" pitchFamily="34" charset="0"/>
              <a:cs typeface="Arial" panose="020B0604020202020204" pitchFamily="34" charset="0"/>
            </a:endParaRPr>
          </a:p>
        </p:txBody>
      </p:sp>
      <p:sp>
        <p:nvSpPr>
          <p:cNvPr id="13" name="TextBox 12"/>
          <p:cNvSpPr txBox="1"/>
          <p:nvPr/>
        </p:nvSpPr>
        <p:spPr>
          <a:xfrm>
            <a:off x="11054801" y="3715470"/>
            <a:ext cx="1119188"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2015</a:t>
            </a:r>
            <a:endParaRPr lang="en-US" sz="2800" dirty="0">
              <a:latin typeface="Arial" panose="020B0604020202020204" pitchFamily="34" charset="0"/>
              <a:cs typeface="Arial" panose="020B0604020202020204" pitchFamily="34" charset="0"/>
            </a:endParaRPr>
          </a:p>
        </p:txBody>
      </p:sp>
      <p:sp>
        <p:nvSpPr>
          <p:cNvPr id="14" name="TextBox 13"/>
          <p:cNvSpPr txBox="1"/>
          <p:nvPr/>
        </p:nvSpPr>
        <p:spPr>
          <a:xfrm>
            <a:off x="11072808" y="3270365"/>
            <a:ext cx="1119191"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2016</a:t>
            </a:r>
            <a:endParaRPr lang="en-US" sz="2800" dirty="0">
              <a:latin typeface="Arial" panose="020B0604020202020204" pitchFamily="34" charset="0"/>
              <a:cs typeface="Arial" panose="020B0604020202020204" pitchFamily="34" charset="0"/>
            </a:endParaRPr>
          </a:p>
        </p:txBody>
      </p:sp>
      <p:sp>
        <p:nvSpPr>
          <p:cNvPr id="15" name="TextBox 14"/>
          <p:cNvSpPr txBox="1"/>
          <p:nvPr/>
        </p:nvSpPr>
        <p:spPr>
          <a:xfrm>
            <a:off x="11072809" y="2778854"/>
            <a:ext cx="1119191"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2017</a:t>
            </a:r>
            <a:endParaRPr lang="en-US" sz="2800" dirty="0">
              <a:latin typeface="Arial" panose="020B0604020202020204" pitchFamily="34" charset="0"/>
              <a:cs typeface="Arial" panose="020B0604020202020204" pitchFamily="34" charset="0"/>
            </a:endParaRPr>
          </a:p>
        </p:txBody>
      </p:sp>
      <p:sp>
        <p:nvSpPr>
          <p:cNvPr id="16" name="TextBox 15"/>
          <p:cNvSpPr txBox="1"/>
          <p:nvPr/>
        </p:nvSpPr>
        <p:spPr>
          <a:xfrm>
            <a:off x="2298914" y="1180518"/>
            <a:ext cx="9095362" cy="923330"/>
          </a:xfrm>
          <a:prstGeom prst="rect">
            <a:avLst/>
          </a:prstGeom>
          <a:noFill/>
        </p:spPr>
        <p:txBody>
          <a:bodyPr wrap="square" rtlCol="0">
            <a:spAutoFit/>
          </a:bodyPr>
          <a:lstStyle/>
          <a:p>
            <a:r>
              <a:rPr lang="en-US" dirty="0" smtClean="0"/>
              <a:t>Many spills are reported when an oil sheen is observed on the water.  During warmer months, more people are working or recreating near the river.  This would explain why more spills were reported in the spring and summer months</a:t>
            </a:r>
            <a:endParaRPr lang="en-US" dirty="0"/>
          </a:p>
        </p:txBody>
      </p:sp>
      <p:sp>
        <p:nvSpPr>
          <p:cNvPr id="17" name="Title 1"/>
          <p:cNvSpPr txBox="1">
            <a:spLocks/>
          </p:cNvSpPr>
          <p:nvPr/>
        </p:nvSpPr>
        <p:spPr>
          <a:xfrm>
            <a:off x="838200" y="8134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smtClean="0">
                <a:latin typeface="Arial" panose="020B0604020202020204" pitchFamily="34" charset="0"/>
                <a:cs typeface="Arial" panose="020B0604020202020204" pitchFamily="34" charset="0"/>
              </a:rPr>
              <a:t>Spills by Month </a:t>
            </a:r>
            <a:endParaRPr lang="en-US" sz="4000" dirty="0">
              <a:latin typeface="Arial" panose="020B0604020202020204" pitchFamily="34" charset="0"/>
              <a:cs typeface="Arial" panose="020B0604020202020204" pitchFamily="34" charset="0"/>
            </a:endParaRPr>
          </a:p>
        </p:txBody>
      </p:sp>
      <p:sp>
        <p:nvSpPr>
          <p:cNvPr id="19" name="TextBox 6"/>
          <p:cNvSpPr txBox="1"/>
          <p:nvPr/>
        </p:nvSpPr>
        <p:spPr>
          <a:xfrm rot="16200000">
            <a:off x="-526748" y="3666993"/>
            <a:ext cx="1625241" cy="96954"/>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2800" b="0" dirty="0">
                <a:latin typeface="Arial" pitchFamily="34" charset="0"/>
                <a:cs typeface="Arial" pitchFamily="34" charset="0"/>
              </a:rPr>
              <a:t>Number of Spills </a:t>
            </a:r>
          </a:p>
        </p:txBody>
      </p:sp>
    </p:spTree>
    <p:extLst>
      <p:ext uri="{BB962C8B-B14F-4D97-AF65-F5344CB8AC3E}">
        <p14:creationId xmlns:p14="http://schemas.microsoft.com/office/powerpoint/2010/main" val="39175329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468362" y="4736706"/>
            <a:ext cx="275838" cy="323849"/>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0468362" y="4266409"/>
            <a:ext cx="275838" cy="3238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0468362" y="3807623"/>
            <a:ext cx="275838" cy="3238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0468362" y="3337326"/>
            <a:ext cx="275838" cy="3238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468362" y="2878540"/>
            <a:ext cx="275838" cy="32384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072811" y="4587279"/>
            <a:ext cx="1119189"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2013</a:t>
            </a:r>
            <a:endParaRPr lang="en-US" sz="2800" dirty="0">
              <a:latin typeface="Arial" panose="020B0604020202020204" pitchFamily="34" charset="0"/>
              <a:cs typeface="Arial" panose="020B0604020202020204" pitchFamily="34" charset="0"/>
            </a:endParaRPr>
          </a:p>
        </p:txBody>
      </p:sp>
      <p:sp>
        <p:nvSpPr>
          <p:cNvPr id="11" name="TextBox 10"/>
          <p:cNvSpPr txBox="1"/>
          <p:nvPr/>
        </p:nvSpPr>
        <p:spPr>
          <a:xfrm>
            <a:off x="11072811" y="4146247"/>
            <a:ext cx="997268"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2014</a:t>
            </a:r>
            <a:endParaRPr lang="en-US" sz="2800" dirty="0">
              <a:latin typeface="Arial" panose="020B0604020202020204" pitchFamily="34" charset="0"/>
              <a:cs typeface="Arial" panose="020B0604020202020204" pitchFamily="34" charset="0"/>
            </a:endParaRPr>
          </a:p>
        </p:txBody>
      </p:sp>
      <p:sp>
        <p:nvSpPr>
          <p:cNvPr id="12" name="TextBox 11"/>
          <p:cNvSpPr txBox="1"/>
          <p:nvPr/>
        </p:nvSpPr>
        <p:spPr>
          <a:xfrm>
            <a:off x="11072811" y="3677233"/>
            <a:ext cx="997268"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2015</a:t>
            </a:r>
            <a:endParaRPr lang="en-US" sz="2800" dirty="0">
              <a:latin typeface="Arial" panose="020B0604020202020204" pitchFamily="34" charset="0"/>
              <a:cs typeface="Arial" panose="020B0604020202020204" pitchFamily="34" charset="0"/>
            </a:endParaRPr>
          </a:p>
        </p:txBody>
      </p:sp>
      <p:sp>
        <p:nvSpPr>
          <p:cNvPr id="13" name="TextBox 12"/>
          <p:cNvSpPr txBox="1"/>
          <p:nvPr/>
        </p:nvSpPr>
        <p:spPr>
          <a:xfrm>
            <a:off x="11072808" y="3249393"/>
            <a:ext cx="997271"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2016</a:t>
            </a:r>
            <a:endParaRPr lang="en-US" sz="2800" dirty="0">
              <a:latin typeface="Arial" panose="020B0604020202020204" pitchFamily="34" charset="0"/>
              <a:cs typeface="Arial" panose="020B0604020202020204" pitchFamily="34" charset="0"/>
            </a:endParaRPr>
          </a:p>
        </p:txBody>
      </p:sp>
      <p:sp>
        <p:nvSpPr>
          <p:cNvPr id="14" name="TextBox 13"/>
          <p:cNvSpPr txBox="1"/>
          <p:nvPr/>
        </p:nvSpPr>
        <p:spPr>
          <a:xfrm>
            <a:off x="11072808" y="2782891"/>
            <a:ext cx="1119192"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2017</a:t>
            </a:r>
            <a:endParaRPr lang="en-US" sz="2800" dirty="0">
              <a:latin typeface="Arial" panose="020B0604020202020204" pitchFamily="34" charset="0"/>
              <a:cs typeface="Arial" panose="020B0604020202020204" pitchFamily="34" charset="0"/>
            </a:endParaRPr>
          </a:p>
        </p:txBody>
      </p:sp>
      <p:sp>
        <p:nvSpPr>
          <p:cNvPr id="15" name="TextBox 6"/>
          <p:cNvSpPr txBox="1"/>
          <p:nvPr/>
        </p:nvSpPr>
        <p:spPr>
          <a:xfrm rot="16200000">
            <a:off x="-570239" y="3726181"/>
            <a:ext cx="1625241" cy="96954"/>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2800" b="0" dirty="0">
                <a:latin typeface="Arial" pitchFamily="34" charset="0"/>
                <a:cs typeface="Arial" pitchFamily="34" charset="0"/>
              </a:rPr>
              <a:t>Number of Spills </a:t>
            </a:r>
          </a:p>
        </p:txBody>
      </p:sp>
      <p:sp>
        <p:nvSpPr>
          <p:cNvPr id="16" name="Title 1"/>
          <p:cNvSpPr txBox="1">
            <a:spLocks/>
          </p:cNvSpPr>
          <p:nvPr/>
        </p:nvSpPr>
        <p:spPr>
          <a:xfrm>
            <a:off x="838200" y="8134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smtClean="0">
                <a:latin typeface="Arial" panose="020B0604020202020204" pitchFamily="34" charset="0"/>
                <a:cs typeface="Arial" panose="020B0604020202020204" pitchFamily="34" charset="0"/>
              </a:rPr>
              <a:t>Spills by Day </a:t>
            </a:r>
            <a:endParaRPr lang="en-US" sz="40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a:stretch>
            <a:fillRect/>
          </a:stretch>
        </p:blipFill>
        <p:spPr>
          <a:xfrm>
            <a:off x="1314450" y="1490661"/>
            <a:ext cx="8637814" cy="4896365"/>
          </a:xfrm>
          <a:prstGeom prst="rect">
            <a:avLst/>
          </a:prstGeom>
        </p:spPr>
      </p:pic>
    </p:spTree>
    <p:extLst>
      <p:ext uri="{BB962C8B-B14F-4D97-AF65-F5344CB8AC3E}">
        <p14:creationId xmlns:p14="http://schemas.microsoft.com/office/powerpoint/2010/main" val="36712011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4517</TotalTime>
  <Words>649</Words>
  <Application>Microsoft Office PowerPoint</Application>
  <PresentationFormat>Widescreen</PresentationFormat>
  <Paragraphs>157</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PowerPoint Presentation</vt:lpstr>
      <vt:lpstr>PowerPoint Presentation</vt:lpstr>
      <vt:lpstr>Background (NRC)</vt:lpstr>
      <vt:lpstr>Background (ORSANCO’s spills program)</vt:lpstr>
      <vt:lpstr>PowerPoint Presentation</vt:lpstr>
      <vt:lpstr>PowerPoint Presentation</vt:lpstr>
      <vt:lpstr>PowerPoint Presentation</vt:lpstr>
      <vt:lpstr>PowerPoint Presentation</vt:lpstr>
      <vt:lpstr>PowerPoint Presentation</vt:lpstr>
      <vt:lpstr>Spills Occurrences by River Mile Range  </vt:lpstr>
      <vt:lpstr>Cumulative Spills by River Mile </vt:lpstr>
      <vt:lpstr>Occurrence of Spills by Material </vt:lpstr>
      <vt:lpstr>Gallons Reported as Spilled by Material </vt:lpstr>
      <vt:lpstr>PowerPoint Presentation</vt:lpstr>
      <vt:lpstr>PowerPoint Presentation</vt:lpstr>
      <vt:lpstr>PowerPoint Presentation</vt:lpstr>
      <vt:lpstr>PowerPoint Presentation</vt:lpstr>
      <vt:lpstr>Spills by Source </vt:lpstr>
      <vt:lpstr>Lessons and Limitations</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Travis Luncan</dc:creator>
  <cp:lastModifiedBy>Travis Luncan</cp:lastModifiedBy>
  <cp:revision>84</cp:revision>
  <cp:lastPrinted>2018-06-04T15:42:34Z</cp:lastPrinted>
  <dcterms:created xsi:type="dcterms:W3CDTF">2018-05-14T18:42:00Z</dcterms:created>
  <dcterms:modified xsi:type="dcterms:W3CDTF">2018-06-04T16:23:21Z</dcterms:modified>
</cp:coreProperties>
</file>