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0" r:id="rId5"/>
    <p:sldId id="268" r:id="rId6"/>
    <p:sldId id="259" r:id="rId7"/>
    <p:sldId id="267" r:id="rId8"/>
    <p:sldId id="266" r:id="rId9"/>
    <p:sldId id="263" r:id="rId10"/>
    <p:sldId id="265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>
        <p:scale>
          <a:sx n="80" d="100"/>
          <a:sy n="80" d="100"/>
        </p:scale>
        <p:origin x="782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3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4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76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02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349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7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5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0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7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5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4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2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0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9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33B1A-EF10-49D5-B025-B6B387DCD493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000CA9-98EC-448F-8AAB-0435ECB8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HAB Update and Website Demonstration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Agenda Item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USEPA RARE Grant Phase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Phase 2 grant submitted by Region 3 also involved Regions 4 and 5.  </a:t>
            </a:r>
          </a:p>
          <a:p>
            <a:pPr lvl="1"/>
            <a:r>
              <a:rPr lang="en-US" sz="2000" b="1" dirty="0"/>
              <a:t>1) Identify the most statistically significant water quality, hydrological, land use, and/or climate parameters that influence </a:t>
            </a:r>
            <a:r>
              <a:rPr lang="en-US" sz="2000" b="1" dirty="0" err="1"/>
              <a:t>CyanoHABs</a:t>
            </a:r>
            <a:r>
              <a:rPr lang="en-US" sz="2000" b="1" dirty="0"/>
              <a:t> in the Ohio River watershed; and </a:t>
            </a:r>
          </a:p>
          <a:p>
            <a:pPr lvl="1"/>
            <a:r>
              <a:rPr lang="en-US" sz="2000" b="1" dirty="0"/>
              <a:t>2) Determine gaps in the existing 2015 (and 2016 data, if applicable) for augmenting sampling, monitoring, and data collection efforts to improve future predictive </a:t>
            </a:r>
            <a:r>
              <a:rPr lang="en-US" sz="2000" b="1" dirty="0" err="1"/>
              <a:t>CyanoHAB</a:t>
            </a:r>
            <a:r>
              <a:rPr lang="en-US" sz="2000" b="1" dirty="0"/>
              <a:t> modeling studies in the OH river and other large rivers of the U.S.</a:t>
            </a:r>
          </a:p>
          <a:p>
            <a:pPr lvl="1"/>
            <a:r>
              <a:rPr lang="en-US" sz="2000" b="1" dirty="0" smtClean="0"/>
              <a:t>Award announcement should be in June 2018.</a:t>
            </a:r>
          </a:p>
          <a:p>
            <a:r>
              <a:rPr lang="en-US" sz="2400" b="1" dirty="0" smtClean="0"/>
              <a:t>Use this to expand the website designed by UC students.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1446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 Senior Capstone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66875"/>
            <a:ext cx="9904412" cy="5010149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Developed RFP to UC Environmental Engineering students August 2017</a:t>
            </a:r>
          </a:p>
          <a:p>
            <a:pPr lvl="1"/>
            <a:r>
              <a:rPr lang="en-US" sz="2000" b="1" dirty="0" smtClean="0"/>
              <a:t>Capture </a:t>
            </a:r>
            <a:r>
              <a:rPr lang="en-US" sz="2000" b="1" dirty="0" smtClean="0"/>
              <a:t>data from datasondes owned by ORSANCO, Marshall University and potentially others (temperature, </a:t>
            </a:r>
            <a:r>
              <a:rPr lang="en-US" sz="2000" b="1" dirty="0"/>
              <a:t>p</a:t>
            </a:r>
            <a:r>
              <a:rPr lang="en-US" sz="2000" b="1" dirty="0" smtClean="0"/>
              <a:t>H, conductivity, dissolved oxygen, turbidity, chlorophyll a, </a:t>
            </a:r>
            <a:r>
              <a:rPr lang="en-US" sz="2000" b="1" dirty="0" err="1" smtClean="0"/>
              <a:t>phycocyanin</a:t>
            </a:r>
            <a:r>
              <a:rPr lang="en-US" sz="2000" b="1" dirty="0" smtClean="0"/>
              <a:t>) as well as flow data from NWS/USGS/Corps</a:t>
            </a:r>
          </a:p>
          <a:p>
            <a:pPr lvl="1"/>
            <a:r>
              <a:rPr lang="en-US" sz="2000" b="1" dirty="0" smtClean="0"/>
              <a:t>Identify critical values of these measurements</a:t>
            </a:r>
          </a:p>
          <a:p>
            <a:pPr lvl="1"/>
            <a:r>
              <a:rPr lang="en-US" sz="2000" b="1" dirty="0" smtClean="0"/>
              <a:t>Display data on ORSANCO’s website using a GIS platform</a:t>
            </a:r>
          </a:p>
          <a:p>
            <a:r>
              <a:rPr lang="en-US" sz="2400" b="1" dirty="0" smtClean="0"/>
              <a:t>Goal to have the ability to identify critical conditions at a glance</a:t>
            </a:r>
          </a:p>
        </p:txBody>
      </p:sp>
    </p:spTree>
    <p:extLst>
      <p:ext uri="{BB962C8B-B14F-4D97-AF65-F5344CB8AC3E}">
        <p14:creationId xmlns:p14="http://schemas.microsoft.com/office/powerpoint/2010/main" val="23463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 Senior Capstone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43125"/>
            <a:ext cx="8915400" cy="377762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Delivered April 2018</a:t>
            </a:r>
          </a:p>
          <a:p>
            <a:r>
              <a:rPr lang="en-US" sz="2800" b="1" dirty="0" smtClean="0"/>
              <a:t>Final report available (74 pages)</a:t>
            </a:r>
          </a:p>
          <a:p>
            <a:r>
              <a:rPr lang="en-US" sz="2800" b="1" dirty="0" smtClean="0"/>
              <a:t>Successfully integrates current datasondes</a:t>
            </a:r>
          </a:p>
          <a:p>
            <a:r>
              <a:rPr lang="en-US" sz="2800" b="1" dirty="0" smtClean="0"/>
              <a:t>Uses NWS National Water Model for flow.</a:t>
            </a:r>
          </a:p>
          <a:p>
            <a:pPr lvl="1"/>
            <a:r>
              <a:rPr lang="en-US" sz="2400" b="1" dirty="0" smtClean="0"/>
              <a:t>Does not provide a low level warning</a:t>
            </a:r>
          </a:p>
          <a:p>
            <a:pPr lvl="1"/>
            <a:r>
              <a:rPr lang="en-US" sz="2400" b="1" dirty="0" smtClean="0"/>
              <a:t>This may be supplanted by RARE Grant Phase 1 deliverable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376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 Senior Capstone Project 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Web site is draft and will </a:t>
            </a:r>
            <a:r>
              <a:rPr lang="en-US" sz="2800" b="1" dirty="0" smtClean="0"/>
              <a:t>require a password for access</a:t>
            </a:r>
            <a:endParaRPr lang="en-US" sz="2800" b="1" dirty="0" smtClean="0"/>
          </a:p>
          <a:p>
            <a:r>
              <a:rPr lang="en-US" sz="2800" b="1" dirty="0" smtClean="0"/>
              <a:t>Test its scalability with future datasondes</a:t>
            </a:r>
          </a:p>
          <a:p>
            <a:r>
              <a:rPr lang="en-US" sz="2800" b="1" dirty="0" smtClean="0"/>
              <a:t>Improvements to usability </a:t>
            </a:r>
          </a:p>
          <a:p>
            <a:pPr lvl="1"/>
            <a:r>
              <a:rPr lang="en-US" sz="2400" b="1" dirty="0" smtClean="0"/>
              <a:t>Sites can get lost in the “clutter” of the map</a:t>
            </a:r>
          </a:p>
          <a:p>
            <a:pPr lvl="1"/>
            <a:r>
              <a:rPr lang="en-US" sz="2400" b="1" dirty="0" smtClean="0"/>
              <a:t>Use instructions on web page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6448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www.orsanco.org/test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3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Additional Funding for HAB Projects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West Virginia –$30K for analysis of 2015 HAB data</a:t>
            </a:r>
          </a:p>
          <a:p>
            <a:r>
              <a:rPr lang="en-US" sz="2400" b="1" dirty="0" smtClean="0"/>
              <a:t>Indiana – Approximately $140K for datasondes on the Indiana section of the Ohio River </a:t>
            </a:r>
          </a:p>
          <a:p>
            <a:r>
              <a:rPr lang="en-US" sz="2400" b="1" dirty="0" smtClean="0"/>
              <a:t>Ohio – Approximately $50K for additional datasonde on the Ohio River</a:t>
            </a:r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8926" y="2125720"/>
            <a:ext cx="3778135" cy="3778135"/>
          </a:xfrm>
        </p:spPr>
      </p:pic>
    </p:spTree>
    <p:extLst>
      <p:ext uri="{BB962C8B-B14F-4D97-AF65-F5344CB8AC3E}">
        <p14:creationId xmlns:p14="http://schemas.microsoft.com/office/powerpoint/2010/main" val="20262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OSU STAR Grant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Develop a watershed classification system to diagnose and manage HABs in the upper Ohio River basin</a:t>
            </a:r>
          </a:p>
          <a:p>
            <a:r>
              <a:rPr lang="en-US" sz="2400" b="1" dirty="0" smtClean="0"/>
              <a:t>Focuses on reservoirs in Ohio streams</a:t>
            </a:r>
          </a:p>
          <a:p>
            <a:r>
              <a:rPr lang="en-US" sz="2400" b="1" dirty="0" smtClean="0"/>
              <a:t>Looking to add 2 reservoirs in KY and 2 in IN</a:t>
            </a:r>
          </a:p>
          <a:p>
            <a:pPr lvl="1"/>
            <a:r>
              <a:rPr lang="en-US" sz="2000" b="1" dirty="0" smtClean="0"/>
              <a:t>Monroe (IN)</a:t>
            </a:r>
          </a:p>
          <a:p>
            <a:pPr lvl="1"/>
            <a:r>
              <a:rPr lang="en-US" sz="2000" b="1" dirty="0" smtClean="0"/>
              <a:t>Patoka (IN)</a:t>
            </a:r>
          </a:p>
          <a:p>
            <a:pPr lvl="1"/>
            <a:r>
              <a:rPr lang="en-US" sz="2000" b="1" dirty="0" smtClean="0"/>
              <a:t>Barren River (KY)</a:t>
            </a:r>
          </a:p>
          <a:p>
            <a:pPr lvl="1"/>
            <a:r>
              <a:rPr lang="en-US" sz="2000" b="1" dirty="0" smtClean="0"/>
              <a:t>Taylorsville (KY)</a:t>
            </a:r>
          </a:p>
          <a:p>
            <a:r>
              <a:rPr lang="en-US" sz="2400" b="1" dirty="0" smtClean="0"/>
              <a:t>Conference call with OSU, ORSANCO, EPA on 5/7/18 to explore cooperation/coordination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33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State HAB Managers Call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PA - Focus on educating water managers.  Using an early warning approach as opposed to routine monitoring</a:t>
            </a:r>
          </a:p>
          <a:p>
            <a:r>
              <a:rPr lang="en-US" sz="2000" b="1" dirty="0" smtClean="0"/>
              <a:t>WV – Identified 2 </a:t>
            </a:r>
            <a:r>
              <a:rPr lang="en-US" sz="2000" b="1" i="1" dirty="0" err="1" smtClean="0"/>
              <a:t>Planktothrix</a:t>
            </a:r>
            <a:r>
              <a:rPr lang="en-US" sz="2000" b="1" dirty="0" smtClean="0"/>
              <a:t> blooms in the Potomac watershed.  State Health Department is HAB lead</a:t>
            </a:r>
          </a:p>
          <a:p>
            <a:r>
              <a:rPr lang="en-US" sz="2000" b="1" dirty="0" smtClean="0"/>
              <a:t>OH – May 1 begins every other week qPCR and </a:t>
            </a:r>
            <a:r>
              <a:rPr lang="en-US" sz="2000" b="1" dirty="0" err="1" smtClean="0"/>
              <a:t>microcystin</a:t>
            </a:r>
            <a:r>
              <a:rPr lang="en-US" sz="2000" b="1" dirty="0" smtClean="0"/>
              <a:t> testing at water plants.  Satellite imagery has identified blooms in several lakes.</a:t>
            </a:r>
          </a:p>
          <a:p>
            <a:r>
              <a:rPr lang="en-US" sz="2000" b="1" dirty="0" smtClean="0"/>
              <a:t>KY – No plans for the Ohio River.  Using Landsat imagery for early warning.</a:t>
            </a:r>
          </a:p>
          <a:p>
            <a:r>
              <a:rPr lang="en-US" sz="2000" b="1" dirty="0" smtClean="0"/>
              <a:t>IN – Testing on lakes begins May 14.  Rely on ORSANCO for Ohio River.</a:t>
            </a:r>
          </a:p>
          <a:p>
            <a:r>
              <a:rPr lang="en-US" sz="2000" b="1" dirty="0" smtClean="0"/>
              <a:t>IL – Routine sampling on lakes.  Starting a pilot on large rivers.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427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USEPA RARE Grant Phase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Phase 1 Goal:  Collect, manage, and analyze existing water quality data from the Ohio River and tributaries.  Derive a risk characterization tool using routinely acquired water quality and hydrologic data.</a:t>
            </a:r>
          </a:p>
          <a:p>
            <a:r>
              <a:rPr lang="en-US" sz="2400" b="1" dirty="0" smtClean="0"/>
              <a:t>Focusing on stage gages for easiest demonstration of potential.</a:t>
            </a:r>
          </a:p>
          <a:p>
            <a:r>
              <a:rPr lang="en-US" sz="2400" b="1" dirty="0" smtClean="0"/>
              <a:t>NWS has collected stage data and determined that gages at the </a:t>
            </a:r>
            <a:r>
              <a:rPr lang="en-US" sz="2400" b="1" dirty="0" err="1" smtClean="0"/>
              <a:t>tailwater</a:t>
            </a:r>
            <a:r>
              <a:rPr lang="en-US" sz="2400" b="1" dirty="0" smtClean="0"/>
              <a:t> of dams best represent pool level.</a:t>
            </a:r>
          </a:p>
          <a:p>
            <a:r>
              <a:rPr lang="en-US" sz="2400" b="1" dirty="0" smtClean="0"/>
              <a:t>Phase 1 funds will be used for statistical analysis of the existing water quality data.</a:t>
            </a:r>
          </a:p>
        </p:txBody>
      </p:sp>
    </p:spTree>
    <p:extLst>
      <p:ext uri="{BB962C8B-B14F-4D97-AF65-F5344CB8AC3E}">
        <p14:creationId xmlns:p14="http://schemas.microsoft.com/office/powerpoint/2010/main" val="258036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278</TotalTime>
  <Words>587</Words>
  <Application>Microsoft Office PowerPoint</Application>
  <PresentationFormat>Widescreen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Wisp</vt:lpstr>
      <vt:lpstr>HAB Update and Website Demonstration</vt:lpstr>
      <vt:lpstr>UC Senior Capstone Project</vt:lpstr>
      <vt:lpstr>UC Senior Capstone Project</vt:lpstr>
      <vt:lpstr>UC Senior Capstone Project Summary</vt:lpstr>
      <vt:lpstr>www.orsanco.org/test</vt:lpstr>
      <vt:lpstr>Additional Funding for HAB Projects</vt:lpstr>
      <vt:lpstr>OSU STAR Grant</vt:lpstr>
      <vt:lpstr>State HAB Managers Call</vt:lpstr>
      <vt:lpstr>USEPA RARE Grant Phase 1</vt:lpstr>
      <vt:lpstr>USEPA RARE Grant Phase 2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Youngstrom</dc:creator>
  <cp:lastModifiedBy>Sam Dinkins</cp:lastModifiedBy>
  <cp:revision>26</cp:revision>
  <dcterms:created xsi:type="dcterms:W3CDTF">2018-06-01T18:17:09Z</dcterms:created>
  <dcterms:modified xsi:type="dcterms:W3CDTF">2018-06-05T14:51:07Z</dcterms:modified>
</cp:coreProperties>
</file>