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6"/>
  </p:handoutMasterIdLst>
  <p:sldIdLst>
    <p:sldId id="257" r:id="rId2"/>
    <p:sldId id="273" r:id="rId3"/>
    <p:sldId id="276" r:id="rId4"/>
    <p:sldId id="289" r:id="rId5"/>
    <p:sldId id="278" r:id="rId6"/>
    <p:sldId id="279" r:id="rId7"/>
    <p:sldId id="282" r:id="rId8"/>
    <p:sldId id="283" r:id="rId9"/>
    <p:sldId id="286" r:id="rId10"/>
    <p:sldId id="284" r:id="rId11"/>
    <p:sldId id="285" r:id="rId12"/>
    <p:sldId id="287" r:id="rId13"/>
    <p:sldId id="288" r:id="rId14"/>
    <p:sldId id="270" r:id="rId15"/>
  </p:sldIdLst>
  <p:sldSz cx="9144000" cy="6858000" type="screen4x3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7000" y="0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ED36D1-56AC-42B5-9B01-9703F02B97C4}" type="datetimeFigureOut">
              <a:rPr lang="en-US" smtClean="0"/>
              <a:pPr/>
              <a:t>6/5/2018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525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259951-1A7A-4F76-A5C0-5C651C721D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763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F2D0308-9403-4092-BDC6-8F9FCB8AE849}" type="datetimeFigureOut">
              <a:rPr lang="en-US" smtClean="0"/>
              <a:pPr/>
              <a:t>6/5/2018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6/5/2018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6/5/2018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6/5/2018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6/5/2018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6/5/2018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6/5/2018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6/5/2018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6/5/2018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6/5/2018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F2D0308-9403-4092-BDC6-8F9FCB8AE849}" type="datetimeFigureOut">
              <a:rPr lang="en-US" smtClean="0"/>
              <a:pPr/>
              <a:t>6/5/2018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F2D0308-9403-4092-BDC6-8F9FCB8AE849}" type="datetimeFigureOut">
              <a:rPr lang="en-US" smtClean="0"/>
              <a:pPr/>
              <a:t>6/5/2018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Source Water Protection &amp; Emergency Response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5810696"/>
            <a:ext cx="7772400" cy="1199704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Technical Committee</a:t>
            </a:r>
          </a:p>
          <a:p>
            <a:r>
              <a:rPr lang="en-US" sz="2000" b="1" dirty="0" smtClean="0"/>
              <a:t>June 5-6, 2018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63044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0528" y="3890225"/>
            <a:ext cx="2054381" cy="27391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Lessons Learned – WQ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491" y="1524000"/>
            <a:ext cx="6647797" cy="47244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Consider split-sample analyses for quicker data turn-around to inform decision making.</a:t>
            </a:r>
          </a:p>
          <a:p>
            <a:r>
              <a:rPr lang="en-US" dirty="0" smtClean="0"/>
              <a:t>Utilization of ODS labs or field methods can speed-up data turn-around</a:t>
            </a:r>
          </a:p>
          <a:p>
            <a:r>
              <a:rPr lang="en-US" dirty="0" smtClean="0"/>
              <a:t>Reasons: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Certified lab analysis is typically required for spill responses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Turn-around times are often measured in days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Water users need information to make management decisions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Split-sample analyses for certified results and screening methods can provide timely data to inform management decisions.</a:t>
            </a:r>
          </a:p>
          <a:p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981825" y="1571625"/>
            <a:ext cx="2209800" cy="16573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66020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Lessons Learned – Communication/Coordination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491" y="1524001"/>
            <a:ext cx="6647797" cy="4310692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Communicating early in a response with state drinking water personnel can improve effectiveness.</a:t>
            </a:r>
          </a:p>
          <a:p>
            <a:r>
              <a:rPr lang="en-US" dirty="0" smtClean="0"/>
              <a:t>ORSANCO can play a vital role in communicating and coordinating efforts with responders and affected users.</a:t>
            </a:r>
          </a:p>
          <a:p>
            <a:r>
              <a:rPr lang="en-US" dirty="0" smtClean="0"/>
              <a:t>Reasons: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/>
              <a:t>Early engagement of drinking water personnel can eliminate duplication of efforts and ensures everyone is on the same page.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ORSANCO can serve as the link between response personnel and affected water users.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4793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Notification</a:t>
            </a:r>
          </a:p>
          <a:p>
            <a:pPr marL="850392" lvl="1" indent="-457200">
              <a:buAutoNum type="arabicPeriod"/>
            </a:pPr>
            <a:r>
              <a:rPr lang="en-US" dirty="0" smtClean="0"/>
              <a:t>Continue </a:t>
            </a:r>
            <a:r>
              <a:rPr lang="en-US" dirty="0" smtClean="0"/>
              <a:t>outreach with state and federal emergency response </a:t>
            </a:r>
            <a:r>
              <a:rPr lang="en-US" dirty="0" smtClean="0"/>
              <a:t>personnel</a:t>
            </a:r>
            <a:r>
              <a:rPr lang="en-US" dirty="0"/>
              <a:t> </a:t>
            </a:r>
            <a:r>
              <a:rPr lang="en-US" dirty="0" smtClean="0"/>
              <a:t>to improve lines of communication.</a:t>
            </a:r>
            <a:endParaRPr lang="en-US" dirty="0" smtClean="0"/>
          </a:p>
          <a:p>
            <a:pPr marL="850392" lvl="1" indent="-457200">
              <a:buAutoNum type="arabicPeriod"/>
            </a:pPr>
            <a:endParaRPr lang="en-US" dirty="0" smtClean="0"/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Work with emergency response agencies to identify alternative notification methods</a:t>
            </a:r>
            <a:r>
              <a:rPr lang="en-US" dirty="0" smtClean="0"/>
              <a:t>.</a:t>
            </a:r>
          </a:p>
          <a:p>
            <a:pPr marL="393192" lvl="1" indent="0">
              <a:buNone/>
            </a:pPr>
            <a:endParaRPr lang="en-US" dirty="0" smtClean="0"/>
          </a:p>
          <a:p>
            <a:r>
              <a:rPr lang="en-US" dirty="0" smtClean="0"/>
              <a:t>Spill Modeling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Continue to validate the model with results from future events.</a:t>
            </a:r>
          </a:p>
          <a:p>
            <a:pPr marL="850392" lvl="1" indent="-457200">
              <a:buFont typeface="+mj-lt"/>
              <a:buAutoNum type="arabicPeriod"/>
            </a:pPr>
            <a:endParaRPr lang="en-US" dirty="0" smtClean="0"/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Continue </a:t>
            </a:r>
            <a:r>
              <a:rPr lang="en-US" dirty="0"/>
              <a:t>to work with US EPA to make improvements to spill model</a:t>
            </a:r>
            <a:r>
              <a:rPr lang="en-US" dirty="0" smtClean="0"/>
              <a:t>.</a:t>
            </a:r>
            <a:endParaRPr lang="en-US" dirty="0"/>
          </a:p>
          <a:p>
            <a:pPr marL="850392" lvl="1" indent="-457200">
              <a:buFont typeface="+mj-lt"/>
              <a:buAutoNum type="arabicPeriod"/>
            </a:pPr>
            <a:endParaRPr lang="en-US" dirty="0"/>
          </a:p>
          <a:p>
            <a:r>
              <a:rPr lang="en-US" dirty="0" smtClean="0"/>
              <a:t>On-Scene Response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Take </a:t>
            </a:r>
            <a:r>
              <a:rPr lang="en-US" dirty="0"/>
              <a:t>proactive approach to determine need for on-scene presence at Incident Command</a:t>
            </a:r>
            <a:r>
              <a:rPr lang="en-US" dirty="0" smtClean="0"/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97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850392" lvl="1" indent="-457200">
              <a:buFont typeface="+mj-lt"/>
              <a:buAutoNum type="arabicPeriod"/>
            </a:pPr>
            <a:endParaRPr lang="en-US" dirty="0" smtClean="0"/>
          </a:p>
          <a:p>
            <a:r>
              <a:rPr lang="en-US" dirty="0" smtClean="0"/>
              <a:t>Water </a:t>
            </a:r>
            <a:r>
              <a:rPr lang="en-US" dirty="0" smtClean="0"/>
              <a:t>Quality </a:t>
            </a:r>
            <a:r>
              <a:rPr lang="en-US" dirty="0" smtClean="0"/>
              <a:t>Sampling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/>
              <a:t>Take proactive approach to ensure water quality samples are collected early in a response to eliminate unknowns.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Water Quality </a:t>
            </a:r>
            <a:r>
              <a:rPr lang="en-US" dirty="0" smtClean="0"/>
              <a:t>Analysis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/>
              <a:t>Offer split sample analysis utilizing ODS network </a:t>
            </a:r>
            <a:r>
              <a:rPr lang="en-US" dirty="0" smtClean="0"/>
              <a:t>or field methods to </a:t>
            </a:r>
            <a:r>
              <a:rPr lang="en-US" dirty="0"/>
              <a:t>get screening data to utilities and response agencies quickly</a:t>
            </a:r>
            <a:r>
              <a:rPr lang="en-US" dirty="0" smtClean="0"/>
              <a:t>.</a:t>
            </a:r>
            <a:endParaRPr lang="en-US" dirty="0"/>
          </a:p>
          <a:p>
            <a:pPr marL="850392" lvl="1" indent="-457200">
              <a:buFont typeface="+mj-lt"/>
              <a:buAutoNum type="arabicPeriod"/>
            </a:pPr>
            <a:r>
              <a:rPr lang="en-US" dirty="0"/>
              <a:t>Pursue funding opportunities to enhance field screening capabilities for quick data turn-around.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Communication/Coordination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/>
              <a:t>Engage agency drinking water personnel early in response to ensure concerns are addressed in response actions.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/>
              <a:t>Coordinate response calls as necessary to address water quality concerns.  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8281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Source Water Protection Update</a:t>
            </a:r>
          </a:p>
          <a:p>
            <a:endParaRPr lang="en-US" sz="1600" dirty="0" smtClean="0"/>
          </a:p>
          <a:p>
            <a:r>
              <a:rPr lang="en-US" dirty="0" smtClean="0"/>
              <a:t>Contaminant Source Inventory Pilot Project</a:t>
            </a:r>
          </a:p>
          <a:p>
            <a:endParaRPr lang="en-US" sz="1600" dirty="0" smtClean="0"/>
          </a:p>
          <a:p>
            <a:r>
              <a:rPr lang="en-US" dirty="0" smtClean="0"/>
              <a:t>Lessons Learned from Recent Spill Incidents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427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Source Water Protection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1947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US EPA Region 3 SWP Leadership Forum</a:t>
            </a:r>
          </a:p>
          <a:p>
            <a:pPr lvl="1"/>
            <a:r>
              <a:rPr lang="en-US" dirty="0" smtClean="0"/>
              <a:t>ODS and spill response presentation</a:t>
            </a:r>
          </a:p>
          <a:p>
            <a:endParaRPr lang="en-US" dirty="0" smtClean="0"/>
          </a:p>
          <a:p>
            <a:r>
              <a:rPr lang="en-US" dirty="0" smtClean="0"/>
              <a:t>ODS Site Visits</a:t>
            </a:r>
          </a:p>
          <a:p>
            <a:pPr lvl="1"/>
            <a:r>
              <a:rPr lang="en-US" dirty="0" smtClean="0"/>
              <a:t>Individual meetings at 5 ODS sites</a:t>
            </a:r>
          </a:p>
          <a:p>
            <a:pPr lvl="1"/>
            <a:r>
              <a:rPr lang="en-US" dirty="0" smtClean="0"/>
              <a:t>Hays Mine, Westview, Midland, Weirton, Wheeling</a:t>
            </a:r>
          </a:p>
          <a:p>
            <a:pPr lvl="1"/>
            <a:r>
              <a:rPr lang="en-US" dirty="0" smtClean="0"/>
              <a:t>Discussions focused on:</a:t>
            </a:r>
          </a:p>
          <a:p>
            <a:pPr lvl="2"/>
            <a:r>
              <a:rPr lang="en-US" dirty="0" smtClean="0"/>
              <a:t>ODS renovation and need for feedback/engagement in process</a:t>
            </a:r>
          </a:p>
          <a:p>
            <a:pPr lvl="2"/>
            <a:r>
              <a:rPr lang="en-US" dirty="0" smtClean="0"/>
              <a:t>Water Users participation</a:t>
            </a:r>
          </a:p>
          <a:p>
            <a:pPr lvl="2"/>
            <a:r>
              <a:rPr lang="en-US" dirty="0" smtClean="0"/>
              <a:t>Spill response support</a:t>
            </a:r>
            <a:endParaRPr lang="en-US" dirty="0"/>
          </a:p>
          <a:p>
            <a:pPr lvl="1"/>
            <a:r>
              <a:rPr lang="en-US" dirty="0" smtClean="0"/>
              <a:t>Encouraged by utility discussions</a:t>
            </a:r>
          </a:p>
          <a:p>
            <a:pPr lvl="1"/>
            <a:r>
              <a:rPr lang="en-US" dirty="0" smtClean="0"/>
              <a:t>Will schedule meetings with additional utilities</a:t>
            </a:r>
          </a:p>
          <a:p>
            <a:endParaRPr lang="en-US" dirty="0" smtClean="0"/>
          </a:p>
          <a:p>
            <a:r>
              <a:rPr lang="en-US" dirty="0" smtClean="0"/>
              <a:t>SW PA utility meeting</a:t>
            </a:r>
          </a:p>
          <a:p>
            <a:pPr lvl="1"/>
            <a:r>
              <a:rPr lang="en-US" dirty="0" smtClean="0"/>
              <a:t>PA DEP, RAIN, Beaver River utilities</a:t>
            </a:r>
          </a:p>
          <a:p>
            <a:pPr lvl="1"/>
            <a:r>
              <a:rPr lang="en-US" dirty="0" smtClean="0"/>
              <a:t>Developing SWP plans</a:t>
            </a:r>
          </a:p>
          <a:p>
            <a:pPr lvl="1"/>
            <a:r>
              <a:rPr lang="en-US" dirty="0" smtClean="0"/>
              <a:t>Considering expanding RAIN network</a:t>
            </a:r>
          </a:p>
          <a:p>
            <a:pPr marL="109728" indent="0">
              <a:buNone/>
            </a:pPr>
            <a:endParaRPr lang="en-US" sz="900" dirty="0" smtClean="0"/>
          </a:p>
          <a:p>
            <a:pPr marL="109728" indent="0">
              <a:buNone/>
            </a:pPr>
            <a:endParaRPr lang="en-US" sz="900" dirty="0" smtClean="0"/>
          </a:p>
          <a:p>
            <a:pPr marL="109728" indent="0">
              <a:buNone/>
            </a:pPr>
            <a:endParaRPr lang="en-US" sz="900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1219200"/>
            <a:ext cx="2133600" cy="1600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3810000"/>
            <a:ext cx="1524000" cy="1143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000" y="5124450"/>
            <a:ext cx="1498600" cy="11239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5486400"/>
            <a:ext cx="1784350" cy="133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43847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Contaminant Source Inventory Pilot Project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241" y="1524000"/>
            <a:ext cx="7733647" cy="4572000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Calibri" panose="020F0502020204030204" pitchFamily="34" charset="0"/>
              </a:rPr>
              <a:t>Initial Study Area – Maysville, KY to Cincinnati, OH</a:t>
            </a:r>
          </a:p>
          <a:p>
            <a:r>
              <a:rPr lang="en-US" sz="2400" dirty="0">
                <a:latin typeface="Calibri" panose="020F0502020204030204" pitchFamily="34" charset="0"/>
              </a:rPr>
              <a:t>Project Funding - $130,000</a:t>
            </a:r>
          </a:p>
          <a:p>
            <a:pPr lvl="1"/>
            <a:r>
              <a:rPr lang="en-US" sz="2100" dirty="0">
                <a:latin typeface="Calibri" panose="020F0502020204030204" pitchFamily="34" charset="0"/>
              </a:rPr>
              <a:t>US EPA, GCWW, NKWD</a:t>
            </a:r>
          </a:p>
          <a:p>
            <a:r>
              <a:rPr lang="en-US" sz="2400" dirty="0">
                <a:latin typeface="Calibri" panose="020F0502020204030204" pitchFamily="34" charset="0"/>
              </a:rPr>
              <a:t>Implement </a:t>
            </a:r>
            <a:r>
              <a:rPr lang="en-US" sz="2400" dirty="0" err="1">
                <a:latin typeface="Calibri" panose="020F0502020204030204" pitchFamily="34" charset="0"/>
              </a:rPr>
              <a:t>WaterSuite’s</a:t>
            </a:r>
            <a:r>
              <a:rPr lang="en-US" sz="2400" dirty="0">
                <a:latin typeface="Calibri" panose="020F0502020204030204" pitchFamily="34" charset="0"/>
              </a:rPr>
              <a:t> Source Water Protection module to assess &amp; manage source water quality </a:t>
            </a:r>
            <a:r>
              <a:rPr lang="en-US" sz="2400" dirty="0">
                <a:latin typeface="Calibri" panose="020F0502020204030204" pitchFamily="34" charset="0"/>
              </a:rPr>
              <a:t>risks</a:t>
            </a:r>
          </a:p>
          <a:p>
            <a:pPr lvl="1"/>
            <a:r>
              <a:rPr lang="en-US" sz="2100" dirty="0">
                <a:latin typeface="Calibri" panose="020F0502020204030204" pitchFamily="34" charset="0"/>
              </a:rPr>
              <a:t>Cloud-based GIS platform</a:t>
            </a:r>
          </a:p>
          <a:p>
            <a:pPr lvl="1"/>
            <a:r>
              <a:rPr lang="en-US" sz="2100" dirty="0">
                <a:latin typeface="Calibri" panose="020F0502020204030204" pitchFamily="34" charset="0"/>
              </a:rPr>
              <a:t>Pulls contaminant data from existing databases </a:t>
            </a:r>
            <a:endParaRPr lang="en-US" sz="2100" dirty="0">
              <a:latin typeface="Calibri" panose="020F0502020204030204" pitchFamily="34" charset="0"/>
            </a:endParaRPr>
          </a:p>
          <a:p>
            <a:r>
              <a:rPr lang="en-US" sz="2400" dirty="0" smtClean="0">
                <a:latin typeface="Calibri" panose="020F0502020204030204" pitchFamily="34" charset="0"/>
              </a:rPr>
              <a:t>Phase 1 to be complete Fall 2018</a:t>
            </a:r>
          </a:p>
          <a:p>
            <a:r>
              <a:rPr lang="en-US" sz="2400" dirty="0" smtClean="0">
                <a:latin typeface="Calibri" panose="020F0502020204030204" pitchFamily="34" charset="0"/>
              </a:rPr>
              <a:t>US EPA committed to extend project to Phase 2</a:t>
            </a:r>
          </a:p>
          <a:p>
            <a:pPr lvl="1"/>
            <a:r>
              <a:rPr lang="en-US" sz="2000" dirty="0" smtClean="0">
                <a:latin typeface="Calibri" panose="020F0502020204030204" pitchFamily="34" charset="0"/>
              </a:rPr>
              <a:t>Extend study area to Portsmouth/Huntington?</a:t>
            </a:r>
          </a:p>
          <a:p>
            <a:pPr lvl="1"/>
            <a:r>
              <a:rPr lang="en-US" sz="2000" dirty="0" smtClean="0">
                <a:latin typeface="Calibri" panose="020F0502020204030204" pitchFamily="34" charset="0"/>
              </a:rPr>
              <a:t>Evaluate data compiled in Phase 1 to characterize risk to utilities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3297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Lessons Learned from Recent Spill Responses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5491" y="1676400"/>
            <a:ext cx="7852709" cy="4158292"/>
          </a:xfrm>
        </p:spPr>
        <p:txBody>
          <a:bodyPr>
            <a:normAutofit/>
          </a:bodyPr>
          <a:lstStyle/>
          <a:p>
            <a:r>
              <a:rPr lang="en-US" dirty="0" smtClean="0"/>
              <a:t>Several large spill incident response in late 2017 / early </a:t>
            </a:r>
            <a:r>
              <a:rPr lang="en-US" dirty="0" smtClean="0"/>
              <a:t>2018</a:t>
            </a:r>
          </a:p>
          <a:p>
            <a:endParaRPr lang="en-US" dirty="0" smtClean="0"/>
          </a:p>
          <a:p>
            <a:r>
              <a:rPr lang="en-US" dirty="0" smtClean="0"/>
              <a:t>Focus </a:t>
            </a:r>
            <a:r>
              <a:rPr lang="en-US" dirty="0" smtClean="0"/>
              <a:t>on three incidents: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Parkersburg Plant/Warehouse Fire (Oct 2017)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UAN Barge Incident (Dec 2017)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M/V Gate City Sinking (Jan 2018) </a:t>
            </a:r>
            <a:endParaRPr lang="en-US" dirty="0"/>
          </a:p>
        </p:txBody>
      </p:sp>
      <p:pic>
        <p:nvPicPr>
          <p:cNvPr id="5" name="Picture 1" descr="Image may contain: sky, cloud and outdo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953000"/>
            <a:ext cx="2133600" cy="16021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4964826"/>
            <a:ext cx="2321032" cy="17407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2" descr="Image result for sunknen tow on big sandy riv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5011603"/>
            <a:ext cx="2876084" cy="161779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31112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Lessons Learned - Notification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491" y="1524001"/>
            <a:ext cx="6647797" cy="431069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Notifications to ORSANCO are sometimes delayed or fail to occur</a:t>
            </a:r>
          </a:p>
          <a:p>
            <a:r>
              <a:rPr lang="en-US" dirty="0" smtClean="0"/>
              <a:t>Reasons: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ORSANCO is not automatically notified unless NRC report is generated.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Notification for fires and transportation incidents reported to 911, but not always NRC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Barge </a:t>
            </a:r>
            <a:r>
              <a:rPr lang="en-US" dirty="0" err="1" smtClean="0"/>
              <a:t>sinkings</a:t>
            </a:r>
            <a:r>
              <a:rPr lang="en-US" dirty="0" smtClean="0"/>
              <a:t> do not automatically result in generation of NRC report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Reporting to NRC is requirement of responsible party.  The RP may not be immediately known or notified.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37994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491" y="274638"/>
            <a:ext cx="8820417" cy="1143000"/>
          </a:xfrm>
        </p:spPr>
        <p:txBody>
          <a:bodyPr>
            <a:noAutofit/>
          </a:bodyPr>
          <a:lstStyle/>
          <a:p>
            <a:r>
              <a:rPr lang="en-US" sz="3500" dirty="0" smtClean="0"/>
              <a:t>Lessons Learned – On-Scene Response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491" y="1447800"/>
            <a:ext cx="6647797" cy="431069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On-scene presence by ORSANCO can be helpful in some situations</a:t>
            </a:r>
          </a:p>
          <a:p>
            <a:r>
              <a:rPr lang="en-US" dirty="0" smtClean="0"/>
              <a:t>Reasons: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Receive latest information first-hand from Incident Command (IC)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On-site for further discussions outside of regularly scheduled IC meetings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Represent water user interests at IC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Visual observation of conditions and incident status can lead to improved communications and on-river response when necessary.</a:t>
            </a:r>
          </a:p>
        </p:txBody>
      </p:sp>
      <p:pic>
        <p:nvPicPr>
          <p:cNvPr id="5" name="Picture 6" descr="https://i.imgur.com/1LnDF8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3855" y="5334000"/>
            <a:ext cx="3627745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852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Lessons Learned – Modeling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491" y="1524000"/>
            <a:ext cx="6647797" cy="502919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Limitations of ORSANCO spill model identified.</a:t>
            </a:r>
          </a:p>
          <a:p>
            <a:r>
              <a:rPr lang="en-US" dirty="0" smtClean="0"/>
              <a:t>Spill time-of-travel model performed very well during UAN spill incident. </a:t>
            </a:r>
          </a:p>
          <a:p>
            <a:r>
              <a:rPr lang="en-US" dirty="0" smtClean="0"/>
              <a:t>Reasons: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Low-flow conditions during Parkersburg fire incident highlighted model limitation to 9-day simulation.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UAN release first opportunity to validate model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Estimated time-of-arrival at LWC within 1 hour of actual arrival</a:t>
            </a:r>
          </a:p>
          <a:p>
            <a:pPr marL="850392" lvl="1" indent="-457200">
              <a:buFont typeface="+mj-lt"/>
              <a:buAutoNum type="arabicPeriod"/>
            </a:pPr>
            <a:endParaRPr lang="en-US" dirty="0" smtClean="0"/>
          </a:p>
          <a:p>
            <a:pPr marL="850392" lvl="1" indent="-457200">
              <a:buFont typeface="+mj-lt"/>
              <a:buAutoNum type="arabicPeriod"/>
            </a:pPr>
            <a:endParaRPr lang="en-US" dirty="0" smtClean="0"/>
          </a:p>
        </p:txBody>
      </p:sp>
      <p:pic>
        <p:nvPicPr>
          <p:cNvPr id="7" name="Content Placeholder 3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2385" y="5009846"/>
            <a:ext cx="3055415" cy="13147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98233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Lessons Learned – WQ 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491" y="1524000"/>
            <a:ext cx="6647797" cy="502919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Collecting WQ samples early in response is critical. </a:t>
            </a:r>
          </a:p>
          <a:p>
            <a:r>
              <a:rPr lang="en-US" dirty="0" smtClean="0"/>
              <a:t>ORSANCO is well-equipped for on-river responses.</a:t>
            </a:r>
          </a:p>
          <a:p>
            <a:r>
              <a:rPr lang="en-US" dirty="0" smtClean="0"/>
              <a:t>Reasons: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Need to characterize location and magnitude of the release to determine potential severity (eliminate unknowns)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Downstream users need information to make management decisions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In the absence of information, decisions will be made on assumptions 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Assumptions may be overly conservative to ensure readiness for worst case </a:t>
            </a:r>
          </a:p>
        </p:txBody>
      </p:sp>
      <p:pic>
        <p:nvPicPr>
          <p:cNvPr id="5" name="Picture 2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2306" y="2819400"/>
            <a:ext cx="2205494" cy="1838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094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972</TotalTime>
  <Words>794</Words>
  <Application>Microsoft Office PowerPoint</Application>
  <PresentationFormat>On-screen Show (4:3)</PresentationFormat>
  <Paragraphs>117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Calibri</vt:lpstr>
      <vt:lpstr>Lucida Sans Unicode</vt:lpstr>
      <vt:lpstr>Verdana</vt:lpstr>
      <vt:lpstr>Wingdings 2</vt:lpstr>
      <vt:lpstr>Wingdings 3</vt:lpstr>
      <vt:lpstr>Concourse</vt:lpstr>
      <vt:lpstr>Source Water Protection &amp; Emergency Response Update</vt:lpstr>
      <vt:lpstr>Outline</vt:lpstr>
      <vt:lpstr>Source Water Protection</vt:lpstr>
      <vt:lpstr>Contaminant Source Inventory Pilot Project</vt:lpstr>
      <vt:lpstr>Lessons Learned from Recent Spill Responses</vt:lpstr>
      <vt:lpstr>Lessons Learned - Notification</vt:lpstr>
      <vt:lpstr>Lessons Learned – On-Scene Response</vt:lpstr>
      <vt:lpstr>Lessons Learned – Modeling</vt:lpstr>
      <vt:lpstr>Lessons Learned – WQ Sampling</vt:lpstr>
      <vt:lpstr>Lessons Learned – WQ Analysis</vt:lpstr>
      <vt:lpstr>Lessons Learned – Communication/Coordination</vt:lpstr>
      <vt:lpstr>Recommendations</vt:lpstr>
      <vt:lpstr>Recommendations</vt:lpstr>
      <vt:lpstr>Discussion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Source Water Protection &amp; Emergency Response Update</dc:title>
  <dc:creator>sam</dc:creator>
  <cp:lastModifiedBy>Sam Dinkins</cp:lastModifiedBy>
  <cp:revision>79</cp:revision>
  <cp:lastPrinted>2018-05-18T19:36:13Z</cp:lastPrinted>
  <dcterms:created xsi:type="dcterms:W3CDTF">2017-01-18T14:33:23Z</dcterms:created>
  <dcterms:modified xsi:type="dcterms:W3CDTF">2018-06-05T15:53:28Z</dcterms:modified>
</cp:coreProperties>
</file>