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E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85"/>
  </p:normalViewPr>
  <p:slideViewPr>
    <p:cSldViewPr snapToGrid="0" snapToObjects="1">
      <p:cViewPr varScale="1">
        <p:scale>
          <a:sx n="79" d="100"/>
          <a:sy n="79" d="100"/>
        </p:scale>
        <p:origin x="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4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35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580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97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9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6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7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8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06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7A4F1-3A05-2340-91B0-AE77C367E164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ABF5C-8475-3E4F-B784-A60A42A47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30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mrrisch\My Documents\MercuryDep\Report2004-05\FinalFigures\Cover_Photo.jpg"/>
          <p:cNvPicPr>
            <a:picLocks noChangeAspect="1" noChangeArrowheads="1"/>
          </p:cNvPicPr>
          <p:nvPr/>
        </p:nvPicPr>
        <p:blipFill>
          <a:blip r:embed="rId2"/>
          <a:srcRect b="5000"/>
          <a:stretch>
            <a:fillRect/>
          </a:stretch>
        </p:blipFill>
        <p:spPr bwMode="auto">
          <a:xfrm>
            <a:off x="-41858" y="0"/>
            <a:ext cx="13716000" cy="9765905"/>
          </a:xfrm>
          <a:prstGeom prst="rect">
            <a:avLst/>
          </a:prstGeom>
          <a:noFill/>
          <a:ln w="38100">
            <a:solidFill>
              <a:srgbClr val="99CCFF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039369" y="656822"/>
            <a:ext cx="8680361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Atmospheric Mercury Loads to Watersheds in the Ohio River Basin</a:t>
            </a:r>
            <a:endParaRPr lang="en-US" sz="3600" dirty="0"/>
          </a:p>
          <a:p>
            <a:pPr algn="ctr"/>
            <a:r>
              <a:rPr lang="en-US" sz="3600" dirty="0"/>
              <a:t>by Martin Risch,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Bridget </a:t>
            </a:r>
            <a:r>
              <a:rPr lang="en-US" sz="3600" dirty="0"/>
              <a:t>Taylor, and Jason </a:t>
            </a:r>
            <a:r>
              <a:rPr lang="en-US" sz="3600" dirty="0" smtClean="0"/>
              <a:t>Heath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173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972" y="669702"/>
            <a:ext cx="116553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Annual</a:t>
            </a:r>
            <a:r>
              <a:rPr lang="en-US" sz="2400" dirty="0" smtClean="0"/>
              <a:t> </a:t>
            </a:r>
            <a:r>
              <a:rPr lang="en-US" sz="2400" b="1" dirty="0" smtClean="0"/>
              <a:t>dry-Hg loads to forest land cover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GIS delineation of forest land cover and delineation of 5 forest types (U.S. Forest Service)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Oak-hickory (84.5 %), maple-beech-birch (10.4 %), oak-pine (2.3 %), </a:t>
            </a:r>
            <a:br>
              <a:rPr lang="en-US" sz="2400" dirty="0" smtClean="0"/>
            </a:br>
            <a:r>
              <a:rPr lang="en-US" sz="2400" dirty="0" smtClean="0"/>
              <a:t>elm-ash-cottonwood (1.4 %), oak-gum-cypress (0.4 %)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51" y="2529742"/>
            <a:ext cx="5212080" cy="40277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256" y="2741563"/>
            <a:ext cx="4937760" cy="3815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7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32" y="2594801"/>
            <a:ext cx="5029200" cy="388642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1" y="2594801"/>
            <a:ext cx="5029200" cy="3886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0158" y="655809"/>
            <a:ext cx="101356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Annual dry-Hg load in </a:t>
            </a:r>
            <a:r>
              <a:rPr lang="en-US" sz="2400" dirty="0" err="1" smtClean="0"/>
              <a:t>litterfall</a:t>
            </a:r>
            <a:r>
              <a:rPr lang="en-US" sz="2400" dirty="0" smtClean="0"/>
              <a:t> from 13 NADP monitoring sites in 2016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Hg concentration in </a:t>
            </a:r>
            <a:r>
              <a:rPr lang="en-US" sz="2400" dirty="0" err="1" smtClean="0"/>
              <a:t>litterfall</a:t>
            </a:r>
            <a:r>
              <a:rPr lang="en-US" sz="2400" dirty="0" smtClean="0"/>
              <a:t> X mass of </a:t>
            </a:r>
            <a:r>
              <a:rPr lang="en-US" sz="2400" dirty="0" err="1" smtClean="0"/>
              <a:t>litterfall</a:t>
            </a:r>
            <a:r>
              <a:rPr lang="en-US" sz="2400" dirty="0" smtClean="0"/>
              <a:t> = dry-Hg load in microgram per square meter per year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Inverse-distance-weighting algorithm for oak-hickory forest type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Index rate for annual dry-Hg load for other 4 forest types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4098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320" y="1645480"/>
            <a:ext cx="6583680" cy="50871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364" y="373486"/>
            <a:ext cx="5705343" cy="48936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Normalized annual dry-Hg load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2.5 x 2.5-km grid overlay of forest land cover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Sum of dry-Hg for 5 forest types in grid cover, by watershed</a:t>
            </a:r>
            <a:endParaRPr lang="en-US" sz="2400" dirty="0"/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12.5</a:t>
            </a:r>
            <a:r>
              <a:rPr lang="en-US" sz="2400" dirty="0" smtClean="0"/>
              <a:t> micrograms per square meter per year for study area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1.0 in Great Miami River to 11.8 in Big Sandy River watershed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3,225 kg </a:t>
            </a:r>
            <a:r>
              <a:rPr lang="en-US" sz="2400" dirty="0" smtClean="0"/>
              <a:t>dry-Hg load to forests in study area -- 85 % from oak-hickory type, </a:t>
            </a:r>
            <a:br>
              <a:rPr lang="en-US" sz="2400" dirty="0" smtClean="0"/>
            </a:br>
            <a:r>
              <a:rPr lang="en-US" sz="2400" dirty="0" smtClean="0"/>
              <a:t>11.4 % from maple-beech-birch type, </a:t>
            </a:r>
            <a:br>
              <a:rPr lang="en-US" sz="2400" dirty="0" smtClean="0"/>
            </a:br>
            <a:r>
              <a:rPr lang="en-US" sz="2400" dirty="0" smtClean="0"/>
              <a:t>2.4 % from oak-pine type</a:t>
            </a:r>
          </a:p>
        </p:txBody>
      </p:sp>
    </p:spTree>
    <p:extLst>
      <p:ext uri="{BB962C8B-B14F-4D97-AF65-F5344CB8AC3E}">
        <p14:creationId xmlns:p14="http://schemas.microsoft.com/office/powerpoint/2010/main" val="29881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219" y="1210613"/>
            <a:ext cx="9878096" cy="30469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Forest dry-Hg load method assessments</a:t>
            </a:r>
          </a:p>
          <a:p>
            <a:pPr algn="ctr"/>
            <a:endParaRPr lang="en-US" sz="2400" u="sng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Criteria of inverse-distance-weighting algorithm (number of known data points and power of nearest points) did not have a strong influence on the interpolation grid (+/- 3%)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Forested area was not single driver of dry-Hg load, although there was a general relation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Dry-Hg load for study area was comparable to other published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04461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093" y="489398"/>
            <a:ext cx="116553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Annual</a:t>
            </a:r>
            <a:r>
              <a:rPr lang="en-US" sz="2400" dirty="0" smtClean="0"/>
              <a:t> </a:t>
            </a:r>
            <a:r>
              <a:rPr lang="en-US" sz="2400" b="1" dirty="0" smtClean="0"/>
              <a:t>dry-Hg loads to non-forest land cover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GIS delineation of non-forest land cover and delineation of 4 land cover types </a:t>
            </a:r>
            <a:br>
              <a:rPr lang="en-US" sz="2400" dirty="0" smtClean="0"/>
            </a:br>
            <a:r>
              <a:rPr lang="en-US" sz="2400" dirty="0" smtClean="0"/>
              <a:t>(National Land Cover Dataset)—cropland, urban, grassland, open water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NADP Atmospheric Hg Network sites continuously sample and analyze air for 3 Hg species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NADP uses published model for vertical deposition velocity by land use for 3 species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Daily dry-Hg loads aggregated into annual dry-Hg loads by Hg species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Dry-Hg load index rate for 4 land cover types from selected NADP data</a:t>
            </a:r>
            <a:endParaRPr lang="en-US" sz="2400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60" y="3167054"/>
            <a:ext cx="4614934" cy="3690946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11" y="3167054"/>
            <a:ext cx="4552324" cy="3690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481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339" y="1867590"/>
            <a:ext cx="6217920" cy="48052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6364" y="373486"/>
            <a:ext cx="5705343" cy="45243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Normalized annual dry-Hg load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G</a:t>
            </a:r>
            <a:r>
              <a:rPr lang="en-US" sz="2400" dirty="0" smtClean="0"/>
              <a:t>rid overlay of non-forest land cover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Sum of dry-Hg for 4 land cover types in grid cover, by watershed</a:t>
            </a:r>
            <a:endParaRPr lang="en-US" sz="2400" dirty="0"/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10.3</a:t>
            </a:r>
            <a:r>
              <a:rPr lang="en-US" sz="2400" dirty="0" smtClean="0"/>
              <a:t> micrograms per square meter per year for study area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1.6 in Big Sandy River to 8.9 in Great Miami River watershed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2,600 kg </a:t>
            </a:r>
            <a:r>
              <a:rPr lang="en-US" sz="2400" dirty="0" smtClean="0"/>
              <a:t>dry-Hg load to non-forest land in study area-- 81 % from cropland, </a:t>
            </a:r>
            <a:br>
              <a:rPr lang="en-US" sz="2400" dirty="0" smtClean="0"/>
            </a:br>
            <a:r>
              <a:rPr lang="en-US" sz="2400" dirty="0" smtClean="0"/>
              <a:t>14 % from urban, 4.6 % grassland,</a:t>
            </a:r>
            <a:br>
              <a:rPr lang="en-US" sz="2400" dirty="0" smtClean="0"/>
            </a:br>
            <a:r>
              <a:rPr lang="en-US" sz="2400" dirty="0" smtClean="0"/>
              <a:t>0.4 % open water</a:t>
            </a:r>
          </a:p>
        </p:txBody>
      </p:sp>
    </p:spTree>
    <p:extLst>
      <p:ext uri="{BB962C8B-B14F-4D97-AF65-F5344CB8AC3E}">
        <p14:creationId xmlns:p14="http://schemas.microsoft.com/office/powerpoint/2010/main" val="14580842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30" y="859200"/>
            <a:ext cx="6949440" cy="53708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58070" y="2009104"/>
            <a:ext cx="4567767" cy="34163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/>
              <a:t>A</a:t>
            </a:r>
            <a:r>
              <a:rPr lang="en-US" sz="2400" u="sng" dirty="0" smtClean="0"/>
              <a:t>nnual atmospheric-Hg load</a:t>
            </a:r>
          </a:p>
          <a:p>
            <a:pPr algn="ctr"/>
            <a:endParaRPr lang="en-US" sz="2400" u="sng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S</a:t>
            </a:r>
            <a:r>
              <a:rPr lang="en-US" sz="2400" dirty="0" smtClean="0"/>
              <a:t>um of wet-Hg plus dry-Hg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11,400</a:t>
            </a:r>
            <a:r>
              <a:rPr lang="en-US" sz="2400" dirty="0" smtClean="0"/>
              <a:t> kg Hg to study area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21.6</a:t>
            </a:r>
            <a:r>
              <a:rPr lang="en-US" sz="2400" dirty="0" smtClean="0"/>
              <a:t> micrograms per square meter per year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17.7 in Muskingum River to 23.9 in Main Stem 4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49 % wet and 51 % dry </a:t>
            </a:r>
            <a:r>
              <a:rPr lang="en-US" sz="2400" dirty="0" smtClean="0"/>
              <a:t>loads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6497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854" y="656823"/>
            <a:ext cx="1070234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Summary and Conclusions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Documented </a:t>
            </a:r>
            <a:r>
              <a:rPr lang="en-US" sz="2400" dirty="0"/>
              <a:t>methods </a:t>
            </a:r>
            <a:r>
              <a:rPr lang="en-US" sz="2400" dirty="0" smtClean="0"/>
              <a:t>were used </a:t>
            </a:r>
            <a:r>
              <a:rPr lang="en-US" sz="2400" dirty="0"/>
              <a:t>to combine national </a:t>
            </a:r>
            <a:r>
              <a:rPr lang="en-US" sz="2400" dirty="0" smtClean="0"/>
              <a:t>Hg-monitoring </a:t>
            </a:r>
            <a:r>
              <a:rPr lang="en-US" sz="2400" dirty="0"/>
              <a:t>data with widely accepted spatial </a:t>
            </a:r>
            <a:r>
              <a:rPr lang="en-US" sz="2400" dirty="0" smtClean="0"/>
              <a:t>data.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Calculated </a:t>
            </a:r>
            <a:r>
              <a:rPr lang="en-US" sz="2400" dirty="0"/>
              <a:t>annual atmospheric Hg loads to 20 watersheds in the Ohio River </a:t>
            </a:r>
            <a:r>
              <a:rPr lang="en-US" sz="2400" dirty="0" smtClean="0"/>
              <a:t>Basin</a:t>
            </a:r>
            <a:r>
              <a:rPr lang="en-US" sz="2400" dirty="0"/>
              <a:t> </a:t>
            </a:r>
            <a:r>
              <a:rPr lang="en-US" sz="2400" dirty="0" smtClean="0"/>
              <a:t>for 12 month study period.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C</a:t>
            </a:r>
            <a:r>
              <a:rPr lang="en-US" sz="2400" dirty="0" smtClean="0"/>
              <a:t>ombined </a:t>
            </a:r>
            <a:r>
              <a:rPr lang="en-US" sz="2400" dirty="0"/>
              <a:t>transfer of wet Hg in precipitation and dry Hg to forest and non-forest land cover </a:t>
            </a:r>
            <a:r>
              <a:rPr lang="en-US" sz="2400" dirty="0" smtClean="0"/>
              <a:t>in the study area was </a:t>
            </a:r>
            <a:r>
              <a:rPr lang="en-US" sz="2400" dirty="0"/>
              <a:t>11,400 kg </a:t>
            </a:r>
            <a:r>
              <a:rPr lang="en-US" sz="2400" dirty="0" smtClean="0"/>
              <a:t>(21.6 micrograms per square meter).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/>
              <a:t>M</a:t>
            </a:r>
            <a:r>
              <a:rPr lang="en-US" sz="2400" dirty="0" smtClean="0"/>
              <a:t>ethods </a:t>
            </a:r>
            <a:r>
              <a:rPr lang="en-US" sz="2400" dirty="0"/>
              <a:t>and data were evaluated with several techniques and found to be reasonable and representative measures of atmospheric Hg loads during the prescribed study </a:t>
            </a:r>
            <a:r>
              <a:rPr lang="en-US" sz="2400" dirty="0" smtClean="0"/>
              <a:t>period.</a:t>
            </a:r>
            <a:endParaRPr lang="en-US" sz="2400" dirty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Findings </a:t>
            </a:r>
            <a:r>
              <a:rPr lang="en-US" sz="2400" dirty="0"/>
              <a:t>are limited in accuracy by the density of Hg monitoring network </a:t>
            </a:r>
            <a:r>
              <a:rPr lang="en-US" sz="2400" dirty="0" smtClean="0"/>
              <a:t>sites.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Results contribute to larger goal for ORSANCO to compute Hg mass balance and source apportionment for Ohio River.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8850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93491" y="801009"/>
            <a:ext cx="4689878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ATMOSPHERIC-HG LOAD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335878" y="3449926"/>
            <a:ext cx="2714625" cy="1569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NONPOINT- SOURCE LOAD TO STREAMS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329613" y="2365415"/>
            <a:ext cx="2728913" cy="1569660"/>
          </a:xfrm>
          <a:prstGeom prst="rect">
            <a:avLst/>
          </a:prstGeom>
          <a:solidFill>
            <a:srgbClr val="5FE2E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POINT-SOURCE LOAD TO STREAMS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07306" y="1777305"/>
            <a:ext cx="2600325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smtClean="0"/>
              <a:t>HG RETAINED ON LAND</a:t>
            </a:r>
            <a:endParaRPr lang="en-US" sz="3200"/>
          </a:p>
        </p:txBody>
      </p:sp>
      <p:sp>
        <p:nvSpPr>
          <p:cNvPr id="6" name="TextBox 5"/>
          <p:cNvSpPr txBox="1"/>
          <p:nvPr/>
        </p:nvSpPr>
        <p:spPr>
          <a:xfrm>
            <a:off x="5211959" y="5535872"/>
            <a:ext cx="3389115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smtClean="0"/>
              <a:t>STREAM-HG </a:t>
            </a:r>
            <a:r>
              <a:rPr lang="en-US" sz="3200" b="1" dirty="0" smtClean="0"/>
              <a:t>LOAD</a:t>
            </a:r>
            <a:endParaRPr lang="en-US" sz="3200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015385" y="1034356"/>
            <a:ext cx="1078106" cy="54468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773587" y="3971628"/>
            <a:ext cx="1612701" cy="148235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3" idx="3"/>
          </p:cNvCxnSpPr>
          <p:nvPr/>
        </p:nvCxnSpPr>
        <p:spPr>
          <a:xfrm>
            <a:off x="4050503" y="4234756"/>
            <a:ext cx="2436022" cy="121923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057272" y="1254398"/>
            <a:ext cx="3280170" cy="41177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4273" y="349554"/>
            <a:ext cx="11474352" cy="61369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21286" y="2170614"/>
            <a:ext cx="260032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smtClean="0"/>
              <a:t>HG RELEASED</a:t>
            </a:r>
            <a:endParaRPr lang="en-US" sz="3200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111085" y="2854523"/>
            <a:ext cx="710201" cy="30127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000750" y="1467670"/>
            <a:ext cx="350936" cy="70294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914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2103" y="83820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Report and Recommendations of </a:t>
            </a:r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 ORSANCO</a:t>
            </a:r>
            <a:b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 Hoc Committee On Mercury Studies in October 2016</a:t>
            </a:r>
            <a:endParaRPr lang="en-US" sz="2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24503" y="1752600"/>
            <a:ext cx="8534400" cy="440120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Findings: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Mercury (Hg) is a widespread contaminant and a global pollutant.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atmosphere is generally the greatest source of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Hg to water.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inorganic Hg in water is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converted to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methylmercury, which accumulates and magnifies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food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chain.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Methylmercury in fish presents the greatest Hg health hazard.</a:t>
            </a:r>
          </a:p>
          <a:p>
            <a:pPr marL="342900" lvl="0" indent="-342900">
              <a:buFont typeface="Arial" charset="0"/>
              <a:buChar char="•"/>
            </a:pP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ORSANCO should: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evelop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mass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balance source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apportionment of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Hg in the Ohio River.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quantity of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Hg entering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Ohio River from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main stem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 sources, tributaries,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tributary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sources.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Estimate atmospheric-Hg loads within each tributary watershed.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Determine the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amount of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Hg flowing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the Ohio River. </a:t>
            </a: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Identify the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portion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Hg in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Ohio River from each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 category.</a:t>
            </a:r>
            <a:endParaRPr lang="en-US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433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2213" y="545618"/>
            <a:ext cx="7589520" cy="58647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9094" y="734096"/>
            <a:ext cx="3889420" cy="563231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Purpose and Scope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Calculate the annual atmospheric mercury (Hg) “load” to 15 tributary and 5 main stem watersheds in the Ohio River Basin from November 2015 through October 2016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“Load” is Hg mass transferred in wet and dry forms from atmosphere to land and water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Does not address Hg transport, retention, release, or transformation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063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853" y="1014196"/>
            <a:ext cx="6858000" cy="471309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811369" y="901521"/>
            <a:ext cx="38121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Ohio River Basin study area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527,884 km</a:t>
            </a:r>
            <a:r>
              <a:rPr lang="en-US" sz="2400" baseline="30000" dirty="0" smtClean="0"/>
              <a:t>2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52 % deciduous forest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34 % cropland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9.4 % urban</a:t>
            </a:r>
            <a:endParaRPr lang="en-US" sz="2400" dirty="0"/>
          </a:p>
        </p:txBody>
      </p:sp>
      <p:pic>
        <p:nvPicPr>
          <p:cNvPr id="6" name="Picture 5" descr="p159305-Cincinnati-The_Beautiful_Ohio_Riv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69" y="3265754"/>
            <a:ext cx="4937760" cy="3302259"/>
          </a:xfrm>
          <a:prstGeom prst="rect">
            <a:avLst/>
          </a:prstGeom>
          <a:ln w="381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757634" y="5591627"/>
            <a:ext cx="2906332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smtClean="0"/>
              <a:t>Land cover type in km</a:t>
            </a:r>
            <a:r>
              <a:rPr lang="en-US" sz="2000" baseline="30000" smtClean="0"/>
              <a:t>2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5038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2586" y="1068946"/>
            <a:ext cx="9079605" cy="489364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Approach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Hg data from three National Atmospheric Deposition Program (NADP) monitoring networks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Spatial data sets of watershed boundaries, annual precipitation,  </a:t>
            </a:r>
            <a:br>
              <a:rPr lang="en-US" sz="2400" dirty="0" smtClean="0"/>
            </a:br>
            <a:r>
              <a:rPr lang="en-US" sz="2400" dirty="0" smtClean="0"/>
              <a:t>land cover, forest type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Data processing using Geographic </a:t>
            </a:r>
            <a:r>
              <a:rPr lang="en-US" sz="2400" dirty="0"/>
              <a:t>I</a:t>
            </a:r>
            <a:r>
              <a:rPr lang="en-US" sz="2400" dirty="0" smtClean="0"/>
              <a:t>nformation System (GIS)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Calculations of three types of annual Hg loads: </a:t>
            </a:r>
            <a:br>
              <a:rPr lang="en-US" sz="2400" dirty="0" smtClean="0"/>
            </a:br>
            <a: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Wet-Hg load from precipitation</a:t>
            </a:r>
            <a:b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Dry-Hg load to forest land cover</a:t>
            </a:r>
            <a:b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Dry-Hg load to non-forest land cover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Annual sum of wet and dry atmospheric-Hg loads (mass)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ea typeface="Tahoma" panose="020B0604030504040204" pitchFamily="34" charset="0"/>
                <a:cs typeface="Tahoma" panose="020B0604030504040204" pitchFamily="34" charset="0"/>
              </a:rPr>
              <a:t>Normalized annual atmospheric Hg load (mass per unit area)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23717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69" y="331253"/>
            <a:ext cx="4700585" cy="4305140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314" y="334036"/>
            <a:ext cx="5155006" cy="43023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5004" y="4778062"/>
            <a:ext cx="1130765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Annual wet-Hg loads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Annual precipitation-weighted Hg concentrations from 20 NADP sites for study period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6.5 to 10.4 </a:t>
            </a:r>
            <a:r>
              <a:rPr lang="en-US" sz="2400" dirty="0" err="1" smtClean="0"/>
              <a:t>nanograms</a:t>
            </a:r>
            <a:r>
              <a:rPr lang="en-US" sz="2400" dirty="0" smtClean="0"/>
              <a:t> per liter 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Inverse-distance-weighting algorithm applied to 5 x 5-km grid overlay--isopleth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96343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22" y="397993"/>
            <a:ext cx="4651777" cy="4006582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6800" y="397993"/>
            <a:ext cx="4746759" cy="40065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5308" y="4507605"/>
            <a:ext cx="11165982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Annual precipitation depth for study period from PRISM climate spatial data set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780 to 2,124 mm/year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Multiply Hg concentration X precipitation depth in 5 x 5-km grid overlay = wet-Hg load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Overlay HUC-8 watershed boundaries and summarize wet-Hg load by watershed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27 kg (Main Stem 5) to 1,277 kg (Tennessee River)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8490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14" y="608281"/>
            <a:ext cx="7137647" cy="56637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6518" y="682580"/>
            <a:ext cx="36833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Normalized annual </a:t>
            </a:r>
            <a:br>
              <a:rPr lang="en-US" sz="2400" u="sng" dirty="0" smtClean="0"/>
            </a:br>
            <a:r>
              <a:rPr lang="en-US" sz="2400" u="sng" dirty="0" smtClean="0"/>
              <a:t>wet-Hg loads </a:t>
            </a:r>
            <a:r>
              <a:rPr lang="en-US" sz="2400" dirty="0" smtClean="0"/>
              <a:t>by watershed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Ohio River Basin was </a:t>
            </a:r>
            <a:br>
              <a:rPr lang="en-US" sz="2400" dirty="0" smtClean="0"/>
            </a:br>
            <a:r>
              <a:rPr lang="en-US" sz="2400" b="1" dirty="0" smtClean="0"/>
              <a:t>10.6</a:t>
            </a:r>
            <a:r>
              <a:rPr lang="en-US" sz="2400" dirty="0" smtClean="0"/>
              <a:t> microgram per square meter per year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Ranged from 7.9 in </a:t>
            </a:r>
            <a:r>
              <a:rPr lang="en-US" sz="2400" dirty="0" err="1" smtClean="0"/>
              <a:t>Sciotto</a:t>
            </a:r>
            <a:r>
              <a:rPr lang="en-US" sz="2400" dirty="0"/>
              <a:t> </a:t>
            </a:r>
            <a:r>
              <a:rPr lang="en-US" sz="2400" dirty="0" smtClean="0"/>
              <a:t>River and Muskingum River watersheds to 13.3 in Main Stem 4 watershed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b="1" dirty="0" smtClean="0"/>
              <a:t>5,574 kg of </a:t>
            </a:r>
            <a:r>
              <a:rPr lang="en-US" sz="2400" dirty="0" smtClean="0"/>
              <a:t>wet-Hg load to study area</a:t>
            </a:r>
          </a:p>
        </p:txBody>
      </p:sp>
    </p:spTree>
    <p:extLst>
      <p:ext uri="{BB962C8B-B14F-4D97-AF65-F5344CB8AC3E}">
        <p14:creationId xmlns:p14="http://schemas.microsoft.com/office/powerpoint/2010/main" val="840975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6219" y="1210613"/>
            <a:ext cx="9878096" cy="415498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Wet-Hg load method spatial and statistical assessments</a:t>
            </a:r>
          </a:p>
          <a:p>
            <a:pPr algn="ctr"/>
            <a:endParaRPr lang="en-US" sz="2400" u="sng" dirty="0" smtClean="0"/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Criteria of inverse-distance-weighting algorithm (number of known data points and power of nearest points) did not have a strong influence on the interpolation grid (+/- 5%)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Watershed area was not primary driver of wet-Hg load—Hg concentration and precipitation depth also were important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Statistical assessment of Hg concentrations and precipitation depths for 2014-2015-2016 indicated 2014 had significantly higher concentrations and 2015 had significantly higher precipitation, but study period was not biased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Wet-Hg load for study area was comparable to other published data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71631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918</TotalTime>
  <Words>918</Words>
  <Application>Microsoft Office PowerPoint</Application>
  <PresentationFormat>Widescreen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Risch</dc:creator>
  <cp:lastModifiedBy>ORSANCO 32</cp:lastModifiedBy>
  <cp:revision>29</cp:revision>
  <dcterms:created xsi:type="dcterms:W3CDTF">2018-09-22T18:22:46Z</dcterms:created>
  <dcterms:modified xsi:type="dcterms:W3CDTF">2018-10-02T16:11:46Z</dcterms:modified>
</cp:coreProperties>
</file>