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74" r:id="rId3"/>
    <p:sldId id="276" r:id="rId4"/>
    <p:sldId id="275" r:id="rId5"/>
    <p:sldId id="279" r:id="rId6"/>
    <p:sldId id="280" r:id="rId7"/>
    <p:sldId id="277" r:id="rId8"/>
    <p:sldId id="278" r:id="rId9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EF3A"/>
    <a:srgbClr val="000099"/>
    <a:srgbClr val="000000"/>
    <a:srgbClr val="808080"/>
    <a:srgbClr val="1C6FA8"/>
    <a:srgbClr val="BBE0E3"/>
    <a:srgbClr val="DDDDDD"/>
    <a:srgbClr val="C0C0C0"/>
    <a:srgbClr val="99FF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6057" autoAdjust="0"/>
  </p:normalViewPr>
  <p:slideViewPr>
    <p:cSldViewPr>
      <p:cViewPr varScale="1">
        <p:scale>
          <a:sx n="70" d="100"/>
          <a:sy n="70" d="100"/>
        </p:scale>
        <p:origin x="67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 smtClean="0"/>
              <a:t>Tributary</a:t>
            </a:r>
            <a:r>
              <a:rPr lang="en-US" sz="2400" b="1" baseline="0" dirty="0" smtClean="0"/>
              <a:t> Mercury Loads</a:t>
            </a:r>
            <a:endParaRPr lang="en-US" sz="2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LoadComparisons!$T$1</c:f>
              <c:strCache>
                <c:ptCount val="1"/>
                <c:pt idx="0">
                  <c:v>Instream Mercury Load (lbs)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cat>
            <c:strRef>
              <c:f>LoadComparisons!$S$2:$S$16</c:f>
              <c:strCache>
                <c:ptCount val="15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  <c:pt idx="13">
                  <c:v>Cumberland </c:v>
                </c:pt>
                <c:pt idx="14">
                  <c:v>Tennesse</c:v>
                </c:pt>
              </c:strCache>
            </c:strRef>
          </c:cat>
          <c:val>
            <c:numRef>
              <c:f>LoadComparisons!$T$2:$T$16</c:f>
              <c:numCache>
                <c:formatCode>#,##0.00</c:formatCode>
                <c:ptCount val="15"/>
                <c:pt idx="0">
                  <c:v>83.79164910315879</c:v>
                </c:pt>
                <c:pt idx="1">
                  <c:v>75.077056032734262</c:v>
                </c:pt>
                <c:pt idx="2">
                  <c:v>33.277007971921904</c:v>
                </c:pt>
                <c:pt idx="3">
                  <c:v>73.903016367131698</c:v>
                </c:pt>
                <c:pt idx="4">
                  <c:v>186.89831456463077</c:v>
                </c:pt>
                <c:pt idx="5">
                  <c:v>74.153852537081789</c:v>
                </c:pt>
                <c:pt idx="6">
                  <c:v>93.041551658759417</c:v>
                </c:pt>
                <c:pt idx="7">
                  <c:v>14.035947172789642</c:v>
                </c:pt>
                <c:pt idx="8">
                  <c:v>100.20933010282369</c:v>
                </c:pt>
                <c:pt idx="9">
                  <c:v>17.890578978465225</c:v>
                </c:pt>
                <c:pt idx="10">
                  <c:v>77.247394486675248</c:v>
                </c:pt>
                <c:pt idx="11">
                  <c:v>285.12427952873946</c:v>
                </c:pt>
                <c:pt idx="12">
                  <c:v>406.20609777068381</c:v>
                </c:pt>
                <c:pt idx="13">
                  <c:v>236.45848692216794</c:v>
                </c:pt>
                <c:pt idx="14">
                  <c:v>323.74795631316249</c:v>
                </c:pt>
              </c:numCache>
            </c:numRef>
          </c:val>
        </c:ser>
        <c:ser>
          <c:idx val="1"/>
          <c:order val="1"/>
          <c:tx>
            <c:strRef>
              <c:f>LoadComparisons!$U$1</c:f>
              <c:strCache>
                <c:ptCount val="1"/>
                <c:pt idx="0">
                  <c:v>Atmpsheric Mercury Load (lbs)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rgbClr val="FF0000"/>
              </a:solidFill>
              <a:round/>
            </a:ln>
            <a:effectLst/>
          </c:spPr>
          <c:invertIfNegative val="0"/>
          <c:cat>
            <c:strRef>
              <c:f>LoadComparisons!$S$2:$S$16</c:f>
              <c:strCache>
                <c:ptCount val="15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  <c:pt idx="13">
                  <c:v>Cumberland </c:v>
                </c:pt>
                <c:pt idx="14">
                  <c:v>Tennesse</c:v>
                </c:pt>
              </c:strCache>
            </c:strRef>
          </c:cat>
          <c:val>
            <c:numRef>
              <c:f>LoadComparisons!$U$2:$U$16</c:f>
              <c:numCache>
                <c:formatCode>#,##0.00</c:formatCode>
                <c:ptCount val="15"/>
                <c:pt idx="0">
                  <c:v>1356.5948838559761</c:v>
                </c:pt>
                <c:pt idx="1">
                  <c:v>900.99939163424392</c:v>
                </c:pt>
                <c:pt idx="2">
                  <c:v>321.69851137909183</c:v>
                </c:pt>
                <c:pt idx="3">
                  <c:v>813.865399685841</c:v>
                </c:pt>
                <c:pt idx="4">
                  <c:v>1529.9592356999242</c:v>
                </c:pt>
                <c:pt idx="5">
                  <c:v>557.06709351796326</c:v>
                </c:pt>
                <c:pt idx="6">
                  <c:v>687.12945916366914</c:v>
                </c:pt>
                <c:pt idx="7">
                  <c:v>190.06317284248115</c:v>
                </c:pt>
                <c:pt idx="8">
                  <c:v>423.35568325477522</c:v>
                </c:pt>
                <c:pt idx="9">
                  <c:v>559.66060054744139</c:v>
                </c:pt>
                <c:pt idx="10">
                  <c:v>894.39141712750666</c:v>
                </c:pt>
                <c:pt idx="11">
                  <c:v>1197.3987552778708</c:v>
                </c:pt>
                <c:pt idx="12">
                  <c:v>4087.849290146652</c:v>
                </c:pt>
                <c:pt idx="13">
                  <c:v>2299.0310947432936</c:v>
                </c:pt>
                <c:pt idx="14">
                  <c:v>5482.2278581140099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63773992"/>
        <c:axId val="363776736"/>
      </c:barChart>
      <c:catAx>
        <c:axId val="3637739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Tributaries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76736"/>
        <c:crosses val="autoZero"/>
        <c:auto val="1"/>
        <c:lblAlgn val="ctr"/>
        <c:lblOffset val="100"/>
        <c:noMultiLvlLbl val="0"/>
      </c:catAx>
      <c:valAx>
        <c:axId val="363776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/>
                  <a:t>Load (</a:t>
                </a:r>
                <a:r>
                  <a:rPr lang="en-US" sz="1800" b="1" dirty="0" err="1"/>
                  <a:t>lbs</a:t>
                </a:r>
                <a:r>
                  <a:rPr lang="en-US" sz="1800" b="1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73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 smtClean="0"/>
              <a:t>Ohio</a:t>
            </a:r>
            <a:r>
              <a:rPr lang="en-US" sz="2400" b="1" baseline="0" dirty="0" smtClean="0"/>
              <a:t> River Mercury Loads</a:t>
            </a:r>
            <a:endParaRPr lang="en-US" sz="2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LoadComparisons!$T$17</c:f>
              <c:strCache>
                <c:ptCount val="1"/>
                <c:pt idx="0">
                  <c:v>Instream Mercury Load (lbs)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cat>
            <c:strRef>
              <c:f>LoadComparisons!$S$18:$S$21</c:f>
              <c:strCache>
                <c:ptCount val="4"/>
                <c:pt idx="0">
                  <c:v>ORM 126</c:v>
                </c:pt>
                <c:pt idx="1">
                  <c:v>ORM 282</c:v>
                </c:pt>
                <c:pt idx="2">
                  <c:v>ORM 782</c:v>
                </c:pt>
                <c:pt idx="3">
                  <c:v>ORM 912</c:v>
                </c:pt>
              </c:strCache>
            </c:strRef>
          </c:cat>
          <c:val>
            <c:numRef>
              <c:f>LoadComparisons!$T$18:$T$21</c:f>
              <c:numCache>
                <c:formatCode>#,##0.00</c:formatCode>
                <c:ptCount val="4"/>
                <c:pt idx="0">
                  <c:v>252.90672875182986</c:v>
                </c:pt>
                <c:pt idx="1">
                  <c:v>593.15110517822188</c:v>
                </c:pt>
                <c:pt idx="2">
                  <c:v>2152.7091681511138</c:v>
                </c:pt>
                <c:pt idx="3">
                  <c:v>2940.3921242085398</c:v>
                </c:pt>
              </c:numCache>
            </c:numRef>
          </c:val>
        </c:ser>
        <c:ser>
          <c:idx val="1"/>
          <c:order val="1"/>
          <c:tx>
            <c:strRef>
              <c:f>LoadComparisons!$U$17</c:f>
              <c:strCache>
                <c:ptCount val="1"/>
                <c:pt idx="0">
                  <c:v>Atmpsheric Mercury Load (lbs)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rgbClr val="FF0000"/>
              </a:solidFill>
              <a:round/>
            </a:ln>
            <a:effectLst/>
          </c:spPr>
          <c:invertIfNegative val="0"/>
          <c:cat>
            <c:strRef>
              <c:f>LoadComparisons!$S$18:$S$21</c:f>
              <c:strCache>
                <c:ptCount val="4"/>
                <c:pt idx="0">
                  <c:v>ORM 126</c:v>
                </c:pt>
                <c:pt idx="1">
                  <c:v>ORM 282</c:v>
                </c:pt>
                <c:pt idx="2">
                  <c:v>ORM 782</c:v>
                </c:pt>
                <c:pt idx="3">
                  <c:v>ORM 912</c:v>
                </c:pt>
              </c:strCache>
            </c:strRef>
          </c:cat>
          <c:val>
            <c:numRef>
              <c:f>LoadComparisons!$U$18:$U$21</c:f>
              <c:numCache>
                <c:formatCode>#,##0.00</c:formatCode>
                <c:ptCount val="4"/>
                <c:pt idx="0">
                  <c:v>2973.0804408453523</c:v>
                </c:pt>
                <c:pt idx="1">
                  <c:v>6128.7598265631332</c:v>
                </c:pt>
                <c:pt idx="2">
                  <c:v>11386.000634355707</c:v>
                </c:pt>
                <c:pt idx="3">
                  <c:v>17243.852357267195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63779872"/>
        <c:axId val="363779480"/>
      </c:barChart>
      <c:catAx>
        <c:axId val="3637798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Ohio River Main Stem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79480"/>
        <c:crosses val="autoZero"/>
        <c:auto val="1"/>
        <c:lblAlgn val="ctr"/>
        <c:lblOffset val="100"/>
        <c:noMultiLvlLbl val="0"/>
      </c:catAx>
      <c:valAx>
        <c:axId val="363779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Load (lbs)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79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 smtClean="0"/>
              <a:t>Tributary</a:t>
            </a:r>
            <a:r>
              <a:rPr lang="en-US" sz="2400" b="1" baseline="0" dirty="0" smtClean="0"/>
              <a:t> Mercury Yields</a:t>
            </a:r>
            <a:endParaRPr lang="en-US" sz="2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LoadComparisons!$P$1</c:f>
              <c:strCache>
                <c:ptCount val="1"/>
                <c:pt idx="0">
                  <c:v>Instream Mercury Yield (µg/m^2)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cat>
            <c:strRef>
              <c:f>LoadComparisons!$O$2:$O$16</c:f>
              <c:strCache>
                <c:ptCount val="15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  <c:pt idx="13">
                  <c:v>Cumberland </c:v>
                </c:pt>
                <c:pt idx="14">
                  <c:v>Tennesse</c:v>
                </c:pt>
              </c:strCache>
            </c:strRef>
          </c:cat>
          <c:val>
            <c:numRef>
              <c:f>LoadComparisons!$P$2:$P$16</c:f>
              <c:numCache>
                <c:formatCode>#,##0.00</c:formatCode>
                <c:ptCount val="15"/>
                <c:pt idx="0">
                  <c:v>1.2514384798767439</c:v>
                </c:pt>
                <c:pt idx="1">
                  <c:v>1.7825469318191183</c:v>
                </c:pt>
                <c:pt idx="2">
                  <c:v>1.845798076474819</c:v>
                </c:pt>
                <c:pt idx="3">
                  <c:v>1.6078059636158626</c:v>
                </c:pt>
                <c:pt idx="4">
                  <c:v>2.6722965341673488</c:v>
                </c:pt>
                <c:pt idx="5">
                  <c:v>3.025103611077224</c:v>
                </c:pt>
                <c:pt idx="6">
                  <c:v>2.502139243441253</c:v>
                </c:pt>
                <c:pt idx="7">
                  <c:v>1.3983630957155391</c:v>
                </c:pt>
                <c:pt idx="8">
                  <c:v>4.7358666353817789</c:v>
                </c:pt>
                <c:pt idx="9">
                  <c:v>0.58380281859149474</c:v>
                </c:pt>
                <c:pt idx="10">
                  <c:v>1.9421787542985662</c:v>
                </c:pt>
                <c:pt idx="11">
                  <c:v>5.4074866691396277</c:v>
                </c:pt>
                <c:pt idx="12">
                  <c:v>2.158691406484186</c:v>
                </c:pt>
                <c:pt idx="13">
                  <c:v>2.3120393556715166</c:v>
                </c:pt>
                <c:pt idx="14">
                  <c:v>1.3860304216401063</c:v>
                </c:pt>
              </c:numCache>
            </c:numRef>
          </c:val>
        </c:ser>
        <c:ser>
          <c:idx val="1"/>
          <c:order val="1"/>
          <c:tx>
            <c:strRef>
              <c:f>LoadComparisons!$Q$1</c:f>
              <c:strCache>
                <c:ptCount val="1"/>
                <c:pt idx="0">
                  <c:v>Atmospheric Mercury Yield (µg/m^2)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rgbClr val="FF0000"/>
              </a:solidFill>
              <a:round/>
            </a:ln>
            <a:effectLst/>
          </c:spPr>
          <c:invertIfNegative val="0"/>
          <c:cat>
            <c:strRef>
              <c:f>LoadComparisons!$O$2:$O$16</c:f>
              <c:strCache>
                <c:ptCount val="15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  <c:pt idx="13">
                  <c:v>Cumberland </c:v>
                </c:pt>
                <c:pt idx="14">
                  <c:v>Tennesse</c:v>
                </c:pt>
              </c:strCache>
            </c:strRef>
          </c:cat>
          <c:val>
            <c:numRef>
              <c:f>LoadComparisons!$Q$2:$Q$16</c:f>
              <c:numCache>
                <c:formatCode>#,##0.00</c:formatCode>
                <c:ptCount val="15"/>
                <c:pt idx="0">
                  <c:v>20.260909737809314</c:v>
                </c:pt>
                <c:pt idx="1">
                  <c:v>21.39233723320546</c:v>
                </c:pt>
                <c:pt idx="2">
                  <c:v>17.843866672429272</c:v>
                </c:pt>
                <c:pt idx="3">
                  <c:v>17.706146616465762</c:v>
                </c:pt>
                <c:pt idx="4">
                  <c:v>21.875557157923971</c:v>
                </c:pt>
                <c:pt idx="5">
                  <c:v>22.725531021746729</c:v>
                </c:pt>
                <c:pt idx="6">
                  <c:v>18.478771628870586</c:v>
                </c:pt>
                <c:pt idx="7">
                  <c:v>18.935474997566999</c:v>
                </c:pt>
                <c:pt idx="8">
                  <c:v>20.007678458365938</c:v>
                </c:pt>
                <c:pt idx="9">
                  <c:v>18.262764801937902</c:v>
                </c:pt>
                <c:pt idx="10">
                  <c:v>22.487075711940875</c:v>
                </c:pt>
                <c:pt idx="11">
                  <c:v>22.709107121678223</c:v>
                </c:pt>
                <c:pt idx="12">
                  <c:v>21.723960280438018</c:v>
                </c:pt>
                <c:pt idx="13">
                  <c:v>22.479423090906803</c:v>
                </c:pt>
                <c:pt idx="14">
                  <c:v>23.470525269845439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63772816"/>
        <c:axId val="363775560"/>
      </c:barChart>
      <c:catAx>
        <c:axId val="3637728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Tributaries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75560"/>
        <c:crosses val="autoZero"/>
        <c:auto val="1"/>
        <c:lblAlgn val="ctr"/>
        <c:lblOffset val="100"/>
        <c:noMultiLvlLbl val="0"/>
      </c:catAx>
      <c:valAx>
        <c:axId val="363775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/>
                  <a:t>Yield (µg/m^2) </a:t>
                </a:r>
              </a:p>
            </c:rich>
          </c:tx>
          <c:layout>
            <c:manualLayout>
              <c:xMode val="edge"/>
              <c:yMode val="edge"/>
              <c:x val="8.4863821059887913E-3"/>
              <c:y val="0.315114723562780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7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 smtClean="0"/>
              <a:t>Ohio</a:t>
            </a:r>
            <a:r>
              <a:rPr lang="en-US" sz="2400" b="1" baseline="0" dirty="0" smtClean="0"/>
              <a:t> River Mercury Yields</a:t>
            </a:r>
            <a:endParaRPr lang="en-US" sz="2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LoadComparisons!$P$17</c:f>
              <c:strCache>
                <c:ptCount val="1"/>
                <c:pt idx="0">
                  <c:v>Instream Mercury Yield (µg/m^2)</c:v>
                </c:pt>
              </c:strCache>
            </c:strRef>
          </c:tx>
          <c:spPr>
            <a:solidFill>
              <a:schemeClr val="accent1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</c:spPr>
          <c:invertIfNegative val="0"/>
          <c:cat>
            <c:strRef>
              <c:f>LoadComparisons!$O$18:$O$21</c:f>
              <c:strCache>
                <c:ptCount val="4"/>
                <c:pt idx="0">
                  <c:v>ORM 126</c:v>
                </c:pt>
                <c:pt idx="1">
                  <c:v>ORM 282</c:v>
                </c:pt>
                <c:pt idx="2">
                  <c:v>ORM 782</c:v>
                </c:pt>
                <c:pt idx="3">
                  <c:v>ORM 912</c:v>
                </c:pt>
              </c:strCache>
            </c:strRef>
          </c:cat>
          <c:val>
            <c:numRef>
              <c:f>LoadComparisons!$P$18:$P$21</c:f>
              <c:numCache>
                <c:formatCode>0.00</c:formatCode>
                <c:ptCount val="4"/>
                <c:pt idx="0">
                  <c:v>1.7195774112000608</c:v>
                </c:pt>
                <c:pt idx="1">
                  <c:v>1.9676577165162699</c:v>
                </c:pt>
                <c:pt idx="2">
                  <c:v>3.8591386605783309</c:v>
                </c:pt>
                <c:pt idx="3">
                  <c:v>3.5739967052544608</c:v>
                </c:pt>
              </c:numCache>
            </c:numRef>
          </c:val>
        </c:ser>
        <c:ser>
          <c:idx val="1"/>
          <c:order val="1"/>
          <c:tx>
            <c:strRef>
              <c:f>LoadComparisons!$Q$17</c:f>
              <c:strCache>
                <c:ptCount val="1"/>
                <c:pt idx="0">
                  <c:v>Atmospheric Mercury Yield (µg/m^2)</c:v>
                </c:pt>
              </c:strCache>
            </c:strRef>
          </c:tx>
          <c:spPr>
            <a:solidFill>
              <a:srgbClr val="FF0000"/>
            </a:solidFill>
            <a:ln w="9525" cap="flat" cmpd="sng" algn="ctr">
              <a:solidFill>
                <a:srgbClr val="FF0000"/>
              </a:solidFill>
              <a:round/>
            </a:ln>
            <a:effectLst/>
          </c:spPr>
          <c:invertIfNegative val="0"/>
          <c:cat>
            <c:strRef>
              <c:f>LoadComparisons!$O$18:$O$21</c:f>
              <c:strCache>
                <c:ptCount val="4"/>
                <c:pt idx="0">
                  <c:v>ORM 126</c:v>
                </c:pt>
                <c:pt idx="1">
                  <c:v>ORM 282</c:v>
                </c:pt>
                <c:pt idx="2">
                  <c:v>ORM 782</c:v>
                </c:pt>
                <c:pt idx="3">
                  <c:v>ORM 912</c:v>
                </c:pt>
              </c:strCache>
            </c:strRef>
          </c:cat>
          <c:val>
            <c:numRef>
              <c:f>LoadComparisons!$Q$18:$Q$21</c:f>
              <c:numCache>
                <c:formatCode>0.00</c:formatCode>
                <c:ptCount val="4"/>
                <c:pt idx="0">
                  <c:v>20.214732889827854</c:v>
                </c:pt>
                <c:pt idx="1">
                  <c:v>20.330909712776229</c:v>
                </c:pt>
                <c:pt idx="2">
                  <c:v>20.411561342097208</c:v>
                </c:pt>
                <c:pt idx="3">
                  <c:v>20.959609775636988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63776344"/>
        <c:axId val="363773600"/>
      </c:barChart>
      <c:catAx>
        <c:axId val="363776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/>
                  <a:t>Ohio River Main Stem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73600"/>
        <c:crosses val="autoZero"/>
        <c:auto val="1"/>
        <c:lblAlgn val="ctr"/>
        <c:lblOffset val="100"/>
        <c:noMultiLvlLbl val="0"/>
      </c:catAx>
      <c:valAx>
        <c:axId val="363773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 dirty="0"/>
                  <a:t>Yield (µg/m^2)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776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027" y="0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11164-714C-434F-B8A4-78D7B146AEDE}" type="datetimeFigureOut">
              <a:rPr lang="en-US" smtClean="0"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027" y="8829822"/>
            <a:ext cx="2972421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88A29-6310-4090-B2EA-32EC9DDE2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479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5791"/>
            <a:ext cx="548640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FCECB1-401B-4EC7-BEF8-AA089D7D9C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51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058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818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6468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705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901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0121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547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52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962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2617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9/28/2018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216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35D9D6A-C826-49E3-A472-01E6EC0AD99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9/28/2018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38AD27C-601E-4C91-9AFA-7CAABBAB50B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84140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Mass Balance/Source Apportionment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9530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1)  Calculate Instream Hg mass loads: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b="1" dirty="0" smtClean="0"/>
              <a:t>	- Ohio River at 4 sites.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b="1" dirty="0" smtClean="0"/>
              <a:t>	- 15 major tributaries.</a:t>
            </a:r>
          </a:p>
          <a:p>
            <a:pPr>
              <a:buNone/>
            </a:pPr>
            <a:r>
              <a:rPr lang="en-US" b="1" dirty="0"/>
              <a:t>	</a:t>
            </a:r>
            <a:r>
              <a:rPr lang="en-US" b="1" dirty="0" smtClean="0"/>
              <a:t>	- Based on 1-yr survey, monthly sampling.</a:t>
            </a:r>
          </a:p>
          <a:p>
            <a:pPr marL="914400" lvl="2" indent="0"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2)  Calculate Hg mass loads from sources</a:t>
            </a:r>
          </a:p>
          <a:p>
            <a:pPr marL="914400" lvl="2" indent="0">
              <a:buNone/>
            </a:pPr>
            <a:r>
              <a:rPr lang="en-US" sz="2200" b="1" dirty="0" smtClean="0"/>
              <a:t>- Atmospheric sources.</a:t>
            </a:r>
          </a:p>
          <a:p>
            <a:pPr lvl="2">
              <a:buFontTx/>
              <a:buChar char="-"/>
            </a:pPr>
            <a:r>
              <a:rPr lang="en-US" sz="2200" b="1" dirty="0" smtClean="0"/>
              <a:t>Point sources.</a:t>
            </a:r>
          </a:p>
          <a:p>
            <a:pPr marL="0" indent="0">
              <a:buNone/>
            </a:pPr>
            <a:endParaRPr lang="en-US" b="1" dirty="0" smtClean="0"/>
          </a:p>
          <a:p>
            <a:pPr marL="457200" indent="-457200">
              <a:buAutoNum type="arabicParenR" startAt="3"/>
            </a:pPr>
            <a:r>
              <a:rPr lang="en-US" b="1" dirty="0" smtClean="0"/>
              <a:t>Mass balance apportionment.</a:t>
            </a:r>
          </a:p>
          <a:p>
            <a:pPr marL="400050" lvl="1" indent="0">
              <a:buNone/>
            </a:pPr>
            <a:r>
              <a:rPr lang="en-US" b="1" dirty="0"/>
              <a:t>	</a:t>
            </a:r>
            <a:r>
              <a:rPr lang="en-US" b="1" dirty="0" smtClean="0"/>
              <a:t>- All </a:t>
            </a:r>
            <a:r>
              <a:rPr lang="en-US" b="1" dirty="0" err="1" smtClean="0"/>
              <a:t>calcs</a:t>
            </a:r>
            <a:r>
              <a:rPr lang="en-US" b="1" dirty="0" smtClean="0"/>
              <a:t> for annual period Nov. 1 2015 to Oct 31, 	2016.</a:t>
            </a:r>
          </a:p>
          <a:p>
            <a:pPr marL="0" indent="0">
              <a:buNone/>
            </a:pPr>
            <a:r>
              <a:rPr lang="en-US" b="1" dirty="0" smtClean="0"/>
              <a:t>	</a:t>
            </a:r>
            <a:endParaRPr lang="en-US" b="1" dirty="0"/>
          </a:p>
          <a:p>
            <a:endParaRPr lang="en-US" sz="28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algn="ctr"/>
            <a:r>
              <a:rPr lang="en-US" sz="2800" b="1" dirty="0" smtClean="0"/>
              <a:t>Project Status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7150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Instream loads have been completed.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Used monthly Hg results and best daily flow data sets for one year in “</a:t>
            </a:r>
            <a:r>
              <a:rPr lang="en-US" dirty="0" err="1" smtClean="0"/>
              <a:t>Loadest</a:t>
            </a:r>
            <a:r>
              <a:rPr lang="en-US" dirty="0" smtClean="0"/>
              <a:t>”.  </a:t>
            </a:r>
            <a:r>
              <a:rPr lang="en-US" dirty="0" err="1" smtClean="0"/>
              <a:t>Loadest</a:t>
            </a:r>
            <a:r>
              <a:rPr lang="en-US" dirty="0" smtClean="0"/>
              <a:t> is USGS load calculator.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Looked at USGS measured flows, NWS modeled flows, and USACE “Cascade” modeled flows.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Considered Ln-Linear model and </a:t>
            </a:r>
            <a:r>
              <a:rPr lang="en-US" dirty="0" err="1" smtClean="0"/>
              <a:t>Loadest</a:t>
            </a:r>
            <a:r>
              <a:rPr lang="en-US" dirty="0" smtClean="0"/>
              <a:t> model.</a:t>
            </a:r>
          </a:p>
          <a:p>
            <a:pPr lvl="1" indent="-342900">
              <a:buFontTx/>
              <a:buChar char="-"/>
            </a:pPr>
            <a:r>
              <a:rPr lang="en-US" dirty="0" err="1" smtClean="0"/>
              <a:t>Loadest</a:t>
            </a:r>
            <a:r>
              <a:rPr lang="en-US" dirty="0" smtClean="0"/>
              <a:t> looks at multiple relationships and always generated excellent r-squared values.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We are writing up the report now.</a:t>
            </a:r>
          </a:p>
          <a:p>
            <a:pPr lvl="1" indent="-342900">
              <a:buFontTx/>
              <a:buChar char="-"/>
            </a:pPr>
            <a:r>
              <a:rPr lang="en-US" dirty="0" smtClean="0"/>
              <a:t>Will show some results after Marty’s presentation.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Atmospheric loads have been completed.</a:t>
            </a:r>
          </a:p>
          <a:p>
            <a:pPr marL="0" indent="0">
              <a:buNone/>
            </a:pPr>
            <a:r>
              <a:rPr lang="en-US" sz="2000" dirty="0" smtClean="0"/>
              <a:t>    - Marty will show results and report has been drafted.</a:t>
            </a:r>
          </a:p>
          <a:p>
            <a:pPr marL="457200" indent="-457200">
              <a:buAutoNum type="arabicPeriod" startAt="3"/>
            </a:pPr>
            <a:r>
              <a:rPr lang="en-US" sz="2000" b="1" dirty="0" smtClean="0"/>
              <a:t>Point Source Loads have been completed.</a:t>
            </a:r>
          </a:p>
          <a:p>
            <a:pPr marL="0" indent="0">
              <a:buNone/>
            </a:pPr>
            <a:r>
              <a:rPr lang="en-US" sz="2000" dirty="0" smtClean="0"/>
              <a:t>    - Need to verify work, collate and summarize on watershed 	basis in GIS.</a:t>
            </a:r>
          </a:p>
          <a:p>
            <a:pPr marL="0" indent="0">
              <a:buNone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07543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-162791"/>
            <a:ext cx="9085730" cy="702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97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107156" y="1000125"/>
          <a:ext cx="8951119" cy="4900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002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150019" y="978694"/>
          <a:ext cx="8886825" cy="4857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35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178594" y="1028700"/>
          <a:ext cx="8758238" cy="4872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1037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135732" y="971550"/>
          <a:ext cx="8872537" cy="4872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20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points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3763</TotalTime>
  <Words>172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Verdana</vt:lpstr>
      <vt:lpstr>Selling points presentation</vt:lpstr>
      <vt:lpstr>Office Theme</vt:lpstr>
      <vt:lpstr>Mass Balance/Source Apportionment</vt:lpstr>
      <vt:lpstr>Project Status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Jason Heath</cp:lastModifiedBy>
  <cp:revision>156</cp:revision>
  <cp:lastPrinted>2018-02-06T16:33:42Z</cp:lastPrinted>
  <dcterms:created xsi:type="dcterms:W3CDTF">2016-09-16T13:54:06Z</dcterms:created>
  <dcterms:modified xsi:type="dcterms:W3CDTF">2018-09-28T16:12:27Z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TC011038911033</vt:lpwstr>
  </property>
</Properties>
</file>