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2"/>
  </p:notesMasterIdLst>
  <p:handoutMasterIdLst>
    <p:handoutMasterId r:id="rId13"/>
  </p:handoutMasterIdLst>
  <p:sldIdLst>
    <p:sldId id="269" r:id="rId2"/>
    <p:sldId id="272" r:id="rId3"/>
    <p:sldId id="300" r:id="rId4"/>
    <p:sldId id="274" r:id="rId5"/>
    <p:sldId id="292" r:id="rId6"/>
    <p:sldId id="293" r:id="rId7"/>
    <p:sldId id="295" r:id="rId8"/>
    <p:sldId id="303" r:id="rId9"/>
    <p:sldId id="304" r:id="rId10"/>
    <p:sldId id="305" r:id="rId11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6113"/>
    <a:srgbClr val="D3E5F5"/>
    <a:srgbClr val="CBDFFD"/>
    <a:srgbClr val="D8DEFC"/>
    <a:srgbClr val="D8EBFC"/>
    <a:srgbClr val="D9E4FB"/>
    <a:srgbClr val="C9E3F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65" d="100"/>
          <a:sy n="65" d="100"/>
        </p:scale>
        <p:origin x="-1306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2.xlsx"/><Relationship Id="rId4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>
                <a:solidFill>
                  <a:sysClr val="windowText" lastClr="000000"/>
                </a:solidFill>
              </a:rPr>
              <a:t>Huntington Median US-DS </a:t>
            </a:r>
            <a:r>
              <a:rPr lang="en-US" sz="2000" b="1" i="1" dirty="0">
                <a:solidFill>
                  <a:sysClr val="windowText" lastClr="000000"/>
                </a:solidFill>
              </a:rPr>
              <a:t>E.coli</a:t>
            </a:r>
          </a:p>
          <a:p>
            <a:pPr>
              <a:defRPr sz="20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>
                <a:solidFill>
                  <a:sysClr val="windowText" lastClr="000000"/>
                </a:solidFill>
              </a:rPr>
              <a:t>2001-2015</a:t>
            </a:r>
          </a:p>
        </c:rich>
      </c:tx>
      <c:layout>
        <c:manualLayout>
          <c:xMode val="edge"/>
          <c:yMode val="edge"/>
          <c:x val="0.29493051349350569"/>
          <c:y val="0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11425265920707284"/>
          <c:y val="0.13555997127717528"/>
          <c:w val="0.83042340102224055"/>
          <c:h val="0.72267411149078076"/>
        </c:manualLayout>
      </c:layout>
      <c:scatterChart>
        <c:scatterStyle val="lineMarker"/>
        <c:ser>
          <c:idx val="0"/>
          <c:order val="0"/>
          <c:tx>
            <c:v>US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1"/>
              </a:solidFill>
              <a:ln w="50800">
                <a:solidFill>
                  <a:schemeClr val="accent1"/>
                </a:solidFill>
              </a:ln>
              <a:effectLst/>
            </c:spPr>
          </c:marker>
          <c:trendline>
            <c:spPr>
              <a:ln w="3810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</c:trendline>
          <c:xVal>
            <c:numRef>
              <c:f>'Median-Mean'!$B$17:$B$31</c:f>
              <c:numCache>
                <c:formatCode>General</c:formatCod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numCache>
            </c:numRef>
          </c:xVal>
          <c:yVal>
            <c:numRef>
              <c:f>'Median-Mean'!$D$17:$D$31</c:f>
              <c:numCache>
                <c:formatCode>General</c:formatCode>
                <c:ptCount val="15"/>
                <c:pt idx="0">
                  <c:v>46</c:v>
                </c:pt>
                <c:pt idx="1">
                  <c:v>36</c:v>
                </c:pt>
                <c:pt idx="2">
                  <c:v>92</c:v>
                </c:pt>
                <c:pt idx="3">
                  <c:v>51</c:v>
                </c:pt>
                <c:pt idx="4">
                  <c:v>66</c:v>
                </c:pt>
                <c:pt idx="5">
                  <c:v>32</c:v>
                </c:pt>
                <c:pt idx="6">
                  <c:v>4</c:v>
                </c:pt>
                <c:pt idx="7">
                  <c:v>8</c:v>
                </c:pt>
                <c:pt idx="8">
                  <c:v>8</c:v>
                </c:pt>
                <c:pt idx="9">
                  <c:v>4</c:v>
                </c:pt>
                <c:pt idx="10">
                  <c:v>14</c:v>
                </c:pt>
                <c:pt idx="11">
                  <c:v>4</c:v>
                </c:pt>
                <c:pt idx="12">
                  <c:v>20</c:v>
                </c:pt>
                <c:pt idx="13">
                  <c:v>16</c:v>
                </c:pt>
                <c:pt idx="14">
                  <c:v>12</c:v>
                </c:pt>
              </c:numCache>
            </c:numRef>
          </c:yVal>
        </c:ser>
        <c:ser>
          <c:idx val="1"/>
          <c:order val="1"/>
          <c:tx>
            <c:v>DS</c:v>
          </c:tx>
          <c:spPr>
            <a:ln>
              <a:noFill/>
            </a:ln>
            <a:effectLst/>
          </c:spPr>
          <c:marker>
            <c:symbol val="circle"/>
            <c:size val="6"/>
            <c:spPr>
              <a:solidFill>
                <a:srgbClr val="FF0000"/>
              </a:solidFill>
              <a:ln w="50800">
                <a:solidFill>
                  <a:srgbClr val="FF0000"/>
                </a:solidFill>
              </a:ln>
              <a:effectLst/>
            </c:spPr>
          </c:marker>
          <c:trendline>
            <c:spPr>
              <a:ln w="3810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</c:trendline>
          <c:xVal>
            <c:numRef>
              <c:f>'Median-Mean'!$B$17:$B$31</c:f>
              <c:numCache>
                <c:formatCode>General</c:formatCode>
                <c:ptCount val="15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</c:numCache>
            </c:numRef>
          </c:xVal>
          <c:yVal>
            <c:numRef>
              <c:f>'Median-Mean'!$C$17:$C$31</c:f>
              <c:numCache>
                <c:formatCode>General</c:formatCode>
                <c:ptCount val="15"/>
                <c:pt idx="0">
                  <c:v>24</c:v>
                </c:pt>
                <c:pt idx="1">
                  <c:v>84</c:v>
                </c:pt>
                <c:pt idx="2">
                  <c:v>220</c:v>
                </c:pt>
                <c:pt idx="3">
                  <c:v>156</c:v>
                </c:pt>
                <c:pt idx="4">
                  <c:v>97</c:v>
                </c:pt>
                <c:pt idx="5">
                  <c:v>77</c:v>
                </c:pt>
                <c:pt idx="6">
                  <c:v>61.5</c:v>
                </c:pt>
                <c:pt idx="7">
                  <c:v>54</c:v>
                </c:pt>
                <c:pt idx="8">
                  <c:v>77.5</c:v>
                </c:pt>
                <c:pt idx="9">
                  <c:v>75.5</c:v>
                </c:pt>
                <c:pt idx="10">
                  <c:v>55.5</c:v>
                </c:pt>
                <c:pt idx="11">
                  <c:v>82.5</c:v>
                </c:pt>
                <c:pt idx="12">
                  <c:v>32</c:v>
                </c:pt>
                <c:pt idx="13">
                  <c:v>32</c:v>
                </c:pt>
                <c:pt idx="14">
                  <c:v>40</c:v>
                </c:pt>
              </c:numCache>
            </c:numRef>
          </c:yVal>
        </c:ser>
        <c:dLbls/>
        <c:axId val="43974016"/>
        <c:axId val="44049536"/>
      </c:scatterChart>
      <c:valAx>
        <c:axId val="4397401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049536"/>
        <c:crosses val="autoZero"/>
        <c:crossBetween val="midCat"/>
      </c:valAx>
      <c:valAx>
        <c:axId val="44049536"/>
        <c:scaling>
          <c:orientation val="minMax"/>
          <c:min val="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>
                    <a:solidFill>
                      <a:sysClr val="windowText" lastClr="000000"/>
                    </a:solidFill>
                  </a:rPr>
                  <a:t>Median </a:t>
                </a:r>
                <a:r>
                  <a:rPr lang="en-US" sz="1800" b="1" i="1">
                    <a:solidFill>
                      <a:sysClr val="windowText" lastClr="000000"/>
                    </a:solidFill>
                  </a:rPr>
                  <a:t>E.coli </a:t>
                </a:r>
                <a:r>
                  <a:rPr lang="en-US" sz="1800" b="1">
                    <a:solidFill>
                      <a:sysClr val="windowText" lastClr="000000"/>
                    </a:solidFill>
                  </a:rPr>
                  <a:t>CFU/100mL</a:t>
                </a:r>
              </a:p>
            </c:rich>
          </c:tx>
          <c:layout>
            <c:manualLayout>
              <c:xMode val="edge"/>
              <c:yMode val="edge"/>
              <c:x val="6.9737993277156076E-4"/>
              <c:y val="0.1415240842536192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9740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1687192947035469"/>
          <c:y val="0.92791490699260459"/>
          <c:w val="0.87541304933037212"/>
          <c:h val="7.1234105258908179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Median Fecal Coliform at Long-Term Sites vs Flow Precentile</a:t>
            </a:r>
          </a:p>
        </c:rich>
      </c:tx>
      <c:layout>
        <c:manualLayout>
          <c:xMode val="edge"/>
          <c:yMode val="edge"/>
          <c:x val="0.17070866141732285"/>
          <c:y val="1.5757602495378602E-2"/>
        </c:manualLayout>
      </c:layout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10229747764580274"/>
          <c:y val="9.8609870487500556E-2"/>
          <c:w val="0.88384859201921795"/>
          <c:h val="0.69366378383029992"/>
        </c:manualLayout>
      </c:layout>
      <c:scatterChart>
        <c:scatterStyle val="lineMarker"/>
        <c:ser>
          <c:idx val="0"/>
          <c:order val="0"/>
          <c:tx>
            <c:strRef>
              <c:f>Sheet1!$Q$5</c:f>
              <c:strCache>
                <c:ptCount val="1"/>
                <c:pt idx="0">
                  <c:v>2001-2005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1"/>
              </a:solidFill>
              <a:ln w="50800">
                <a:solidFill>
                  <a:schemeClr val="accent1"/>
                </a:solidFill>
              </a:ln>
              <a:effectLst/>
            </c:spPr>
          </c:marker>
          <c:trendline>
            <c:spPr>
              <a:ln w="3810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</c:trendline>
          <c:xVal>
            <c:numRef>
              <c:f>Sheet1!$P$6:$P$10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Sheet1!$Q$6:$Q$10</c:f>
              <c:numCache>
                <c:formatCode>General</c:formatCode>
                <c:ptCount val="5"/>
                <c:pt idx="0">
                  <c:v>150.5</c:v>
                </c:pt>
                <c:pt idx="1">
                  <c:v>275</c:v>
                </c:pt>
                <c:pt idx="2">
                  <c:v>270</c:v>
                </c:pt>
                <c:pt idx="3">
                  <c:v>415</c:v>
                </c:pt>
                <c:pt idx="4">
                  <c:v>732</c:v>
                </c:pt>
              </c:numCache>
            </c:numRef>
          </c:yVal>
        </c:ser>
        <c:ser>
          <c:idx val="1"/>
          <c:order val="1"/>
          <c:tx>
            <c:strRef>
              <c:f>Sheet1!$R$5</c:f>
              <c:strCache>
                <c:ptCount val="1"/>
                <c:pt idx="0">
                  <c:v>2006-2010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rgbClr val="FFC000"/>
              </a:solidFill>
              <a:ln w="50800">
                <a:solidFill>
                  <a:srgbClr val="FFC000"/>
                </a:solidFill>
              </a:ln>
              <a:effectLst/>
            </c:spPr>
          </c:marker>
          <c:trendline>
            <c:spPr>
              <a:ln w="38100" cap="rnd">
                <a:solidFill>
                  <a:srgbClr val="FFC000"/>
                </a:solidFill>
                <a:prstDash val="sysDot"/>
              </a:ln>
              <a:effectLst/>
            </c:spPr>
            <c:trendlineType val="linear"/>
          </c:trendline>
          <c:xVal>
            <c:numRef>
              <c:f>Sheet1!$P$6:$P$10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Sheet1!$R$6:$R$10</c:f>
              <c:numCache>
                <c:formatCode>General</c:formatCode>
                <c:ptCount val="5"/>
                <c:pt idx="0">
                  <c:v>110</c:v>
                </c:pt>
                <c:pt idx="1">
                  <c:v>196</c:v>
                </c:pt>
                <c:pt idx="2">
                  <c:v>226</c:v>
                </c:pt>
                <c:pt idx="3">
                  <c:v>310</c:v>
                </c:pt>
                <c:pt idx="4">
                  <c:v>600</c:v>
                </c:pt>
              </c:numCache>
            </c:numRef>
          </c:yVal>
        </c:ser>
        <c:ser>
          <c:idx val="2"/>
          <c:order val="2"/>
          <c:tx>
            <c:strRef>
              <c:f>Sheet1!$S$5</c:f>
              <c:strCache>
                <c:ptCount val="1"/>
                <c:pt idx="0">
                  <c:v>2011-2015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bg1">
                  <a:lumMod val="65000"/>
                </a:schemeClr>
              </a:solidFill>
              <a:ln w="50800">
                <a:solidFill>
                  <a:schemeClr val="bg1">
                    <a:lumMod val="65000"/>
                  </a:schemeClr>
                </a:solidFill>
              </a:ln>
              <a:effectLst/>
            </c:spPr>
          </c:marker>
          <c:trendline>
            <c:spPr>
              <a:ln w="38100" cap="rnd">
                <a:solidFill>
                  <a:schemeClr val="bg1">
                    <a:lumMod val="65000"/>
                  </a:schemeClr>
                </a:solidFill>
                <a:prstDash val="sysDot"/>
              </a:ln>
              <a:effectLst/>
            </c:spPr>
            <c:trendlineType val="linear"/>
          </c:trendline>
          <c:xVal>
            <c:numRef>
              <c:f>Sheet1!$P$6:$P$10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</c:numCache>
            </c:numRef>
          </c:xVal>
          <c:yVal>
            <c:numRef>
              <c:f>Sheet1!$S$6:$S$10</c:f>
              <c:numCache>
                <c:formatCode>General</c:formatCode>
                <c:ptCount val="5"/>
                <c:pt idx="0">
                  <c:v>104</c:v>
                </c:pt>
                <c:pt idx="1">
                  <c:v>120</c:v>
                </c:pt>
                <c:pt idx="2">
                  <c:v>178</c:v>
                </c:pt>
                <c:pt idx="3">
                  <c:v>174</c:v>
                </c:pt>
                <c:pt idx="4">
                  <c:v>280</c:v>
                </c:pt>
              </c:numCache>
            </c:numRef>
          </c:yVal>
        </c:ser>
        <c:dLbls/>
        <c:axId val="91833856"/>
        <c:axId val="43815680"/>
      </c:scatterChart>
      <c:valAx>
        <c:axId val="91833856"/>
        <c:scaling>
          <c:orientation val="minMax"/>
          <c:max val="5.5"/>
          <c:min val="0.5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Flow Percentile</a:t>
                </a:r>
              </a:p>
            </c:rich>
          </c:tx>
          <c:layout>
            <c:manualLayout>
              <c:xMode val="edge"/>
              <c:yMode val="edge"/>
              <c:x val="0.41539281106810805"/>
              <c:y val="0.846627928843669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one"/>
        <c:crossAx val="43815680"/>
        <c:crosses val="autoZero"/>
        <c:crossBetween val="midCat"/>
        <c:majorUnit val="0.5"/>
      </c:valAx>
      <c:valAx>
        <c:axId val="43815680"/>
        <c:scaling>
          <c:orientation val="minMax"/>
          <c:max val="750"/>
          <c:min val="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Median Fecal Coliform, CFU/100mL</a:t>
                </a:r>
              </a:p>
            </c:rich>
          </c:tx>
          <c:layout>
            <c:manualLayout>
              <c:xMode val="edge"/>
              <c:yMode val="edge"/>
              <c:x val="2.3681949666201642E-3"/>
              <c:y val="6.7016393442622973E-2"/>
            </c:manualLayout>
          </c:layout>
          <c:spPr>
            <a:noFill/>
            <a:ln>
              <a:noFill/>
            </a:ln>
            <a:effectLst/>
          </c:spPr>
        </c:title>
        <c:numFmt formatCode="General" sourceLinked="0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833856"/>
        <c:crosses val="autoZero"/>
        <c:crossBetween val="midCat"/>
        <c:majorUnit val="5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3153238277647742E-2"/>
          <c:y val="0.89243830237711952"/>
          <c:w val="0.83374414414414422"/>
          <c:h val="0.1075616976228805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sz="1600">
          <a:solidFill>
            <a:sysClr val="windowText" lastClr="000000"/>
          </a:solidFill>
          <a:latin typeface="+mn-lt"/>
        </a:defRPr>
      </a:pPr>
      <a:endParaRPr lang="en-US"/>
    </a:p>
  </c:txPr>
  <c:externalData r:id="rId1"/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0.12712</cdr:x>
      <cdr:y>0.78382</cdr:y>
    </cdr:from>
    <cdr:to>
      <cdr:x>0.95266</cdr:x>
      <cdr:y>0.87647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143000" y="3867911"/>
          <a:ext cx="7422925" cy="457200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1910" cy="4649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332" y="1"/>
            <a:ext cx="2981910" cy="4649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A82656-DFC5-4589-A51A-FA07D695A126}" type="datetimeFigureOut">
              <a:rPr lang="en-US" smtClean="0"/>
              <a:pPr/>
              <a:t>10/1/2018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823"/>
            <a:ext cx="2981910" cy="4649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332" y="8829823"/>
            <a:ext cx="2981910" cy="4649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B939FD-D398-47F8-9F59-7B7B8614B4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6593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1910" cy="4649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332" y="1"/>
            <a:ext cx="2981910" cy="46498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A8AA4C-6531-4253-94A5-70370752EC9C}" type="datetimeFigureOut">
              <a:rPr lang="en-US" smtClean="0"/>
              <a:pPr/>
              <a:t>10/1/2018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66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496" y="4416510"/>
            <a:ext cx="5504822" cy="41832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823"/>
            <a:ext cx="2981910" cy="4649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332" y="8829823"/>
            <a:ext cx="2981910" cy="46498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F1EF5-0419-4343-88F9-929FD1712C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2446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10/1/2018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841AF2-8107-43FC-B7C7-2FB45E831D83}" type="datetimeFigureOut">
              <a:rPr lang="en-US" smtClean="0"/>
              <a:pPr/>
              <a:t>10/1/2018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7851648" cy="1828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Bacteria Trends Report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572000"/>
            <a:ext cx="6400800" cy="2286000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>
                <a:solidFill>
                  <a:schemeClr val="tx1"/>
                </a:solidFill>
              </a:rPr>
              <a:t>Technical Committee Meeting</a:t>
            </a:r>
          </a:p>
          <a:p>
            <a:pPr algn="r"/>
            <a:r>
              <a:rPr lang="en-US" sz="2800" dirty="0" smtClean="0"/>
              <a:t>October 2-3</a:t>
            </a:r>
            <a:r>
              <a:rPr lang="en-US" sz="2800" dirty="0" smtClean="0">
                <a:solidFill>
                  <a:schemeClr val="tx1"/>
                </a:solidFill>
              </a:rPr>
              <a:t>, 2018</a:t>
            </a:r>
          </a:p>
          <a:p>
            <a:pPr algn="r"/>
            <a:r>
              <a:rPr lang="en-US" sz="2800" dirty="0" smtClean="0">
                <a:solidFill>
                  <a:schemeClr val="tx1"/>
                </a:solidFill>
              </a:rPr>
              <a:t>Agenda Item #3 </a:t>
            </a:r>
          </a:p>
          <a:p>
            <a:r>
              <a:rPr lang="en-US" sz="2800" dirty="0" smtClean="0"/>
              <a:t>Action Item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71800"/>
            <a:ext cx="8305800" cy="990600"/>
          </a:xfrm>
        </p:spPr>
        <p:txBody>
          <a:bodyPr/>
          <a:lstStyle/>
          <a:p>
            <a:pPr algn="ctr"/>
            <a:r>
              <a:rPr lang="en-US" dirty="0" smtClean="0"/>
              <a:t>Questions or Comments?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Bacteria data collected routinely as part of Contact Recreation Water Quality Monitoring Program</a:t>
            </a:r>
          </a:p>
          <a:p>
            <a:endParaRPr lang="en-US" sz="900" dirty="0" smtClean="0"/>
          </a:p>
          <a:p>
            <a:r>
              <a:rPr lang="en-US" sz="2800" dirty="0" smtClean="0"/>
              <a:t>Data uses:</a:t>
            </a:r>
          </a:p>
          <a:p>
            <a:pPr lvl="1"/>
            <a:r>
              <a:rPr lang="en-US" sz="2800" dirty="0" smtClean="0"/>
              <a:t>Weekly reporting of conditions for recreation </a:t>
            </a:r>
          </a:p>
          <a:p>
            <a:pPr lvl="1"/>
            <a:r>
              <a:rPr lang="en-US" sz="2800" dirty="0" smtClean="0"/>
              <a:t>Assess attainment of WQS (305b)</a:t>
            </a:r>
          </a:p>
          <a:p>
            <a:pPr lvl="1"/>
            <a:endParaRPr lang="en-US" sz="900" dirty="0" smtClean="0"/>
          </a:p>
          <a:p>
            <a:r>
              <a:rPr lang="en-US" sz="2800" dirty="0" smtClean="0"/>
              <a:t>Municipalities spending $Billions on Long Term Control Plans and Consent Decrees</a:t>
            </a:r>
          </a:p>
          <a:p>
            <a:endParaRPr lang="en-US" sz="900" dirty="0" smtClean="0"/>
          </a:p>
          <a:p>
            <a:r>
              <a:rPr lang="en-US" sz="2800" dirty="0" smtClean="0"/>
              <a:t>Are bacteria levels improving?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tacey\AppData\Local\Microsoft\Windows\Temporary Internet Files\Content.Outlook\5TSAKQJ3\Contact rec siters with data availability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0"/>
            <a:ext cx="9448800" cy="7010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381000"/>
            <a:ext cx="48006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alibri" pitchFamily="34" charset="0"/>
              </a:rPr>
              <a:t>Contact Recreation Sites</a:t>
            </a:r>
            <a:endParaRPr lang="en-US" sz="36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404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87880"/>
            <a:ext cx="8229600" cy="438912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Evaluate observed trends in bacteria data set</a:t>
            </a:r>
          </a:p>
          <a:p>
            <a:pPr lvl="1"/>
            <a:r>
              <a:rPr lang="en-US" sz="3200" dirty="0" smtClean="0"/>
              <a:t>Spatial (comparison across and within CSO communities)</a:t>
            </a:r>
          </a:p>
          <a:p>
            <a:pPr lvl="1"/>
            <a:r>
              <a:rPr lang="en-US" sz="3200" dirty="0" smtClean="0"/>
              <a:t>Temporal (Are levels changing over time?)</a:t>
            </a:r>
          </a:p>
          <a:p>
            <a:pPr lvl="1"/>
            <a:r>
              <a:rPr lang="en-US" sz="3200" dirty="0" smtClean="0"/>
              <a:t>Seasonal trends</a:t>
            </a:r>
          </a:p>
          <a:p>
            <a:pPr lvl="2"/>
            <a:r>
              <a:rPr lang="en-US" sz="2800" dirty="0" smtClean="0"/>
              <a:t>Changes over contact recreation season</a:t>
            </a:r>
          </a:p>
          <a:p>
            <a:pPr lvl="2"/>
            <a:r>
              <a:rPr lang="en-US" sz="2800" dirty="0" smtClean="0"/>
              <a:t>Relationship to flow and precipitation</a:t>
            </a:r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Evaluated based on concentration and frequency samples exceed water quality criteria.</a:t>
            </a:r>
          </a:p>
          <a:p>
            <a:r>
              <a:rPr lang="en-US" dirty="0" smtClean="0"/>
              <a:t>Spatial</a:t>
            </a:r>
          </a:p>
          <a:p>
            <a:pPr lvl="1"/>
            <a:r>
              <a:rPr lang="en-US" dirty="0" smtClean="0"/>
              <a:t>Upstream/Downstream comparison</a:t>
            </a:r>
          </a:p>
          <a:p>
            <a:pPr lvl="1"/>
            <a:r>
              <a:rPr lang="en-US" dirty="0" smtClean="0"/>
              <a:t>2001 to 2015 (All 6 major CSO communities)</a:t>
            </a:r>
          </a:p>
          <a:p>
            <a:r>
              <a:rPr lang="en-US" dirty="0" smtClean="0"/>
              <a:t>Temporal</a:t>
            </a:r>
          </a:p>
          <a:p>
            <a:pPr lvl="1"/>
            <a:r>
              <a:rPr lang="en-US" dirty="0" smtClean="0"/>
              <a:t>Rolling 5 Year aggregates</a:t>
            </a:r>
          </a:p>
          <a:p>
            <a:pPr lvl="1"/>
            <a:r>
              <a:rPr lang="en-US" dirty="0" smtClean="0"/>
              <a:t>2001 to 2015 </a:t>
            </a:r>
          </a:p>
          <a:p>
            <a:r>
              <a:rPr lang="en-US" dirty="0" smtClean="0"/>
              <a:t>Seasonal</a:t>
            </a:r>
          </a:p>
          <a:p>
            <a:pPr lvl="1"/>
            <a:r>
              <a:rPr lang="en-US" dirty="0" smtClean="0"/>
              <a:t>Monthly comparison (May-Oct)</a:t>
            </a:r>
          </a:p>
          <a:p>
            <a:pPr lvl="1"/>
            <a:r>
              <a:rPr lang="en-US" dirty="0" smtClean="0"/>
              <a:t>Precipitation – Grouped by precipitation ranges</a:t>
            </a:r>
          </a:p>
          <a:p>
            <a:pPr lvl="1"/>
            <a:r>
              <a:rPr lang="en-US" dirty="0" smtClean="0"/>
              <a:t>Flow – Grouped by flow quintiles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95300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Pittsburgh upstream site may not be representative.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Highest fecal coliform / </a:t>
            </a:r>
            <a:r>
              <a:rPr lang="en-US" sz="2400" i="1" dirty="0" smtClean="0"/>
              <a:t>E.coli</a:t>
            </a:r>
            <a:r>
              <a:rPr lang="en-US" sz="2400" dirty="0" smtClean="0"/>
              <a:t> levels in Pittsburgh and the lowest in Cincinnati.   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Highest levels occurred in June (~40% exceedance rate).  Lowest levels in October (~25% exceedance rate).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 smtClean="0"/>
              <a:t>The </a:t>
            </a:r>
            <a:r>
              <a:rPr lang="en-US" sz="2400" dirty="0"/>
              <a:t>difference between upstream and downstream was highest in Wheeling and lowest in Pittsburgh</a:t>
            </a:r>
            <a:r>
              <a:rPr lang="en-US" sz="2400" dirty="0" smtClean="0"/>
              <a:t>.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 smtClean="0"/>
              <a:t>Concentrations and exceedance </a:t>
            </a:r>
            <a:r>
              <a:rPr lang="en-US" sz="2400" dirty="0" smtClean="0"/>
              <a:t>rates increase with </a:t>
            </a:r>
            <a:r>
              <a:rPr lang="en-US" sz="2400" dirty="0" smtClean="0"/>
              <a:t>both precipitation and flow.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r>
              <a:rPr lang="en-US" dirty="0" smtClean="0"/>
              <a:t>Conclusions </a:t>
            </a:r>
            <a:r>
              <a:rPr lang="en-US" dirty="0" err="1" smtClean="0"/>
              <a:t>con’t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Fecal </a:t>
            </a:r>
            <a:r>
              <a:rPr lang="en-US" sz="2400" dirty="0"/>
              <a:t>coliform and </a:t>
            </a:r>
            <a:r>
              <a:rPr lang="en-US" sz="2400" i="1" dirty="0"/>
              <a:t>E.coli</a:t>
            </a:r>
            <a:r>
              <a:rPr lang="en-US" sz="2400" dirty="0"/>
              <a:t> concentrations were approximately four times greater during the highest flow and precipitation grouping</a:t>
            </a:r>
            <a:r>
              <a:rPr lang="en-US" sz="2400" dirty="0" smtClean="0"/>
              <a:t>.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 </a:t>
            </a:r>
            <a:r>
              <a:rPr lang="en-US" sz="2400" dirty="0" smtClean="0"/>
              <a:t>Fecal </a:t>
            </a:r>
            <a:r>
              <a:rPr lang="en-US" sz="2400" dirty="0"/>
              <a:t>coliform and </a:t>
            </a:r>
            <a:r>
              <a:rPr lang="en-US" sz="2400" i="1" dirty="0"/>
              <a:t>E.coli</a:t>
            </a:r>
            <a:r>
              <a:rPr lang="en-US" sz="2400" dirty="0"/>
              <a:t> </a:t>
            </a:r>
            <a:r>
              <a:rPr lang="en-US" sz="2400" dirty="0" smtClean="0"/>
              <a:t>levels are </a:t>
            </a:r>
            <a:r>
              <a:rPr lang="en-US" sz="2400" dirty="0"/>
              <a:t>variable over time, however show a general declining trend. 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 </a:t>
            </a:r>
            <a:r>
              <a:rPr lang="en-US" sz="2400" dirty="0" smtClean="0"/>
              <a:t>Fecal coliform / </a:t>
            </a:r>
            <a:r>
              <a:rPr lang="en-US" sz="2400" i="1" dirty="0" smtClean="0"/>
              <a:t>E. coli</a:t>
            </a:r>
            <a:r>
              <a:rPr lang="en-US" sz="2400" dirty="0" smtClean="0"/>
              <a:t> </a:t>
            </a:r>
            <a:r>
              <a:rPr lang="en-US" sz="2400" dirty="0"/>
              <a:t>values normalized </a:t>
            </a:r>
            <a:r>
              <a:rPr lang="en-US" sz="2400" dirty="0" smtClean="0"/>
              <a:t>for flow </a:t>
            </a:r>
            <a:r>
              <a:rPr lang="en-US" sz="2400" dirty="0"/>
              <a:t>show a steady decline overtime.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3455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9916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Upstream/Downstream Comparison    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                     </a:t>
            </a: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xmlns="" val="1589906919"/>
              </p:ext>
            </p:extLst>
          </p:nvPr>
        </p:nvGraphicFramePr>
        <p:xfrm>
          <a:off x="76200" y="1676400"/>
          <a:ext cx="90678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445356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Fecal Coliform by Flow Quintiles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xmlns="" val="284402050"/>
              </p:ext>
            </p:extLst>
          </p:nvPr>
        </p:nvGraphicFramePr>
        <p:xfrm>
          <a:off x="76200" y="1847089"/>
          <a:ext cx="8991600" cy="4934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2864054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1943</TotalTime>
  <Words>281</Words>
  <Application>Microsoft Office PowerPoint</Application>
  <PresentationFormat>On-screen Show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Bacteria Trends Report</vt:lpstr>
      <vt:lpstr>Background</vt:lpstr>
      <vt:lpstr>Slide 3</vt:lpstr>
      <vt:lpstr>Study Objectives</vt:lpstr>
      <vt:lpstr>Assessment</vt:lpstr>
      <vt:lpstr>Conclusions</vt:lpstr>
      <vt:lpstr>Conclusions con’t</vt:lpstr>
      <vt:lpstr>Upstream/Downstream Comparison                            </vt:lpstr>
      <vt:lpstr>Fecal Coliform by Flow Quintiles</vt:lpstr>
      <vt:lpstr>Questions or Comments?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stacey</dc:creator>
  <cp:lastModifiedBy>Brett's</cp:lastModifiedBy>
  <cp:revision>189</cp:revision>
  <cp:lastPrinted>2018-10-01T19:33:17Z</cp:lastPrinted>
  <dcterms:created xsi:type="dcterms:W3CDTF">2015-10-01T20:16:02Z</dcterms:created>
  <dcterms:modified xsi:type="dcterms:W3CDTF">2018-10-02T01:32:38Z</dcterms:modified>
</cp:coreProperties>
</file>