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4" r:id="rId9"/>
    <p:sldId id="263" r:id="rId10"/>
    <p:sldId id="266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2453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703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603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08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6283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92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772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05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28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76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436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99CD73A-B2FE-455B-838B-B8EB7C6584FC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DC5EDD4-6391-434C-BF50-E860C780331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378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cfpub.epa.gov/si/si_public_file_download.cfm?p_download_id=525468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1667" y="211667"/>
            <a:ext cx="11980333" cy="4113445"/>
          </a:xfrm>
        </p:spPr>
        <p:txBody>
          <a:bodyPr>
            <a:normAutofit/>
          </a:bodyPr>
          <a:lstStyle/>
          <a:p>
            <a:r>
              <a:rPr lang="en-US" dirty="0" smtClean="0"/>
              <a:t>Probabilistic Survey of PFOS/ PFOA along the Ohio River</a:t>
            </a:r>
            <a:br>
              <a:rPr lang="en-US" dirty="0" smtClean="0"/>
            </a:br>
            <a:r>
              <a:rPr lang="en-US" sz="1300" dirty="0" smtClean="0"/>
              <a:t/>
            </a:r>
            <a:br>
              <a:rPr lang="en-US" sz="1300" dirty="0" smtClean="0"/>
            </a:br>
            <a:r>
              <a:rPr lang="en-US" sz="4000" dirty="0" smtClean="0"/>
              <a:t>ORSANCO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200" dirty="0" smtClean="0"/>
              <a:t>October 3</a:t>
            </a:r>
            <a:r>
              <a:rPr lang="en-US" sz="3200" baseline="30000" dirty="0" smtClean="0"/>
              <a:t>rd</a:t>
            </a:r>
            <a:r>
              <a:rPr lang="en-US" sz="3200" dirty="0" smtClean="0"/>
              <a:t>, 2018</a:t>
            </a:r>
            <a:br>
              <a:rPr lang="en-US" sz="3200" dirty="0" smtClean="0"/>
            </a:br>
            <a:r>
              <a:rPr lang="en-US" sz="3200" dirty="0" smtClean="0"/>
              <a:t>Lansing, WV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792780"/>
          </a:xfrm>
        </p:spPr>
        <p:txBody>
          <a:bodyPr>
            <a:noAutofit/>
          </a:bodyPr>
          <a:lstStyle/>
          <a:p>
            <a:r>
              <a:rPr lang="en-US" sz="2000" dirty="0" smtClean="0"/>
              <a:t>Katie McKone</a:t>
            </a:r>
          </a:p>
          <a:p>
            <a:r>
              <a:rPr lang="en-US" sz="2000" dirty="0" smtClean="0"/>
              <a:t>Peter Goodmann</a:t>
            </a:r>
          </a:p>
          <a:p>
            <a:r>
              <a:rPr lang="en-US" sz="2000" dirty="0" smtClean="0"/>
              <a:t>Melanie Arnold</a:t>
            </a:r>
          </a:p>
          <a:p>
            <a:r>
              <a:rPr lang="en-US" sz="2000" dirty="0" smtClean="0"/>
              <a:t>Kentucky Division of Water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451" y="4539210"/>
            <a:ext cx="1524000" cy="1524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401" y="4507431"/>
            <a:ext cx="1599584" cy="158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6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 (up for debate)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29666"/>
          </a:xfrm>
        </p:spPr>
        <p:txBody>
          <a:bodyPr numCol="2">
            <a:normAutofit fontScale="92500" lnSpcReduction="10000"/>
          </a:bodyPr>
          <a:lstStyle/>
          <a:p>
            <a:pPr lvl="1"/>
            <a:r>
              <a:rPr lang="en-US" sz="1600" dirty="0" smtClean="0"/>
              <a:t>Design </a:t>
            </a:r>
            <a:r>
              <a:rPr lang="en-US" sz="1600" dirty="0"/>
              <a:t>2 </a:t>
            </a:r>
            <a:endParaRPr lang="en-US" sz="1600" dirty="0" smtClean="0"/>
          </a:p>
          <a:p>
            <a:pPr lvl="2"/>
            <a:r>
              <a:rPr lang="en-US" sz="1600" dirty="0" smtClean="0"/>
              <a:t>20 urban</a:t>
            </a:r>
          </a:p>
          <a:p>
            <a:pPr lvl="2"/>
            <a:r>
              <a:rPr lang="en-US" sz="1600" dirty="0" smtClean="0"/>
              <a:t>20 non-urban</a:t>
            </a:r>
          </a:p>
          <a:p>
            <a:pPr lvl="2"/>
            <a:r>
              <a:rPr lang="en-US" sz="1600" dirty="0" smtClean="0"/>
              <a:t>40 </a:t>
            </a:r>
            <a:r>
              <a:rPr lang="en-US" sz="1600" dirty="0"/>
              <a:t>total sites</a:t>
            </a:r>
          </a:p>
          <a:p>
            <a:pPr lvl="1"/>
            <a:r>
              <a:rPr lang="en-US" sz="1600" dirty="0"/>
              <a:t>Monthly samples </a:t>
            </a:r>
          </a:p>
          <a:p>
            <a:pPr lvl="1"/>
            <a:r>
              <a:rPr lang="en-US" sz="1600" dirty="0" smtClean="0"/>
              <a:t>Composite of 3 samples</a:t>
            </a:r>
          </a:p>
          <a:p>
            <a:pPr lvl="2"/>
            <a:r>
              <a:rPr lang="en-US" sz="1600" dirty="0" smtClean="0"/>
              <a:t>Collect 3 samples per site</a:t>
            </a:r>
          </a:p>
          <a:p>
            <a:pPr lvl="3"/>
            <a:r>
              <a:rPr lang="en-US" sz="1600" dirty="0" smtClean="0"/>
              <a:t>At </a:t>
            </a:r>
            <a:r>
              <a:rPr lang="en-US" sz="1600" dirty="0" err="1" smtClean="0"/>
              <a:t>Lat</a:t>
            </a:r>
            <a:r>
              <a:rPr lang="en-US" sz="1600" dirty="0" smtClean="0"/>
              <a:t>/Long</a:t>
            </a:r>
          </a:p>
          <a:p>
            <a:pPr lvl="3"/>
            <a:r>
              <a:rPr lang="en-US" sz="1600" dirty="0" smtClean="0"/>
              <a:t>RB adjacent to </a:t>
            </a:r>
            <a:r>
              <a:rPr lang="en-US" sz="1600" dirty="0" err="1" smtClean="0"/>
              <a:t>Lat</a:t>
            </a:r>
            <a:r>
              <a:rPr lang="en-US" sz="1600" dirty="0" smtClean="0"/>
              <a:t>/Long</a:t>
            </a:r>
          </a:p>
          <a:p>
            <a:pPr lvl="3"/>
            <a:r>
              <a:rPr lang="en-US" sz="1600" dirty="0" smtClean="0"/>
              <a:t>LB adjacent to </a:t>
            </a:r>
            <a:r>
              <a:rPr lang="en-US" sz="1600" dirty="0" err="1" smtClean="0"/>
              <a:t>Lat</a:t>
            </a:r>
            <a:r>
              <a:rPr lang="en-US" sz="1600" dirty="0" smtClean="0"/>
              <a:t>/Long</a:t>
            </a:r>
          </a:p>
          <a:p>
            <a:pPr lvl="2"/>
            <a:r>
              <a:rPr lang="en-US" sz="1600" dirty="0" smtClean="0"/>
              <a:t>Analyze 1 sample per site</a:t>
            </a:r>
          </a:p>
          <a:p>
            <a:pPr lvl="1"/>
            <a:r>
              <a:rPr lang="en-US" sz="1600" dirty="0" smtClean="0"/>
              <a:t>Per month</a:t>
            </a:r>
          </a:p>
          <a:p>
            <a:pPr lvl="2"/>
            <a:r>
              <a:rPr lang="en-US" sz="1600" dirty="0" smtClean="0"/>
              <a:t>120 water samples collected</a:t>
            </a:r>
          </a:p>
          <a:p>
            <a:pPr lvl="2"/>
            <a:r>
              <a:rPr lang="en-US" sz="1600" dirty="0" smtClean="0"/>
              <a:t>40 samples analyzed</a:t>
            </a:r>
          </a:p>
          <a:p>
            <a:pPr lvl="1"/>
            <a:r>
              <a:rPr lang="en-US" sz="1600" dirty="0" smtClean="0"/>
              <a:t>1 year project</a:t>
            </a:r>
          </a:p>
          <a:p>
            <a:pPr lvl="2"/>
            <a:r>
              <a:rPr lang="en-US" sz="1600" dirty="0" smtClean="0"/>
              <a:t>1,440 water samples collected</a:t>
            </a:r>
          </a:p>
          <a:p>
            <a:pPr lvl="2"/>
            <a:r>
              <a:rPr lang="en-US" sz="1600" dirty="0" smtClean="0"/>
              <a:t>480 samples analyzed</a:t>
            </a:r>
            <a:endParaRPr lang="en-US" sz="1600" dirty="0"/>
          </a:p>
          <a:p>
            <a:pPr lvl="1"/>
            <a:r>
              <a:rPr lang="en-US" sz="1600" dirty="0" smtClean="0"/>
              <a:t>Still need to consider</a:t>
            </a:r>
          </a:p>
          <a:p>
            <a:pPr lvl="2"/>
            <a:r>
              <a:rPr lang="en-US" sz="1600" dirty="0" smtClean="0"/>
              <a:t>Cost</a:t>
            </a:r>
          </a:p>
          <a:p>
            <a:pPr lvl="2"/>
            <a:r>
              <a:rPr lang="en-US" sz="1600" dirty="0" smtClean="0"/>
              <a:t>Staff availability</a:t>
            </a:r>
          </a:p>
          <a:p>
            <a:pPr lvl="2"/>
            <a:r>
              <a:rPr lang="en-US" sz="1600" dirty="0" smtClean="0"/>
              <a:t>How accessible are these sites?</a:t>
            </a:r>
          </a:p>
          <a:p>
            <a:pPr lvl="2"/>
            <a:r>
              <a:rPr lang="en-US" sz="1600" dirty="0" smtClean="0"/>
              <a:t>What is the longest boat ride?</a:t>
            </a:r>
          </a:p>
          <a:p>
            <a:pPr lvl="2"/>
            <a:r>
              <a:rPr lang="en-US" sz="1600" dirty="0"/>
              <a:t>What’s doable in the summer might not be doable in the winter</a:t>
            </a:r>
          </a:p>
          <a:p>
            <a:pPr lvl="3"/>
            <a:r>
              <a:rPr lang="en-US" sz="1600" dirty="0" smtClean="0"/>
              <a:t>We can have an overdraft for sites that aren’t accessible or where access is overly burdensome</a:t>
            </a:r>
            <a:endParaRPr lang="en-US" sz="1600" dirty="0"/>
          </a:p>
          <a:p>
            <a:pPr lvl="1"/>
            <a:r>
              <a:rPr lang="en-US" sz="1600" dirty="0" smtClean="0"/>
              <a:t>Standard Method can be found at </a:t>
            </a:r>
          </a:p>
          <a:p>
            <a:pPr lvl="2"/>
            <a:r>
              <a:rPr lang="en-US" sz="1600" dirty="0" smtClean="0">
                <a:hlinkClick r:id="rId2"/>
              </a:rPr>
              <a:t>https</a:t>
            </a:r>
            <a:r>
              <a:rPr lang="en-US" sz="1600" dirty="0">
                <a:hlinkClick r:id="rId2"/>
              </a:rPr>
              <a:t>://cfpub.epa.gov/si/si_public_file_download.cfm?p_download_id=525468</a:t>
            </a:r>
            <a:endParaRPr lang="en-US" sz="1600" dirty="0"/>
          </a:p>
          <a:p>
            <a:pPr lvl="2"/>
            <a:endParaRPr lang="en-US" dirty="0" smtClean="0"/>
          </a:p>
          <a:p>
            <a:pPr lvl="1"/>
            <a:endParaRPr lang="en-US" dirty="0"/>
          </a:p>
          <a:p>
            <a:pPr marL="292608" lvl="1">
              <a:buNone/>
            </a:pPr>
            <a:endParaRPr lang="en-US" dirty="0"/>
          </a:p>
          <a:p>
            <a:pPr marL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40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1733974"/>
          </a:xfrm>
        </p:spPr>
        <p:txBody>
          <a:bodyPr/>
          <a:lstStyle/>
          <a:p>
            <a:r>
              <a:rPr lang="en-US" dirty="0" smtClean="0"/>
              <a:t>Thank </a:t>
            </a:r>
            <a:r>
              <a:rPr lang="en-US" dirty="0"/>
              <a:t>Y</a:t>
            </a:r>
            <a:r>
              <a:rPr lang="en-US" dirty="0" smtClean="0"/>
              <a:t>ou.</a:t>
            </a:r>
            <a:br>
              <a:rPr lang="en-US" dirty="0" smtClean="0"/>
            </a:br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332" y="594359"/>
            <a:ext cx="5753101" cy="3835400"/>
          </a:xfrm>
        </p:spPr>
      </p:pic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457200" y="2946400"/>
            <a:ext cx="3200400" cy="335880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Contact Information: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katie.mckone@ky.gov</a:t>
            </a:r>
          </a:p>
          <a:p>
            <a:endParaRPr lang="en-US" dirty="0" smtClean="0"/>
          </a:p>
          <a:p>
            <a:r>
              <a:rPr lang="en-US" dirty="0" smtClean="0"/>
              <a:t>Works Citied:</a:t>
            </a:r>
          </a:p>
          <a:p>
            <a:r>
              <a:rPr lang="en-US" dirty="0" smtClean="0"/>
              <a:t>US EPA.  November 2017.  Technical Fact Sheet – </a:t>
            </a:r>
            <a:r>
              <a:rPr lang="en-US" dirty="0" err="1" smtClean="0"/>
              <a:t>Perfluorooctane</a:t>
            </a:r>
            <a:r>
              <a:rPr lang="en-US" dirty="0" smtClean="0"/>
              <a:t> Sulfonate (PFOS) and </a:t>
            </a:r>
            <a:r>
              <a:rPr lang="en-US" dirty="0" err="1" smtClean="0"/>
              <a:t>Perfluorooctanoic</a:t>
            </a:r>
            <a:r>
              <a:rPr lang="en-US" dirty="0" smtClean="0"/>
              <a:t> Acid (PFOA).  Office of Land and </a:t>
            </a:r>
            <a:r>
              <a:rPr lang="en-US" dirty="0" err="1" smtClean="0"/>
              <a:t>Emergeny</a:t>
            </a:r>
            <a:r>
              <a:rPr lang="en-US" dirty="0" smtClean="0"/>
              <a:t> Management (5106P).  </a:t>
            </a:r>
            <a:r>
              <a:rPr lang="en-US" dirty="0"/>
              <a:t>EPA 505-F-17-001. https://www.epa.gov/sites/production/files/2017-12/documents/ffrrofactsheet_contaminants_pfos_pfoa_11-20-17_508_0.pdf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49332" y="4152760"/>
            <a:ext cx="4318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Photo Credit:  https://www.cruisecritic.com/articles.cfm?ID=2111</a:t>
            </a:r>
            <a:endParaRPr lang="en-US" sz="10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449" y="4959767"/>
            <a:ext cx="1631291" cy="16312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447" y="4852477"/>
            <a:ext cx="1751753" cy="173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2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PFOS and PFOA?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 smtClean="0"/>
              <a:t> </a:t>
            </a:r>
            <a:r>
              <a:rPr lang="en-US" dirty="0" err="1" smtClean="0"/>
              <a:t>perfluorooctane</a:t>
            </a:r>
            <a:r>
              <a:rPr lang="en-US" dirty="0" smtClean="0"/>
              <a:t> </a:t>
            </a:r>
            <a:r>
              <a:rPr lang="en-US" dirty="0"/>
              <a:t>sulfonate (PFOS</a:t>
            </a:r>
            <a:r>
              <a:rPr lang="en-US" dirty="0" smtClean="0"/>
              <a:t>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/>
              <a:t> </a:t>
            </a:r>
            <a:r>
              <a:rPr lang="en-US" dirty="0" err="1" smtClean="0"/>
              <a:t>perfluorooctanoic</a:t>
            </a:r>
            <a:r>
              <a:rPr lang="en-US" dirty="0" smtClean="0"/>
              <a:t> </a:t>
            </a:r>
            <a:r>
              <a:rPr lang="en-US" dirty="0"/>
              <a:t>acid (PFOA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Part of a larger group of chemicals called per- </a:t>
            </a:r>
            <a:r>
              <a:rPr lang="en-US" dirty="0"/>
              <a:t>and </a:t>
            </a:r>
            <a:r>
              <a:rPr lang="en-US" dirty="0" err="1" smtClean="0"/>
              <a:t>polyfluoroalkyl</a:t>
            </a:r>
            <a:r>
              <a:rPr lang="en-US" dirty="0" smtClean="0"/>
              <a:t> substances (PFAS)</a:t>
            </a:r>
          </a:p>
          <a:p>
            <a:pPr lvl="1"/>
            <a:r>
              <a:rPr lang="en-US" dirty="0" smtClean="0"/>
              <a:t>Released into the environment through industrial manufacturing and disposal/ use of products containing PFAS</a:t>
            </a:r>
          </a:p>
          <a:p>
            <a:pPr lvl="1"/>
            <a:r>
              <a:rPr lang="en-US" dirty="0" smtClean="0"/>
              <a:t>Persistent in the environment</a:t>
            </a:r>
          </a:p>
          <a:p>
            <a:pPr lvl="1"/>
            <a:r>
              <a:rPr lang="en-US" dirty="0" smtClean="0"/>
              <a:t>Resistant to environmental degradation</a:t>
            </a:r>
          </a:p>
          <a:p>
            <a:pPr lvl="1"/>
            <a:r>
              <a:rPr lang="en-US" dirty="0" smtClean="0"/>
              <a:t>Widely distributed across all trophic levels</a:t>
            </a:r>
          </a:p>
          <a:p>
            <a:pPr lvl="1"/>
            <a:r>
              <a:rPr lang="en-US" dirty="0" smtClean="0"/>
              <a:t>Found in soil, air, and groundwater </a:t>
            </a:r>
          </a:p>
          <a:p>
            <a:pPr lvl="1"/>
            <a:r>
              <a:rPr lang="en-US" dirty="0" smtClean="0"/>
              <a:t>“The </a:t>
            </a:r>
            <a:r>
              <a:rPr lang="en-US" dirty="0"/>
              <a:t>toxicity, mobility and bioaccumulation potential of PFOS and PFOA result in potential adverse effects on the environment and human health</a:t>
            </a:r>
            <a:r>
              <a:rPr lang="en-US" dirty="0" smtClean="0"/>
              <a:t>.”</a:t>
            </a:r>
          </a:p>
          <a:p>
            <a:pPr marL="749808" lvl="4" indent="0" algn="r">
              <a:buNone/>
            </a:pPr>
            <a:r>
              <a:rPr lang="en-US" sz="1300" dirty="0" smtClean="0"/>
              <a:t>EPA Technical Fact Sheet – November 2017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11632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Federal and State Guidelines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" y="1989668"/>
            <a:ext cx="6471920" cy="4023360"/>
          </a:xfrm>
        </p:spPr>
        <p:txBody>
          <a:bodyPr/>
          <a:lstStyle/>
          <a:p>
            <a:r>
              <a:rPr lang="en-US" dirty="0" smtClean="0"/>
              <a:t>Drinking water health advisories: 70 </a:t>
            </a:r>
            <a:r>
              <a:rPr lang="en-US" dirty="0" err="1" smtClean="0"/>
              <a:t>ppt</a:t>
            </a:r>
            <a:r>
              <a:rPr lang="en-US" dirty="0" smtClean="0"/>
              <a:t> (0.07 µg/L) for </a:t>
            </a:r>
            <a:r>
              <a:rPr lang="en-US" dirty="0"/>
              <a:t>PFOS and </a:t>
            </a:r>
            <a:r>
              <a:rPr lang="en-US" dirty="0" smtClean="0"/>
              <a:t>PFOA combined </a:t>
            </a:r>
          </a:p>
          <a:p>
            <a:pPr lvl="1"/>
            <a:r>
              <a:rPr lang="en-US" dirty="0" smtClean="0"/>
              <a:t>“Above </a:t>
            </a:r>
            <a:r>
              <a:rPr lang="en-US" dirty="0"/>
              <a:t>these levels, EPA recommends that drinking water systems take steps to assess contamination, inform consumers and limit exposure</a:t>
            </a:r>
            <a:r>
              <a:rPr lang="en-US" dirty="0" smtClean="0"/>
              <a:t>.”</a:t>
            </a:r>
          </a:p>
          <a:p>
            <a:pPr algn="r"/>
            <a:r>
              <a:rPr lang="en-US" sz="1200" dirty="0" smtClean="0"/>
              <a:t>EPA </a:t>
            </a:r>
            <a:r>
              <a:rPr lang="en-US" sz="1200" dirty="0"/>
              <a:t>Technical Fact Sheet – November 2017</a:t>
            </a:r>
          </a:p>
          <a:p>
            <a:pPr algn="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8896" y="1989668"/>
            <a:ext cx="4081222" cy="26564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16800" y="4646085"/>
            <a:ext cx="3750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Ranges from 0.02 to 2.0 µg/L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75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5467" y="93133"/>
            <a:ext cx="10058400" cy="873125"/>
          </a:xfrm>
        </p:spPr>
        <p:txBody>
          <a:bodyPr/>
          <a:lstStyle/>
          <a:p>
            <a:r>
              <a:rPr lang="en-US" dirty="0" smtClean="0"/>
              <a:t>Evidence along the OH 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5467" y="1312860"/>
            <a:ext cx="4318000" cy="4563004"/>
          </a:xfrm>
        </p:spPr>
        <p:txBody>
          <a:bodyPr>
            <a:normAutofit/>
          </a:bodyPr>
          <a:lstStyle/>
          <a:p>
            <a:r>
              <a:rPr lang="en-US" dirty="0" smtClean="0"/>
              <a:t>PFOS and PFOA have been reported at drinking water intakes and finished water</a:t>
            </a:r>
          </a:p>
          <a:p>
            <a:r>
              <a:rPr lang="en-US" dirty="0" smtClean="0"/>
              <a:t>PFOS and PFOA have not been characterized along the Ohio River with a scientifically designed study</a:t>
            </a:r>
          </a:p>
          <a:p>
            <a:r>
              <a:rPr lang="en-US" dirty="0" smtClean="0"/>
              <a:t>Based on the sources of PFOS and PFOA, urban settings may have higher levels than non-urban settings of the river</a:t>
            </a:r>
          </a:p>
          <a:p>
            <a:pPr lvl="1"/>
            <a:r>
              <a:rPr lang="en-US" dirty="0" smtClean="0"/>
              <a:t>Urban = Red</a:t>
            </a:r>
          </a:p>
          <a:p>
            <a:pPr lvl="1"/>
            <a:r>
              <a:rPr lang="en-US" dirty="0" smtClean="0"/>
              <a:t>Non-Urban = Blue</a:t>
            </a:r>
          </a:p>
          <a:p>
            <a:pPr lvl="2"/>
            <a:r>
              <a:rPr lang="en-US" dirty="0" smtClean="0"/>
              <a:t>Based on census data (Tony Olsen, EPA)</a:t>
            </a:r>
          </a:p>
          <a:p>
            <a:r>
              <a:rPr lang="en-US" dirty="0" smtClean="0"/>
              <a:t>Anecdotal evidence: 4 </a:t>
            </a:r>
            <a:r>
              <a:rPr lang="en-US" dirty="0" err="1" smtClean="0"/>
              <a:t>ppt</a:t>
            </a:r>
            <a:r>
              <a:rPr lang="en-US" dirty="0" smtClean="0"/>
              <a:t> – 20 </a:t>
            </a:r>
            <a:r>
              <a:rPr lang="en-US" dirty="0" err="1" smtClean="0"/>
              <a:t>ppt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399" y="1397000"/>
            <a:ext cx="7416127" cy="42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48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probabilistic survey to achieve ORSANCO’s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 smtClean="0"/>
              <a:t> Characterize the concentration of PFOS and PFOA along the Ohio River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/>
              <a:t> Probabilistic survey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smtClean="0"/>
              <a:t>Sites randomly selected within the constraints of the study design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smtClean="0"/>
              <a:t>Unbiased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smtClean="0"/>
              <a:t>Known confidence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 smtClean="0"/>
              <a:t>Study design depends upon the question you are trying to answer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 smtClean="0"/>
              <a:t>Design 1: What is the mean concentration of PFOS and PFOA in the urban and non-urban settings of the Ohio River, and what proportion of the sampling population is above a threshold?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 smtClean="0"/>
              <a:t>Design 2: </a:t>
            </a:r>
            <a:r>
              <a:rPr lang="en-US" sz="1800" dirty="0"/>
              <a:t>What is the mean concentration of PFOS and PFOA in the urban and non-urban </a:t>
            </a:r>
            <a:r>
              <a:rPr lang="en-US" sz="1800" dirty="0" smtClean="0"/>
              <a:t>settings </a:t>
            </a:r>
            <a:r>
              <a:rPr lang="en-US" sz="1800" dirty="0"/>
              <a:t>of the Ohio </a:t>
            </a:r>
            <a:r>
              <a:rPr lang="en-US" sz="1800" dirty="0" smtClean="0"/>
              <a:t>River?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 smtClean="0"/>
              <a:t>Design 3:  What is the mean concentration of PFOS and PFOA along the Ohio River?</a:t>
            </a:r>
          </a:p>
          <a:p>
            <a:pPr marL="384048" lvl="2" indent="0" algn="r">
              <a:buNone/>
            </a:pPr>
            <a:r>
              <a:rPr lang="en-US" sz="1800" dirty="0" smtClean="0"/>
              <a:t>Credit: Tony Olsen, EPA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8732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1: 30 sites in the non-urban (pink dots) and urban (green dots) – 60 total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480" y="1871133"/>
            <a:ext cx="3940387" cy="4334933"/>
          </a:xfrm>
        </p:spPr>
        <p:txBody>
          <a:bodyPr/>
          <a:lstStyle/>
          <a:p>
            <a:r>
              <a:rPr lang="en-US" dirty="0" smtClean="0"/>
              <a:t>What does this answer?</a:t>
            </a:r>
          </a:p>
          <a:p>
            <a:pPr lvl="1"/>
            <a:r>
              <a:rPr lang="en-US" sz="2000" dirty="0" smtClean="0"/>
              <a:t>Mean concentration of urban setting with known confidence</a:t>
            </a:r>
          </a:p>
          <a:p>
            <a:pPr lvl="1"/>
            <a:r>
              <a:rPr lang="en-US" sz="2000" dirty="0" smtClean="0"/>
              <a:t>Mean concentration of non-urban setting with known confidence</a:t>
            </a:r>
          </a:p>
          <a:p>
            <a:pPr lvl="1"/>
            <a:r>
              <a:rPr lang="en-US" sz="2000" dirty="0" smtClean="0"/>
              <a:t>What proportion of the urban setting is above a defined threshold</a:t>
            </a:r>
          </a:p>
          <a:p>
            <a:pPr lvl="1"/>
            <a:r>
              <a:rPr lang="en-US" sz="2000" dirty="0" smtClean="0"/>
              <a:t>What proportion of the non-urban setting is above a defined threshold</a:t>
            </a:r>
          </a:p>
          <a:p>
            <a:pPr lvl="2"/>
            <a:r>
              <a:rPr lang="en-US" sz="2000" dirty="0" smtClean="0"/>
              <a:t>What threshold would we use?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799" y="1871485"/>
            <a:ext cx="7578340" cy="433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45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 </a:t>
            </a:r>
            <a:r>
              <a:rPr lang="en-US" dirty="0" smtClean="0"/>
              <a:t>2: 20 </a:t>
            </a:r>
            <a:r>
              <a:rPr lang="en-US" dirty="0"/>
              <a:t>sites in the non-urban </a:t>
            </a:r>
            <a:r>
              <a:rPr lang="en-US" dirty="0" smtClean="0"/>
              <a:t>(red </a:t>
            </a:r>
            <a:r>
              <a:rPr lang="en-US" dirty="0"/>
              <a:t>dots) and urban </a:t>
            </a:r>
            <a:r>
              <a:rPr lang="en-US" dirty="0" smtClean="0"/>
              <a:t>(purple dots</a:t>
            </a:r>
            <a:r>
              <a:rPr lang="en-US" dirty="0"/>
              <a:t>) – </a:t>
            </a:r>
            <a:r>
              <a:rPr lang="en-US" dirty="0" smtClean="0"/>
              <a:t>40 </a:t>
            </a:r>
            <a:r>
              <a:rPr lang="en-US" dirty="0"/>
              <a:t>total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012" y="1828800"/>
            <a:ext cx="3999653" cy="449579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What does this answer?</a:t>
            </a:r>
          </a:p>
          <a:p>
            <a:pPr lvl="1"/>
            <a:r>
              <a:rPr lang="en-US" sz="2000" dirty="0"/>
              <a:t>Mean concentration of urban setting with known confidence</a:t>
            </a:r>
          </a:p>
          <a:p>
            <a:pPr lvl="1"/>
            <a:r>
              <a:rPr lang="en-US" sz="2000" dirty="0"/>
              <a:t>Mean concentration of non-urban setting with known </a:t>
            </a:r>
            <a:r>
              <a:rPr lang="en-US" sz="2000" dirty="0" smtClean="0"/>
              <a:t>confidence</a:t>
            </a:r>
          </a:p>
          <a:p>
            <a:pPr lvl="1"/>
            <a:r>
              <a:rPr lang="en-US" sz="2000" dirty="0" smtClean="0"/>
              <a:t>What is the confidence?</a:t>
            </a:r>
          </a:p>
          <a:p>
            <a:pPr lvl="2"/>
            <a:r>
              <a:rPr lang="en-US" sz="1600" dirty="0" smtClean="0"/>
              <a:t>Depends on the variance</a:t>
            </a:r>
          </a:p>
          <a:p>
            <a:pPr lvl="3"/>
            <a:r>
              <a:rPr lang="en-US" sz="1600" dirty="0" smtClean="0"/>
              <a:t>Low variance = higher confidence</a:t>
            </a:r>
          </a:p>
          <a:p>
            <a:pPr lvl="3"/>
            <a:r>
              <a:rPr lang="en-US" sz="1600" dirty="0" smtClean="0"/>
              <a:t>High variance = lower confidence</a:t>
            </a:r>
          </a:p>
          <a:p>
            <a:pPr lvl="2"/>
            <a:r>
              <a:rPr lang="en-US" sz="1600" dirty="0" smtClean="0"/>
              <a:t>Need a little bit of data to determine how much data is appropriate</a:t>
            </a:r>
          </a:p>
          <a:p>
            <a:pPr lvl="3"/>
            <a:r>
              <a:rPr lang="en-US" sz="1600" dirty="0" smtClean="0"/>
              <a:t>6 sites per population is minimum</a:t>
            </a:r>
          </a:p>
          <a:p>
            <a:pPr lvl="3"/>
            <a:r>
              <a:rPr lang="en-US" sz="1600" dirty="0" smtClean="0"/>
              <a:t>30 can be thought of as maximum</a:t>
            </a:r>
          </a:p>
          <a:p>
            <a:pPr lvl="3"/>
            <a:r>
              <a:rPr lang="en-US" sz="1600" dirty="0" smtClean="0"/>
              <a:t>With 20 per population, reasonable expectation that preferred confidence would be met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039" y="1862663"/>
            <a:ext cx="7628232" cy="436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84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3: 30 sites (black dots) along the Ohio River, no sub-categories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613" y="1828799"/>
            <a:ext cx="4897120" cy="4402667"/>
          </a:xfrm>
        </p:spPr>
        <p:txBody>
          <a:bodyPr>
            <a:normAutofit/>
          </a:bodyPr>
          <a:lstStyle/>
          <a:p>
            <a:r>
              <a:rPr lang="en-US" dirty="0"/>
              <a:t>What does this answer</a:t>
            </a:r>
            <a:r>
              <a:rPr lang="en-US" dirty="0" smtClean="0"/>
              <a:t>?</a:t>
            </a:r>
          </a:p>
          <a:p>
            <a:pPr lvl="1"/>
            <a:r>
              <a:rPr lang="en-US" dirty="0"/>
              <a:t>What is the mean concentration of PFOS and PFOA along the Ohio </a:t>
            </a:r>
            <a:r>
              <a:rPr lang="en-US" dirty="0" smtClean="0"/>
              <a:t>River?</a:t>
            </a:r>
          </a:p>
          <a:p>
            <a:pPr lvl="1"/>
            <a:r>
              <a:rPr lang="en-US" dirty="0" smtClean="0"/>
              <a:t>18% of OH River characterized as urban</a:t>
            </a:r>
          </a:p>
          <a:p>
            <a:pPr lvl="1"/>
            <a:r>
              <a:rPr lang="en-US" dirty="0" smtClean="0"/>
              <a:t>Only 1 site of the 30 falls in the urban setting</a:t>
            </a:r>
          </a:p>
          <a:p>
            <a:pPr lvl="1"/>
            <a:r>
              <a:rPr lang="en-US" dirty="0" smtClean="0"/>
              <a:t>If this one site has much higher PFOS/ PFOA</a:t>
            </a:r>
          </a:p>
          <a:p>
            <a:pPr lvl="2"/>
            <a:r>
              <a:rPr lang="en-US" dirty="0" smtClean="0"/>
              <a:t>Increases overall variability </a:t>
            </a:r>
          </a:p>
          <a:p>
            <a:pPr lvl="2"/>
            <a:r>
              <a:rPr lang="en-US" dirty="0" smtClean="0"/>
              <a:t>Characterize the urban setting with one site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067" y="1996434"/>
            <a:ext cx="6901006" cy="394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40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details are important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146" y="1850810"/>
            <a:ext cx="6361854" cy="4241799"/>
          </a:xfrm>
        </p:spPr>
        <p:txBody>
          <a:bodyPr numCol="2">
            <a:normAutofit fontScale="92500" lnSpcReduction="10000"/>
          </a:bodyPr>
          <a:lstStyle/>
          <a:p>
            <a:r>
              <a:rPr lang="en-US" dirty="0" smtClean="0"/>
              <a:t>How many samples?</a:t>
            </a:r>
          </a:p>
          <a:p>
            <a:pPr lvl="1"/>
            <a:r>
              <a:rPr lang="en-US" dirty="0" smtClean="0"/>
              <a:t>Increasing </a:t>
            </a:r>
            <a:r>
              <a:rPr lang="en-US" dirty="0"/>
              <a:t>number of samples decreases variance, which increases </a:t>
            </a:r>
            <a:r>
              <a:rPr lang="en-US" dirty="0" smtClean="0"/>
              <a:t>confidence</a:t>
            </a:r>
          </a:p>
          <a:p>
            <a:pPr lvl="1"/>
            <a:r>
              <a:rPr lang="en-US" dirty="0" smtClean="0"/>
              <a:t>Monthly for an entire year</a:t>
            </a:r>
          </a:p>
          <a:p>
            <a:pPr lvl="2"/>
            <a:r>
              <a:rPr lang="en-US" dirty="0" smtClean="0"/>
              <a:t>Target both high and low flow events (with safety concerns recognized)</a:t>
            </a:r>
          </a:p>
          <a:p>
            <a:r>
              <a:rPr lang="en-US" dirty="0" smtClean="0"/>
              <a:t>Where do you collect?</a:t>
            </a:r>
          </a:p>
          <a:p>
            <a:pPr lvl="1"/>
            <a:r>
              <a:rPr lang="en-US" dirty="0" smtClean="0"/>
              <a:t>Exactly at the </a:t>
            </a:r>
            <a:r>
              <a:rPr lang="en-US" dirty="0" err="1" smtClean="0"/>
              <a:t>Lat</a:t>
            </a:r>
            <a:r>
              <a:rPr lang="en-US" dirty="0" smtClean="0"/>
              <a:t>/Long</a:t>
            </a:r>
          </a:p>
          <a:p>
            <a:pPr lvl="1"/>
            <a:r>
              <a:rPr lang="en-US" dirty="0" smtClean="0"/>
              <a:t>Right Bank </a:t>
            </a:r>
          </a:p>
          <a:p>
            <a:pPr lvl="1"/>
            <a:r>
              <a:rPr lang="en-US" dirty="0" smtClean="0"/>
              <a:t>Left Bank</a:t>
            </a:r>
          </a:p>
          <a:p>
            <a:pPr lvl="1"/>
            <a:r>
              <a:rPr lang="en-US" dirty="0" smtClean="0"/>
              <a:t>Composite of longitudinal survey</a:t>
            </a:r>
          </a:p>
          <a:p>
            <a:endParaRPr lang="en-US" dirty="0" smtClean="0"/>
          </a:p>
          <a:p>
            <a:r>
              <a:rPr lang="en-US" dirty="0" smtClean="0"/>
              <a:t>How deep?</a:t>
            </a:r>
          </a:p>
          <a:p>
            <a:pPr lvl="1"/>
            <a:r>
              <a:rPr lang="en-US" dirty="0" smtClean="0"/>
              <a:t>Surface?</a:t>
            </a:r>
          </a:p>
          <a:p>
            <a:pPr lvl="1"/>
            <a:r>
              <a:rPr lang="en-US" dirty="0" smtClean="0"/>
              <a:t>1 m below surface?</a:t>
            </a:r>
          </a:p>
          <a:p>
            <a:r>
              <a:rPr lang="en-US" dirty="0" smtClean="0"/>
              <a:t>Need a QAPP</a:t>
            </a:r>
          </a:p>
          <a:p>
            <a:pPr lvl="1"/>
            <a:r>
              <a:rPr lang="en-US" dirty="0"/>
              <a:t>Define roles and </a:t>
            </a:r>
            <a:r>
              <a:rPr lang="en-US" dirty="0" smtClean="0"/>
              <a:t>responsibilities</a:t>
            </a:r>
          </a:p>
          <a:p>
            <a:pPr lvl="1"/>
            <a:r>
              <a:rPr lang="en-US" dirty="0" smtClean="0"/>
              <a:t>Define where and how</a:t>
            </a:r>
            <a:endParaRPr lang="en-US" dirty="0"/>
          </a:p>
          <a:p>
            <a:pPr lvl="1"/>
            <a:r>
              <a:rPr lang="en-US" dirty="0" smtClean="0"/>
              <a:t>Define QA/QC</a:t>
            </a:r>
          </a:p>
          <a:p>
            <a:pPr lvl="2"/>
            <a:r>
              <a:rPr lang="en-US" dirty="0" smtClean="0"/>
              <a:t>Field Blanks</a:t>
            </a:r>
          </a:p>
          <a:p>
            <a:pPr lvl="2"/>
            <a:r>
              <a:rPr lang="en-US" dirty="0" smtClean="0"/>
              <a:t>Duplicates or Replicates</a:t>
            </a:r>
          </a:p>
          <a:p>
            <a:pPr lvl="1"/>
            <a:r>
              <a:rPr lang="en-US" dirty="0" smtClean="0"/>
              <a:t>Define Data Quality Objectives (DQO)</a:t>
            </a:r>
          </a:p>
          <a:p>
            <a:pPr lvl="1"/>
            <a:r>
              <a:rPr lang="en-US" dirty="0" smtClean="0"/>
              <a:t>Define Deliverables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234" y="2074334"/>
            <a:ext cx="5227171" cy="385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5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688</TotalTime>
  <Words>886</Words>
  <Application>Microsoft Office PowerPoint</Application>
  <PresentationFormat>Widescreen</PresentationFormat>
  <Paragraphs>127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Calibri</vt:lpstr>
      <vt:lpstr>Calibri Light</vt:lpstr>
      <vt:lpstr>Courier New</vt:lpstr>
      <vt:lpstr>Retrospect</vt:lpstr>
      <vt:lpstr>Probabilistic Survey of PFOS/ PFOA along the Ohio River  ORSANCO October 3rd, 2018 Lansing, WV</vt:lpstr>
      <vt:lpstr>What are PFOS and PFOA?</vt:lpstr>
      <vt:lpstr>Federal and State Guidelines</vt:lpstr>
      <vt:lpstr>Evidence along the OH River</vt:lpstr>
      <vt:lpstr>A probabilistic survey to achieve ORSANCO’s goals</vt:lpstr>
      <vt:lpstr>Design 1: 30 sites in the non-urban (pink dots) and urban (green dots) – 60 total</vt:lpstr>
      <vt:lpstr>Design 2: 20 sites in the non-urban (red dots) and urban (purple dots) – 40 total</vt:lpstr>
      <vt:lpstr>Design 3: 30 sites (black dots) along the Ohio River, no sub-categories</vt:lpstr>
      <vt:lpstr>The details are important</vt:lpstr>
      <vt:lpstr>Recommendation (up for debate)</vt:lpstr>
      <vt:lpstr>Thank You. Questions?</vt:lpstr>
    </vt:vector>
  </TitlesOfParts>
  <Company>Commonwealth of Kentucky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Probabilistic Survey of PFOS/PFOA along the Ohio River</dc:title>
  <dc:creator>McKone, Katie (EEC)</dc:creator>
  <cp:lastModifiedBy>McKone, Katie (EEC)</cp:lastModifiedBy>
  <cp:revision>43</cp:revision>
  <dcterms:created xsi:type="dcterms:W3CDTF">2018-09-18T14:07:16Z</dcterms:created>
  <dcterms:modified xsi:type="dcterms:W3CDTF">2018-10-01T14:34:53Z</dcterms:modified>
</cp:coreProperties>
</file>