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9" r:id="rId1"/>
  </p:sldMasterIdLst>
  <p:handoutMasterIdLst>
    <p:handoutMasterId r:id="rId23"/>
  </p:handoutMasterIdLst>
  <p:sldIdLst>
    <p:sldId id="256" r:id="rId2"/>
    <p:sldId id="332" r:id="rId3"/>
    <p:sldId id="325" r:id="rId4"/>
    <p:sldId id="333" r:id="rId5"/>
    <p:sldId id="331" r:id="rId6"/>
    <p:sldId id="314" r:id="rId7"/>
    <p:sldId id="318" r:id="rId8"/>
    <p:sldId id="334" r:id="rId9"/>
    <p:sldId id="284" r:id="rId10"/>
    <p:sldId id="330" r:id="rId11"/>
    <p:sldId id="336" r:id="rId12"/>
    <p:sldId id="338" r:id="rId13"/>
    <p:sldId id="339" r:id="rId14"/>
    <p:sldId id="340" r:id="rId15"/>
    <p:sldId id="341" r:id="rId16"/>
    <p:sldId id="342" r:id="rId17"/>
    <p:sldId id="343" r:id="rId18"/>
    <p:sldId id="344" r:id="rId19"/>
    <p:sldId id="347" r:id="rId20"/>
    <p:sldId id="345" r:id="rId21"/>
    <p:sldId id="348" r:id="rId22"/>
  </p:sldIdLst>
  <p:sldSz cx="9144000" cy="6858000" type="screen4x3"/>
  <p:notesSz cx="6881813" cy="92964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4728" autoAdjust="0"/>
  </p:normalViewPr>
  <p:slideViewPr>
    <p:cSldViewPr>
      <p:cViewPr varScale="1">
        <p:scale>
          <a:sx n="42" d="100"/>
          <a:sy n="42" d="100"/>
        </p:scale>
        <p:origin x="132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4820"/>
          </a:xfrm>
          <a:prstGeom prst="rect">
            <a:avLst/>
          </a:prstGeom>
        </p:spPr>
        <p:txBody>
          <a:bodyPr vert="horz" lIns="93177" tIns="46589" rIns="93177" bIns="46589" rtlCol="0"/>
          <a:lstStyle>
            <a:lvl1pPr algn="l">
              <a:defRPr sz="1200"/>
            </a:lvl1pPr>
          </a:lstStyle>
          <a:p>
            <a:pPr>
              <a:defRPr/>
            </a:pPr>
            <a:endParaRPr lang="en-US"/>
          </a:p>
        </p:txBody>
      </p:sp>
      <p:sp>
        <p:nvSpPr>
          <p:cNvPr id="3" name="Date Placeholder 2"/>
          <p:cNvSpPr>
            <a:spLocks noGrp="1"/>
          </p:cNvSpPr>
          <p:nvPr>
            <p:ph type="dt" sz="quarter" idx="1"/>
          </p:nvPr>
        </p:nvSpPr>
        <p:spPr>
          <a:xfrm>
            <a:off x="3898102" y="0"/>
            <a:ext cx="2982119" cy="464820"/>
          </a:xfrm>
          <a:prstGeom prst="rect">
            <a:avLst/>
          </a:prstGeom>
        </p:spPr>
        <p:txBody>
          <a:bodyPr vert="horz" lIns="93177" tIns="46589" rIns="93177" bIns="46589" rtlCol="0"/>
          <a:lstStyle>
            <a:lvl1pPr algn="r">
              <a:defRPr sz="1200"/>
            </a:lvl1pPr>
          </a:lstStyle>
          <a:p>
            <a:pPr>
              <a:defRPr/>
            </a:pPr>
            <a:fld id="{85A3F902-4793-4288-B2DA-32800DC9FDA0}" type="datetimeFigureOut">
              <a:rPr lang="en-US"/>
              <a:pPr>
                <a:defRPr/>
              </a:pPr>
              <a:t>10/8/2018</a:t>
            </a:fld>
            <a:endParaRPr lang="en-US"/>
          </a:p>
        </p:txBody>
      </p:sp>
      <p:sp>
        <p:nvSpPr>
          <p:cNvPr id="4" name="Footer Placeholder 3"/>
          <p:cNvSpPr>
            <a:spLocks noGrp="1"/>
          </p:cNvSpPr>
          <p:nvPr>
            <p:ph type="ftr" sz="quarter" idx="2"/>
          </p:nvPr>
        </p:nvSpPr>
        <p:spPr>
          <a:xfrm>
            <a:off x="0" y="8829967"/>
            <a:ext cx="2982119" cy="464820"/>
          </a:xfrm>
          <a:prstGeom prst="rect">
            <a:avLst/>
          </a:prstGeom>
        </p:spPr>
        <p:txBody>
          <a:bodyPr vert="horz" lIns="93177" tIns="46589" rIns="93177" bIns="46589"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98102" y="8829967"/>
            <a:ext cx="2982119" cy="464820"/>
          </a:xfrm>
          <a:prstGeom prst="rect">
            <a:avLst/>
          </a:prstGeom>
        </p:spPr>
        <p:txBody>
          <a:bodyPr vert="horz" lIns="93177" tIns="46589" rIns="93177" bIns="46589" rtlCol="0" anchor="b"/>
          <a:lstStyle>
            <a:lvl1pPr algn="r">
              <a:defRPr sz="1200"/>
            </a:lvl1pPr>
          </a:lstStyle>
          <a:p>
            <a:pPr>
              <a:defRPr/>
            </a:pPr>
            <a:fld id="{578D151A-3E56-4F17-B6E5-208038C6E6A2}" type="slidenum">
              <a:rPr lang="en-US"/>
              <a:pPr>
                <a:defRPr/>
              </a:pPr>
              <a:t>‹#›</a:t>
            </a:fld>
            <a:endParaRPr lang="en-US"/>
          </a:p>
        </p:txBody>
      </p:sp>
    </p:spTree>
    <p:extLst>
      <p:ext uri="{BB962C8B-B14F-4D97-AF65-F5344CB8AC3E}">
        <p14:creationId xmlns:p14="http://schemas.microsoft.com/office/powerpoint/2010/main" val="196255513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12"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n-US"/>
            </a:p>
          </p:txBody>
        </p:sp>
        <p:sp>
          <p:nvSpPr>
            <p:cNvPr id="13"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n-US"/>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15"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n-US"/>
            </a:p>
          </p:txBody>
        </p:sp>
        <p:sp>
          <p:nvSpPr>
            <p:cNvPr id="16"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n-US"/>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n-US"/>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n-US"/>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n-US"/>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n-US"/>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n-US"/>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n-US"/>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n-US"/>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n-US"/>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n-US"/>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n-US"/>
            </a:p>
          </p:txBody>
        </p:sp>
      </p:grpSp>
      <p:sp>
        <p:nvSpPr>
          <p:cNvPr id="3075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en-US"/>
              <a:t>Click to edit Master title style</a:t>
            </a:r>
          </a:p>
        </p:txBody>
      </p:sp>
      <p:sp>
        <p:nvSpPr>
          <p:cNvPr id="3076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1" name="Rectangle 41"/>
          <p:cNvSpPr>
            <a:spLocks noGrp="1" noChangeArrowheads="1"/>
          </p:cNvSpPr>
          <p:nvPr>
            <p:ph type="dt" sz="quarter" idx="10"/>
          </p:nvPr>
        </p:nvSpPr>
        <p:spPr/>
        <p:txBody>
          <a:bodyPr/>
          <a:lstStyle>
            <a:lvl1pPr>
              <a:defRPr/>
            </a:lvl1pPr>
          </a:lstStyle>
          <a:p>
            <a:pPr>
              <a:defRPr/>
            </a:pPr>
            <a:endParaRPr lang="en-US"/>
          </a:p>
        </p:txBody>
      </p:sp>
      <p:sp>
        <p:nvSpPr>
          <p:cNvPr id="42" name="Rectangle 42"/>
          <p:cNvSpPr>
            <a:spLocks noGrp="1" noChangeArrowheads="1"/>
          </p:cNvSpPr>
          <p:nvPr>
            <p:ph type="ftr" sz="quarter" idx="11"/>
          </p:nvPr>
        </p:nvSpPr>
        <p:spPr/>
        <p:txBody>
          <a:bodyPr/>
          <a:lstStyle>
            <a:lvl1pPr>
              <a:defRPr/>
            </a:lvl1pPr>
          </a:lstStyle>
          <a:p>
            <a:pPr>
              <a:defRPr/>
            </a:pPr>
            <a:endParaRPr lang="en-US"/>
          </a:p>
        </p:txBody>
      </p:sp>
      <p:sp>
        <p:nvSpPr>
          <p:cNvPr id="43" name="Rectangle 43"/>
          <p:cNvSpPr>
            <a:spLocks noGrp="1" noChangeArrowheads="1"/>
          </p:cNvSpPr>
          <p:nvPr>
            <p:ph type="sldNum" sz="quarter" idx="12"/>
          </p:nvPr>
        </p:nvSpPr>
        <p:spPr/>
        <p:txBody>
          <a:bodyPr/>
          <a:lstStyle>
            <a:lvl1pPr>
              <a:defRPr/>
            </a:lvl1pPr>
          </a:lstStyle>
          <a:p>
            <a:pPr>
              <a:defRPr/>
            </a:pPr>
            <a:fld id="{8028D516-A70D-4729-860A-B62A1CE645E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E6A52582-D78F-47EC-A59B-A293C6EF67F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99048943-E3CE-46A6-B65A-64EE1954131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9793676C-6988-443C-94AC-31F3F3D65D3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0"/>
          <p:cNvSpPr>
            <a:spLocks noGrp="1" noChangeArrowheads="1"/>
          </p:cNvSpPr>
          <p:nvPr>
            <p:ph type="dt" sz="half" idx="10"/>
          </p:nvPr>
        </p:nvSpPr>
        <p:spPr>
          <a:ln/>
        </p:spPr>
        <p:txBody>
          <a:bodyPr/>
          <a:lstStyle>
            <a:lvl1pPr>
              <a:defRPr/>
            </a:lvl1pPr>
          </a:lstStyle>
          <a:p>
            <a:pPr>
              <a:defRPr/>
            </a:pPr>
            <a:endParaRPr lang="en-US"/>
          </a:p>
        </p:txBody>
      </p:sp>
      <p:sp>
        <p:nvSpPr>
          <p:cNvPr id="5" name="Rectangle 41"/>
          <p:cNvSpPr>
            <a:spLocks noGrp="1" noChangeArrowheads="1"/>
          </p:cNvSpPr>
          <p:nvPr>
            <p:ph type="ftr" sz="quarter" idx="11"/>
          </p:nvPr>
        </p:nvSpPr>
        <p:spPr>
          <a:ln/>
        </p:spPr>
        <p:txBody>
          <a:bodyPr/>
          <a:lstStyle>
            <a:lvl1pPr>
              <a:defRPr/>
            </a:lvl1pPr>
          </a:lstStyle>
          <a:p>
            <a:pPr>
              <a:defRPr/>
            </a:pPr>
            <a:endParaRPr lang="en-US"/>
          </a:p>
        </p:txBody>
      </p:sp>
      <p:sp>
        <p:nvSpPr>
          <p:cNvPr id="6" name="Rectangle 42"/>
          <p:cNvSpPr>
            <a:spLocks noGrp="1" noChangeArrowheads="1"/>
          </p:cNvSpPr>
          <p:nvPr>
            <p:ph type="sldNum" sz="quarter" idx="12"/>
          </p:nvPr>
        </p:nvSpPr>
        <p:spPr>
          <a:ln/>
        </p:spPr>
        <p:txBody>
          <a:bodyPr/>
          <a:lstStyle>
            <a:lvl1pPr>
              <a:defRPr/>
            </a:lvl1pPr>
          </a:lstStyle>
          <a:p>
            <a:pPr>
              <a:defRPr/>
            </a:pPr>
            <a:fld id="{C702A3AC-B505-478C-8C86-56780B5C1B6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480FCCFA-7360-480F-AB94-3A1BD0A92DA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0"/>
          <p:cNvSpPr>
            <a:spLocks noGrp="1" noChangeArrowheads="1"/>
          </p:cNvSpPr>
          <p:nvPr>
            <p:ph type="dt" sz="half" idx="10"/>
          </p:nvPr>
        </p:nvSpPr>
        <p:spPr>
          <a:ln/>
        </p:spPr>
        <p:txBody>
          <a:bodyPr/>
          <a:lstStyle>
            <a:lvl1pPr>
              <a:defRPr/>
            </a:lvl1pPr>
          </a:lstStyle>
          <a:p>
            <a:pPr>
              <a:defRPr/>
            </a:pPr>
            <a:endParaRPr lang="en-US"/>
          </a:p>
        </p:txBody>
      </p:sp>
      <p:sp>
        <p:nvSpPr>
          <p:cNvPr id="8" name="Rectangle 41"/>
          <p:cNvSpPr>
            <a:spLocks noGrp="1" noChangeArrowheads="1"/>
          </p:cNvSpPr>
          <p:nvPr>
            <p:ph type="ftr" sz="quarter" idx="11"/>
          </p:nvPr>
        </p:nvSpPr>
        <p:spPr>
          <a:ln/>
        </p:spPr>
        <p:txBody>
          <a:bodyPr/>
          <a:lstStyle>
            <a:lvl1pPr>
              <a:defRPr/>
            </a:lvl1pPr>
          </a:lstStyle>
          <a:p>
            <a:pPr>
              <a:defRPr/>
            </a:pPr>
            <a:endParaRPr lang="en-US"/>
          </a:p>
        </p:txBody>
      </p:sp>
      <p:sp>
        <p:nvSpPr>
          <p:cNvPr id="9" name="Rectangle 42"/>
          <p:cNvSpPr>
            <a:spLocks noGrp="1" noChangeArrowheads="1"/>
          </p:cNvSpPr>
          <p:nvPr>
            <p:ph type="sldNum" sz="quarter" idx="12"/>
          </p:nvPr>
        </p:nvSpPr>
        <p:spPr>
          <a:ln/>
        </p:spPr>
        <p:txBody>
          <a:bodyPr/>
          <a:lstStyle>
            <a:lvl1pPr>
              <a:defRPr/>
            </a:lvl1pPr>
          </a:lstStyle>
          <a:p>
            <a:pPr>
              <a:defRPr/>
            </a:pPr>
            <a:fld id="{1C477171-C1C4-45A3-A7A2-D6A40F8F0B6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0"/>
          <p:cNvSpPr>
            <a:spLocks noGrp="1" noChangeArrowheads="1"/>
          </p:cNvSpPr>
          <p:nvPr>
            <p:ph type="dt" sz="half" idx="10"/>
          </p:nvPr>
        </p:nvSpPr>
        <p:spPr>
          <a:ln/>
        </p:spPr>
        <p:txBody>
          <a:bodyPr/>
          <a:lstStyle>
            <a:lvl1pPr>
              <a:defRPr/>
            </a:lvl1pPr>
          </a:lstStyle>
          <a:p>
            <a:pPr>
              <a:defRPr/>
            </a:pPr>
            <a:endParaRPr lang="en-US"/>
          </a:p>
        </p:txBody>
      </p:sp>
      <p:sp>
        <p:nvSpPr>
          <p:cNvPr id="4" name="Rectangle 41"/>
          <p:cNvSpPr>
            <a:spLocks noGrp="1" noChangeArrowheads="1"/>
          </p:cNvSpPr>
          <p:nvPr>
            <p:ph type="ftr" sz="quarter" idx="11"/>
          </p:nvPr>
        </p:nvSpPr>
        <p:spPr>
          <a:ln/>
        </p:spPr>
        <p:txBody>
          <a:bodyPr/>
          <a:lstStyle>
            <a:lvl1pPr>
              <a:defRPr/>
            </a:lvl1pPr>
          </a:lstStyle>
          <a:p>
            <a:pPr>
              <a:defRPr/>
            </a:pPr>
            <a:endParaRPr lang="en-US"/>
          </a:p>
        </p:txBody>
      </p:sp>
      <p:sp>
        <p:nvSpPr>
          <p:cNvPr id="5" name="Rectangle 42"/>
          <p:cNvSpPr>
            <a:spLocks noGrp="1" noChangeArrowheads="1"/>
          </p:cNvSpPr>
          <p:nvPr>
            <p:ph type="sldNum" sz="quarter" idx="12"/>
          </p:nvPr>
        </p:nvSpPr>
        <p:spPr>
          <a:ln/>
        </p:spPr>
        <p:txBody>
          <a:bodyPr/>
          <a:lstStyle>
            <a:lvl1pPr>
              <a:defRPr/>
            </a:lvl1pPr>
          </a:lstStyle>
          <a:p>
            <a:pPr>
              <a:defRPr/>
            </a:pPr>
            <a:fld id="{13AE0E78-209F-4AEB-9B1A-3E6558C6C55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en-US"/>
          </a:p>
        </p:txBody>
      </p:sp>
      <p:sp>
        <p:nvSpPr>
          <p:cNvPr id="3" name="Rectangle 41"/>
          <p:cNvSpPr>
            <a:spLocks noGrp="1" noChangeArrowheads="1"/>
          </p:cNvSpPr>
          <p:nvPr>
            <p:ph type="ftr" sz="quarter" idx="11"/>
          </p:nvPr>
        </p:nvSpPr>
        <p:spPr>
          <a:ln/>
        </p:spPr>
        <p:txBody>
          <a:bodyPr/>
          <a:lstStyle>
            <a:lvl1pPr>
              <a:defRPr/>
            </a:lvl1pPr>
          </a:lstStyle>
          <a:p>
            <a:pPr>
              <a:defRPr/>
            </a:pPr>
            <a:endParaRPr lang="en-US"/>
          </a:p>
        </p:txBody>
      </p:sp>
      <p:sp>
        <p:nvSpPr>
          <p:cNvPr id="4" name="Rectangle 42"/>
          <p:cNvSpPr>
            <a:spLocks noGrp="1" noChangeArrowheads="1"/>
          </p:cNvSpPr>
          <p:nvPr>
            <p:ph type="sldNum" sz="quarter" idx="12"/>
          </p:nvPr>
        </p:nvSpPr>
        <p:spPr>
          <a:ln/>
        </p:spPr>
        <p:txBody>
          <a:bodyPr/>
          <a:lstStyle>
            <a:lvl1pPr>
              <a:defRPr/>
            </a:lvl1pPr>
          </a:lstStyle>
          <a:p>
            <a:pPr>
              <a:defRPr/>
            </a:pPr>
            <a:fld id="{8E847BD4-AFA7-45B0-A263-2F8681D498D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5C9BE377-EDAD-42AE-B5E9-5B37DEE6A65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0"/>
          <p:cNvSpPr>
            <a:spLocks noGrp="1" noChangeArrowheads="1"/>
          </p:cNvSpPr>
          <p:nvPr>
            <p:ph type="dt" sz="half" idx="10"/>
          </p:nvPr>
        </p:nvSpPr>
        <p:spPr>
          <a:ln/>
        </p:spPr>
        <p:txBody>
          <a:bodyPr/>
          <a:lstStyle>
            <a:lvl1pPr>
              <a:defRPr/>
            </a:lvl1pPr>
          </a:lstStyle>
          <a:p>
            <a:pPr>
              <a:defRPr/>
            </a:pPr>
            <a:endParaRPr lang="en-US"/>
          </a:p>
        </p:txBody>
      </p:sp>
      <p:sp>
        <p:nvSpPr>
          <p:cNvPr id="6" name="Rectangle 41"/>
          <p:cNvSpPr>
            <a:spLocks noGrp="1" noChangeArrowheads="1"/>
          </p:cNvSpPr>
          <p:nvPr>
            <p:ph type="ftr" sz="quarter" idx="11"/>
          </p:nvPr>
        </p:nvSpPr>
        <p:spPr>
          <a:ln/>
        </p:spPr>
        <p:txBody>
          <a:bodyPr/>
          <a:lstStyle>
            <a:lvl1pPr>
              <a:defRPr/>
            </a:lvl1pPr>
          </a:lstStyle>
          <a:p>
            <a:pPr>
              <a:defRPr/>
            </a:pPr>
            <a:endParaRPr lang="en-US"/>
          </a:p>
        </p:txBody>
      </p:sp>
      <p:sp>
        <p:nvSpPr>
          <p:cNvPr id="7" name="Rectangle 42"/>
          <p:cNvSpPr>
            <a:spLocks noGrp="1" noChangeArrowheads="1"/>
          </p:cNvSpPr>
          <p:nvPr>
            <p:ph type="sldNum" sz="quarter" idx="12"/>
          </p:nvPr>
        </p:nvSpPr>
        <p:spPr>
          <a:ln/>
        </p:spPr>
        <p:txBody>
          <a:bodyPr/>
          <a:lstStyle>
            <a:lvl1pPr>
              <a:defRPr/>
            </a:lvl1pPr>
          </a:lstStyle>
          <a:p>
            <a:pPr>
              <a:defRPr/>
            </a:pPr>
            <a:fld id="{3C37C0BC-6E76-468B-9781-19146046B8B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2969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0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0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grpSp>
          <p:nvGrpSpPr>
            <p:cNvPr id="1035" name="Group 6"/>
            <p:cNvGrpSpPr>
              <a:grpSpLocks/>
            </p:cNvGrpSpPr>
            <p:nvPr/>
          </p:nvGrpSpPr>
          <p:grpSpPr bwMode="auto">
            <a:xfrm>
              <a:off x="288" y="0"/>
              <a:ext cx="5098" cy="4316"/>
              <a:chOff x="288" y="0"/>
              <a:chExt cx="5098" cy="4316"/>
            </a:xfrm>
          </p:grpSpPr>
          <p:sp>
            <p:nvSpPr>
              <p:cNvPr id="2970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0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sp>
            <p:nvSpPr>
              <p:cNvPr id="2971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en-US"/>
              </a:p>
            </p:txBody>
          </p:sp>
        </p:grpSp>
        <p:sp>
          <p:nvSpPr>
            <p:cNvPr id="2971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1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en-US"/>
            </a:p>
          </p:txBody>
        </p:sp>
        <p:sp>
          <p:nvSpPr>
            <p:cNvPr id="2971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2971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en-US"/>
            </a:p>
          </p:txBody>
        </p:sp>
        <p:sp>
          <p:nvSpPr>
            <p:cNvPr id="2972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en-US"/>
            </a:p>
          </p:txBody>
        </p:sp>
        <p:sp>
          <p:nvSpPr>
            <p:cNvPr id="2972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en-US"/>
            </a:p>
          </p:txBody>
        </p:sp>
        <p:sp>
          <p:nvSpPr>
            <p:cNvPr id="2972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en-US"/>
            </a:p>
          </p:txBody>
        </p:sp>
        <p:sp>
          <p:nvSpPr>
            <p:cNvPr id="2972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en-US"/>
            </a:p>
          </p:txBody>
        </p:sp>
        <p:sp>
          <p:nvSpPr>
            <p:cNvPr id="2972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en-US"/>
            </a:p>
          </p:txBody>
        </p:sp>
        <p:sp>
          <p:nvSpPr>
            <p:cNvPr id="2972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en-US"/>
            </a:p>
          </p:txBody>
        </p:sp>
        <p:sp>
          <p:nvSpPr>
            <p:cNvPr id="2972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en-US"/>
            </a:p>
          </p:txBody>
        </p:sp>
        <p:grpSp>
          <p:nvGrpSpPr>
            <p:cNvPr id="1047" name="Group 31"/>
            <p:cNvGrpSpPr>
              <a:grpSpLocks/>
            </p:cNvGrpSpPr>
            <p:nvPr/>
          </p:nvGrpSpPr>
          <p:grpSpPr bwMode="auto">
            <a:xfrm>
              <a:off x="1" y="392"/>
              <a:ext cx="5758" cy="1571"/>
              <a:chOff x="1" y="392"/>
              <a:chExt cx="5758" cy="1571"/>
            </a:xfrm>
          </p:grpSpPr>
          <p:sp>
            <p:nvSpPr>
              <p:cNvPr id="2972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en-US"/>
              </a:p>
            </p:txBody>
          </p:sp>
          <p:sp>
            <p:nvSpPr>
              <p:cNvPr id="2972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en-US"/>
              </a:p>
            </p:txBody>
          </p:sp>
          <p:sp>
            <p:nvSpPr>
              <p:cNvPr id="2973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en-US"/>
              </a:p>
            </p:txBody>
          </p:sp>
          <p:sp>
            <p:nvSpPr>
              <p:cNvPr id="2973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en-US"/>
              </a:p>
            </p:txBody>
          </p:sp>
          <p:sp>
            <p:nvSpPr>
              <p:cNvPr id="2973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en-US"/>
              </a:p>
            </p:txBody>
          </p:sp>
        </p:grpSp>
        <p:sp>
          <p:nvSpPr>
            <p:cNvPr id="2973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en-US"/>
            </a:p>
          </p:txBody>
        </p:sp>
        <p:sp>
          <p:nvSpPr>
            <p:cNvPr id="2973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en-US"/>
            </a:p>
          </p:txBody>
        </p:sp>
      </p:grpSp>
      <p:sp>
        <p:nvSpPr>
          <p:cNvPr id="2973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2973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pPr>
              <a:defRPr/>
            </a:pPr>
            <a:endParaRPr lang="en-US"/>
          </a:p>
        </p:txBody>
      </p:sp>
      <p:sp>
        <p:nvSpPr>
          <p:cNvPr id="2973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pPr>
              <a:defRPr/>
            </a:pPr>
            <a:endParaRPr lang="en-US"/>
          </a:p>
        </p:txBody>
      </p:sp>
      <p:sp>
        <p:nvSpPr>
          <p:cNvPr id="2973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pPr>
              <a:defRPr/>
            </a:pPr>
            <a:fld id="{FF7E3305-BED1-4660-B0D4-9D03AFA3BCE2}" type="slidenum">
              <a:rPr lang="en-US"/>
              <a:pPr>
                <a:defRPr/>
              </a:pPr>
              <a:t>‹#›</a:t>
            </a:fld>
            <a:endParaRPr lang="en-US"/>
          </a:p>
        </p:txBody>
      </p:sp>
      <p:sp>
        <p:nvSpPr>
          <p:cNvPr id="297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742"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85800" y="838200"/>
            <a:ext cx="7772400" cy="1736725"/>
          </a:xfrm>
        </p:spPr>
        <p:txBody>
          <a:bodyPr/>
          <a:lstStyle/>
          <a:p>
            <a:pPr eaLnBrk="1" hangingPunct="1">
              <a:defRPr/>
            </a:pPr>
            <a:r>
              <a:rPr lang="en-US" sz="4000" b="1" dirty="0" smtClean="0"/>
              <a:t>Review of  </a:t>
            </a:r>
            <a:br>
              <a:rPr lang="en-US" sz="4000" b="1" dirty="0" smtClean="0"/>
            </a:br>
            <a:r>
              <a:rPr lang="en-US" sz="4000" b="1" dirty="0" smtClean="0"/>
              <a:t>Pollution Control Standards for Discharges to the Ohio River</a:t>
            </a:r>
          </a:p>
        </p:txBody>
      </p:sp>
      <p:pic>
        <p:nvPicPr>
          <p:cNvPr id="4" name="Picture 8" descr="ORSANCOwhite-transparent-ba"/>
          <p:cNvPicPr>
            <a:picLocks noChangeAspect="1" noChangeArrowheads="1"/>
          </p:cNvPicPr>
          <p:nvPr/>
        </p:nvPicPr>
        <p:blipFill>
          <a:blip r:embed="rId2" cstate="print"/>
          <a:srcRect/>
          <a:stretch>
            <a:fillRect/>
          </a:stretch>
        </p:blipFill>
        <p:spPr bwMode="auto">
          <a:xfrm>
            <a:off x="2432065" y="3808942"/>
            <a:ext cx="3282935" cy="2820458"/>
          </a:xfrm>
          <a:prstGeom prst="rect">
            <a:avLst/>
          </a:prstGeom>
          <a:solidFill>
            <a:schemeClr val="bg1"/>
          </a:solid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7975"/>
            <a:ext cx="8229600" cy="1139825"/>
          </a:xfrm>
        </p:spPr>
        <p:txBody>
          <a:bodyPr/>
          <a:lstStyle/>
          <a:p>
            <a:r>
              <a:rPr lang="en-US" dirty="0" smtClean="0"/>
              <a:t>Public Comments Received 1</a:t>
            </a:r>
            <a:r>
              <a:rPr lang="en-US" baseline="30000" dirty="0" smtClean="0"/>
              <a:t>st</a:t>
            </a:r>
            <a:r>
              <a:rPr lang="en-US" dirty="0" smtClean="0"/>
              <a:t> Review</a:t>
            </a:r>
            <a:endParaRPr lang="en-US" dirty="0"/>
          </a:p>
        </p:txBody>
      </p:sp>
      <p:sp>
        <p:nvSpPr>
          <p:cNvPr id="3" name="Content Placeholder 2"/>
          <p:cNvSpPr>
            <a:spLocks noGrp="1"/>
          </p:cNvSpPr>
          <p:nvPr>
            <p:ph idx="1"/>
          </p:nvPr>
        </p:nvSpPr>
        <p:spPr>
          <a:xfrm>
            <a:off x="0" y="1676400"/>
            <a:ext cx="8915400" cy="5867400"/>
          </a:xfrm>
        </p:spPr>
        <p:txBody>
          <a:bodyPr/>
          <a:lstStyle/>
          <a:p>
            <a:r>
              <a:rPr lang="en-US" sz="2200" dirty="0" smtClean="0"/>
              <a:t>783 --  “Third-Party” emails not in favor of Alternative#2.</a:t>
            </a:r>
          </a:p>
          <a:p>
            <a:pPr lvl="1"/>
            <a:r>
              <a:rPr lang="en-US" sz="1800" dirty="0" smtClean="0"/>
              <a:t>Meaning they were generated through a website such as National Wildlife Federation.</a:t>
            </a:r>
          </a:p>
          <a:p>
            <a:pPr lvl="1"/>
            <a:endParaRPr lang="en-US" sz="1800" dirty="0"/>
          </a:p>
          <a:p>
            <a:r>
              <a:rPr lang="en-US" sz="2200" dirty="0" smtClean="0"/>
              <a:t>14 --  Detailed comments from entities not in favor of Alternative #2.</a:t>
            </a:r>
          </a:p>
          <a:p>
            <a:pPr lvl="1"/>
            <a:r>
              <a:rPr lang="en-US" sz="1800" dirty="0" smtClean="0"/>
              <a:t>Sometimes submitted by multiple entities.</a:t>
            </a:r>
          </a:p>
          <a:p>
            <a:pPr lvl="1"/>
            <a:r>
              <a:rPr lang="en-US" sz="1800" dirty="0" smtClean="0"/>
              <a:t>Sometimes also stated support for Alternatives #3 and/or #4.</a:t>
            </a:r>
          </a:p>
          <a:p>
            <a:pPr marL="457200" lvl="1" indent="0">
              <a:buNone/>
            </a:pPr>
            <a:endParaRPr lang="en-US" sz="1800" dirty="0"/>
          </a:p>
          <a:p>
            <a:r>
              <a:rPr lang="en-US" sz="2200" dirty="0" smtClean="0"/>
              <a:t>17 – Detailed comments from entities in favor of Alternative #2.  </a:t>
            </a:r>
          </a:p>
          <a:p>
            <a:endParaRPr lang="en-US" sz="2200" dirty="0" smtClean="0"/>
          </a:p>
          <a:p>
            <a:endParaRPr lang="en-US" sz="2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PCS Committee </a:t>
            </a:r>
            <a:r>
              <a:rPr lang="en-US" dirty="0" err="1" smtClean="0"/>
              <a:t>Mtg</a:t>
            </a:r>
            <a:endParaRPr lang="en-US" dirty="0"/>
          </a:p>
        </p:txBody>
      </p:sp>
      <p:sp>
        <p:nvSpPr>
          <p:cNvPr id="3" name="Content Placeholder 2"/>
          <p:cNvSpPr>
            <a:spLocks noGrp="1"/>
          </p:cNvSpPr>
          <p:nvPr>
            <p:ph idx="1"/>
          </p:nvPr>
        </p:nvSpPr>
        <p:spPr>
          <a:xfrm>
            <a:off x="152400" y="990600"/>
            <a:ext cx="8839200" cy="5029200"/>
          </a:xfrm>
        </p:spPr>
        <p:txBody>
          <a:bodyPr/>
          <a:lstStyle/>
          <a:p>
            <a:r>
              <a:rPr lang="en-US" sz="2400" dirty="0" smtClean="0"/>
              <a:t>Met on May 11.</a:t>
            </a:r>
          </a:p>
          <a:p>
            <a:pPr marL="0" indent="0">
              <a:buNone/>
            </a:pPr>
            <a:endParaRPr lang="en-US" sz="2400" u="sng" dirty="0" smtClean="0"/>
          </a:p>
          <a:p>
            <a:r>
              <a:rPr lang="en-US" sz="2400" u="sng" dirty="0" smtClean="0"/>
              <a:t>Committee Action</a:t>
            </a:r>
            <a:r>
              <a:rPr lang="en-US" sz="2400" dirty="0" smtClean="0"/>
              <a:t>: Recommend to Commission that standards be revised based on preferred Expanded Alternative #2 and to proceed with a public review and hearing.  </a:t>
            </a:r>
          </a:p>
          <a:p>
            <a:endParaRPr lang="en-US" sz="2400" dirty="0"/>
          </a:p>
          <a:p>
            <a:pPr lvl="1"/>
            <a:r>
              <a:rPr lang="en-US" sz="2000" dirty="0" smtClean="0"/>
              <a:t>Reaffirm the commitment for cooperation and collaboration on state &amp; federal standards programs for Ohio River.</a:t>
            </a:r>
          </a:p>
          <a:p>
            <a:endParaRPr lang="en-US" sz="2400" dirty="0" smtClean="0"/>
          </a:p>
          <a:p>
            <a:pPr lvl="1"/>
            <a:r>
              <a:rPr lang="en-US" sz="2000" dirty="0" smtClean="0"/>
              <a:t>The PCS Committee expects that the Technical Committee would be an active participant in the cooperation and collaboration role.  </a:t>
            </a:r>
            <a:r>
              <a:rPr lang="en-US" sz="2000" dirty="0" smtClean="0">
                <a:effectLst/>
              </a:rPr>
              <a:t> </a:t>
            </a:r>
            <a:endParaRPr lang="en-US" sz="2000" dirty="0"/>
          </a:p>
        </p:txBody>
      </p:sp>
    </p:spTree>
    <p:extLst>
      <p:ext uri="{BB962C8B-B14F-4D97-AF65-F5344CB8AC3E}">
        <p14:creationId xmlns:p14="http://schemas.microsoft.com/office/powerpoint/2010/main" val="9492850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Expanded Alternative #2</a:t>
            </a:r>
            <a:endParaRPr lang="en-US" dirty="0"/>
          </a:p>
        </p:txBody>
      </p:sp>
      <p:sp>
        <p:nvSpPr>
          <p:cNvPr id="3" name="Content Placeholder 2"/>
          <p:cNvSpPr>
            <a:spLocks noGrp="1"/>
          </p:cNvSpPr>
          <p:nvPr>
            <p:ph idx="1"/>
          </p:nvPr>
        </p:nvSpPr>
        <p:spPr>
          <a:xfrm>
            <a:off x="457200" y="990600"/>
            <a:ext cx="8229600" cy="5638800"/>
          </a:xfrm>
        </p:spPr>
        <p:txBody>
          <a:bodyPr/>
          <a:lstStyle/>
          <a:p>
            <a:r>
              <a:rPr lang="en-US" sz="2000" dirty="0">
                <a:effectLst/>
              </a:rPr>
              <a:t>Modify ORSANCO’s Pollution Control Standards (PCS) by removal of the Water Quality Criteria (Chapter 3), Mixing Zone Designation (Chapter 4) and portions of wastewater discharge requirements (Chapter 5) from the PCS and maintain the Chapters on Designated </a:t>
            </a:r>
            <a:r>
              <a:rPr lang="en-US" sz="2000" dirty="0" smtClean="0">
                <a:effectLst/>
              </a:rPr>
              <a:t>Uses.</a:t>
            </a:r>
          </a:p>
          <a:p>
            <a:endParaRPr lang="en-US" sz="2000" dirty="0">
              <a:effectLst/>
            </a:endParaRPr>
          </a:p>
          <a:p>
            <a:r>
              <a:rPr lang="en-US" sz="2000" dirty="0">
                <a:effectLst/>
              </a:rPr>
              <a:t>Given the fact that all member states are implementing approved programs under the federal Clean Water Act, there appears to be little or no purpose for the Commission to continue the triennial review process of updating the PCS rules. Accordingly, the Commission is considering the removal of the water quality criteria (Chapter 3), and mixing zone designation (Chapter 4) and potentially revisions to other portions of the PCS including the “free from” requirements (Chapter 1) and wastewater discharge requirements (Chapter 5) as part of its decision to defer to the Clean Water Act programs being implemented by member states and USEPA.</a:t>
            </a:r>
            <a:r>
              <a:rPr lang="en-US" sz="2000" baseline="30000" dirty="0">
                <a:effectLst/>
              </a:rPr>
              <a:t> </a:t>
            </a:r>
            <a:endParaRPr lang="en-US" sz="2000" dirty="0">
              <a:effectLst/>
            </a:endParaRPr>
          </a:p>
          <a:p>
            <a:endParaRPr lang="en-US" sz="2000" dirty="0"/>
          </a:p>
        </p:txBody>
      </p:sp>
    </p:spTree>
    <p:extLst>
      <p:ext uri="{BB962C8B-B14F-4D97-AF65-F5344CB8AC3E}">
        <p14:creationId xmlns:p14="http://schemas.microsoft.com/office/powerpoint/2010/main" val="19495897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June 2018 Commission </a:t>
            </a:r>
            <a:r>
              <a:rPr lang="en-US" dirty="0" err="1" smtClean="0"/>
              <a:t>Mtg</a:t>
            </a:r>
            <a:endParaRPr lang="en-US" dirty="0"/>
          </a:p>
        </p:txBody>
      </p:sp>
      <p:sp>
        <p:nvSpPr>
          <p:cNvPr id="3" name="Content Placeholder 2"/>
          <p:cNvSpPr>
            <a:spLocks noGrp="1"/>
          </p:cNvSpPr>
          <p:nvPr>
            <p:ph idx="1"/>
          </p:nvPr>
        </p:nvSpPr>
        <p:spPr>
          <a:xfrm>
            <a:off x="457200" y="1600200"/>
            <a:ext cx="8229600" cy="5105400"/>
          </a:xfrm>
        </p:spPr>
        <p:txBody>
          <a:bodyPr/>
          <a:lstStyle/>
          <a:p>
            <a:r>
              <a:rPr lang="en-US" sz="2800" dirty="0" smtClean="0"/>
              <a:t>Action:</a:t>
            </a:r>
            <a:br>
              <a:rPr lang="en-US" sz="2800" dirty="0" smtClean="0"/>
            </a:br>
            <a:r>
              <a:rPr lang="en-US" sz="2800" dirty="0" smtClean="0"/>
              <a:t>	</a:t>
            </a:r>
          </a:p>
          <a:p>
            <a:pPr marL="0" indent="0">
              <a:buNone/>
            </a:pPr>
            <a:r>
              <a:rPr lang="en-US" sz="2800" dirty="0" smtClean="0"/>
              <a:t>	Commission </a:t>
            </a:r>
            <a:r>
              <a:rPr lang="en-US" sz="2800" dirty="0"/>
              <a:t>hold a second public comment period </a:t>
            </a:r>
            <a:r>
              <a:rPr lang="en-US" sz="2800" dirty="0" smtClean="0"/>
              <a:t>and hearing </a:t>
            </a:r>
            <a:r>
              <a:rPr lang="en-US" sz="2800" dirty="0"/>
              <a:t>recommending that the Pollution Control Standards of ORSANCO </a:t>
            </a:r>
            <a:r>
              <a:rPr lang="en-US" sz="2800" dirty="0" smtClean="0"/>
              <a:t>be revised </a:t>
            </a:r>
            <a:r>
              <a:rPr lang="en-US" sz="2800" dirty="0"/>
              <a:t>based on </a:t>
            </a:r>
            <a:r>
              <a:rPr lang="en-US" sz="2800" dirty="0" smtClean="0"/>
              <a:t>the preferred, expanded alternative </a:t>
            </a:r>
            <a:r>
              <a:rPr lang="en-US" sz="2800" dirty="0"/>
              <a:t>#2, and reaffirming the </a:t>
            </a:r>
            <a:r>
              <a:rPr lang="en-US" sz="2800" dirty="0" smtClean="0"/>
              <a:t>Commission’s commitment </a:t>
            </a:r>
            <a:r>
              <a:rPr lang="en-US" sz="2800" dirty="0"/>
              <a:t>to cooperation and collaboration on state and federal water </a:t>
            </a:r>
            <a:r>
              <a:rPr lang="en-US" sz="2800" dirty="0" smtClean="0"/>
              <a:t>quality standards </a:t>
            </a:r>
            <a:r>
              <a:rPr lang="en-US" sz="2800" dirty="0"/>
              <a:t>programs for the Ohio </a:t>
            </a:r>
            <a:r>
              <a:rPr lang="en-US" sz="2800" dirty="0" smtClean="0"/>
              <a:t>River.</a:t>
            </a:r>
            <a:endParaRPr lang="en-US" sz="2800" dirty="0"/>
          </a:p>
        </p:txBody>
      </p:sp>
    </p:spTree>
    <p:extLst>
      <p:ext uri="{BB962C8B-B14F-4D97-AF65-F5344CB8AC3E}">
        <p14:creationId xmlns:p14="http://schemas.microsoft.com/office/powerpoint/2010/main" val="33655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sz="quarter"/>
          </p:nvPr>
        </p:nvSpPr>
        <p:spPr>
          <a:xfrm>
            <a:off x="685800" y="0"/>
            <a:ext cx="7772400" cy="3581400"/>
          </a:xfrm>
        </p:spPr>
        <p:txBody>
          <a:bodyPr/>
          <a:lstStyle/>
          <a:p>
            <a:pPr eaLnBrk="1" hangingPunct="1">
              <a:defRPr/>
            </a:pPr>
            <a:r>
              <a:rPr lang="en-US" sz="4000" b="1" dirty="0" smtClean="0"/>
              <a:t/>
            </a:r>
            <a:br>
              <a:rPr lang="en-US" sz="4000" b="1" dirty="0" smtClean="0"/>
            </a:br>
            <a:r>
              <a:rPr lang="en-US" sz="4000" b="1" dirty="0" smtClean="0"/>
              <a:t/>
            </a:r>
            <a:br>
              <a:rPr lang="en-US" sz="4000" b="1" dirty="0" smtClean="0"/>
            </a:br>
            <a:r>
              <a:rPr lang="en-US" sz="2400" b="1" i="1" dirty="0" smtClean="0"/>
              <a:t>Ohio  River  Valley  Water  Sanitation  Commission</a:t>
            </a:r>
            <a:r>
              <a:rPr lang="en-US" sz="2400" b="1" dirty="0"/>
              <a:t/>
            </a:r>
            <a:br>
              <a:rPr lang="en-US" sz="2400" b="1" dirty="0"/>
            </a:br>
            <a:r>
              <a:rPr lang="en-US" sz="4000" b="1" dirty="0"/>
              <a:t/>
            </a:r>
            <a:br>
              <a:rPr lang="en-US" sz="4000" b="1" dirty="0"/>
            </a:br>
            <a:r>
              <a:rPr lang="en-US" sz="4000" b="1" dirty="0" smtClean="0"/>
              <a:t>Second Public Comment Period for Review of  </a:t>
            </a:r>
            <a:br>
              <a:rPr lang="en-US" sz="4000" b="1" dirty="0" smtClean="0"/>
            </a:br>
            <a:r>
              <a:rPr lang="en-US" sz="4000" b="1" dirty="0" smtClean="0"/>
              <a:t>Pollution Control Standards for Discharges to the Ohio River</a:t>
            </a:r>
          </a:p>
        </p:txBody>
      </p:sp>
      <p:sp>
        <p:nvSpPr>
          <p:cNvPr id="2" name="Rectangle 1"/>
          <p:cNvSpPr/>
          <p:nvPr/>
        </p:nvSpPr>
        <p:spPr>
          <a:xfrm>
            <a:off x="533400" y="4077831"/>
            <a:ext cx="8382000" cy="2246769"/>
          </a:xfrm>
          <a:prstGeom prst="rect">
            <a:avLst/>
          </a:prstGeom>
        </p:spPr>
        <p:txBody>
          <a:bodyPr wrap="square">
            <a:spAutoFit/>
          </a:bodyPr>
          <a:lstStyle/>
          <a:p>
            <a:r>
              <a:rPr lang="en-US" sz="2800" b="1" dirty="0"/>
              <a:t>Purpose of </a:t>
            </a:r>
            <a:r>
              <a:rPr lang="en-US" sz="2800" b="1" dirty="0" smtClean="0"/>
              <a:t>the 2</a:t>
            </a:r>
            <a:r>
              <a:rPr lang="en-US" sz="2800" b="1" baseline="30000" dirty="0" smtClean="0"/>
              <a:t>nd</a:t>
            </a:r>
            <a:r>
              <a:rPr lang="en-US" sz="2800" b="1" dirty="0" smtClean="0"/>
              <a:t> review was to </a:t>
            </a:r>
            <a:r>
              <a:rPr lang="en-US" sz="2800" b="1" dirty="0"/>
              <a:t>solicit input from the public on proposed specific revisions to the  Pollution Control Standards for Discharges to the Ohio River – 2015 Revision.</a:t>
            </a:r>
          </a:p>
        </p:txBody>
      </p:sp>
    </p:spTree>
    <p:extLst>
      <p:ext uri="{BB962C8B-B14F-4D97-AF65-F5344CB8AC3E}">
        <p14:creationId xmlns:p14="http://schemas.microsoft.com/office/powerpoint/2010/main" val="28619799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375"/>
            <a:ext cx="8229600" cy="1139825"/>
          </a:xfrm>
        </p:spPr>
        <p:txBody>
          <a:bodyPr/>
          <a:lstStyle/>
          <a:p>
            <a:r>
              <a:rPr lang="en-US" dirty="0" smtClean="0"/>
              <a:t>Proposed Revisions</a:t>
            </a:r>
            <a:endParaRPr lang="en-US" dirty="0"/>
          </a:p>
        </p:txBody>
      </p:sp>
      <p:sp>
        <p:nvSpPr>
          <p:cNvPr id="3" name="Content Placeholder 2"/>
          <p:cNvSpPr>
            <a:spLocks noGrp="1"/>
          </p:cNvSpPr>
          <p:nvPr>
            <p:ph idx="1"/>
          </p:nvPr>
        </p:nvSpPr>
        <p:spPr>
          <a:xfrm>
            <a:off x="304800" y="1219200"/>
            <a:ext cx="8686800" cy="5562600"/>
          </a:xfrm>
        </p:spPr>
        <p:txBody>
          <a:bodyPr/>
          <a:lstStyle/>
          <a:p>
            <a:r>
              <a:rPr lang="en-US" sz="2400" dirty="0" smtClean="0"/>
              <a:t>Removed Chapter 3:  Water Quality Criteria.</a:t>
            </a:r>
          </a:p>
          <a:p>
            <a:r>
              <a:rPr lang="en-US" sz="2400" dirty="0" smtClean="0"/>
              <a:t>Removed Chapter 4:  Mixing Zones.</a:t>
            </a:r>
          </a:p>
          <a:p>
            <a:r>
              <a:rPr lang="en-US" sz="2400" dirty="0" smtClean="0"/>
              <a:t>Chapter 5: Wastewater Discharge Requirements  </a:t>
            </a:r>
          </a:p>
          <a:p>
            <a:pPr lvl="1"/>
            <a:r>
              <a:rPr lang="en-US" sz="2400" dirty="0"/>
              <a:t>Sections removed – Placarding, Critical Flow, Alternative Treatment, Combined Sewers, Industrial Wastes, Residues from Potable Water Treatment Plants, Cooling Water, and Other Wastes.</a:t>
            </a:r>
          </a:p>
          <a:p>
            <a:pPr lvl="1"/>
            <a:r>
              <a:rPr lang="en-US" sz="2400" dirty="0"/>
              <a:t>Wastewater </a:t>
            </a:r>
            <a:r>
              <a:rPr lang="en-US" sz="2400" dirty="0" err="1"/>
              <a:t>reqs</a:t>
            </a:r>
            <a:r>
              <a:rPr lang="en-US" sz="2400" dirty="0"/>
              <a:t>. modified to be consistent with Compact language</a:t>
            </a:r>
            <a:r>
              <a:rPr lang="en-US" sz="2400" dirty="0" smtClean="0"/>
              <a:t>.</a:t>
            </a:r>
          </a:p>
          <a:p>
            <a:r>
              <a:rPr lang="en-US" sz="2400" dirty="0" smtClean="0"/>
              <a:t>Appendices removed.</a:t>
            </a:r>
            <a:endParaRPr lang="en-US" sz="2400" dirty="0"/>
          </a:p>
          <a:p>
            <a:pPr marL="0" indent="0">
              <a:buNone/>
            </a:pPr>
            <a:endParaRPr lang="en-US" sz="2400" dirty="0"/>
          </a:p>
        </p:txBody>
      </p:sp>
    </p:spTree>
    <p:extLst>
      <p:ext uri="{BB962C8B-B14F-4D97-AF65-F5344CB8AC3E}">
        <p14:creationId xmlns:p14="http://schemas.microsoft.com/office/powerpoint/2010/main" val="22036607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dirty="0" smtClean="0"/>
              <a:t>Proposed Revisions (cont.)</a:t>
            </a:r>
            <a:endParaRPr lang="en-US" dirty="0"/>
          </a:p>
        </p:txBody>
      </p:sp>
      <p:sp>
        <p:nvSpPr>
          <p:cNvPr id="3" name="Content Placeholder 2"/>
          <p:cNvSpPr>
            <a:spLocks noGrp="1"/>
          </p:cNvSpPr>
          <p:nvPr>
            <p:ph idx="1"/>
          </p:nvPr>
        </p:nvSpPr>
        <p:spPr>
          <a:xfrm>
            <a:off x="152400" y="1219200"/>
            <a:ext cx="8534400" cy="5257800"/>
          </a:xfrm>
        </p:spPr>
        <p:txBody>
          <a:bodyPr/>
          <a:lstStyle/>
          <a:p>
            <a:r>
              <a:rPr lang="en-US" sz="2400" dirty="0"/>
              <a:t>Chap 1.1 Authority and </a:t>
            </a:r>
            <a:r>
              <a:rPr lang="en-US" sz="2400" dirty="0" smtClean="0"/>
              <a:t>Purpose – Section modified.</a:t>
            </a:r>
            <a:endParaRPr lang="en-US" sz="2000" dirty="0"/>
          </a:p>
          <a:p>
            <a:r>
              <a:rPr lang="en-US" sz="2400" dirty="0" smtClean="0"/>
              <a:t>Chap </a:t>
            </a:r>
            <a:r>
              <a:rPr lang="en-US" sz="2400" dirty="0"/>
              <a:t>1.2 Definitions</a:t>
            </a:r>
          </a:p>
          <a:p>
            <a:pPr lvl="1"/>
            <a:r>
              <a:rPr lang="en-US" sz="2000" dirty="0"/>
              <a:t>Non-applicable definitions removed.</a:t>
            </a:r>
          </a:p>
          <a:p>
            <a:r>
              <a:rPr lang="en-US" sz="2400" dirty="0"/>
              <a:t>Chap 1.3 General Conditions</a:t>
            </a:r>
          </a:p>
          <a:p>
            <a:pPr lvl="1"/>
            <a:r>
              <a:rPr lang="en-US" sz="2000" dirty="0"/>
              <a:t>“4 freedoms deleted”, 1 freedom added consistent with Compact language.</a:t>
            </a:r>
          </a:p>
          <a:p>
            <a:r>
              <a:rPr lang="en-US" sz="2400" dirty="0"/>
              <a:t>Chap 1.6 Variances -- section removed.</a:t>
            </a:r>
          </a:p>
          <a:p>
            <a:r>
              <a:rPr lang="en-US" sz="2400" dirty="0"/>
              <a:t>Chap 1.7 Site Specific Criteria -- section removed.</a:t>
            </a:r>
          </a:p>
          <a:p>
            <a:r>
              <a:rPr lang="en-US" sz="2400" dirty="0"/>
              <a:t>Chap 2.1 Designated Uses</a:t>
            </a:r>
          </a:p>
          <a:p>
            <a:pPr lvl="1"/>
            <a:r>
              <a:rPr lang="en-US" sz="2000" dirty="0"/>
              <a:t>Modified consistent with Compact language.</a:t>
            </a:r>
          </a:p>
          <a:p>
            <a:r>
              <a:rPr lang="en-US" sz="2400" dirty="0"/>
              <a:t>Chap 2.2 Clarification of Uses – section removed.</a:t>
            </a:r>
          </a:p>
          <a:p>
            <a:pPr marL="457200" lvl="1" indent="0">
              <a:buNone/>
            </a:pPr>
            <a:endParaRPr lang="en-US" sz="2000" dirty="0"/>
          </a:p>
          <a:p>
            <a:pPr marL="0" indent="0">
              <a:buNone/>
            </a:pPr>
            <a:endParaRPr lang="en-US" dirty="0" smtClean="0"/>
          </a:p>
          <a:p>
            <a:endParaRPr lang="en-US" dirty="0"/>
          </a:p>
        </p:txBody>
      </p:sp>
    </p:spTree>
    <p:extLst>
      <p:ext uri="{BB962C8B-B14F-4D97-AF65-F5344CB8AC3E}">
        <p14:creationId xmlns:p14="http://schemas.microsoft.com/office/powerpoint/2010/main" val="23092779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dirty="0" smtClean="0"/>
              <a:t>The Second Public Review </a:t>
            </a:r>
            <a:endParaRPr lang="en-US" dirty="0"/>
          </a:p>
        </p:txBody>
      </p:sp>
      <p:sp>
        <p:nvSpPr>
          <p:cNvPr id="3" name="Content Placeholder 2"/>
          <p:cNvSpPr>
            <a:spLocks noGrp="1"/>
          </p:cNvSpPr>
          <p:nvPr>
            <p:ph idx="1"/>
          </p:nvPr>
        </p:nvSpPr>
        <p:spPr>
          <a:xfrm>
            <a:off x="457200" y="1184275"/>
            <a:ext cx="8229600" cy="5521325"/>
          </a:xfrm>
        </p:spPr>
        <p:txBody>
          <a:bodyPr/>
          <a:lstStyle/>
          <a:p>
            <a:r>
              <a:rPr lang="en-US" sz="2800" dirty="0" smtClean="0"/>
              <a:t>On June 7, 2018, the Commission voted to proceed to a second public review.</a:t>
            </a:r>
          </a:p>
          <a:p>
            <a:endParaRPr lang="en-US" sz="2800" dirty="0" smtClean="0"/>
          </a:p>
          <a:p>
            <a:r>
              <a:rPr lang="en-US" sz="2800" dirty="0" smtClean="0"/>
              <a:t>Comment period is June 26 through August 10, 2018 </a:t>
            </a:r>
            <a:r>
              <a:rPr lang="en-US" sz="2800" dirty="0" smtClean="0">
                <a:solidFill>
                  <a:srgbClr val="FF0000"/>
                </a:solidFill>
              </a:rPr>
              <a:t>(extended to Aug. 20).</a:t>
            </a:r>
          </a:p>
          <a:p>
            <a:endParaRPr lang="en-US" sz="2800" dirty="0" smtClean="0"/>
          </a:p>
          <a:p>
            <a:r>
              <a:rPr lang="en-US" sz="2800" dirty="0" smtClean="0"/>
              <a:t>Hearing on July 26 @ 6pm at the Cincinnati Airport Holiday Inn. </a:t>
            </a:r>
          </a:p>
          <a:p>
            <a:endParaRPr lang="en-US" sz="2800" dirty="0" smtClean="0"/>
          </a:p>
          <a:p>
            <a:r>
              <a:rPr lang="en-US" sz="2800" dirty="0" smtClean="0"/>
              <a:t>Webinars July 12 @ 3pm and July 19 @ 6pm.</a:t>
            </a:r>
            <a:endParaRPr lang="en-US" sz="2800" dirty="0"/>
          </a:p>
        </p:txBody>
      </p:sp>
    </p:spTree>
    <p:extLst>
      <p:ext uri="{BB962C8B-B14F-4D97-AF65-F5344CB8AC3E}">
        <p14:creationId xmlns:p14="http://schemas.microsoft.com/office/powerpoint/2010/main" val="27130791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213"/>
            <a:ext cx="8229600" cy="865187"/>
          </a:xfrm>
        </p:spPr>
        <p:txBody>
          <a:bodyPr/>
          <a:lstStyle/>
          <a:p>
            <a:r>
              <a:rPr lang="en-US" sz="4000" dirty="0" smtClean="0"/>
              <a:t>Second Public Review Schedule</a:t>
            </a:r>
            <a:endParaRPr lang="en-US" sz="4000" dirty="0"/>
          </a:p>
        </p:txBody>
      </p:sp>
      <p:sp>
        <p:nvSpPr>
          <p:cNvPr id="3" name="Content Placeholder 2"/>
          <p:cNvSpPr>
            <a:spLocks noGrp="1"/>
          </p:cNvSpPr>
          <p:nvPr>
            <p:ph idx="1"/>
          </p:nvPr>
        </p:nvSpPr>
        <p:spPr>
          <a:xfrm>
            <a:off x="457200" y="1143000"/>
            <a:ext cx="8229600" cy="5105400"/>
          </a:xfrm>
        </p:spPr>
        <p:txBody>
          <a:bodyPr/>
          <a:lstStyle/>
          <a:p>
            <a:r>
              <a:rPr lang="en-US" sz="2400" dirty="0" smtClean="0"/>
              <a:t>Public review and hearing announced June 26.</a:t>
            </a:r>
          </a:p>
          <a:p>
            <a:endParaRPr lang="en-US" sz="2400" dirty="0" smtClean="0"/>
          </a:p>
          <a:p>
            <a:r>
              <a:rPr lang="en-US" sz="2400" dirty="0" smtClean="0"/>
              <a:t>Informational webinars July 12, 3pm and July 19, 6pm (15 &amp; 8 participants respectively).</a:t>
            </a:r>
          </a:p>
          <a:p>
            <a:endParaRPr lang="en-US" sz="2400" dirty="0" smtClean="0"/>
          </a:p>
          <a:p>
            <a:r>
              <a:rPr lang="en-US" sz="2400" dirty="0" smtClean="0"/>
              <a:t>Hearing July 26 @ 6pm, Cincinnati Airport Holiday Inn.</a:t>
            </a:r>
          </a:p>
          <a:p>
            <a:endParaRPr lang="en-US" sz="2400" dirty="0"/>
          </a:p>
          <a:p>
            <a:r>
              <a:rPr lang="en-US" sz="2400" dirty="0" smtClean="0"/>
              <a:t>Public comment period closed August 20. </a:t>
            </a:r>
            <a:endParaRPr lang="en-US" sz="2400" dirty="0" smtClean="0">
              <a:solidFill>
                <a:srgbClr val="FF0000"/>
              </a:solidFill>
            </a:endParaRPr>
          </a:p>
          <a:p>
            <a:pPr lvl="1"/>
            <a:r>
              <a:rPr lang="en-US" sz="2000" dirty="0" smtClean="0"/>
              <a:t>55 day review.</a:t>
            </a:r>
          </a:p>
          <a:p>
            <a:pPr lvl="1"/>
            <a:r>
              <a:rPr lang="en-US" sz="2000" dirty="0" smtClean="0"/>
              <a:t>Extended 10 days by public request.</a:t>
            </a:r>
          </a:p>
        </p:txBody>
      </p:sp>
    </p:spTree>
    <p:extLst>
      <p:ext uri="{BB962C8B-B14F-4D97-AF65-F5344CB8AC3E}">
        <p14:creationId xmlns:p14="http://schemas.microsoft.com/office/powerpoint/2010/main" val="14414936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July 26 Hearing Results</a:t>
            </a:r>
            <a:endParaRPr lang="en-US" dirty="0"/>
          </a:p>
        </p:txBody>
      </p:sp>
      <p:sp>
        <p:nvSpPr>
          <p:cNvPr id="3" name="Content Placeholder 2"/>
          <p:cNvSpPr>
            <a:spLocks noGrp="1"/>
          </p:cNvSpPr>
          <p:nvPr>
            <p:ph idx="1"/>
          </p:nvPr>
        </p:nvSpPr>
        <p:spPr/>
        <p:txBody>
          <a:bodyPr/>
          <a:lstStyle/>
          <a:p>
            <a:r>
              <a:rPr lang="en-US" sz="2400" dirty="0"/>
              <a:t>Hearing Board:</a:t>
            </a:r>
          </a:p>
          <a:p>
            <a:pPr marL="0" indent="0">
              <a:buNone/>
            </a:pPr>
            <a:r>
              <a:rPr lang="en-US" sz="2400" dirty="0" smtClean="0"/>
              <a:t>	</a:t>
            </a:r>
            <a:r>
              <a:rPr lang="en-US" sz="2000" dirty="0" smtClean="0"/>
              <a:t>Commissioner </a:t>
            </a:r>
            <a:r>
              <a:rPr lang="en-US" sz="2000" dirty="0"/>
              <a:t>FitzGerald – Federal</a:t>
            </a:r>
          </a:p>
          <a:p>
            <a:pPr marL="0" indent="0">
              <a:buNone/>
            </a:pPr>
            <a:r>
              <a:rPr lang="en-US" sz="2000" dirty="0" smtClean="0"/>
              <a:t>	Commissioner </a:t>
            </a:r>
            <a:r>
              <a:rPr lang="en-US" sz="2000" dirty="0"/>
              <a:t>Frevert- Illinois (PCS Chairman)</a:t>
            </a:r>
          </a:p>
          <a:p>
            <a:pPr marL="0" indent="0">
              <a:buNone/>
            </a:pPr>
            <a:r>
              <a:rPr lang="en-US" sz="2000" dirty="0" smtClean="0"/>
              <a:t>	Commissioner </a:t>
            </a:r>
            <a:r>
              <a:rPr lang="en-US" sz="2000" dirty="0"/>
              <a:t>Proxy Goodmann - Kentucky 	</a:t>
            </a:r>
          </a:p>
          <a:p>
            <a:pPr marL="0" indent="0">
              <a:buNone/>
            </a:pPr>
            <a:r>
              <a:rPr lang="en-US" sz="2000" dirty="0" smtClean="0"/>
              <a:t>	Commissioner </a:t>
            </a:r>
            <a:r>
              <a:rPr lang="en-US" sz="2000" dirty="0"/>
              <a:t>Potesta – WV (Commission Chair)</a:t>
            </a:r>
          </a:p>
          <a:p>
            <a:endParaRPr lang="en-US" sz="2400" dirty="0"/>
          </a:p>
          <a:p>
            <a:r>
              <a:rPr lang="en-US" sz="2400" dirty="0"/>
              <a:t>92 Attendees; 48 Commenters.</a:t>
            </a:r>
          </a:p>
          <a:p>
            <a:endParaRPr lang="en-US" sz="2400" dirty="0"/>
          </a:p>
          <a:p>
            <a:r>
              <a:rPr lang="en-US" sz="2400" dirty="0"/>
              <a:t>48 commenters were opposed to the proposal. </a:t>
            </a:r>
          </a:p>
          <a:p>
            <a:endParaRPr lang="en-US" sz="2400" dirty="0"/>
          </a:p>
        </p:txBody>
      </p:sp>
    </p:spTree>
    <p:extLst>
      <p:ext uri="{BB962C8B-B14F-4D97-AF65-F5344CB8AC3E}">
        <p14:creationId xmlns:p14="http://schemas.microsoft.com/office/powerpoint/2010/main" val="1311595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76200"/>
            <a:ext cx="7886700" cy="643778"/>
          </a:xfrm>
        </p:spPr>
        <p:txBody>
          <a:bodyPr/>
          <a:lstStyle/>
          <a:p>
            <a:r>
              <a:rPr lang="en-US" dirty="0" smtClean="0"/>
              <a:t>Background</a:t>
            </a:r>
            <a:endParaRPr lang="en-US" dirty="0"/>
          </a:p>
        </p:txBody>
      </p:sp>
      <p:sp>
        <p:nvSpPr>
          <p:cNvPr id="5" name="Content Placeholder 4"/>
          <p:cNvSpPr>
            <a:spLocks noGrp="1"/>
          </p:cNvSpPr>
          <p:nvPr>
            <p:ph idx="1"/>
          </p:nvPr>
        </p:nvSpPr>
        <p:spPr>
          <a:xfrm>
            <a:off x="251138" y="1048288"/>
            <a:ext cx="8519375" cy="5657312"/>
          </a:xfrm>
        </p:spPr>
        <p:txBody>
          <a:bodyPr>
            <a:noAutofit/>
          </a:bodyPr>
          <a:lstStyle/>
          <a:p>
            <a:r>
              <a:rPr lang="en-US" sz="2400" dirty="0" smtClean="0"/>
              <a:t>The current review began with the appointment of a Commission Ad-Hoc Committee to review its role in water quality standards implementation on June 30, 2015. </a:t>
            </a:r>
          </a:p>
          <a:p>
            <a:r>
              <a:rPr lang="en-US" sz="2400" dirty="0" smtClean="0"/>
              <a:t>The Ad-Hoc Committee developed 5 alternatives for consideration.</a:t>
            </a:r>
          </a:p>
          <a:p>
            <a:r>
              <a:rPr lang="en-US" sz="2400" dirty="0" smtClean="0"/>
              <a:t>The 5 alternatives were distributed for comment to the Commission’s advisory committees &amp; TEC.</a:t>
            </a:r>
          </a:p>
          <a:p>
            <a:r>
              <a:rPr lang="en-US" sz="2400" dirty="0" smtClean="0"/>
              <a:t>The Ad Hoc Committee recommended a preferred alternative #2.</a:t>
            </a:r>
          </a:p>
          <a:p>
            <a:r>
              <a:rPr lang="en-US" sz="2400" dirty="0" smtClean="0"/>
              <a:t>An expanded version of Alternative #2 was developed.</a:t>
            </a:r>
          </a:p>
          <a:p>
            <a:r>
              <a:rPr lang="en-US" sz="2400" dirty="0" smtClean="0"/>
              <a:t>A minority report was developed along with the expanded preferred alternative.</a:t>
            </a:r>
          </a:p>
        </p:txBody>
      </p:sp>
    </p:spTree>
    <p:extLst>
      <p:ext uri="{BB962C8B-B14F-4D97-AF65-F5344CB8AC3E}">
        <p14:creationId xmlns:p14="http://schemas.microsoft.com/office/powerpoint/2010/main" val="32987466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39825"/>
          </a:xfrm>
        </p:spPr>
        <p:txBody>
          <a:bodyPr/>
          <a:lstStyle/>
          <a:p>
            <a:r>
              <a:rPr lang="en-US" dirty="0" smtClean="0"/>
              <a:t>Public Comments Received During Second Public Review</a:t>
            </a:r>
            <a:endParaRPr lang="en-US" dirty="0"/>
          </a:p>
        </p:txBody>
      </p:sp>
      <p:sp>
        <p:nvSpPr>
          <p:cNvPr id="3" name="Content Placeholder 2"/>
          <p:cNvSpPr>
            <a:spLocks noGrp="1"/>
          </p:cNvSpPr>
          <p:nvPr>
            <p:ph idx="1"/>
          </p:nvPr>
        </p:nvSpPr>
        <p:spPr>
          <a:xfrm>
            <a:off x="0" y="1219200"/>
            <a:ext cx="8915400" cy="5867400"/>
          </a:xfrm>
        </p:spPr>
        <p:txBody>
          <a:bodyPr/>
          <a:lstStyle/>
          <a:p>
            <a:pPr lvl="1"/>
            <a:endParaRPr lang="en-US" sz="1800" dirty="0"/>
          </a:p>
          <a:p>
            <a:r>
              <a:rPr lang="en-US" sz="2200" dirty="0" smtClean="0"/>
              <a:t>10 -- Detailed </a:t>
            </a:r>
            <a:r>
              <a:rPr lang="en-US" sz="2200" dirty="0"/>
              <a:t>comments from entities in favor of Alternative #2.  </a:t>
            </a:r>
          </a:p>
          <a:p>
            <a:endParaRPr lang="en-US" sz="2200" dirty="0" smtClean="0"/>
          </a:p>
          <a:p>
            <a:r>
              <a:rPr lang="en-US" sz="2200" dirty="0" smtClean="0"/>
              <a:t>38 -- Detailed comments from entities not in favor of Alternative #2.</a:t>
            </a:r>
          </a:p>
          <a:p>
            <a:pPr lvl="1"/>
            <a:r>
              <a:rPr lang="en-US" sz="1800" dirty="0" smtClean="0"/>
              <a:t>Sometimes submitted by multiple entities.</a:t>
            </a:r>
          </a:p>
          <a:p>
            <a:pPr lvl="1"/>
            <a:r>
              <a:rPr lang="en-US" sz="1800" dirty="0" smtClean="0"/>
              <a:t>Sometimes also stated support for Alternatives #3 and/or #4.</a:t>
            </a:r>
          </a:p>
          <a:p>
            <a:endParaRPr lang="en-US" sz="2200" dirty="0" smtClean="0"/>
          </a:p>
          <a:p>
            <a:r>
              <a:rPr lang="en-US" sz="2200" dirty="0" smtClean="0"/>
              <a:t>5,728 </a:t>
            </a:r>
            <a:r>
              <a:rPr lang="en-US" sz="2200" dirty="0"/>
              <a:t>--  </a:t>
            </a:r>
            <a:r>
              <a:rPr lang="en-US" sz="2200" dirty="0" smtClean="0"/>
              <a:t>Comments from Individuals of the General Public not </a:t>
            </a:r>
            <a:r>
              <a:rPr lang="en-US" sz="2200" dirty="0"/>
              <a:t>in favor of Alternative#2.</a:t>
            </a:r>
          </a:p>
          <a:p>
            <a:pPr lvl="1"/>
            <a:r>
              <a:rPr lang="en-US" sz="1800" dirty="0" smtClean="0"/>
              <a:t>Vast majority of these comments were thru “Third-Party</a:t>
            </a:r>
            <a:r>
              <a:rPr lang="en-US" sz="1800" dirty="0"/>
              <a:t>” emails </a:t>
            </a:r>
            <a:r>
              <a:rPr lang="en-US" sz="1800" dirty="0" smtClean="0"/>
              <a:t>meaning </a:t>
            </a:r>
            <a:r>
              <a:rPr lang="en-US" sz="1800" dirty="0"/>
              <a:t>they were generated through a website </a:t>
            </a:r>
            <a:r>
              <a:rPr lang="en-US" sz="1800" dirty="0" smtClean="0"/>
              <a:t>and sent to us.  Unknown whether these comments were generated by the commenter or auto-generated thru email lists.</a:t>
            </a:r>
            <a:endParaRPr lang="en-US" sz="1800" dirty="0"/>
          </a:p>
          <a:p>
            <a:pPr marL="0" indent="0">
              <a:buNone/>
            </a:pPr>
            <a:endParaRPr lang="en-US" sz="2200" dirty="0" smtClean="0"/>
          </a:p>
          <a:p>
            <a:endParaRPr lang="en-US" sz="2200" dirty="0" smtClean="0"/>
          </a:p>
          <a:p>
            <a:endParaRPr lang="en-US" sz="2200" dirty="0"/>
          </a:p>
        </p:txBody>
      </p:sp>
    </p:spTree>
    <p:extLst>
      <p:ext uri="{BB962C8B-B14F-4D97-AF65-F5344CB8AC3E}">
        <p14:creationId xmlns:p14="http://schemas.microsoft.com/office/powerpoint/2010/main" val="29090785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
            </a:r>
            <a:br>
              <a:rPr lang="en-US" dirty="0" smtClean="0"/>
            </a:br>
            <a:r>
              <a:rPr lang="en-US" dirty="0" smtClean="0"/>
              <a:t>Summary</a:t>
            </a:r>
            <a:br>
              <a:rPr lang="en-US" dirty="0" smtClean="0"/>
            </a:br>
            <a:endParaRPr lang="en-US" dirty="0"/>
          </a:p>
        </p:txBody>
      </p:sp>
      <p:sp>
        <p:nvSpPr>
          <p:cNvPr id="3" name="Content Placeholder 2"/>
          <p:cNvSpPr>
            <a:spLocks noGrp="1"/>
          </p:cNvSpPr>
          <p:nvPr>
            <p:ph idx="1"/>
          </p:nvPr>
        </p:nvSpPr>
        <p:spPr>
          <a:xfrm>
            <a:off x="457200" y="1524000"/>
            <a:ext cx="8229600" cy="4038600"/>
          </a:xfrm>
        </p:spPr>
        <p:txBody>
          <a:bodyPr/>
          <a:lstStyle/>
          <a:p>
            <a:r>
              <a:rPr lang="en-US" dirty="0" smtClean="0"/>
              <a:t>All comments received from 1</a:t>
            </a:r>
            <a:r>
              <a:rPr lang="en-US" baseline="30000" dirty="0" smtClean="0"/>
              <a:t>st</a:t>
            </a:r>
            <a:r>
              <a:rPr lang="en-US" dirty="0" smtClean="0"/>
              <a:t> and 2</a:t>
            </a:r>
            <a:r>
              <a:rPr lang="en-US" baseline="30000" dirty="0" smtClean="0"/>
              <a:t>nd</a:t>
            </a:r>
            <a:r>
              <a:rPr lang="en-US" dirty="0" smtClean="0"/>
              <a:t> public review have been available on ORSANCO’s website since late August.</a:t>
            </a:r>
          </a:p>
          <a:p>
            <a:pPr lvl="1"/>
            <a:r>
              <a:rPr lang="en-US" dirty="0" smtClean="0"/>
              <a:t>Advisory committees &amp; TEC.</a:t>
            </a:r>
          </a:p>
          <a:p>
            <a:pPr lvl="1"/>
            <a:r>
              <a:rPr lang="en-US" dirty="0" smtClean="0"/>
              <a:t>1</a:t>
            </a:r>
            <a:r>
              <a:rPr lang="en-US" baseline="30000" dirty="0" smtClean="0"/>
              <a:t>st</a:t>
            </a:r>
            <a:r>
              <a:rPr lang="en-US" dirty="0" smtClean="0"/>
              <a:t> Public Review.</a:t>
            </a:r>
          </a:p>
          <a:p>
            <a:pPr lvl="1"/>
            <a:r>
              <a:rPr lang="en-US" dirty="0" smtClean="0"/>
              <a:t>Hearing transcript.</a:t>
            </a:r>
          </a:p>
          <a:p>
            <a:pPr lvl="1"/>
            <a:r>
              <a:rPr lang="en-US" dirty="0" smtClean="0"/>
              <a:t>2</a:t>
            </a:r>
            <a:r>
              <a:rPr lang="en-US" baseline="30000" dirty="0" smtClean="0"/>
              <a:t>nd</a:t>
            </a:r>
            <a:r>
              <a:rPr lang="en-US" dirty="0" smtClean="0"/>
              <a:t> </a:t>
            </a:r>
            <a:r>
              <a:rPr lang="en-US" smtClean="0"/>
              <a:t>Public Review.</a:t>
            </a:r>
            <a:endParaRPr lang="en-US" dirty="0"/>
          </a:p>
        </p:txBody>
      </p:sp>
    </p:spTree>
    <p:extLst>
      <p:ext uri="{BB962C8B-B14F-4D97-AF65-F5344CB8AC3E}">
        <p14:creationId xmlns:p14="http://schemas.microsoft.com/office/powerpoint/2010/main" val="41305291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1139825"/>
          </a:xfrm>
        </p:spPr>
        <p:txBody>
          <a:bodyPr/>
          <a:lstStyle/>
          <a:p>
            <a:r>
              <a:rPr lang="en-US" dirty="0" smtClean="0"/>
              <a:t>Advisory Committees and Technical Committee Comments </a:t>
            </a:r>
            <a:endParaRPr lang="en-US" dirty="0"/>
          </a:p>
        </p:txBody>
      </p:sp>
      <p:sp>
        <p:nvSpPr>
          <p:cNvPr id="3" name="Content Placeholder 2"/>
          <p:cNvSpPr>
            <a:spLocks noGrp="1"/>
          </p:cNvSpPr>
          <p:nvPr>
            <p:ph idx="1"/>
          </p:nvPr>
        </p:nvSpPr>
        <p:spPr>
          <a:xfrm>
            <a:off x="152400" y="1676400"/>
            <a:ext cx="8763000" cy="4648200"/>
          </a:xfrm>
        </p:spPr>
        <p:txBody>
          <a:bodyPr/>
          <a:lstStyle/>
          <a:p>
            <a:r>
              <a:rPr lang="en-US" sz="2400" dirty="0" smtClean="0"/>
              <a:t>During the Commission’s internal review of the alternatives, ORSANCO’s advisory committees and Technical Committee were asked to comment (July, 2017).</a:t>
            </a:r>
          </a:p>
          <a:p>
            <a:pPr lvl="1"/>
            <a:r>
              <a:rPr lang="en-US" sz="2000" dirty="0" smtClean="0"/>
              <a:t>Chemical Industry Advisory Committee</a:t>
            </a:r>
          </a:p>
          <a:p>
            <a:pPr lvl="1"/>
            <a:r>
              <a:rPr lang="en-US" sz="2000" dirty="0" smtClean="0"/>
              <a:t>Power Industry Advisory Committee</a:t>
            </a:r>
          </a:p>
          <a:p>
            <a:pPr lvl="1"/>
            <a:r>
              <a:rPr lang="en-US" sz="2000" dirty="0" smtClean="0"/>
              <a:t>Public Information Advisory Committee</a:t>
            </a:r>
          </a:p>
          <a:p>
            <a:pPr lvl="1"/>
            <a:r>
              <a:rPr lang="en-US" sz="2000" dirty="0" smtClean="0"/>
              <a:t>POTW Advisory Committee</a:t>
            </a:r>
          </a:p>
          <a:p>
            <a:pPr lvl="1"/>
            <a:r>
              <a:rPr lang="en-US" sz="2000" dirty="0" smtClean="0"/>
              <a:t>Water Users Advisory Committee</a:t>
            </a:r>
          </a:p>
          <a:p>
            <a:pPr lvl="1"/>
            <a:r>
              <a:rPr lang="en-US" sz="2000" dirty="0" smtClean="0"/>
              <a:t>Watershed Organizations Advisory Committee</a:t>
            </a:r>
          </a:p>
          <a:p>
            <a:pPr lvl="1"/>
            <a:r>
              <a:rPr lang="en-US" sz="2000" dirty="0" smtClean="0"/>
              <a:t>Technical Committee – State &amp; Federal Agencies.</a:t>
            </a:r>
          </a:p>
          <a:p>
            <a:r>
              <a:rPr lang="en-US" sz="2400" dirty="0" smtClean="0"/>
              <a:t>Comments summary available on website.</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28650" y="76200"/>
            <a:ext cx="7886700" cy="643778"/>
          </a:xfrm>
        </p:spPr>
        <p:txBody>
          <a:bodyPr/>
          <a:lstStyle/>
          <a:p>
            <a:r>
              <a:rPr lang="en-US" dirty="0" smtClean="0"/>
              <a:t>Background (cont.)</a:t>
            </a:r>
            <a:endParaRPr lang="en-US" dirty="0"/>
          </a:p>
        </p:txBody>
      </p:sp>
      <p:sp>
        <p:nvSpPr>
          <p:cNvPr id="5" name="Content Placeholder 4"/>
          <p:cNvSpPr>
            <a:spLocks noGrp="1"/>
          </p:cNvSpPr>
          <p:nvPr>
            <p:ph idx="1"/>
          </p:nvPr>
        </p:nvSpPr>
        <p:spPr>
          <a:xfrm>
            <a:off x="251138" y="1371600"/>
            <a:ext cx="8519375" cy="5276312"/>
          </a:xfrm>
        </p:spPr>
        <p:txBody>
          <a:bodyPr>
            <a:noAutofit/>
          </a:bodyPr>
          <a:lstStyle/>
          <a:p>
            <a:r>
              <a:rPr lang="en-US" sz="2400" dirty="0" smtClean="0"/>
              <a:t>At October 2017 Commission meeting, the work of the Ad Hoc Committee was referred to the Pollution Control Standards (PCS) Committee to be utilized as part of the Commission’s 2018 PCS review process. </a:t>
            </a:r>
          </a:p>
          <a:p>
            <a:endParaRPr lang="en-US" sz="2400" dirty="0"/>
          </a:p>
          <a:p>
            <a:r>
              <a:rPr lang="en-US" sz="2400" dirty="0" smtClean="0"/>
              <a:t>Commission authorized PCS Committee to initiate a public review of the alternatives.</a:t>
            </a:r>
          </a:p>
          <a:p>
            <a:endParaRPr lang="en-US" sz="2400" dirty="0"/>
          </a:p>
          <a:p>
            <a:r>
              <a:rPr lang="en-US" sz="2400" dirty="0" smtClean="0"/>
              <a:t>1</a:t>
            </a:r>
            <a:r>
              <a:rPr lang="en-US" sz="2400" baseline="30000" dirty="0" smtClean="0"/>
              <a:t>st</a:t>
            </a:r>
            <a:r>
              <a:rPr lang="en-US" sz="2400" dirty="0" smtClean="0"/>
              <a:t> Public review and comment period was launched on Jan. 10 with a closing date of Feb. 24.</a:t>
            </a:r>
          </a:p>
          <a:p>
            <a:endParaRPr lang="en-US" sz="2400" dirty="0"/>
          </a:p>
          <a:p>
            <a:endParaRPr lang="en-US" sz="2400" dirty="0"/>
          </a:p>
          <a:p>
            <a:endParaRPr lang="en-US" sz="2400" dirty="0" smtClean="0"/>
          </a:p>
          <a:p>
            <a:endParaRPr lang="en-US" sz="2400" dirty="0"/>
          </a:p>
        </p:txBody>
      </p:sp>
    </p:spTree>
    <p:extLst>
      <p:ext uri="{BB962C8B-B14F-4D97-AF65-F5344CB8AC3E}">
        <p14:creationId xmlns:p14="http://schemas.microsoft.com/office/powerpoint/2010/main" val="2800721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dirty="0" smtClean="0"/>
              <a:t>Purpose of the First Public Review</a:t>
            </a:r>
            <a:endParaRPr lang="en-US" dirty="0"/>
          </a:p>
        </p:txBody>
      </p:sp>
      <p:sp>
        <p:nvSpPr>
          <p:cNvPr id="3" name="Content Placeholder 2"/>
          <p:cNvSpPr>
            <a:spLocks noGrp="1"/>
          </p:cNvSpPr>
          <p:nvPr>
            <p:ph idx="1"/>
          </p:nvPr>
        </p:nvSpPr>
        <p:spPr>
          <a:xfrm>
            <a:off x="152400" y="1412875"/>
            <a:ext cx="8534400" cy="5140325"/>
          </a:xfrm>
        </p:spPr>
        <p:txBody>
          <a:bodyPr/>
          <a:lstStyle/>
          <a:p>
            <a:r>
              <a:rPr lang="en-US" sz="2600" dirty="0" smtClean="0"/>
              <a:t>Solicit input from the public on 5 alternatives considered by the Commission for future implementation of the Commissions Pollution Control Standards, including :</a:t>
            </a:r>
          </a:p>
          <a:p>
            <a:endParaRPr lang="en-US" sz="2600" dirty="0" smtClean="0"/>
          </a:p>
          <a:p>
            <a:pPr lvl="1"/>
            <a:r>
              <a:rPr lang="en-US" sz="2600" dirty="0" smtClean="0"/>
              <a:t>5 alternatives developed and considered by the Ad Hoc Committee.</a:t>
            </a:r>
          </a:p>
          <a:p>
            <a:pPr lvl="1"/>
            <a:r>
              <a:rPr lang="en-US" sz="2600" dirty="0" smtClean="0"/>
              <a:t>An expanded alternative (#2) which is preferred by a majority of Commissioners.</a:t>
            </a:r>
          </a:p>
          <a:p>
            <a:pPr lvl="1"/>
            <a:r>
              <a:rPr lang="en-US" sz="2600" dirty="0" smtClean="0"/>
              <a:t>A minority report which provides rationale for not implementing Alt. #2.</a:t>
            </a:r>
            <a:endParaRPr lang="en-US" sz="2600" dirty="0"/>
          </a:p>
        </p:txBody>
      </p:sp>
    </p:spTree>
    <p:extLst>
      <p:ext uri="{BB962C8B-B14F-4D97-AF65-F5344CB8AC3E}">
        <p14:creationId xmlns:p14="http://schemas.microsoft.com/office/powerpoint/2010/main" val="855296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39825"/>
          </a:xfrm>
        </p:spPr>
        <p:txBody>
          <a:bodyPr/>
          <a:lstStyle/>
          <a:p>
            <a:r>
              <a:rPr lang="en-US" sz="3600" dirty="0" smtClean="0"/>
              <a:t>Five Alternatives</a:t>
            </a:r>
            <a:endParaRPr lang="en-US" sz="3600" dirty="0"/>
          </a:p>
        </p:txBody>
      </p:sp>
      <p:sp>
        <p:nvSpPr>
          <p:cNvPr id="3" name="Content Placeholder 2"/>
          <p:cNvSpPr>
            <a:spLocks noGrp="1"/>
          </p:cNvSpPr>
          <p:nvPr>
            <p:ph idx="1"/>
          </p:nvPr>
        </p:nvSpPr>
        <p:spPr>
          <a:xfrm>
            <a:off x="457200" y="838200"/>
            <a:ext cx="8229600" cy="5791200"/>
          </a:xfrm>
        </p:spPr>
        <p:txBody>
          <a:bodyPr/>
          <a:lstStyle/>
          <a:p>
            <a:r>
              <a:rPr lang="en-US" sz="2400" dirty="0" smtClean="0"/>
              <a:t>#1 – All together eliminate ORSANCO’s standards and defer to Clean Water Act and states’ standards.</a:t>
            </a:r>
          </a:p>
          <a:p>
            <a:r>
              <a:rPr lang="en-US" sz="2400" dirty="0" smtClean="0"/>
              <a:t>#2 – Eliminate Chapter 3 “Water Quality Criteria”, Chapter 4 “Mixing Zones”, and much of Chapter 5 “Wastewater Discharge Requirements”.  This is currently the preferred alternative.</a:t>
            </a:r>
          </a:p>
          <a:p>
            <a:r>
              <a:rPr lang="en-US" sz="2400" dirty="0" smtClean="0"/>
              <a:t>#3 – Utilize USEPA National Recommended Water Quality Criteria.  Deviate only as appropriate.</a:t>
            </a:r>
          </a:p>
          <a:p>
            <a:r>
              <a:rPr lang="en-US" sz="2400" dirty="0" smtClean="0"/>
              <a:t>#4 – Expand ORSANCO’s standards program to increase harmonization of standards and uniform implementation between states.</a:t>
            </a:r>
          </a:p>
          <a:p>
            <a:r>
              <a:rPr lang="en-US" sz="2400" dirty="0" smtClean="0"/>
              <a:t>#5 – Keep standards as is, but clarify that they are not mandatory but should be considered. </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Public Notification Process</a:t>
            </a:r>
            <a:endParaRPr lang="en-US" dirty="0"/>
          </a:p>
        </p:txBody>
      </p:sp>
      <p:sp>
        <p:nvSpPr>
          <p:cNvPr id="3" name="Content Placeholder 2"/>
          <p:cNvSpPr>
            <a:spLocks noGrp="1"/>
          </p:cNvSpPr>
          <p:nvPr>
            <p:ph idx="1"/>
          </p:nvPr>
        </p:nvSpPr>
        <p:spPr>
          <a:xfrm>
            <a:off x="457200" y="1216025"/>
            <a:ext cx="8229600" cy="5659035"/>
          </a:xfrm>
        </p:spPr>
        <p:txBody>
          <a:bodyPr/>
          <a:lstStyle/>
          <a:p>
            <a:r>
              <a:rPr lang="en-US" dirty="0" smtClean="0"/>
              <a:t>Developed press release, public notice, and website with resource materials.  Reviewed by PCS Committee.</a:t>
            </a:r>
          </a:p>
          <a:p>
            <a:r>
              <a:rPr lang="en-US" dirty="0" smtClean="0"/>
              <a:t>Sent 3483 emails with press release and notice.</a:t>
            </a:r>
          </a:p>
          <a:p>
            <a:r>
              <a:rPr lang="en-US" dirty="0" smtClean="0"/>
              <a:t>Sent 719 postcards to permitted discharges.</a:t>
            </a:r>
          </a:p>
          <a:p>
            <a:r>
              <a:rPr lang="en-US" dirty="0" smtClean="0"/>
              <a:t>Press release and notice sent to over 200 media outlets.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39825"/>
          </a:xfrm>
        </p:spPr>
        <p:txBody>
          <a:bodyPr/>
          <a:lstStyle/>
          <a:p>
            <a:r>
              <a:rPr lang="en-US" dirty="0" smtClean="0"/>
              <a:t>Webinars</a:t>
            </a:r>
            <a:endParaRPr lang="en-US" dirty="0"/>
          </a:p>
        </p:txBody>
      </p:sp>
      <p:sp>
        <p:nvSpPr>
          <p:cNvPr id="3" name="Content Placeholder 2"/>
          <p:cNvSpPr>
            <a:spLocks noGrp="1"/>
          </p:cNvSpPr>
          <p:nvPr>
            <p:ph idx="1"/>
          </p:nvPr>
        </p:nvSpPr>
        <p:spPr>
          <a:xfrm>
            <a:off x="457200" y="1371600"/>
            <a:ext cx="8229600" cy="5257800"/>
          </a:xfrm>
        </p:spPr>
        <p:txBody>
          <a:bodyPr/>
          <a:lstStyle/>
          <a:p>
            <a:r>
              <a:rPr lang="en-US" dirty="0" smtClean="0"/>
              <a:t>Informational webinars were held Jan. 24 and Jan. 31.</a:t>
            </a:r>
          </a:p>
          <a:p>
            <a:endParaRPr lang="en-US" dirty="0" smtClean="0"/>
          </a:p>
          <a:p>
            <a:r>
              <a:rPr lang="en-US" dirty="0" smtClean="0"/>
              <a:t>Purpose to provide overview of resource materials available,  summarize the 5 alternatives and minority report, and answer questions.</a:t>
            </a:r>
          </a:p>
          <a:p>
            <a:endParaRPr lang="en-US" dirty="0" smtClean="0"/>
          </a:p>
          <a:p>
            <a:r>
              <a:rPr lang="en-US" dirty="0" smtClean="0"/>
              <a:t>13 and 6 participants respectively.</a:t>
            </a:r>
            <a:endParaRPr lang="en-US" dirty="0"/>
          </a:p>
        </p:txBody>
      </p:sp>
    </p:spTree>
    <p:extLst>
      <p:ext uri="{BB962C8B-B14F-4D97-AF65-F5344CB8AC3E}">
        <p14:creationId xmlns:p14="http://schemas.microsoft.com/office/powerpoint/2010/main" val="1000646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9225"/>
            <a:ext cx="8229600" cy="1139825"/>
          </a:xfrm>
        </p:spPr>
        <p:txBody>
          <a:bodyPr/>
          <a:lstStyle/>
          <a:p>
            <a:pPr>
              <a:defRPr/>
            </a:pPr>
            <a:r>
              <a:rPr lang="en-US" sz="3200" dirty="0" smtClean="0"/>
              <a:t>Resource Materials on Website</a:t>
            </a:r>
            <a:endParaRPr lang="en-US" sz="3200" dirty="0"/>
          </a:p>
        </p:txBody>
      </p:sp>
      <p:sp>
        <p:nvSpPr>
          <p:cNvPr id="3" name="Content Placeholder 2"/>
          <p:cNvSpPr>
            <a:spLocks noGrp="1"/>
          </p:cNvSpPr>
          <p:nvPr>
            <p:ph idx="1"/>
          </p:nvPr>
        </p:nvSpPr>
        <p:spPr>
          <a:xfrm>
            <a:off x="152400" y="1078172"/>
            <a:ext cx="8763000" cy="5551227"/>
          </a:xfrm>
        </p:spPr>
        <p:txBody>
          <a:bodyPr/>
          <a:lstStyle/>
          <a:p>
            <a:pPr>
              <a:defRPr/>
            </a:pPr>
            <a:r>
              <a:rPr lang="en-US" sz="2400" dirty="0" smtClean="0"/>
              <a:t>Descriptions of the 5 alternatives, Expanded Alternative #2, and Minority Report.</a:t>
            </a:r>
            <a:endParaRPr lang="en-US" sz="2400" dirty="0"/>
          </a:p>
          <a:p>
            <a:pPr>
              <a:defRPr/>
            </a:pPr>
            <a:r>
              <a:rPr lang="en-US" sz="2400" dirty="0" smtClean="0"/>
              <a:t>Summary of Comments from Advisory Committees and Technical Committee.</a:t>
            </a:r>
          </a:p>
          <a:p>
            <a:pPr>
              <a:defRPr/>
            </a:pPr>
            <a:r>
              <a:rPr lang="en-US" sz="2400" dirty="0" smtClean="0"/>
              <a:t>Mock-up of standards revised based on Alternative #2</a:t>
            </a:r>
            <a:r>
              <a:rPr lang="en-US" sz="2400" dirty="0"/>
              <a:t> </a:t>
            </a:r>
            <a:r>
              <a:rPr lang="en-US" sz="2400" dirty="0" smtClean="0"/>
              <a:t>(for illustrative purposes).</a:t>
            </a:r>
          </a:p>
          <a:p>
            <a:pPr>
              <a:defRPr/>
            </a:pPr>
            <a:r>
              <a:rPr lang="en-US" sz="2400" dirty="0" smtClean="0"/>
              <a:t>Webinar presentations.</a:t>
            </a:r>
          </a:p>
          <a:p>
            <a:pPr>
              <a:defRPr/>
            </a:pPr>
            <a:r>
              <a:rPr lang="en-US" sz="2400" dirty="0" smtClean="0"/>
              <a:t>Compilation of Ohio River criteria.</a:t>
            </a:r>
          </a:p>
          <a:p>
            <a:pPr>
              <a:defRPr/>
            </a:pPr>
            <a:r>
              <a:rPr lang="en-US" sz="2400" dirty="0"/>
              <a:t>May 11, 2015 Report of the Commission Ad Hoc Committee on Water Quality Standards Implementation</a:t>
            </a:r>
            <a:r>
              <a:rPr lang="en-US" sz="2400" dirty="0" smtClean="0"/>
              <a:t>.</a:t>
            </a:r>
          </a:p>
          <a:p>
            <a:pPr>
              <a:defRPr/>
            </a:pPr>
            <a:r>
              <a:rPr lang="en-US" sz="2400" dirty="0" smtClean="0"/>
              <a:t>Compilation of all comments received.</a:t>
            </a:r>
            <a:endParaRPr lang="en-US" sz="2400" dirty="0"/>
          </a:p>
          <a:p>
            <a:pPr>
              <a:defRPr/>
            </a:pPr>
            <a:endParaRPr lang="en-US" sz="2400" dirty="0" smtClean="0"/>
          </a:p>
          <a:p>
            <a:pPr>
              <a:defRPr/>
            </a:pPr>
            <a:endParaRPr lang="en-US" sz="2400" dirty="0" smtClean="0"/>
          </a:p>
          <a:p>
            <a:pPr>
              <a:defRPr/>
            </a:pPr>
            <a:endParaRPr lang="en-US" sz="2400" dirty="0" smtClean="0"/>
          </a:p>
          <a:p>
            <a:pPr>
              <a:defRPr/>
            </a:pPr>
            <a:endParaRPr lang="en-US" sz="2400" dirty="0"/>
          </a:p>
          <a:p>
            <a:pPr>
              <a:defRPr/>
            </a:pPr>
            <a:endParaRPr lang="en-US" sz="2400" dirty="0" smtClean="0"/>
          </a:p>
          <a:p>
            <a:pPr>
              <a:defRPr/>
            </a:pPr>
            <a:endParaRPr lang="en-US" sz="2400" dirty="0"/>
          </a:p>
          <a:p>
            <a:pPr>
              <a:defRPr/>
            </a:pPr>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Globe">
  <a:themeElements>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Glob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Globe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Globe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Globe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Globe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Globe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Globe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Globe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Globe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3710</TotalTime>
  <Words>1330</Words>
  <Application>Microsoft Office PowerPoint</Application>
  <PresentationFormat>On-screen Show (4:3)</PresentationFormat>
  <Paragraphs>152</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Verdana</vt:lpstr>
      <vt:lpstr>Wingdings</vt:lpstr>
      <vt:lpstr>Globe</vt:lpstr>
      <vt:lpstr>Review of   Pollution Control Standards for Discharges to the Ohio River</vt:lpstr>
      <vt:lpstr>Background</vt:lpstr>
      <vt:lpstr>Advisory Committees and Technical Committee Comments </vt:lpstr>
      <vt:lpstr>Background (cont.)</vt:lpstr>
      <vt:lpstr>Purpose of the First Public Review</vt:lpstr>
      <vt:lpstr>Five Alternatives</vt:lpstr>
      <vt:lpstr>Public Notification Process</vt:lpstr>
      <vt:lpstr>Webinars</vt:lpstr>
      <vt:lpstr>Resource Materials on Website</vt:lpstr>
      <vt:lpstr>Public Comments Received 1st Review</vt:lpstr>
      <vt:lpstr>PCS Committee Mtg</vt:lpstr>
      <vt:lpstr>Expanded Alternative #2</vt:lpstr>
      <vt:lpstr>June 2018 Commission Mtg</vt:lpstr>
      <vt:lpstr>  Ohio  River  Valley  Water  Sanitation  Commission  Second Public Comment Period for Review of   Pollution Control Standards for Discharges to the Ohio River</vt:lpstr>
      <vt:lpstr>Proposed Revisions</vt:lpstr>
      <vt:lpstr>Proposed Revisions (cont.)</vt:lpstr>
      <vt:lpstr>The Second Public Review </vt:lpstr>
      <vt:lpstr>Second Public Review Schedule</vt:lpstr>
      <vt:lpstr>July 26 Hearing Results</vt:lpstr>
      <vt:lpstr>Public Comments Received During Second Public Review</vt:lpstr>
      <vt:lpstr> Summary </vt:lpstr>
    </vt:vector>
  </TitlesOfParts>
  <Company>ORSANCO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ORSANCO Pollution Control Standards</dc:title>
  <dc:creator>peter</dc:creator>
  <cp:lastModifiedBy>Jason Heath</cp:lastModifiedBy>
  <cp:revision>439</cp:revision>
  <cp:lastPrinted>2018-01-11T16:39:28Z</cp:lastPrinted>
  <dcterms:created xsi:type="dcterms:W3CDTF">2002-04-19T20:15:52Z</dcterms:created>
  <dcterms:modified xsi:type="dcterms:W3CDTF">2018-10-08T15:13:41Z</dcterms:modified>
</cp:coreProperties>
</file>