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4" r:id="rId2"/>
    <p:sldId id="378" r:id="rId3"/>
    <p:sldId id="376" r:id="rId4"/>
    <p:sldId id="371" r:id="rId5"/>
    <p:sldId id="265" r:id="rId6"/>
    <p:sldId id="360" r:id="rId7"/>
    <p:sldId id="336" r:id="rId8"/>
    <p:sldId id="370" r:id="rId9"/>
    <p:sldId id="377" r:id="rId10"/>
    <p:sldId id="282" r:id="rId11"/>
    <p:sldId id="372" r:id="rId12"/>
    <p:sldId id="373" r:id="rId13"/>
    <p:sldId id="260" r:id="rId14"/>
    <p:sldId id="290" r:id="rId15"/>
    <p:sldId id="374" r:id="rId16"/>
    <p:sldId id="375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2529" autoAdjust="0"/>
  </p:normalViewPr>
  <p:slideViewPr>
    <p:cSldViewPr>
      <p:cViewPr varScale="1">
        <p:scale>
          <a:sx n="79" d="100"/>
          <a:sy n="79" d="100"/>
        </p:scale>
        <p:origin x="50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31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Pittsburgh (ORM 13)</a:t>
            </a:r>
          </a:p>
        </c:rich>
      </c:tx>
      <c:layout>
        <c:manualLayout>
          <c:xMode val="edge"/>
          <c:yMode val="edge"/>
          <c:x val="0.36050869063898278"/>
          <c:y val="2.8895502449817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3335232766957"/>
          <c:y val="0.1559316465692181"/>
          <c:w val="0.85980176820002763"/>
          <c:h val="0.728088441696993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Sheet1!$H$1</c:f>
              <c:strCache>
                <c:ptCount val="1"/>
                <c:pt idx="0">
                  <c:v>Observed</c:v>
                </c:pt>
              </c:strCache>
            </c:strRef>
          </c:tx>
          <c:invertIfNegative val="0"/>
          <c:cat>
            <c:strRef>
              <c:f>Sheet1!$G$2:$G$6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Sheet1!$H$2:$H$6</c:f>
              <c:numCache>
                <c:formatCode>0.0</c:formatCode>
                <c:ptCount val="5"/>
                <c:pt idx="0">
                  <c:v>50.871428571428574</c:v>
                </c:pt>
                <c:pt idx="1">
                  <c:v>30.787499999999998</c:v>
                </c:pt>
                <c:pt idx="2">
                  <c:v>17.851724137931036</c:v>
                </c:pt>
                <c:pt idx="3" formatCode="0.00">
                  <c:v>17.329629629629629</c:v>
                </c:pt>
                <c:pt idx="4" formatCode="0.00">
                  <c:v>69.182352941176461</c:v>
                </c:pt>
              </c:numCache>
            </c:numRef>
          </c:val>
        </c:ser>
        <c:ser>
          <c:idx val="1"/>
          <c:order val="1"/>
          <c:tx>
            <c:strRef>
              <c:f>Sheet1!$I$1</c:f>
              <c:strCache>
                <c:ptCount val="1"/>
                <c:pt idx="0">
                  <c:v>Long-Term</c:v>
                </c:pt>
              </c:strCache>
            </c:strRef>
          </c:tx>
          <c:invertIfNegative val="0"/>
          <c:cat>
            <c:strRef>
              <c:f>Sheet1!$G$2:$G$6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Sheet1!$I$2:$I$6</c:f>
              <c:numCache>
                <c:formatCode>General</c:formatCode>
                <c:ptCount val="5"/>
                <c:pt idx="0">
                  <c:v>37.9</c:v>
                </c:pt>
                <c:pt idx="1">
                  <c:v>25.6</c:v>
                </c:pt>
                <c:pt idx="2">
                  <c:v>17.8</c:v>
                </c:pt>
                <c:pt idx="3">
                  <c:v>14.5</c:v>
                </c:pt>
                <c:pt idx="4">
                  <c:v>13.8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9406904"/>
        <c:axId val="199407296"/>
      </c:barChart>
      <c:catAx>
        <c:axId val="1994069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99407296"/>
        <c:crosses val="autoZero"/>
        <c:auto val="1"/>
        <c:lblAlgn val="ctr"/>
        <c:lblOffset val="100"/>
        <c:noMultiLvlLbl val="0"/>
      </c:catAx>
      <c:valAx>
        <c:axId val="199407296"/>
        <c:scaling>
          <c:orientation val="minMax"/>
          <c:max val="80"/>
          <c:min val="1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b="1"/>
                </a:pPr>
                <a:r>
                  <a:rPr lang="en-US" b="1"/>
                  <a:t>Average Monthly Flow (Kcfs)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99406904"/>
        <c:crosses val="autoZero"/>
        <c:crossBetween val="between"/>
      </c:valAx>
      <c:spPr>
        <a:ln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0.70441479895224002"/>
          <c:y val="0.18705818022747195"/>
          <c:w val="0.27455239526031799"/>
          <c:h val="8.1334556286629514E-2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Cincinnati (ORM 471)</a:t>
            </a:r>
          </a:p>
        </c:rich>
      </c:tx>
      <c:layout>
        <c:manualLayout>
          <c:xMode val="edge"/>
          <c:yMode val="edge"/>
          <c:x val="0.37830379087359872"/>
          <c:y val="6.2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296724273102229"/>
          <c:y val="0.19480351414406533"/>
          <c:w val="0.85064849848314683"/>
          <c:h val="0.689216608340623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Sheet1!$M$1</c:f>
              <c:strCache>
                <c:ptCount val="1"/>
                <c:pt idx="0">
                  <c:v>Observed</c:v>
                </c:pt>
              </c:strCache>
            </c:strRef>
          </c:tx>
          <c:invertIfNegative val="0"/>
          <c:cat>
            <c:strRef>
              <c:f>Sheet1!$L$2:$L$6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Sheet1!$M$2:$M$6</c:f>
              <c:numCache>
                <c:formatCode>0.0</c:formatCode>
                <c:ptCount val="5"/>
                <c:pt idx="0">
                  <c:v>143.94285714285715</c:v>
                </c:pt>
                <c:pt idx="1">
                  <c:v>99.916666666666671</c:v>
                </c:pt>
                <c:pt idx="2">
                  <c:v>52.217241379310359</c:v>
                </c:pt>
                <c:pt idx="3">
                  <c:v>56.429629629629638</c:v>
                </c:pt>
                <c:pt idx="4" formatCode="0.00">
                  <c:v>173.47058823529414</c:v>
                </c:pt>
              </c:numCache>
            </c:numRef>
          </c:val>
        </c:ser>
        <c:ser>
          <c:idx val="1"/>
          <c:order val="1"/>
          <c:tx>
            <c:strRef>
              <c:f>Sheet1!$N$1</c:f>
              <c:strCache>
                <c:ptCount val="1"/>
                <c:pt idx="0">
                  <c:v>Long-Term</c:v>
                </c:pt>
              </c:strCache>
            </c:strRef>
          </c:tx>
          <c:invertIfNegative val="0"/>
          <c:cat>
            <c:strRef>
              <c:f>Sheet1!$L$2:$L$6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Sheet1!$N$2:$N$6</c:f>
              <c:numCache>
                <c:formatCode>General</c:formatCode>
                <c:ptCount val="5"/>
                <c:pt idx="0">
                  <c:v>120.2</c:v>
                </c:pt>
                <c:pt idx="1">
                  <c:v>72.099999999999994</c:v>
                </c:pt>
                <c:pt idx="2">
                  <c:v>48.1</c:v>
                </c:pt>
                <c:pt idx="3">
                  <c:v>40.200000000000003</c:v>
                </c:pt>
                <c:pt idx="4">
                  <c:v>34.799999999999997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8674112"/>
        <c:axId val="198674504"/>
      </c:barChart>
      <c:catAx>
        <c:axId val="1986741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98674504"/>
        <c:crosses val="autoZero"/>
        <c:auto val="1"/>
        <c:lblAlgn val="ctr"/>
        <c:lblOffset val="100"/>
        <c:noMultiLvlLbl val="0"/>
      </c:catAx>
      <c:valAx>
        <c:axId val="198674504"/>
        <c:scaling>
          <c:orientation val="minMax"/>
          <c:max val="180"/>
          <c:min val="2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Average Monthly Flow (Kcfs)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98674112"/>
        <c:crosses val="autoZero"/>
        <c:crossBetween val="between"/>
        <c:majorUnit val="20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57112436145101408"/>
          <c:y val="0.20094706911636084"/>
          <c:w val="0.25906145321246127"/>
          <c:h val="8.8730679498396178E-2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Evansville (ORM 791)</a:t>
            </a:r>
          </a:p>
        </c:rich>
      </c:tx>
      <c:layout>
        <c:manualLayout>
          <c:xMode val="edge"/>
          <c:yMode val="edge"/>
          <c:x val="0.37155948823881252"/>
          <c:y val="6.89654418197725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296726198439888"/>
          <c:y val="0.19480351414406533"/>
          <c:w val="0.85283160774373157"/>
          <c:h val="0.689216608340623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Sheet1!$R$1</c:f>
              <c:strCache>
                <c:ptCount val="1"/>
                <c:pt idx="0">
                  <c:v>Observed</c:v>
                </c:pt>
              </c:strCache>
            </c:strRef>
          </c:tx>
          <c:invertIfNegative val="0"/>
          <c:cat>
            <c:strRef>
              <c:f>Sheet1!$Q$2:$Q$6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Sheet1!$R$2:$R$6</c:f>
              <c:numCache>
                <c:formatCode>0.0</c:formatCode>
                <c:ptCount val="5"/>
                <c:pt idx="0">
                  <c:v>175.79642857142855</c:v>
                </c:pt>
                <c:pt idx="1">
                  <c:v>132.95833333333337</c:v>
                </c:pt>
                <c:pt idx="2">
                  <c:v>78.403448275862061</c:v>
                </c:pt>
                <c:pt idx="3">
                  <c:v>71.514814814814812</c:v>
                </c:pt>
                <c:pt idx="4" formatCode="0.00">
                  <c:v>176.4529411764706</c:v>
                </c:pt>
              </c:numCache>
            </c:numRef>
          </c:val>
        </c:ser>
        <c:ser>
          <c:idx val="1"/>
          <c:order val="1"/>
          <c:tx>
            <c:strRef>
              <c:f>Sheet1!$S$1</c:f>
              <c:strCache>
                <c:ptCount val="1"/>
                <c:pt idx="0">
                  <c:v>Long-Term</c:v>
                </c:pt>
              </c:strCache>
            </c:strRef>
          </c:tx>
          <c:invertIfNegative val="0"/>
          <c:cat>
            <c:strRef>
              <c:f>Sheet1!$Q$2:$Q$6</c:f>
              <c:strCache>
                <c:ptCount val="5"/>
                <c:pt idx="0">
                  <c:v>May</c:v>
                </c:pt>
                <c:pt idx="1">
                  <c:v>June</c:v>
                </c:pt>
                <c:pt idx="2">
                  <c:v>July</c:v>
                </c:pt>
                <c:pt idx="3">
                  <c:v>Aug</c:v>
                </c:pt>
                <c:pt idx="4">
                  <c:v>Sept</c:v>
                </c:pt>
              </c:strCache>
            </c:strRef>
          </c:cat>
          <c:val>
            <c:numRef>
              <c:f>Sheet1!$S$2:$S$6</c:f>
              <c:numCache>
                <c:formatCode>General</c:formatCode>
                <c:ptCount val="5"/>
                <c:pt idx="0">
                  <c:v>180.4</c:v>
                </c:pt>
                <c:pt idx="1">
                  <c:v>118.8</c:v>
                </c:pt>
                <c:pt idx="2">
                  <c:v>74.400000000000006</c:v>
                </c:pt>
                <c:pt idx="3">
                  <c:v>61</c:v>
                </c:pt>
                <c:pt idx="4">
                  <c:v>54.1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8675288"/>
        <c:axId val="198675680"/>
      </c:barChart>
      <c:catAx>
        <c:axId val="1986752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98675680"/>
        <c:crosses val="autoZero"/>
        <c:auto val="1"/>
        <c:lblAlgn val="ctr"/>
        <c:lblOffset val="100"/>
        <c:noMultiLvlLbl val="0"/>
      </c:catAx>
      <c:valAx>
        <c:axId val="198675680"/>
        <c:scaling>
          <c:orientation val="minMax"/>
          <c:max val="200"/>
          <c:min val="2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Average Monthly Flow (Kcfs)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98675288"/>
        <c:crosses val="autoZero"/>
        <c:crossBetween val="between"/>
        <c:majorUnit val="40"/>
      </c:valAx>
      <c:spPr>
        <a:ln>
          <a:solidFill>
            <a:sysClr val="windowText" lastClr="000000"/>
          </a:solidFill>
        </a:ln>
      </c:spPr>
    </c:plotArea>
    <c:legend>
      <c:legendPos val="r"/>
      <c:layout>
        <c:manualLayout>
          <c:xMode val="edge"/>
          <c:yMode val="edge"/>
          <c:x val="0.71036893860465267"/>
          <c:y val="0.18705818022747195"/>
          <c:w val="0.25932802592767379"/>
          <c:h val="0.10261956838728492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>
                <a:solidFill>
                  <a:sysClr val="windowText" lastClr="000000"/>
                </a:solidFill>
              </a:rPr>
              <a:t>Montgomery</a:t>
            </a:r>
            <a:r>
              <a:rPr lang="en-US" sz="1800" b="1" baseline="0" dirty="0">
                <a:solidFill>
                  <a:sysClr val="windowText" lastClr="000000"/>
                </a:solidFill>
              </a:rPr>
              <a:t> (RMI 31.7) Dissolved Oxygen</a:t>
            </a:r>
            <a:endParaRPr lang="en-US" sz="1800" b="1" dirty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0487748078999579E-2"/>
          <c:y val="0.15541531573259226"/>
          <c:w val="0.89422649202171933"/>
          <c:h val="0.67180627228861178"/>
        </c:manualLayout>
      </c:layout>
      <c:scatterChart>
        <c:scatterStyle val="lineMarker"/>
        <c:varyColors val="0"/>
        <c:ser>
          <c:idx val="0"/>
          <c:order val="0"/>
          <c:tx>
            <c:strRef>
              <c:f>DO!$B$1</c:f>
              <c:strCache>
                <c:ptCount val="1"/>
                <c:pt idx="0">
                  <c:v>Montgomery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DO!$A$2:$A$105</c:f>
              <c:numCache>
                <c:formatCode>d\-mmm</c:formatCode>
                <c:ptCount val="104"/>
                <c:pt idx="0">
                  <c:v>43221</c:v>
                </c:pt>
                <c:pt idx="1">
                  <c:v>43222</c:v>
                </c:pt>
                <c:pt idx="2">
                  <c:v>43223</c:v>
                </c:pt>
                <c:pt idx="3">
                  <c:v>43224</c:v>
                </c:pt>
                <c:pt idx="4">
                  <c:v>43227</c:v>
                </c:pt>
                <c:pt idx="5">
                  <c:v>43228</c:v>
                </c:pt>
                <c:pt idx="6">
                  <c:v>43229</c:v>
                </c:pt>
                <c:pt idx="7">
                  <c:v>43230</c:v>
                </c:pt>
                <c:pt idx="8">
                  <c:v>43231</c:v>
                </c:pt>
                <c:pt idx="9">
                  <c:v>43234</c:v>
                </c:pt>
                <c:pt idx="10">
                  <c:v>43235</c:v>
                </c:pt>
                <c:pt idx="11">
                  <c:v>43236</c:v>
                </c:pt>
                <c:pt idx="12">
                  <c:v>43237</c:v>
                </c:pt>
                <c:pt idx="13">
                  <c:v>43238</c:v>
                </c:pt>
                <c:pt idx="14">
                  <c:v>43241</c:v>
                </c:pt>
                <c:pt idx="15">
                  <c:v>43242</c:v>
                </c:pt>
                <c:pt idx="16">
                  <c:v>43243</c:v>
                </c:pt>
                <c:pt idx="17">
                  <c:v>43244</c:v>
                </c:pt>
                <c:pt idx="18">
                  <c:v>43245</c:v>
                </c:pt>
                <c:pt idx="19">
                  <c:v>43249</c:v>
                </c:pt>
                <c:pt idx="20">
                  <c:v>43250</c:v>
                </c:pt>
                <c:pt idx="21">
                  <c:v>43251</c:v>
                </c:pt>
                <c:pt idx="22">
                  <c:v>43252</c:v>
                </c:pt>
                <c:pt idx="23">
                  <c:v>43256</c:v>
                </c:pt>
                <c:pt idx="24">
                  <c:v>43257</c:v>
                </c:pt>
                <c:pt idx="25">
                  <c:v>43258</c:v>
                </c:pt>
                <c:pt idx="26">
                  <c:v>43259</c:v>
                </c:pt>
                <c:pt idx="27">
                  <c:v>43262</c:v>
                </c:pt>
                <c:pt idx="28">
                  <c:v>43263</c:v>
                </c:pt>
                <c:pt idx="29">
                  <c:v>43264</c:v>
                </c:pt>
                <c:pt idx="30">
                  <c:v>43265</c:v>
                </c:pt>
                <c:pt idx="31">
                  <c:v>43266</c:v>
                </c:pt>
                <c:pt idx="32">
                  <c:v>43269</c:v>
                </c:pt>
                <c:pt idx="33">
                  <c:v>43270</c:v>
                </c:pt>
                <c:pt idx="34">
                  <c:v>43271</c:v>
                </c:pt>
                <c:pt idx="35">
                  <c:v>43272</c:v>
                </c:pt>
                <c:pt idx="36">
                  <c:v>43273</c:v>
                </c:pt>
                <c:pt idx="37">
                  <c:v>43276</c:v>
                </c:pt>
                <c:pt idx="38">
                  <c:v>43277</c:v>
                </c:pt>
                <c:pt idx="39">
                  <c:v>43278</c:v>
                </c:pt>
                <c:pt idx="40">
                  <c:v>43279</c:v>
                </c:pt>
                <c:pt idx="41">
                  <c:v>43280</c:v>
                </c:pt>
                <c:pt idx="42">
                  <c:v>43283</c:v>
                </c:pt>
                <c:pt idx="43">
                  <c:v>43284</c:v>
                </c:pt>
                <c:pt idx="44">
                  <c:v>43286</c:v>
                </c:pt>
                <c:pt idx="45">
                  <c:v>43287</c:v>
                </c:pt>
                <c:pt idx="46">
                  <c:v>43290</c:v>
                </c:pt>
                <c:pt idx="47">
                  <c:v>43291</c:v>
                </c:pt>
                <c:pt idx="48">
                  <c:v>43292</c:v>
                </c:pt>
                <c:pt idx="49">
                  <c:v>43293</c:v>
                </c:pt>
                <c:pt idx="50">
                  <c:v>43294</c:v>
                </c:pt>
                <c:pt idx="51">
                  <c:v>43297</c:v>
                </c:pt>
                <c:pt idx="52">
                  <c:v>43298</c:v>
                </c:pt>
                <c:pt idx="53">
                  <c:v>43299</c:v>
                </c:pt>
                <c:pt idx="54">
                  <c:v>43300</c:v>
                </c:pt>
                <c:pt idx="55">
                  <c:v>43301</c:v>
                </c:pt>
                <c:pt idx="56">
                  <c:v>43304</c:v>
                </c:pt>
                <c:pt idx="57">
                  <c:v>43305</c:v>
                </c:pt>
                <c:pt idx="58">
                  <c:v>43306</c:v>
                </c:pt>
                <c:pt idx="59">
                  <c:v>43307</c:v>
                </c:pt>
                <c:pt idx="60">
                  <c:v>43308</c:v>
                </c:pt>
                <c:pt idx="61">
                  <c:v>43311</c:v>
                </c:pt>
                <c:pt idx="62">
                  <c:v>43312</c:v>
                </c:pt>
                <c:pt idx="63">
                  <c:v>43313</c:v>
                </c:pt>
                <c:pt idx="64">
                  <c:v>43314</c:v>
                </c:pt>
                <c:pt idx="65">
                  <c:v>43315</c:v>
                </c:pt>
                <c:pt idx="66">
                  <c:v>43316</c:v>
                </c:pt>
                <c:pt idx="67">
                  <c:v>43319</c:v>
                </c:pt>
                <c:pt idx="68">
                  <c:v>43320</c:v>
                </c:pt>
                <c:pt idx="69">
                  <c:v>43321</c:v>
                </c:pt>
                <c:pt idx="70">
                  <c:v>43322</c:v>
                </c:pt>
                <c:pt idx="71">
                  <c:v>43325</c:v>
                </c:pt>
                <c:pt idx="72">
                  <c:v>43326</c:v>
                </c:pt>
                <c:pt idx="73">
                  <c:v>43327</c:v>
                </c:pt>
                <c:pt idx="74">
                  <c:v>43328</c:v>
                </c:pt>
                <c:pt idx="75">
                  <c:v>43329</c:v>
                </c:pt>
                <c:pt idx="76">
                  <c:v>43332</c:v>
                </c:pt>
                <c:pt idx="77">
                  <c:v>43333</c:v>
                </c:pt>
                <c:pt idx="78">
                  <c:v>43334</c:v>
                </c:pt>
                <c:pt idx="79">
                  <c:v>43335</c:v>
                </c:pt>
                <c:pt idx="80">
                  <c:v>43336</c:v>
                </c:pt>
                <c:pt idx="81">
                  <c:v>43339</c:v>
                </c:pt>
                <c:pt idx="82">
                  <c:v>43340</c:v>
                </c:pt>
                <c:pt idx="83">
                  <c:v>43341</c:v>
                </c:pt>
                <c:pt idx="84">
                  <c:v>43342</c:v>
                </c:pt>
                <c:pt idx="85">
                  <c:v>43343</c:v>
                </c:pt>
                <c:pt idx="86">
                  <c:v>43347</c:v>
                </c:pt>
                <c:pt idx="87">
                  <c:v>43348</c:v>
                </c:pt>
                <c:pt idx="88">
                  <c:v>43349</c:v>
                </c:pt>
                <c:pt idx="89">
                  <c:v>43350</c:v>
                </c:pt>
                <c:pt idx="90">
                  <c:v>43353</c:v>
                </c:pt>
                <c:pt idx="91">
                  <c:v>43354</c:v>
                </c:pt>
                <c:pt idx="92">
                  <c:v>43355</c:v>
                </c:pt>
                <c:pt idx="93">
                  <c:v>43356</c:v>
                </c:pt>
                <c:pt idx="94">
                  <c:v>43357</c:v>
                </c:pt>
                <c:pt idx="95">
                  <c:v>43360</c:v>
                </c:pt>
                <c:pt idx="96">
                  <c:v>43361</c:v>
                </c:pt>
                <c:pt idx="97">
                  <c:v>43362</c:v>
                </c:pt>
                <c:pt idx="98">
                  <c:v>43363</c:v>
                </c:pt>
                <c:pt idx="99">
                  <c:v>43364</c:v>
                </c:pt>
                <c:pt idx="100" formatCode="m/d/yy;@">
                  <c:v>43367</c:v>
                </c:pt>
                <c:pt idx="101" formatCode="m/d/yy;@">
                  <c:v>43368</c:v>
                </c:pt>
                <c:pt idx="102" formatCode="[$-409]d\-mmm;@">
                  <c:v>43369</c:v>
                </c:pt>
                <c:pt idx="103" formatCode="[$-409]d\-mmm;@">
                  <c:v>43370</c:v>
                </c:pt>
              </c:numCache>
            </c:numRef>
          </c:xVal>
          <c:yVal>
            <c:numRef>
              <c:f>DO!$B$2:$B$105</c:f>
              <c:numCache>
                <c:formatCode>0.00</c:formatCode>
                <c:ptCount val="104"/>
                <c:pt idx="0">
                  <c:v>11.9</c:v>
                </c:pt>
                <c:pt idx="1">
                  <c:v>11.9</c:v>
                </c:pt>
                <c:pt idx="2">
                  <c:v>11.6</c:v>
                </c:pt>
                <c:pt idx="3">
                  <c:v>11.5</c:v>
                </c:pt>
                <c:pt idx="4">
                  <c:v>10.9</c:v>
                </c:pt>
                <c:pt idx="5">
                  <c:v>10.6</c:v>
                </c:pt>
                <c:pt idx="6">
                  <c:v>10.4</c:v>
                </c:pt>
                <c:pt idx="7">
                  <c:v>10.3</c:v>
                </c:pt>
                <c:pt idx="8">
                  <c:v>10.1</c:v>
                </c:pt>
                <c:pt idx="9">
                  <c:v>10</c:v>
                </c:pt>
                <c:pt idx="10">
                  <c:v>9.8000000000000007</c:v>
                </c:pt>
                <c:pt idx="11">
                  <c:v>9.9</c:v>
                </c:pt>
                <c:pt idx="12">
                  <c:v>9.9</c:v>
                </c:pt>
                <c:pt idx="13">
                  <c:v>9.8000000000000007</c:v>
                </c:pt>
                <c:pt idx="14">
                  <c:v>9.9</c:v>
                </c:pt>
                <c:pt idx="15">
                  <c:v>9.9</c:v>
                </c:pt>
                <c:pt idx="16">
                  <c:v>9.8000000000000007</c:v>
                </c:pt>
                <c:pt idx="17">
                  <c:v>9.8000000000000007</c:v>
                </c:pt>
                <c:pt idx="18">
                  <c:v>9.6999999999999993</c:v>
                </c:pt>
                <c:pt idx="19">
                  <c:v>9.1999999999999993</c:v>
                </c:pt>
                <c:pt idx="20">
                  <c:v>9.1999999999999993</c:v>
                </c:pt>
                <c:pt idx="21">
                  <c:v>9.4</c:v>
                </c:pt>
                <c:pt idx="22" formatCode="General">
                  <c:v>9.1</c:v>
                </c:pt>
                <c:pt idx="23" formatCode="General">
                  <c:v>8.5</c:v>
                </c:pt>
                <c:pt idx="24" formatCode="General">
                  <c:v>8.6999999999999993</c:v>
                </c:pt>
                <c:pt idx="25" formatCode="General">
                  <c:v>8.9</c:v>
                </c:pt>
                <c:pt idx="26" formatCode="General">
                  <c:v>9</c:v>
                </c:pt>
                <c:pt idx="27" formatCode="General">
                  <c:v>9.3000000000000007</c:v>
                </c:pt>
                <c:pt idx="28" formatCode="General">
                  <c:v>9</c:v>
                </c:pt>
                <c:pt idx="29" formatCode="General">
                  <c:v>8.4</c:v>
                </c:pt>
                <c:pt idx="30" formatCode="General">
                  <c:v>8.8000000000000007</c:v>
                </c:pt>
                <c:pt idx="31" formatCode="General">
                  <c:v>9</c:v>
                </c:pt>
                <c:pt idx="32" formatCode="General">
                  <c:v>9.1</c:v>
                </c:pt>
                <c:pt idx="33" formatCode="General">
                  <c:v>9.3000000000000007</c:v>
                </c:pt>
                <c:pt idx="34" formatCode="General">
                  <c:v>9.1999999999999993</c:v>
                </c:pt>
                <c:pt idx="35" formatCode="General">
                  <c:v>9</c:v>
                </c:pt>
                <c:pt idx="36" formatCode="General">
                  <c:v>8.6</c:v>
                </c:pt>
                <c:pt idx="37" formatCode="General">
                  <c:v>8.5</c:v>
                </c:pt>
                <c:pt idx="38" formatCode="General">
                  <c:v>8.6999999999999993</c:v>
                </c:pt>
                <c:pt idx="39" formatCode="General">
                  <c:v>8.6</c:v>
                </c:pt>
                <c:pt idx="40" formatCode="General">
                  <c:v>8.6999999999999993</c:v>
                </c:pt>
                <c:pt idx="41" formatCode="General">
                  <c:v>8.6999999999999993</c:v>
                </c:pt>
                <c:pt idx="42" formatCode="General">
                  <c:v>8.6999999999999993</c:v>
                </c:pt>
                <c:pt idx="43" formatCode="General">
                  <c:v>8.6</c:v>
                </c:pt>
                <c:pt idx="44" formatCode="General">
                  <c:v>8.5</c:v>
                </c:pt>
                <c:pt idx="45" formatCode="General">
                  <c:v>8.3000000000000007</c:v>
                </c:pt>
                <c:pt idx="46" formatCode="General">
                  <c:v>7.4</c:v>
                </c:pt>
                <c:pt idx="47" formatCode="General">
                  <c:v>8.3000000000000007</c:v>
                </c:pt>
                <c:pt idx="48" formatCode="General">
                  <c:v>8.5</c:v>
                </c:pt>
                <c:pt idx="49" formatCode="General">
                  <c:v>8.6</c:v>
                </c:pt>
                <c:pt idx="50" formatCode="General">
                  <c:v>8.5</c:v>
                </c:pt>
                <c:pt idx="51" formatCode="General">
                  <c:v>8.9</c:v>
                </c:pt>
                <c:pt idx="52" formatCode="General">
                  <c:v>8.6999999999999993</c:v>
                </c:pt>
                <c:pt idx="53" formatCode="General">
                  <c:v>8.8000000000000007</c:v>
                </c:pt>
                <c:pt idx="54" formatCode="General">
                  <c:v>8.4</c:v>
                </c:pt>
                <c:pt idx="55" formatCode="General">
                  <c:v>8.3000000000000007</c:v>
                </c:pt>
                <c:pt idx="56" formatCode="General">
                  <c:v>8</c:v>
                </c:pt>
                <c:pt idx="57" formatCode="General">
                  <c:v>8.1</c:v>
                </c:pt>
                <c:pt idx="58" formatCode="General">
                  <c:v>8</c:v>
                </c:pt>
                <c:pt idx="59" formatCode="General">
                  <c:v>8.1</c:v>
                </c:pt>
                <c:pt idx="60" formatCode="General">
                  <c:v>7.9</c:v>
                </c:pt>
                <c:pt idx="61" formatCode="General">
                  <c:v>8.4</c:v>
                </c:pt>
                <c:pt idx="62" formatCode="General">
                  <c:v>8.4</c:v>
                </c:pt>
                <c:pt idx="63" formatCode="General">
                  <c:v>8.5</c:v>
                </c:pt>
                <c:pt idx="64" formatCode="General">
                  <c:v>8.5</c:v>
                </c:pt>
                <c:pt idx="65" formatCode="General">
                  <c:v>8.5</c:v>
                </c:pt>
                <c:pt idx="66" formatCode="General">
                  <c:v>8.6999999999999993</c:v>
                </c:pt>
                <c:pt idx="67" formatCode="General">
                  <c:v>8.6999999999999993</c:v>
                </c:pt>
                <c:pt idx="68" formatCode="General">
                  <c:v>8.9</c:v>
                </c:pt>
                <c:pt idx="69" formatCode="General">
                  <c:v>9</c:v>
                </c:pt>
                <c:pt idx="70" formatCode="General">
                  <c:v>9</c:v>
                </c:pt>
                <c:pt idx="71" formatCode="General">
                  <c:v>8.6</c:v>
                </c:pt>
                <c:pt idx="72" formatCode="General">
                  <c:v>8.6</c:v>
                </c:pt>
                <c:pt idx="73" formatCode="General">
                  <c:v>8.6</c:v>
                </c:pt>
                <c:pt idx="74" formatCode="General">
                  <c:v>8.6</c:v>
                </c:pt>
                <c:pt idx="75" formatCode="General">
                  <c:v>8.5</c:v>
                </c:pt>
                <c:pt idx="76" formatCode="General">
                  <c:v>8.6999999999999993</c:v>
                </c:pt>
                <c:pt idx="77" formatCode="General">
                  <c:v>8.9</c:v>
                </c:pt>
                <c:pt idx="78" formatCode="General">
                  <c:v>8.6999999999999993</c:v>
                </c:pt>
                <c:pt idx="79" formatCode="General">
                  <c:v>8.6</c:v>
                </c:pt>
                <c:pt idx="80" formatCode="General">
                  <c:v>8.6999999999999993</c:v>
                </c:pt>
                <c:pt idx="81" formatCode="General">
                  <c:v>8.6999999999999993</c:v>
                </c:pt>
                <c:pt idx="82" formatCode="General">
                  <c:v>8.6999999999999993</c:v>
                </c:pt>
                <c:pt idx="83" formatCode="General">
                  <c:v>8.9</c:v>
                </c:pt>
                <c:pt idx="84" formatCode="General">
                  <c:v>8.9</c:v>
                </c:pt>
                <c:pt idx="85" formatCode="General">
                  <c:v>8.9</c:v>
                </c:pt>
                <c:pt idx="86" formatCode="General">
                  <c:v>8.9</c:v>
                </c:pt>
                <c:pt idx="87" formatCode="General">
                  <c:v>9</c:v>
                </c:pt>
                <c:pt idx="88" formatCode="General">
                  <c:v>8.8000000000000007</c:v>
                </c:pt>
                <c:pt idx="89" formatCode="General">
                  <c:v>9.1999999999999993</c:v>
                </c:pt>
                <c:pt idx="90" formatCode="General">
                  <c:v>7.7</c:v>
                </c:pt>
                <c:pt idx="91" formatCode="General">
                  <c:v>7.7</c:v>
                </c:pt>
                <c:pt idx="92" formatCode="General">
                  <c:v>8.3000000000000007</c:v>
                </c:pt>
                <c:pt idx="93" formatCode="General">
                  <c:v>9.1999999999999993</c:v>
                </c:pt>
                <c:pt idx="94" formatCode="General">
                  <c:v>9.6999999999999993</c:v>
                </c:pt>
                <c:pt idx="95" formatCode="General">
                  <c:v>9.8000000000000007</c:v>
                </c:pt>
                <c:pt idx="96" formatCode="General">
                  <c:v>9.6</c:v>
                </c:pt>
                <c:pt idx="97" formatCode="General">
                  <c:v>9.6</c:v>
                </c:pt>
                <c:pt idx="98" formatCode="General">
                  <c:v>9.3000000000000007</c:v>
                </c:pt>
                <c:pt idx="99" formatCode="General">
                  <c:v>9.1999999999999993</c:v>
                </c:pt>
                <c:pt idx="100" formatCode="General">
                  <c:v>9.1</c:v>
                </c:pt>
                <c:pt idx="101" formatCode="General">
                  <c:v>9.1999999999999993</c:v>
                </c:pt>
                <c:pt idx="102" formatCode="General">
                  <c:v>9.4</c:v>
                </c:pt>
                <c:pt idx="103" formatCode="General">
                  <c:v>9.3000000000000007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6656248"/>
        <c:axId val="198676856"/>
      </c:scatterChart>
      <c:valAx>
        <c:axId val="136656248"/>
        <c:scaling>
          <c:orientation val="minMax"/>
          <c:max val="43379"/>
          <c:min val="43219"/>
        </c:scaling>
        <c:delete val="0"/>
        <c:axPos val="b"/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676856"/>
        <c:crosses val="autoZero"/>
        <c:crossBetween val="midCat"/>
      </c:valAx>
      <c:valAx>
        <c:axId val="198676856"/>
        <c:scaling>
          <c:orientation val="minMax"/>
          <c:max val="12.5"/>
          <c:min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b="1">
                    <a:solidFill>
                      <a:sysClr val="windowText" lastClr="000000"/>
                    </a:solidFill>
                  </a:rPr>
                  <a:t>DO mg/L</a:t>
                </a:r>
              </a:p>
            </c:rich>
          </c:tx>
          <c:layout>
            <c:manualLayout>
              <c:xMode val="edge"/>
              <c:yMode val="edge"/>
              <c:x val="4.1025641025641026E-3"/>
              <c:y val="0.422434383202099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656248"/>
        <c:crosses val="autoZero"/>
        <c:crossBetween val="midCat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800" b="1">
                <a:solidFill>
                  <a:sysClr val="windowText" lastClr="000000"/>
                </a:solidFill>
              </a:rPr>
              <a:t>Markland</a:t>
            </a:r>
            <a:r>
              <a:rPr lang="en-US" sz="1800" b="1" baseline="0">
                <a:solidFill>
                  <a:sysClr val="windowText" lastClr="000000"/>
                </a:solidFill>
              </a:rPr>
              <a:t> (RMI 531.5) Dissolved Oxygen</a:t>
            </a:r>
            <a:endParaRPr lang="en-US" sz="18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29219924683327625"/>
          <c:y val="6.45160761154855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7518226888305638E-2"/>
          <c:y val="0.197639253426655"/>
          <c:w val="0.88709674448588682"/>
          <c:h val="0.67776173811606888"/>
        </c:manualLayout>
      </c:layout>
      <c:scatterChart>
        <c:scatterStyle val="lineMarker"/>
        <c:varyColors val="0"/>
        <c:ser>
          <c:idx val="0"/>
          <c:order val="0"/>
          <c:tx>
            <c:strRef>
              <c:f>DO!$C$1</c:f>
              <c:strCache>
                <c:ptCount val="1"/>
                <c:pt idx="0">
                  <c:v>Markland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DO!$A$2:$A$105</c:f>
              <c:numCache>
                <c:formatCode>d\-mmm</c:formatCode>
                <c:ptCount val="104"/>
                <c:pt idx="0">
                  <c:v>43221</c:v>
                </c:pt>
                <c:pt idx="1">
                  <c:v>43222</c:v>
                </c:pt>
                <c:pt idx="2">
                  <c:v>43223</c:v>
                </c:pt>
                <c:pt idx="3">
                  <c:v>43224</c:v>
                </c:pt>
                <c:pt idx="4">
                  <c:v>43227</c:v>
                </c:pt>
                <c:pt idx="5">
                  <c:v>43228</c:v>
                </c:pt>
                <c:pt idx="6">
                  <c:v>43229</c:v>
                </c:pt>
                <c:pt idx="7">
                  <c:v>43230</c:v>
                </c:pt>
                <c:pt idx="8">
                  <c:v>43231</c:v>
                </c:pt>
                <c:pt idx="9">
                  <c:v>43234</c:v>
                </c:pt>
                <c:pt idx="10">
                  <c:v>43235</c:v>
                </c:pt>
                <c:pt idx="11">
                  <c:v>43236</c:v>
                </c:pt>
                <c:pt idx="12">
                  <c:v>43237</c:v>
                </c:pt>
                <c:pt idx="13">
                  <c:v>43238</c:v>
                </c:pt>
                <c:pt idx="14">
                  <c:v>43241</c:v>
                </c:pt>
                <c:pt idx="15">
                  <c:v>43242</c:v>
                </c:pt>
                <c:pt idx="16">
                  <c:v>43243</c:v>
                </c:pt>
                <c:pt idx="17">
                  <c:v>43244</c:v>
                </c:pt>
                <c:pt idx="18">
                  <c:v>43245</c:v>
                </c:pt>
                <c:pt idx="19">
                  <c:v>43249</c:v>
                </c:pt>
                <c:pt idx="20">
                  <c:v>43250</c:v>
                </c:pt>
                <c:pt idx="21">
                  <c:v>43251</c:v>
                </c:pt>
                <c:pt idx="22">
                  <c:v>43252</c:v>
                </c:pt>
                <c:pt idx="23">
                  <c:v>43256</c:v>
                </c:pt>
                <c:pt idx="24">
                  <c:v>43257</c:v>
                </c:pt>
                <c:pt idx="25">
                  <c:v>43258</c:v>
                </c:pt>
                <c:pt idx="26">
                  <c:v>43259</c:v>
                </c:pt>
                <c:pt idx="27">
                  <c:v>43262</c:v>
                </c:pt>
                <c:pt idx="28">
                  <c:v>43263</c:v>
                </c:pt>
                <c:pt idx="29">
                  <c:v>43264</c:v>
                </c:pt>
                <c:pt idx="30">
                  <c:v>43265</c:v>
                </c:pt>
                <c:pt idx="31">
                  <c:v>43266</c:v>
                </c:pt>
                <c:pt idx="32">
                  <c:v>43269</c:v>
                </c:pt>
                <c:pt idx="33">
                  <c:v>43270</c:v>
                </c:pt>
                <c:pt idx="34">
                  <c:v>43271</c:v>
                </c:pt>
                <c:pt idx="35">
                  <c:v>43272</c:v>
                </c:pt>
                <c:pt idx="36">
                  <c:v>43273</c:v>
                </c:pt>
                <c:pt idx="37">
                  <c:v>43276</c:v>
                </c:pt>
                <c:pt idx="38">
                  <c:v>43277</c:v>
                </c:pt>
                <c:pt idx="39">
                  <c:v>43278</c:v>
                </c:pt>
                <c:pt idx="40">
                  <c:v>43279</c:v>
                </c:pt>
                <c:pt idx="41">
                  <c:v>43280</c:v>
                </c:pt>
                <c:pt idx="42">
                  <c:v>43283</c:v>
                </c:pt>
                <c:pt idx="43">
                  <c:v>43284</c:v>
                </c:pt>
                <c:pt idx="44">
                  <c:v>43286</c:v>
                </c:pt>
                <c:pt idx="45">
                  <c:v>43287</c:v>
                </c:pt>
                <c:pt idx="46">
                  <c:v>43290</c:v>
                </c:pt>
                <c:pt idx="47">
                  <c:v>43291</c:v>
                </c:pt>
                <c:pt idx="48">
                  <c:v>43292</c:v>
                </c:pt>
                <c:pt idx="49">
                  <c:v>43293</c:v>
                </c:pt>
                <c:pt idx="50">
                  <c:v>43294</c:v>
                </c:pt>
                <c:pt idx="51">
                  <c:v>43297</c:v>
                </c:pt>
                <c:pt idx="52">
                  <c:v>43298</c:v>
                </c:pt>
                <c:pt idx="53">
                  <c:v>43299</c:v>
                </c:pt>
                <c:pt idx="54">
                  <c:v>43300</c:v>
                </c:pt>
                <c:pt idx="55">
                  <c:v>43301</c:v>
                </c:pt>
                <c:pt idx="56">
                  <c:v>43304</c:v>
                </c:pt>
                <c:pt idx="57">
                  <c:v>43305</c:v>
                </c:pt>
                <c:pt idx="58">
                  <c:v>43306</c:v>
                </c:pt>
                <c:pt idx="59">
                  <c:v>43307</c:v>
                </c:pt>
                <c:pt idx="60">
                  <c:v>43308</c:v>
                </c:pt>
                <c:pt idx="61">
                  <c:v>43311</c:v>
                </c:pt>
                <c:pt idx="62">
                  <c:v>43312</c:v>
                </c:pt>
                <c:pt idx="63">
                  <c:v>43313</c:v>
                </c:pt>
                <c:pt idx="64">
                  <c:v>43314</c:v>
                </c:pt>
                <c:pt idx="65">
                  <c:v>43315</c:v>
                </c:pt>
                <c:pt idx="66">
                  <c:v>43316</c:v>
                </c:pt>
                <c:pt idx="67">
                  <c:v>43319</c:v>
                </c:pt>
                <c:pt idx="68">
                  <c:v>43320</c:v>
                </c:pt>
                <c:pt idx="69">
                  <c:v>43321</c:v>
                </c:pt>
                <c:pt idx="70">
                  <c:v>43322</c:v>
                </c:pt>
                <c:pt idx="71">
                  <c:v>43325</c:v>
                </c:pt>
                <c:pt idx="72">
                  <c:v>43326</c:v>
                </c:pt>
                <c:pt idx="73">
                  <c:v>43327</c:v>
                </c:pt>
                <c:pt idx="74">
                  <c:v>43328</c:v>
                </c:pt>
                <c:pt idx="75">
                  <c:v>43329</c:v>
                </c:pt>
                <c:pt idx="76">
                  <c:v>43332</c:v>
                </c:pt>
                <c:pt idx="77">
                  <c:v>43333</c:v>
                </c:pt>
                <c:pt idx="78">
                  <c:v>43334</c:v>
                </c:pt>
                <c:pt idx="79">
                  <c:v>43335</c:v>
                </c:pt>
                <c:pt idx="80">
                  <c:v>43336</c:v>
                </c:pt>
                <c:pt idx="81">
                  <c:v>43339</c:v>
                </c:pt>
                <c:pt idx="82">
                  <c:v>43340</c:v>
                </c:pt>
                <c:pt idx="83">
                  <c:v>43341</c:v>
                </c:pt>
                <c:pt idx="84">
                  <c:v>43342</c:v>
                </c:pt>
                <c:pt idx="85">
                  <c:v>43343</c:v>
                </c:pt>
                <c:pt idx="86">
                  <c:v>43347</c:v>
                </c:pt>
                <c:pt idx="87">
                  <c:v>43348</c:v>
                </c:pt>
                <c:pt idx="88">
                  <c:v>43349</c:v>
                </c:pt>
                <c:pt idx="89">
                  <c:v>43350</c:v>
                </c:pt>
                <c:pt idx="90">
                  <c:v>43353</c:v>
                </c:pt>
                <c:pt idx="91">
                  <c:v>43354</c:v>
                </c:pt>
                <c:pt idx="92">
                  <c:v>43355</c:v>
                </c:pt>
                <c:pt idx="93">
                  <c:v>43356</c:v>
                </c:pt>
                <c:pt idx="94">
                  <c:v>43357</c:v>
                </c:pt>
                <c:pt idx="95">
                  <c:v>43360</c:v>
                </c:pt>
                <c:pt idx="96">
                  <c:v>43361</c:v>
                </c:pt>
                <c:pt idx="97">
                  <c:v>43362</c:v>
                </c:pt>
                <c:pt idx="98">
                  <c:v>43363</c:v>
                </c:pt>
                <c:pt idx="99">
                  <c:v>43364</c:v>
                </c:pt>
                <c:pt idx="100" formatCode="m/d/yy;@">
                  <c:v>43367</c:v>
                </c:pt>
                <c:pt idx="101" formatCode="m/d/yy;@">
                  <c:v>43368</c:v>
                </c:pt>
                <c:pt idx="102" formatCode="[$-409]d\-mmm;@">
                  <c:v>43369</c:v>
                </c:pt>
                <c:pt idx="103" formatCode="[$-409]d\-mmm;@">
                  <c:v>43370</c:v>
                </c:pt>
              </c:numCache>
            </c:numRef>
          </c:xVal>
          <c:yVal>
            <c:numRef>
              <c:f>DO!$C$2:$C$105</c:f>
              <c:numCache>
                <c:formatCode>General</c:formatCode>
                <c:ptCount val="104"/>
                <c:pt idx="0">
                  <c:v>10.199999999999999</c:v>
                </c:pt>
                <c:pt idx="1">
                  <c:v>9.8000000000000007</c:v>
                </c:pt>
                <c:pt idx="2">
                  <c:v>9.8000000000000007</c:v>
                </c:pt>
                <c:pt idx="3">
                  <c:v>9.6999999999999993</c:v>
                </c:pt>
                <c:pt idx="4">
                  <c:v>9.4</c:v>
                </c:pt>
                <c:pt idx="5">
                  <c:v>9.3000000000000007</c:v>
                </c:pt>
                <c:pt idx="6">
                  <c:v>9.1</c:v>
                </c:pt>
                <c:pt idx="7">
                  <c:v>8.5</c:v>
                </c:pt>
                <c:pt idx="8">
                  <c:v>8</c:v>
                </c:pt>
                <c:pt idx="9">
                  <c:v>8</c:v>
                </c:pt>
                <c:pt idx="10">
                  <c:v>8.3000000000000007</c:v>
                </c:pt>
                <c:pt idx="11">
                  <c:v>8.4</c:v>
                </c:pt>
                <c:pt idx="12">
                  <c:v>8.5</c:v>
                </c:pt>
                <c:pt idx="13">
                  <c:v>8.4</c:v>
                </c:pt>
                <c:pt idx="14">
                  <c:v>7.4</c:v>
                </c:pt>
                <c:pt idx="15">
                  <c:v>7.1</c:v>
                </c:pt>
                <c:pt idx="16">
                  <c:v>6</c:v>
                </c:pt>
                <c:pt idx="17">
                  <c:v>6.6</c:v>
                </c:pt>
                <c:pt idx="18">
                  <c:v>6.8</c:v>
                </c:pt>
                <c:pt idx="19">
                  <c:v>6.8</c:v>
                </c:pt>
                <c:pt idx="20">
                  <c:v>6.6</c:v>
                </c:pt>
                <c:pt idx="21">
                  <c:v>6.5</c:v>
                </c:pt>
                <c:pt idx="22">
                  <c:v>6.7</c:v>
                </c:pt>
                <c:pt idx="23">
                  <c:v>7</c:v>
                </c:pt>
                <c:pt idx="24">
                  <c:v>7</c:v>
                </c:pt>
                <c:pt idx="25">
                  <c:v>7.7</c:v>
                </c:pt>
                <c:pt idx="26">
                  <c:v>7.5</c:v>
                </c:pt>
                <c:pt idx="27">
                  <c:v>7.3</c:v>
                </c:pt>
                <c:pt idx="28">
                  <c:v>6.2</c:v>
                </c:pt>
                <c:pt idx="29">
                  <c:v>6.8</c:v>
                </c:pt>
                <c:pt idx="30">
                  <c:v>6.7</c:v>
                </c:pt>
                <c:pt idx="31">
                  <c:v>6.9</c:v>
                </c:pt>
                <c:pt idx="32">
                  <c:v>7.1</c:v>
                </c:pt>
                <c:pt idx="33">
                  <c:v>6.8</c:v>
                </c:pt>
                <c:pt idx="34">
                  <c:v>6.5</c:v>
                </c:pt>
                <c:pt idx="35">
                  <c:v>6.5</c:v>
                </c:pt>
                <c:pt idx="36">
                  <c:v>6.7</c:v>
                </c:pt>
                <c:pt idx="37">
                  <c:v>5.7</c:v>
                </c:pt>
                <c:pt idx="38">
                  <c:v>5.6</c:v>
                </c:pt>
                <c:pt idx="39">
                  <c:v>5.6</c:v>
                </c:pt>
                <c:pt idx="40">
                  <c:v>5.3</c:v>
                </c:pt>
                <c:pt idx="41">
                  <c:v>5.3</c:v>
                </c:pt>
                <c:pt idx="42">
                  <c:v>5.5</c:v>
                </c:pt>
                <c:pt idx="43">
                  <c:v>5.8</c:v>
                </c:pt>
                <c:pt idx="44">
                  <c:v>5.8</c:v>
                </c:pt>
                <c:pt idx="45">
                  <c:v>5.9</c:v>
                </c:pt>
                <c:pt idx="46">
                  <c:v>6.3</c:v>
                </c:pt>
                <c:pt idx="47">
                  <c:v>6.1</c:v>
                </c:pt>
                <c:pt idx="48">
                  <c:v>6.6</c:v>
                </c:pt>
                <c:pt idx="49">
                  <c:v>6.1</c:v>
                </c:pt>
                <c:pt idx="50">
                  <c:v>5.8</c:v>
                </c:pt>
                <c:pt idx="51">
                  <c:v>6.5</c:v>
                </c:pt>
                <c:pt idx="52">
                  <c:v>5.9</c:v>
                </c:pt>
                <c:pt idx="53">
                  <c:v>5.9</c:v>
                </c:pt>
                <c:pt idx="54">
                  <c:v>5.9</c:v>
                </c:pt>
                <c:pt idx="55">
                  <c:v>5.8</c:v>
                </c:pt>
                <c:pt idx="56">
                  <c:v>5.6</c:v>
                </c:pt>
                <c:pt idx="57">
                  <c:v>5.5</c:v>
                </c:pt>
                <c:pt idx="58">
                  <c:v>5.3</c:v>
                </c:pt>
                <c:pt idx="59">
                  <c:v>5.2</c:v>
                </c:pt>
                <c:pt idx="60">
                  <c:v>5.0999999999999996</c:v>
                </c:pt>
                <c:pt idx="61">
                  <c:v>5.9</c:v>
                </c:pt>
                <c:pt idx="62">
                  <c:v>5.7</c:v>
                </c:pt>
                <c:pt idx="63">
                  <c:v>5.4</c:v>
                </c:pt>
                <c:pt idx="64">
                  <c:v>5.4</c:v>
                </c:pt>
                <c:pt idx="65">
                  <c:v>5.3</c:v>
                </c:pt>
                <c:pt idx="66">
                  <c:v>5.4</c:v>
                </c:pt>
                <c:pt idx="67">
                  <c:v>5.0999999999999996</c:v>
                </c:pt>
                <c:pt idx="68">
                  <c:v>5.8</c:v>
                </c:pt>
                <c:pt idx="69">
                  <c:v>5.4</c:v>
                </c:pt>
                <c:pt idx="70">
                  <c:v>5.3</c:v>
                </c:pt>
                <c:pt idx="71">
                  <c:v>5.2</c:v>
                </c:pt>
                <c:pt idx="72">
                  <c:v>5.4</c:v>
                </c:pt>
                <c:pt idx="73">
                  <c:v>5.5</c:v>
                </c:pt>
                <c:pt idx="74">
                  <c:v>5.3</c:v>
                </c:pt>
                <c:pt idx="75">
                  <c:v>5.5</c:v>
                </c:pt>
                <c:pt idx="76">
                  <c:v>5.3</c:v>
                </c:pt>
                <c:pt idx="77">
                  <c:v>5</c:v>
                </c:pt>
                <c:pt idx="78">
                  <c:v>5.6</c:v>
                </c:pt>
                <c:pt idx="79">
                  <c:v>6.9</c:v>
                </c:pt>
                <c:pt idx="80">
                  <c:v>6.2</c:v>
                </c:pt>
                <c:pt idx="81">
                  <c:v>5.5</c:v>
                </c:pt>
                <c:pt idx="82">
                  <c:v>5.4</c:v>
                </c:pt>
                <c:pt idx="83">
                  <c:v>5.3</c:v>
                </c:pt>
                <c:pt idx="84">
                  <c:v>5.5</c:v>
                </c:pt>
                <c:pt idx="85">
                  <c:v>5.3</c:v>
                </c:pt>
                <c:pt idx="86">
                  <c:v>5.3</c:v>
                </c:pt>
                <c:pt idx="87">
                  <c:v>5</c:v>
                </c:pt>
                <c:pt idx="88">
                  <c:v>5.5</c:v>
                </c:pt>
                <c:pt idx="89">
                  <c:v>6.3</c:v>
                </c:pt>
                <c:pt idx="90">
                  <c:v>5.4</c:v>
                </c:pt>
                <c:pt idx="91">
                  <c:v>5.4</c:v>
                </c:pt>
                <c:pt idx="92">
                  <c:v>4.8</c:v>
                </c:pt>
                <c:pt idx="93">
                  <c:v>4.0999999999999996</c:v>
                </c:pt>
                <c:pt idx="94">
                  <c:v>4.4000000000000004</c:v>
                </c:pt>
                <c:pt idx="95">
                  <c:v>5.6</c:v>
                </c:pt>
                <c:pt idx="96">
                  <c:v>5.6</c:v>
                </c:pt>
                <c:pt idx="97">
                  <c:v>6.2</c:v>
                </c:pt>
                <c:pt idx="98">
                  <c:v>6.2</c:v>
                </c:pt>
                <c:pt idx="99">
                  <c:v>6.4</c:v>
                </c:pt>
                <c:pt idx="100">
                  <c:v>6.7</c:v>
                </c:pt>
                <c:pt idx="101">
                  <c:v>6.8</c:v>
                </c:pt>
                <c:pt idx="102">
                  <c:v>6.5</c:v>
                </c:pt>
                <c:pt idx="103">
                  <c:v>6.5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8951064"/>
        <c:axId val="198951456"/>
      </c:scatterChart>
      <c:valAx>
        <c:axId val="198951064"/>
        <c:scaling>
          <c:orientation val="minMax"/>
          <c:min val="43219"/>
        </c:scaling>
        <c:delete val="0"/>
        <c:axPos val="b"/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951456"/>
        <c:crosses val="autoZero"/>
        <c:crossBetween val="midCat"/>
      </c:valAx>
      <c:valAx>
        <c:axId val="198951456"/>
        <c:scaling>
          <c:orientation val="minMax"/>
          <c:max val="10.5"/>
          <c:min val="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b="1">
                    <a:solidFill>
                      <a:sysClr val="windowText" lastClr="000000"/>
                    </a:solidFill>
                  </a:rPr>
                  <a:t>DO mg/L</a:t>
                </a:r>
              </a:p>
            </c:rich>
          </c:tx>
          <c:layout>
            <c:manualLayout>
              <c:xMode val="edge"/>
              <c:yMode val="edge"/>
              <c:x val="3.8986354775828458E-3"/>
              <c:y val="0.4252238261883931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951064"/>
        <c:crosses val="autoZero"/>
        <c:crossBetween val="midCat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800" b="1">
                <a:solidFill>
                  <a:sysClr val="windowText" lastClr="000000"/>
                </a:solidFill>
              </a:rPr>
              <a:t>Smithland</a:t>
            </a:r>
            <a:r>
              <a:rPr lang="en-US" sz="1800" b="1" baseline="0">
                <a:solidFill>
                  <a:sysClr val="windowText" lastClr="000000"/>
                </a:solidFill>
              </a:rPr>
              <a:t> (RMI 919) Dissolved Oxygen</a:t>
            </a:r>
            <a:endParaRPr lang="en-US" sz="1800" b="1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092791574979281E-2"/>
          <c:y val="0.17502333041703119"/>
          <c:w val="0.89136056952761633"/>
          <c:h val="0.70037766112569266"/>
        </c:manualLayout>
      </c:layout>
      <c:scatterChart>
        <c:scatterStyle val="lineMarker"/>
        <c:varyColors val="0"/>
        <c:ser>
          <c:idx val="0"/>
          <c:order val="0"/>
          <c:tx>
            <c:strRef>
              <c:f>DO!$D$1</c:f>
              <c:strCache>
                <c:ptCount val="1"/>
                <c:pt idx="0">
                  <c:v>Smithland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DO!$A$2:$A$105</c:f>
              <c:numCache>
                <c:formatCode>d\-mmm</c:formatCode>
                <c:ptCount val="104"/>
                <c:pt idx="0">
                  <c:v>43221</c:v>
                </c:pt>
                <c:pt idx="1">
                  <c:v>43222</c:v>
                </c:pt>
                <c:pt idx="2">
                  <c:v>43223</c:v>
                </c:pt>
                <c:pt idx="3">
                  <c:v>43224</c:v>
                </c:pt>
                <c:pt idx="4">
                  <c:v>43227</c:v>
                </c:pt>
                <c:pt idx="5">
                  <c:v>43228</c:v>
                </c:pt>
                <c:pt idx="6">
                  <c:v>43229</c:v>
                </c:pt>
                <c:pt idx="7">
                  <c:v>43230</c:v>
                </c:pt>
                <c:pt idx="8">
                  <c:v>43231</c:v>
                </c:pt>
                <c:pt idx="9">
                  <c:v>43234</c:v>
                </c:pt>
                <c:pt idx="10">
                  <c:v>43235</c:v>
                </c:pt>
                <c:pt idx="11">
                  <c:v>43236</c:v>
                </c:pt>
                <c:pt idx="12">
                  <c:v>43237</c:v>
                </c:pt>
                <c:pt idx="13">
                  <c:v>43238</c:v>
                </c:pt>
                <c:pt idx="14">
                  <c:v>43241</c:v>
                </c:pt>
                <c:pt idx="15">
                  <c:v>43242</c:v>
                </c:pt>
                <c:pt idx="16">
                  <c:v>43243</c:v>
                </c:pt>
                <c:pt idx="17">
                  <c:v>43244</c:v>
                </c:pt>
                <c:pt idx="18">
                  <c:v>43245</c:v>
                </c:pt>
                <c:pt idx="19">
                  <c:v>43249</c:v>
                </c:pt>
                <c:pt idx="20">
                  <c:v>43250</c:v>
                </c:pt>
                <c:pt idx="21">
                  <c:v>43251</c:v>
                </c:pt>
                <c:pt idx="22">
                  <c:v>43252</c:v>
                </c:pt>
                <c:pt idx="23">
                  <c:v>43256</c:v>
                </c:pt>
                <c:pt idx="24">
                  <c:v>43257</c:v>
                </c:pt>
                <c:pt idx="25">
                  <c:v>43258</c:v>
                </c:pt>
                <c:pt idx="26">
                  <c:v>43259</c:v>
                </c:pt>
                <c:pt idx="27">
                  <c:v>43262</c:v>
                </c:pt>
                <c:pt idx="28">
                  <c:v>43263</c:v>
                </c:pt>
                <c:pt idx="29">
                  <c:v>43264</c:v>
                </c:pt>
                <c:pt idx="30">
                  <c:v>43265</c:v>
                </c:pt>
                <c:pt idx="31">
                  <c:v>43266</c:v>
                </c:pt>
                <c:pt idx="32">
                  <c:v>43269</c:v>
                </c:pt>
                <c:pt idx="33">
                  <c:v>43270</c:v>
                </c:pt>
                <c:pt idx="34">
                  <c:v>43271</c:v>
                </c:pt>
                <c:pt idx="35">
                  <c:v>43272</c:v>
                </c:pt>
                <c:pt idx="36">
                  <c:v>43273</c:v>
                </c:pt>
                <c:pt idx="37">
                  <c:v>43276</c:v>
                </c:pt>
                <c:pt idx="38">
                  <c:v>43277</c:v>
                </c:pt>
                <c:pt idx="39">
                  <c:v>43278</c:v>
                </c:pt>
                <c:pt idx="40">
                  <c:v>43279</c:v>
                </c:pt>
                <c:pt idx="41">
                  <c:v>43280</c:v>
                </c:pt>
                <c:pt idx="42">
                  <c:v>43283</c:v>
                </c:pt>
                <c:pt idx="43">
                  <c:v>43284</c:v>
                </c:pt>
                <c:pt idx="44">
                  <c:v>43286</c:v>
                </c:pt>
                <c:pt idx="45">
                  <c:v>43287</c:v>
                </c:pt>
                <c:pt idx="46">
                  <c:v>43290</c:v>
                </c:pt>
                <c:pt idx="47">
                  <c:v>43291</c:v>
                </c:pt>
                <c:pt idx="48">
                  <c:v>43292</c:v>
                </c:pt>
                <c:pt idx="49">
                  <c:v>43293</c:v>
                </c:pt>
                <c:pt idx="50">
                  <c:v>43294</c:v>
                </c:pt>
                <c:pt idx="51">
                  <c:v>43297</c:v>
                </c:pt>
                <c:pt idx="52">
                  <c:v>43298</c:v>
                </c:pt>
                <c:pt idx="53">
                  <c:v>43299</c:v>
                </c:pt>
                <c:pt idx="54">
                  <c:v>43300</c:v>
                </c:pt>
                <c:pt idx="55">
                  <c:v>43301</c:v>
                </c:pt>
                <c:pt idx="56">
                  <c:v>43304</c:v>
                </c:pt>
                <c:pt idx="57">
                  <c:v>43305</c:v>
                </c:pt>
                <c:pt idx="58">
                  <c:v>43306</c:v>
                </c:pt>
                <c:pt idx="59">
                  <c:v>43307</c:v>
                </c:pt>
                <c:pt idx="60">
                  <c:v>43308</c:v>
                </c:pt>
                <c:pt idx="61">
                  <c:v>43311</c:v>
                </c:pt>
                <c:pt idx="62">
                  <c:v>43312</c:v>
                </c:pt>
                <c:pt idx="63">
                  <c:v>43313</c:v>
                </c:pt>
                <c:pt idx="64">
                  <c:v>43314</c:v>
                </c:pt>
                <c:pt idx="65">
                  <c:v>43315</c:v>
                </c:pt>
                <c:pt idx="66">
                  <c:v>43316</c:v>
                </c:pt>
                <c:pt idx="67">
                  <c:v>43319</c:v>
                </c:pt>
                <c:pt idx="68">
                  <c:v>43320</c:v>
                </c:pt>
                <c:pt idx="69">
                  <c:v>43321</c:v>
                </c:pt>
                <c:pt idx="70">
                  <c:v>43322</c:v>
                </c:pt>
                <c:pt idx="71">
                  <c:v>43325</c:v>
                </c:pt>
                <c:pt idx="72">
                  <c:v>43326</c:v>
                </c:pt>
                <c:pt idx="73">
                  <c:v>43327</c:v>
                </c:pt>
                <c:pt idx="74">
                  <c:v>43328</c:v>
                </c:pt>
                <c:pt idx="75">
                  <c:v>43329</c:v>
                </c:pt>
                <c:pt idx="76">
                  <c:v>43332</c:v>
                </c:pt>
                <c:pt idx="77">
                  <c:v>43333</c:v>
                </c:pt>
                <c:pt idx="78">
                  <c:v>43334</c:v>
                </c:pt>
                <c:pt idx="79">
                  <c:v>43335</c:v>
                </c:pt>
                <c:pt idx="80">
                  <c:v>43336</c:v>
                </c:pt>
                <c:pt idx="81">
                  <c:v>43339</c:v>
                </c:pt>
                <c:pt idx="82">
                  <c:v>43340</c:v>
                </c:pt>
                <c:pt idx="83">
                  <c:v>43341</c:v>
                </c:pt>
                <c:pt idx="84">
                  <c:v>43342</c:v>
                </c:pt>
                <c:pt idx="85">
                  <c:v>43343</c:v>
                </c:pt>
                <c:pt idx="86">
                  <c:v>43347</c:v>
                </c:pt>
                <c:pt idx="87">
                  <c:v>43348</c:v>
                </c:pt>
                <c:pt idx="88">
                  <c:v>43349</c:v>
                </c:pt>
                <c:pt idx="89">
                  <c:v>43350</c:v>
                </c:pt>
                <c:pt idx="90">
                  <c:v>43353</c:v>
                </c:pt>
                <c:pt idx="91">
                  <c:v>43354</c:v>
                </c:pt>
                <c:pt idx="92">
                  <c:v>43355</c:v>
                </c:pt>
                <c:pt idx="93">
                  <c:v>43356</c:v>
                </c:pt>
                <c:pt idx="94">
                  <c:v>43357</c:v>
                </c:pt>
                <c:pt idx="95">
                  <c:v>43360</c:v>
                </c:pt>
                <c:pt idx="96">
                  <c:v>43361</c:v>
                </c:pt>
                <c:pt idx="97">
                  <c:v>43362</c:v>
                </c:pt>
                <c:pt idx="98">
                  <c:v>43363</c:v>
                </c:pt>
                <c:pt idx="99">
                  <c:v>43364</c:v>
                </c:pt>
                <c:pt idx="100" formatCode="m/d/yy;@">
                  <c:v>43367</c:v>
                </c:pt>
                <c:pt idx="101" formatCode="m/d/yy;@">
                  <c:v>43368</c:v>
                </c:pt>
                <c:pt idx="102" formatCode="[$-409]d\-mmm;@">
                  <c:v>43369</c:v>
                </c:pt>
                <c:pt idx="103" formatCode="[$-409]d\-mmm;@">
                  <c:v>43370</c:v>
                </c:pt>
              </c:numCache>
            </c:numRef>
          </c:xVal>
          <c:yVal>
            <c:numRef>
              <c:f>DO!$D$2:$D$105</c:f>
              <c:numCache>
                <c:formatCode>General</c:formatCode>
                <c:ptCount val="104"/>
                <c:pt idx="0">
                  <c:v>7.6412500000000003</c:v>
                </c:pt>
                <c:pt idx="1">
                  <c:v>9.1213333333333342</c:v>
                </c:pt>
                <c:pt idx="2">
                  <c:v>8.8550000000000004</c:v>
                </c:pt>
                <c:pt idx="3">
                  <c:v>9.3699999999999992</c:v>
                </c:pt>
                <c:pt idx="4">
                  <c:v>9.5142857142857142</c:v>
                </c:pt>
                <c:pt idx="5">
                  <c:v>9.5655555555555551</c:v>
                </c:pt>
                <c:pt idx="6">
                  <c:v>9.6425000000000018</c:v>
                </c:pt>
                <c:pt idx="7">
                  <c:v>9.5287499999999987</c:v>
                </c:pt>
                <c:pt idx="8">
                  <c:v>0</c:v>
                </c:pt>
                <c:pt idx="9">
                  <c:v>8.7811111111111106</c:v>
                </c:pt>
                <c:pt idx="10">
                  <c:v>8.44</c:v>
                </c:pt>
                <c:pt idx="11">
                  <c:v>8.3657142857142848</c:v>
                </c:pt>
                <c:pt idx="12">
                  <c:v>8.5855555555555565</c:v>
                </c:pt>
                <c:pt idx="13">
                  <c:v>8.44</c:v>
                </c:pt>
                <c:pt idx="14">
                  <c:v>7.7359999999999998</c:v>
                </c:pt>
                <c:pt idx="15">
                  <c:v>7.8875000000000002</c:v>
                </c:pt>
                <c:pt idx="16">
                  <c:v>7.9727272727272727</c:v>
                </c:pt>
                <c:pt idx="17">
                  <c:v>7.88</c:v>
                </c:pt>
                <c:pt idx="18">
                  <c:v>7.2637500000000008</c:v>
                </c:pt>
                <c:pt idx="19">
                  <c:v>7.3377777777777773</c:v>
                </c:pt>
                <c:pt idx="20">
                  <c:v>7.2311111111111108</c:v>
                </c:pt>
                <c:pt idx="21">
                  <c:v>7.0875000000000004</c:v>
                </c:pt>
                <c:pt idx="22">
                  <c:v>6.9850000000000003</c:v>
                </c:pt>
                <c:pt idx="23">
                  <c:v>0</c:v>
                </c:pt>
                <c:pt idx="24">
                  <c:v>0</c:v>
                </c:pt>
                <c:pt idx="25">
                  <c:v>6.5612500000000002</c:v>
                </c:pt>
                <c:pt idx="26">
                  <c:v>6.96</c:v>
                </c:pt>
                <c:pt idx="27">
                  <c:v>7.1590000000000007</c:v>
                </c:pt>
                <c:pt idx="28">
                  <c:v>7.3887499999999999</c:v>
                </c:pt>
                <c:pt idx="29">
                  <c:v>7.5710000000000006</c:v>
                </c:pt>
                <c:pt idx="30">
                  <c:v>7.4225000000000003</c:v>
                </c:pt>
                <c:pt idx="31">
                  <c:v>6.3525</c:v>
                </c:pt>
                <c:pt idx="32">
                  <c:v>6.4685714285714297</c:v>
                </c:pt>
                <c:pt idx="33">
                  <c:v>6.3537500000000007</c:v>
                </c:pt>
                <c:pt idx="34">
                  <c:v>6.6120000000000001</c:v>
                </c:pt>
                <c:pt idx="35">
                  <c:v>6.7125000000000012</c:v>
                </c:pt>
                <c:pt idx="36">
                  <c:v>6.7877777777777775</c:v>
                </c:pt>
                <c:pt idx="37">
                  <c:v>7.0636363636363635</c:v>
                </c:pt>
                <c:pt idx="38">
                  <c:v>6.6557142857142848</c:v>
                </c:pt>
                <c:pt idx="39">
                  <c:v>6.4577777777777783</c:v>
                </c:pt>
                <c:pt idx="40">
                  <c:v>5.6636363636363631</c:v>
                </c:pt>
                <c:pt idx="41">
                  <c:v>5.5890000000000004</c:v>
                </c:pt>
                <c:pt idx="42">
                  <c:v>5.5660000000000007</c:v>
                </c:pt>
                <c:pt idx="43">
                  <c:v>6.0875000000000004</c:v>
                </c:pt>
                <c:pt idx="44">
                  <c:v>6.3537499999999998</c:v>
                </c:pt>
                <c:pt idx="45">
                  <c:v>6.3624999999999998</c:v>
                </c:pt>
                <c:pt idx="46">
                  <c:v>7.1981818181818191</c:v>
                </c:pt>
                <c:pt idx="47">
                  <c:v>7.1887500000000006</c:v>
                </c:pt>
                <c:pt idx="48">
                  <c:v>7.4578571428571436</c:v>
                </c:pt>
                <c:pt idx="49">
                  <c:v>7.6587499999999995</c:v>
                </c:pt>
                <c:pt idx="50">
                  <c:v>8.1974999999999998</c:v>
                </c:pt>
                <c:pt idx="51">
                  <c:v>8.0936363636363655</c:v>
                </c:pt>
                <c:pt idx="52">
                  <c:v>8.4290000000000003</c:v>
                </c:pt>
                <c:pt idx="53">
                  <c:v>8.347999999999999</c:v>
                </c:pt>
                <c:pt idx="54">
                  <c:v>8.2787500000000005</c:v>
                </c:pt>
                <c:pt idx="55">
                  <c:v>8.4599999999999991</c:v>
                </c:pt>
                <c:pt idx="56">
                  <c:v>7.2959999999999994</c:v>
                </c:pt>
                <c:pt idx="57">
                  <c:v>7.2312500000000002</c:v>
                </c:pt>
                <c:pt idx="58">
                  <c:v>7.0592307692307692</c:v>
                </c:pt>
                <c:pt idx="59">
                  <c:v>7.55375</c:v>
                </c:pt>
                <c:pt idx="60">
                  <c:v>7.9587500000000002</c:v>
                </c:pt>
                <c:pt idx="61">
                  <c:v>7.8810000000000002</c:v>
                </c:pt>
                <c:pt idx="62">
                  <c:v>6.996666666666667</c:v>
                </c:pt>
                <c:pt idx="63">
                  <c:v>6.4610000000000003</c:v>
                </c:pt>
                <c:pt idx="64">
                  <c:v>6.8181818181818183</c:v>
                </c:pt>
                <c:pt idx="65">
                  <c:v>8.1311111111111121</c:v>
                </c:pt>
                <c:pt idx="66">
                  <c:v>9.1120000000000001</c:v>
                </c:pt>
                <c:pt idx="67">
                  <c:v>8.8055555555555554</c:v>
                </c:pt>
                <c:pt idx="68">
                  <c:v>8.1927272727272733</c:v>
                </c:pt>
                <c:pt idx="69">
                  <c:v>8.1474999999999991</c:v>
                </c:pt>
                <c:pt idx="70">
                  <c:v>7.576249999999999</c:v>
                </c:pt>
                <c:pt idx="71">
                  <c:v>8.2949999999999999</c:v>
                </c:pt>
                <c:pt idx="72">
                  <c:v>8.1362500000000004</c:v>
                </c:pt>
                <c:pt idx="73">
                  <c:v>7.8466666666666667</c:v>
                </c:pt>
                <c:pt idx="74">
                  <c:v>6.9837499999999997</c:v>
                </c:pt>
                <c:pt idx="75">
                  <c:v>7.12</c:v>
                </c:pt>
                <c:pt idx="76">
                  <c:v>6.982222222222223</c:v>
                </c:pt>
                <c:pt idx="77">
                  <c:v>6.7824999999999998</c:v>
                </c:pt>
                <c:pt idx="78">
                  <c:v>6.9109999999999987</c:v>
                </c:pt>
                <c:pt idx="79">
                  <c:v>6.9087499999999995</c:v>
                </c:pt>
                <c:pt idx="80">
                  <c:v>7.0375000000000005</c:v>
                </c:pt>
                <c:pt idx="81">
                  <c:v>6.74125</c:v>
                </c:pt>
                <c:pt idx="82">
                  <c:v>7.1887500000000006</c:v>
                </c:pt>
                <c:pt idx="83">
                  <c:v>7.00875</c:v>
                </c:pt>
                <c:pt idx="84">
                  <c:v>6.9574999999999996</c:v>
                </c:pt>
                <c:pt idx="85">
                  <c:v>7.3587499999999997</c:v>
                </c:pt>
                <c:pt idx="86">
                  <c:v>7.2575000000000003</c:v>
                </c:pt>
                <c:pt idx="87">
                  <c:v>6.14</c:v>
                </c:pt>
                <c:pt idx="88">
                  <c:v>5.99</c:v>
                </c:pt>
                <c:pt idx="89">
                  <c:v>6.1387499999999999</c:v>
                </c:pt>
                <c:pt idx="90">
                  <c:v>6.3855555555555554</c:v>
                </c:pt>
                <c:pt idx="91">
                  <c:v>5.3737499999999994</c:v>
                </c:pt>
                <c:pt idx="92">
                  <c:v>4.4057142857142848</c:v>
                </c:pt>
                <c:pt idx="93">
                  <c:v>4.1650000000000009</c:v>
                </c:pt>
                <c:pt idx="94">
                  <c:v>4.5625</c:v>
                </c:pt>
                <c:pt idx="95">
                  <c:v>4.7077777777777774</c:v>
                </c:pt>
                <c:pt idx="96">
                  <c:v>4.776250000000001</c:v>
                </c:pt>
                <c:pt idx="97">
                  <c:v>4.8499999999999996</c:v>
                </c:pt>
                <c:pt idx="98">
                  <c:v>4.74</c:v>
                </c:pt>
                <c:pt idx="99">
                  <c:v>5.7512500000000006</c:v>
                </c:pt>
                <c:pt idx="100">
                  <c:v>7.0509999999999993</c:v>
                </c:pt>
                <c:pt idx="101">
                  <c:v>7.4022222222222229</c:v>
                </c:pt>
                <c:pt idx="102">
                  <c:v>7.4021428571428567</c:v>
                </c:pt>
                <c:pt idx="103">
                  <c:v>6.8922222222222222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8952240"/>
        <c:axId val="198952632"/>
      </c:scatterChart>
      <c:valAx>
        <c:axId val="198952240"/>
        <c:scaling>
          <c:orientation val="minMax"/>
          <c:min val="43219"/>
        </c:scaling>
        <c:delete val="0"/>
        <c:axPos val="b"/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952632"/>
        <c:crosses val="autoZero"/>
        <c:crossBetween val="midCat"/>
      </c:valAx>
      <c:valAx>
        <c:axId val="198952632"/>
        <c:scaling>
          <c:orientation val="minMax"/>
          <c:max val="10"/>
          <c:min val="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b="1">
                    <a:solidFill>
                      <a:sysClr val="windowText" lastClr="000000"/>
                    </a:solidFill>
                  </a:rPr>
                  <a:t>DO mg/L</a:t>
                </a:r>
              </a:p>
            </c:rich>
          </c:tx>
          <c:layout>
            <c:manualLayout>
              <c:xMode val="edge"/>
              <c:yMode val="edge"/>
              <c:x val="2.0387359836901123E-3"/>
              <c:y val="0.385397346165062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952240"/>
        <c:crosses val="autoZero"/>
        <c:crossBetween val="midCat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800" b="1">
                <a:solidFill>
                  <a:sysClr val="windowText" lastClr="000000"/>
                </a:solidFill>
              </a:rPr>
              <a:t>Montgomery  (RMI 31.7) Temperature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0026308915489886E-2"/>
          <c:y val="0.20926509186351705"/>
          <c:w val="0.90675368347730134"/>
          <c:h val="0.65880654624054347"/>
        </c:manualLayout>
      </c:layout>
      <c:scatterChart>
        <c:scatterStyle val="lineMarker"/>
        <c:varyColors val="0"/>
        <c:ser>
          <c:idx val="0"/>
          <c:order val="0"/>
          <c:tx>
            <c:strRef>
              <c:f>Temp!$B$1</c:f>
              <c:strCache>
                <c:ptCount val="1"/>
                <c:pt idx="0">
                  <c:v>Montgomery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Temp!$A$2:$A$105</c:f>
              <c:numCache>
                <c:formatCode>d\-mmm</c:formatCode>
                <c:ptCount val="104"/>
                <c:pt idx="0">
                  <c:v>43221</c:v>
                </c:pt>
                <c:pt idx="1">
                  <c:v>43222</c:v>
                </c:pt>
                <c:pt idx="2">
                  <c:v>43223</c:v>
                </c:pt>
                <c:pt idx="3">
                  <c:v>43224</c:v>
                </c:pt>
                <c:pt idx="4">
                  <c:v>43227</c:v>
                </c:pt>
                <c:pt idx="5">
                  <c:v>43228</c:v>
                </c:pt>
                <c:pt idx="6">
                  <c:v>43229</c:v>
                </c:pt>
                <c:pt idx="7">
                  <c:v>43230</c:v>
                </c:pt>
                <c:pt idx="8">
                  <c:v>43231</c:v>
                </c:pt>
                <c:pt idx="9">
                  <c:v>43234</c:v>
                </c:pt>
                <c:pt idx="10">
                  <c:v>43235</c:v>
                </c:pt>
                <c:pt idx="11">
                  <c:v>43236</c:v>
                </c:pt>
                <c:pt idx="12">
                  <c:v>43237</c:v>
                </c:pt>
                <c:pt idx="13">
                  <c:v>43238</c:v>
                </c:pt>
                <c:pt idx="14">
                  <c:v>43241</c:v>
                </c:pt>
                <c:pt idx="15">
                  <c:v>43242</c:v>
                </c:pt>
                <c:pt idx="16">
                  <c:v>43243</c:v>
                </c:pt>
                <c:pt idx="17">
                  <c:v>43244</c:v>
                </c:pt>
                <c:pt idx="18">
                  <c:v>43245</c:v>
                </c:pt>
                <c:pt idx="19">
                  <c:v>43249</c:v>
                </c:pt>
                <c:pt idx="20">
                  <c:v>43250</c:v>
                </c:pt>
                <c:pt idx="21">
                  <c:v>43251</c:v>
                </c:pt>
                <c:pt idx="22">
                  <c:v>43252</c:v>
                </c:pt>
                <c:pt idx="23">
                  <c:v>43256</c:v>
                </c:pt>
                <c:pt idx="24">
                  <c:v>43257</c:v>
                </c:pt>
                <c:pt idx="25">
                  <c:v>43258</c:v>
                </c:pt>
                <c:pt idx="26">
                  <c:v>43259</c:v>
                </c:pt>
                <c:pt idx="27">
                  <c:v>43262</c:v>
                </c:pt>
                <c:pt idx="28">
                  <c:v>43263</c:v>
                </c:pt>
                <c:pt idx="29">
                  <c:v>43264</c:v>
                </c:pt>
                <c:pt idx="30">
                  <c:v>43265</c:v>
                </c:pt>
                <c:pt idx="31">
                  <c:v>43266</c:v>
                </c:pt>
                <c:pt idx="32">
                  <c:v>43269</c:v>
                </c:pt>
                <c:pt idx="33">
                  <c:v>43270</c:v>
                </c:pt>
                <c:pt idx="34">
                  <c:v>43271</c:v>
                </c:pt>
                <c:pt idx="35">
                  <c:v>43272</c:v>
                </c:pt>
                <c:pt idx="36">
                  <c:v>43273</c:v>
                </c:pt>
                <c:pt idx="37">
                  <c:v>43276</c:v>
                </c:pt>
                <c:pt idx="38">
                  <c:v>43277</c:v>
                </c:pt>
                <c:pt idx="39">
                  <c:v>43278</c:v>
                </c:pt>
                <c:pt idx="40">
                  <c:v>43279</c:v>
                </c:pt>
                <c:pt idx="41">
                  <c:v>43280</c:v>
                </c:pt>
                <c:pt idx="42">
                  <c:v>43283</c:v>
                </c:pt>
                <c:pt idx="43">
                  <c:v>43284</c:v>
                </c:pt>
                <c:pt idx="44">
                  <c:v>43286</c:v>
                </c:pt>
                <c:pt idx="45">
                  <c:v>43287</c:v>
                </c:pt>
                <c:pt idx="46">
                  <c:v>43290</c:v>
                </c:pt>
                <c:pt idx="47">
                  <c:v>43291</c:v>
                </c:pt>
                <c:pt idx="48">
                  <c:v>43292</c:v>
                </c:pt>
                <c:pt idx="49">
                  <c:v>43293</c:v>
                </c:pt>
                <c:pt idx="50">
                  <c:v>43294</c:v>
                </c:pt>
                <c:pt idx="51">
                  <c:v>43297</c:v>
                </c:pt>
                <c:pt idx="52">
                  <c:v>43298</c:v>
                </c:pt>
                <c:pt idx="53">
                  <c:v>43299</c:v>
                </c:pt>
                <c:pt idx="54">
                  <c:v>43300</c:v>
                </c:pt>
                <c:pt idx="55">
                  <c:v>43301</c:v>
                </c:pt>
                <c:pt idx="56">
                  <c:v>43304</c:v>
                </c:pt>
                <c:pt idx="57">
                  <c:v>43305</c:v>
                </c:pt>
                <c:pt idx="58">
                  <c:v>43306</c:v>
                </c:pt>
                <c:pt idx="59">
                  <c:v>43307</c:v>
                </c:pt>
                <c:pt idx="60">
                  <c:v>43308</c:v>
                </c:pt>
                <c:pt idx="61">
                  <c:v>43311</c:v>
                </c:pt>
                <c:pt idx="62">
                  <c:v>43312</c:v>
                </c:pt>
                <c:pt idx="63">
                  <c:v>43313</c:v>
                </c:pt>
                <c:pt idx="64">
                  <c:v>43314</c:v>
                </c:pt>
                <c:pt idx="65">
                  <c:v>43315</c:v>
                </c:pt>
                <c:pt idx="66">
                  <c:v>43316</c:v>
                </c:pt>
                <c:pt idx="67">
                  <c:v>43319</c:v>
                </c:pt>
                <c:pt idx="68">
                  <c:v>43320</c:v>
                </c:pt>
                <c:pt idx="69">
                  <c:v>43321</c:v>
                </c:pt>
                <c:pt idx="70">
                  <c:v>43322</c:v>
                </c:pt>
                <c:pt idx="71">
                  <c:v>43325</c:v>
                </c:pt>
                <c:pt idx="72">
                  <c:v>43326</c:v>
                </c:pt>
                <c:pt idx="73">
                  <c:v>43327</c:v>
                </c:pt>
                <c:pt idx="74">
                  <c:v>43328</c:v>
                </c:pt>
                <c:pt idx="75">
                  <c:v>43329</c:v>
                </c:pt>
                <c:pt idx="76">
                  <c:v>43332</c:v>
                </c:pt>
                <c:pt idx="77">
                  <c:v>43333</c:v>
                </c:pt>
                <c:pt idx="78">
                  <c:v>43334</c:v>
                </c:pt>
                <c:pt idx="79">
                  <c:v>43335</c:v>
                </c:pt>
                <c:pt idx="80">
                  <c:v>43336</c:v>
                </c:pt>
                <c:pt idx="81">
                  <c:v>43339</c:v>
                </c:pt>
                <c:pt idx="82">
                  <c:v>43340</c:v>
                </c:pt>
                <c:pt idx="83">
                  <c:v>43341</c:v>
                </c:pt>
                <c:pt idx="84">
                  <c:v>43342</c:v>
                </c:pt>
                <c:pt idx="85">
                  <c:v>43343</c:v>
                </c:pt>
                <c:pt idx="86">
                  <c:v>43347</c:v>
                </c:pt>
                <c:pt idx="87">
                  <c:v>43348</c:v>
                </c:pt>
                <c:pt idx="88">
                  <c:v>43349</c:v>
                </c:pt>
                <c:pt idx="89">
                  <c:v>43350</c:v>
                </c:pt>
                <c:pt idx="90">
                  <c:v>43353</c:v>
                </c:pt>
                <c:pt idx="91">
                  <c:v>43354</c:v>
                </c:pt>
                <c:pt idx="92">
                  <c:v>43355</c:v>
                </c:pt>
                <c:pt idx="93">
                  <c:v>43356</c:v>
                </c:pt>
                <c:pt idx="94">
                  <c:v>43357</c:v>
                </c:pt>
                <c:pt idx="95">
                  <c:v>43360</c:v>
                </c:pt>
                <c:pt idx="96">
                  <c:v>43361</c:v>
                </c:pt>
                <c:pt idx="97">
                  <c:v>43362</c:v>
                </c:pt>
                <c:pt idx="98">
                  <c:v>43363</c:v>
                </c:pt>
                <c:pt idx="99">
                  <c:v>43364</c:v>
                </c:pt>
                <c:pt idx="100" formatCode="m/d/yy;@">
                  <c:v>43367</c:v>
                </c:pt>
                <c:pt idx="101" formatCode="m/d/yy;@">
                  <c:v>43368</c:v>
                </c:pt>
                <c:pt idx="102" formatCode="[$-409]d\-mmm;@">
                  <c:v>43369</c:v>
                </c:pt>
                <c:pt idx="103" formatCode="[$-409]d\-mmm;@">
                  <c:v>43370</c:v>
                </c:pt>
              </c:numCache>
            </c:numRef>
          </c:xVal>
          <c:yVal>
            <c:numRef>
              <c:f>Temp!$B$2:$B$105</c:f>
              <c:numCache>
                <c:formatCode>0.00</c:formatCode>
                <c:ptCount val="104"/>
                <c:pt idx="0">
                  <c:v>52.34</c:v>
                </c:pt>
                <c:pt idx="1">
                  <c:v>52.879999999999995</c:v>
                </c:pt>
                <c:pt idx="2">
                  <c:v>54.5</c:v>
                </c:pt>
                <c:pt idx="3">
                  <c:v>56.120000000000005</c:v>
                </c:pt>
                <c:pt idx="4">
                  <c:v>59.72</c:v>
                </c:pt>
                <c:pt idx="5">
                  <c:v>59.900000000000006</c:v>
                </c:pt>
                <c:pt idx="6">
                  <c:v>60.980000000000004</c:v>
                </c:pt>
                <c:pt idx="7">
                  <c:v>62.42</c:v>
                </c:pt>
                <c:pt idx="8">
                  <c:v>62.42</c:v>
                </c:pt>
                <c:pt idx="9">
                  <c:v>64.22</c:v>
                </c:pt>
                <c:pt idx="10">
                  <c:v>64.580000000000013</c:v>
                </c:pt>
                <c:pt idx="11">
                  <c:v>64.580000000000013</c:v>
                </c:pt>
                <c:pt idx="12">
                  <c:v>63.319999999999993</c:v>
                </c:pt>
                <c:pt idx="13">
                  <c:v>63.680000000000007</c:v>
                </c:pt>
                <c:pt idx="14">
                  <c:v>64.400000000000006</c:v>
                </c:pt>
                <c:pt idx="15">
                  <c:v>65.48</c:v>
                </c:pt>
                <c:pt idx="16">
                  <c:v>66.02</c:v>
                </c:pt>
                <c:pt idx="17">
                  <c:v>66.02</c:v>
                </c:pt>
                <c:pt idx="18">
                  <c:v>66.02</c:v>
                </c:pt>
                <c:pt idx="19">
                  <c:v>69.98</c:v>
                </c:pt>
                <c:pt idx="20">
                  <c:v>71.599999999999994</c:v>
                </c:pt>
                <c:pt idx="21">
                  <c:v>72.680000000000007</c:v>
                </c:pt>
                <c:pt idx="22">
                  <c:v>73.580000000000013</c:v>
                </c:pt>
                <c:pt idx="23">
                  <c:v>74.12</c:v>
                </c:pt>
                <c:pt idx="24">
                  <c:v>73.039999999999992</c:v>
                </c:pt>
                <c:pt idx="25">
                  <c:v>71.78</c:v>
                </c:pt>
                <c:pt idx="26">
                  <c:v>70.52</c:v>
                </c:pt>
                <c:pt idx="27">
                  <c:v>71.240000000000009</c:v>
                </c:pt>
                <c:pt idx="28">
                  <c:v>70.34</c:v>
                </c:pt>
                <c:pt idx="29">
                  <c:v>69.62</c:v>
                </c:pt>
                <c:pt idx="30">
                  <c:v>68.900000000000006</c:v>
                </c:pt>
                <c:pt idx="31">
                  <c:v>69.080000000000013</c:v>
                </c:pt>
                <c:pt idx="32">
                  <c:v>71.78</c:v>
                </c:pt>
                <c:pt idx="33">
                  <c:v>73.759999999999991</c:v>
                </c:pt>
                <c:pt idx="34">
                  <c:v>74.12</c:v>
                </c:pt>
                <c:pt idx="35">
                  <c:v>75.92</c:v>
                </c:pt>
                <c:pt idx="36">
                  <c:v>75.56</c:v>
                </c:pt>
                <c:pt idx="37">
                  <c:v>73.400000000000006</c:v>
                </c:pt>
                <c:pt idx="38">
                  <c:v>73.759999999999991</c:v>
                </c:pt>
                <c:pt idx="39">
                  <c:v>73.400000000000006</c:v>
                </c:pt>
                <c:pt idx="40">
                  <c:v>73.400000000000006</c:v>
                </c:pt>
                <c:pt idx="41">
                  <c:v>73.400000000000006</c:v>
                </c:pt>
                <c:pt idx="42">
                  <c:v>75.92</c:v>
                </c:pt>
                <c:pt idx="43">
                  <c:v>77</c:v>
                </c:pt>
                <c:pt idx="44">
                  <c:v>78.98</c:v>
                </c:pt>
                <c:pt idx="45">
                  <c:v>79.52</c:v>
                </c:pt>
                <c:pt idx="46">
                  <c:v>84.2</c:v>
                </c:pt>
                <c:pt idx="47">
                  <c:v>79.16</c:v>
                </c:pt>
                <c:pt idx="48">
                  <c:v>79.16</c:v>
                </c:pt>
                <c:pt idx="49">
                  <c:v>79.16</c:v>
                </c:pt>
                <c:pt idx="50">
                  <c:v>79.34</c:v>
                </c:pt>
                <c:pt idx="51">
                  <c:v>80.06</c:v>
                </c:pt>
                <c:pt idx="52">
                  <c:v>80.42</c:v>
                </c:pt>
                <c:pt idx="53">
                  <c:v>81.319999999999993</c:v>
                </c:pt>
                <c:pt idx="54">
                  <c:v>81.319999999999993</c:v>
                </c:pt>
                <c:pt idx="55">
                  <c:v>80.960000000000008</c:v>
                </c:pt>
                <c:pt idx="56">
                  <c:v>80.06</c:v>
                </c:pt>
                <c:pt idx="57">
                  <c:v>79.88</c:v>
                </c:pt>
                <c:pt idx="58">
                  <c:v>80.06</c:v>
                </c:pt>
                <c:pt idx="59">
                  <c:v>79.88</c:v>
                </c:pt>
                <c:pt idx="60">
                  <c:v>79.52</c:v>
                </c:pt>
                <c:pt idx="61">
                  <c:v>79.34</c:v>
                </c:pt>
                <c:pt idx="62">
                  <c:v>78.98</c:v>
                </c:pt>
                <c:pt idx="63">
                  <c:v>78.44</c:v>
                </c:pt>
                <c:pt idx="64">
                  <c:v>78.259999999999991</c:v>
                </c:pt>
                <c:pt idx="65">
                  <c:v>76.28</c:v>
                </c:pt>
                <c:pt idx="66">
                  <c:v>78.080000000000013</c:v>
                </c:pt>
                <c:pt idx="67">
                  <c:v>77.900000000000006</c:v>
                </c:pt>
                <c:pt idx="68">
                  <c:v>78.44</c:v>
                </c:pt>
                <c:pt idx="69">
                  <c:v>78.800000000000011</c:v>
                </c:pt>
                <c:pt idx="70">
                  <c:v>79.16</c:v>
                </c:pt>
                <c:pt idx="71">
                  <c:v>79.52</c:v>
                </c:pt>
                <c:pt idx="72">
                  <c:v>77.72</c:v>
                </c:pt>
                <c:pt idx="73">
                  <c:v>78.800000000000011</c:v>
                </c:pt>
                <c:pt idx="74">
                  <c:v>78.44</c:v>
                </c:pt>
                <c:pt idx="75">
                  <c:v>78.080000000000013</c:v>
                </c:pt>
                <c:pt idx="76">
                  <c:v>77.900000000000006</c:v>
                </c:pt>
                <c:pt idx="77">
                  <c:v>78.080000000000013</c:v>
                </c:pt>
                <c:pt idx="78">
                  <c:v>77.900000000000006</c:v>
                </c:pt>
                <c:pt idx="79">
                  <c:v>77.539999999999992</c:v>
                </c:pt>
                <c:pt idx="80">
                  <c:v>76.64</c:v>
                </c:pt>
                <c:pt idx="81">
                  <c:v>76.460000000000008</c:v>
                </c:pt>
                <c:pt idx="82">
                  <c:v>77</c:v>
                </c:pt>
                <c:pt idx="83">
                  <c:v>77.36</c:v>
                </c:pt>
                <c:pt idx="84">
                  <c:v>77.900000000000006</c:v>
                </c:pt>
                <c:pt idx="85">
                  <c:v>78.44</c:v>
                </c:pt>
                <c:pt idx="86">
                  <c:v>79.34</c:v>
                </c:pt>
                <c:pt idx="87">
                  <c:v>79.88</c:v>
                </c:pt>
                <c:pt idx="88">
                  <c:v>80.240000000000009</c:v>
                </c:pt>
                <c:pt idx="89">
                  <c:v>80.960000000000008</c:v>
                </c:pt>
                <c:pt idx="90">
                  <c:v>77.36</c:v>
                </c:pt>
                <c:pt idx="91">
                  <c:v>69.080000000000013</c:v>
                </c:pt>
                <c:pt idx="92">
                  <c:v>66.740000000000009</c:v>
                </c:pt>
                <c:pt idx="93">
                  <c:v>65.12</c:v>
                </c:pt>
                <c:pt idx="94">
                  <c:v>65.300000000000011</c:v>
                </c:pt>
                <c:pt idx="95">
                  <c:v>67.460000000000008</c:v>
                </c:pt>
                <c:pt idx="96">
                  <c:v>68</c:v>
                </c:pt>
                <c:pt idx="97">
                  <c:v>68.36</c:v>
                </c:pt>
                <c:pt idx="98">
                  <c:v>69.62</c:v>
                </c:pt>
                <c:pt idx="99">
                  <c:v>70.52</c:v>
                </c:pt>
                <c:pt idx="100">
                  <c:v>70.34</c:v>
                </c:pt>
                <c:pt idx="101">
                  <c:v>69.44</c:v>
                </c:pt>
                <c:pt idx="102" formatCode="General">
                  <c:v>68.539999999999992</c:v>
                </c:pt>
                <c:pt idx="103" formatCode="General">
                  <c:v>68.539999999999992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8953416"/>
        <c:axId val="198953808"/>
      </c:scatterChart>
      <c:valAx>
        <c:axId val="198953416"/>
        <c:scaling>
          <c:orientation val="minMax"/>
          <c:max val="43379"/>
          <c:min val="43219"/>
        </c:scaling>
        <c:delete val="0"/>
        <c:axPos val="b"/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953808"/>
        <c:crossesAt val="0"/>
        <c:crossBetween val="midCat"/>
      </c:valAx>
      <c:valAx>
        <c:axId val="198953808"/>
        <c:scaling>
          <c:orientation val="minMax"/>
          <c:max val="90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b="1">
                    <a:solidFill>
                      <a:sysClr val="windowText" lastClr="000000"/>
                    </a:solidFill>
                  </a:rPr>
                  <a:t>Temperature F</a:t>
                </a:r>
                <a:r>
                  <a:rPr lang="en-US" sz="11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°</a:t>
                </a:r>
                <a:endParaRPr lang="en-US" sz="11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0.343018758684576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953416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800" b="1">
                <a:solidFill>
                  <a:sysClr val="windowText" lastClr="000000"/>
                </a:solidFill>
              </a:rPr>
              <a:t>Markland (RMI 531.5) Temperature</a:t>
            </a:r>
          </a:p>
        </c:rich>
      </c:tx>
      <c:layout>
        <c:manualLayout>
          <c:xMode val="edge"/>
          <c:yMode val="edge"/>
          <c:x val="0.31573603627909408"/>
          <c:y val="0.107142857142857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9727085249242085E-2"/>
          <c:y val="0.22951655236643806"/>
          <c:w val="0.90721850473981325"/>
          <c:h val="0.6257878249089831"/>
        </c:manualLayout>
      </c:layout>
      <c:scatterChart>
        <c:scatterStyle val="lineMarker"/>
        <c:varyColors val="0"/>
        <c:ser>
          <c:idx val="0"/>
          <c:order val="0"/>
          <c:tx>
            <c:strRef>
              <c:f>Temp!$C$1</c:f>
              <c:strCache>
                <c:ptCount val="1"/>
                <c:pt idx="0">
                  <c:v>Markland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Temp!$A$2:$A$105</c:f>
              <c:numCache>
                <c:formatCode>d\-mmm</c:formatCode>
                <c:ptCount val="104"/>
                <c:pt idx="0">
                  <c:v>43221</c:v>
                </c:pt>
                <c:pt idx="1">
                  <c:v>43222</c:v>
                </c:pt>
                <c:pt idx="2">
                  <c:v>43223</c:v>
                </c:pt>
                <c:pt idx="3">
                  <c:v>43224</c:v>
                </c:pt>
                <c:pt idx="4">
                  <c:v>43227</c:v>
                </c:pt>
                <c:pt idx="5">
                  <c:v>43228</c:v>
                </c:pt>
                <c:pt idx="6">
                  <c:v>43229</c:v>
                </c:pt>
                <c:pt idx="7">
                  <c:v>43230</c:v>
                </c:pt>
                <c:pt idx="8">
                  <c:v>43231</c:v>
                </c:pt>
                <c:pt idx="9">
                  <c:v>43234</c:v>
                </c:pt>
                <c:pt idx="10">
                  <c:v>43235</c:v>
                </c:pt>
                <c:pt idx="11">
                  <c:v>43236</c:v>
                </c:pt>
                <c:pt idx="12">
                  <c:v>43237</c:v>
                </c:pt>
                <c:pt idx="13">
                  <c:v>43238</c:v>
                </c:pt>
                <c:pt idx="14">
                  <c:v>43241</c:v>
                </c:pt>
                <c:pt idx="15">
                  <c:v>43242</c:v>
                </c:pt>
                <c:pt idx="16">
                  <c:v>43243</c:v>
                </c:pt>
                <c:pt idx="17">
                  <c:v>43244</c:v>
                </c:pt>
                <c:pt idx="18">
                  <c:v>43245</c:v>
                </c:pt>
                <c:pt idx="19">
                  <c:v>43249</c:v>
                </c:pt>
                <c:pt idx="20">
                  <c:v>43250</c:v>
                </c:pt>
                <c:pt idx="21">
                  <c:v>43251</c:v>
                </c:pt>
                <c:pt idx="22">
                  <c:v>43252</c:v>
                </c:pt>
                <c:pt idx="23">
                  <c:v>43256</c:v>
                </c:pt>
                <c:pt idx="24">
                  <c:v>43257</c:v>
                </c:pt>
                <c:pt idx="25">
                  <c:v>43258</c:v>
                </c:pt>
                <c:pt idx="26">
                  <c:v>43259</c:v>
                </c:pt>
                <c:pt idx="27">
                  <c:v>43262</c:v>
                </c:pt>
                <c:pt idx="28">
                  <c:v>43263</c:v>
                </c:pt>
                <c:pt idx="29">
                  <c:v>43264</c:v>
                </c:pt>
                <c:pt idx="30">
                  <c:v>43265</c:v>
                </c:pt>
                <c:pt idx="31">
                  <c:v>43266</c:v>
                </c:pt>
                <c:pt idx="32">
                  <c:v>43269</c:v>
                </c:pt>
                <c:pt idx="33">
                  <c:v>43270</c:v>
                </c:pt>
                <c:pt idx="34">
                  <c:v>43271</c:v>
                </c:pt>
                <c:pt idx="35">
                  <c:v>43272</c:v>
                </c:pt>
                <c:pt idx="36">
                  <c:v>43273</c:v>
                </c:pt>
                <c:pt idx="37">
                  <c:v>43276</c:v>
                </c:pt>
                <c:pt idx="38">
                  <c:v>43277</c:v>
                </c:pt>
                <c:pt idx="39">
                  <c:v>43278</c:v>
                </c:pt>
                <c:pt idx="40">
                  <c:v>43279</c:v>
                </c:pt>
                <c:pt idx="41">
                  <c:v>43280</c:v>
                </c:pt>
                <c:pt idx="42">
                  <c:v>43283</c:v>
                </c:pt>
                <c:pt idx="43">
                  <c:v>43284</c:v>
                </c:pt>
                <c:pt idx="44">
                  <c:v>43286</c:v>
                </c:pt>
                <c:pt idx="45">
                  <c:v>43287</c:v>
                </c:pt>
                <c:pt idx="46">
                  <c:v>43290</c:v>
                </c:pt>
                <c:pt idx="47">
                  <c:v>43291</c:v>
                </c:pt>
                <c:pt idx="48">
                  <c:v>43292</c:v>
                </c:pt>
                <c:pt idx="49">
                  <c:v>43293</c:v>
                </c:pt>
                <c:pt idx="50">
                  <c:v>43294</c:v>
                </c:pt>
                <c:pt idx="51">
                  <c:v>43297</c:v>
                </c:pt>
                <c:pt idx="52">
                  <c:v>43298</c:v>
                </c:pt>
                <c:pt idx="53">
                  <c:v>43299</c:v>
                </c:pt>
                <c:pt idx="54">
                  <c:v>43300</c:v>
                </c:pt>
                <c:pt idx="55">
                  <c:v>43301</c:v>
                </c:pt>
                <c:pt idx="56">
                  <c:v>43304</c:v>
                </c:pt>
                <c:pt idx="57">
                  <c:v>43305</c:v>
                </c:pt>
                <c:pt idx="58">
                  <c:v>43306</c:v>
                </c:pt>
                <c:pt idx="59">
                  <c:v>43307</c:v>
                </c:pt>
                <c:pt idx="60">
                  <c:v>43308</c:v>
                </c:pt>
                <c:pt idx="61">
                  <c:v>43311</c:v>
                </c:pt>
                <c:pt idx="62">
                  <c:v>43312</c:v>
                </c:pt>
                <c:pt idx="63">
                  <c:v>43313</c:v>
                </c:pt>
                <c:pt idx="64">
                  <c:v>43314</c:v>
                </c:pt>
                <c:pt idx="65">
                  <c:v>43315</c:v>
                </c:pt>
                <c:pt idx="66">
                  <c:v>43316</c:v>
                </c:pt>
                <c:pt idx="67">
                  <c:v>43319</c:v>
                </c:pt>
                <c:pt idx="68">
                  <c:v>43320</c:v>
                </c:pt>
                <c:pt idx="69">
                  <c:v>43321</c:v>
                </c:pt>
                <c:pt idx="70">
                  <c:v>43322</c:v>
                </c:pt>
                <c:pt idx="71">
                  <c:v>43325</c:v>
                </c:pt>
                <c:pt idx="72">
                  <c:v>43326</c:v>
                </c:pt>
                <c:pt idx="73">
                  <c:v>43327</c:v>
                </c:pt>
                <c:pt idx="74">
                  <c:v>43328</c:v>
                </c:pt>
                <c:pt idx="75">
                  <c:v>43329</c:v>
                </c:pt>
                <c:pt idx="76">
                  <c:v>43332</c:v>
                </c:pt>
                <c:pt idx="77">
                  <c:v>43333</c:v>
                </c:pt>
                <c:pt idx="78">
                  <c:v>43334</c:v>
                </c:pt>
                <c:pt idx="79">
                  <c:v>43335</c:v>
                </c:pt>
                <c:pt idx="80">
                  <c:v>43336</c:v>
                </c:pt>
                <c:pt idx="81">
                  <c:v>43339</c:v>
                </c:pt>
                <c:pt idx="82">
                  <c:v>43340</c:v>
                </c:pt>
                <c:pt idx="83">
                  <c:v>43341</c:v>
                </c:pt>
                <c:pt idx="84">
                  <c:v>43342</c:v>
                </c:pt>
                <c:pt idx="85">
                  <c:v>43343</c:v>
                </c:pt>
                <c:pt idx="86">
                  <c:v>43347</c:v>
                </c:pt>
                <c:pt idx="87">
                  <c:v>43348</c:v>
                </c:pt>
                <c:pt idx="88">
                  <c:v>43349</c:v>
                </c:pt>
                <c:pt idx="89">
                  <c:v>43350</c:v>
                </c:pt>
                <c:pt idx="90">
                  <c:v>43353</c:v>
                </c:pt>
                <c:pt idx="91">
                  <c:v>43354</c:v>
                </c:pt>
                <c:pt idx="92">
                  <c:v>43355</c:v>
                </c:pt>
                <c:pt idx="93">
                  <c:v>43356</c:v>
                </c:pt>
                <c:pt idx="94">
                  <c:v>43357</c:v>
                </c:pt>
                <c:pt idx="95">
                  <c:v>43360</c:v>
                </c:pt>
                <c:pt idx="96">
                  <c:v>43361</c:v>
                </c:pt>
                <c:pt idx="97">
                  <c:v>43362</c:v>
                </c:pt>
                <c:pt idx="98">
                  <c:v>43363</c:v>
                </c:pt>
                <c:pt idx="99">
                  <c:v>43364</c:v>
                </c:pt>
                <c:pt idx="100" formatCode="m/d/yy;@">
                  <c:v>43367</c:v>
                </c:pt>
                <c:pt idx="101" formatCode="m/d/yy;@">
                  <c:v>43368</c:v>
                </c:pt>
                <c:pt idx="102" formatCode="[$-409]d\-mmm;@">
                  <c:v>43369</c:v>
                </c:pt>
                <c:pt idx="103" formatCode="[$-409]d\-mmm;@">
                  <c:v>43370</c:v>
                </c:pt>
              </c:numCache>
            </c:numRef>
          </c:xVal>
          <c:yVal>
            <c:numRef>
              <c:f>Temp!$C$2:$C$105</c:f>
              <c:numCache>
                <c:formatCode>0.00</c:formatCode>
                <c:ptCount val="104"/>
                <c:pt idx="0">
                  <c:v>54.68</c:v>
                </c:pt>
                <c:pt idx="1">
                  <c:v>57.019999999999996</c:v>
                </c:pt>
                <c:pt idx="2">
                  <c:v>57.2</c:v>
                </c:pt>
                <c:pt idx="3">
                  <c:v>58.64</c:v>
                </c:pt>
                <c:pt idx="4">
                  <c:v>61.16</c:v>
                </c:pt>
                <c:pt idx="5">
                  <c:v>61.7</c:v>
                </c:pt>
                <c:pt idx="6">
                  <c:v>62.06</c:v>
                </c:pt>
                <c:pt idx="7">
                  <c:v>62.6</c:v>
                </c:pt>
                <c:pt idx="8">
                  <c:v>64.400000000000006</c:v>
                </c:pt>
                <c:pt idx="9">
                  <c:v>66.2</c:v>
                </c:pt>
                <c:pt idx="10">
                  <c:v>67.099999999999994</c:v>
                </c:pt>
                <c:pt idx="11">
                  <c:v>68.180000000000007</c:v>
                </c:pt>
                <c:pt idx="12">
                  <c:v>68.36</c:v>
                </c:pt>
                <c:pt idx="13">
                  <c:v>69.259999999999991</c:v>
                </c:pt>
                <c:pt idx="14">
                  <c:v>71.42</c:v>
                </c:pt>
                <c:pt idx="15">
                  <c:v>71.78</c:v>
                </c:pt>
                <c:pt idx="16">
                  <c:v>71.960000000000008</c:v>
                </c:pt>
                <c:pt idx="17">
                  <c:v>72.14</c:v>
                </c:pt>
                <c:pt idx="18">
                  <c:v>71.599999999999994</c:v>
                </c:pt>
                <c:pt idx="19">
                  <c:v>73.22</c:v>
                </c:pt>
                <c:pt idx="20">
                  <c:v>73.94</c:v>
                </c:pt>
                <c:pt idx="21">
                  <c:v>72.14</c:v>
                </c:pt>
                <c:pt idx="22">
                  <c:v>73.759999999999991</c:v>
                </c:pt>
                <c:pt idx="23">
                  <c:v>75.38</c:v>
                </c:pt>
                <c:pt idx="24">
                  <c:v>75.2</c:v>
                </c:pt>
                <c:pt idx="25">
                  <c:v>75.38</c:v>
                </c:pt>
                <c:pt idx="26">
                  <c:v>76.28</c:v>
                </c:pt>
                <c:pt idx="27">
                  <c:v>77</c:v>
                </c:pt>
                <c:pt idx="28">
                  <c:v>76.819999999999993</c:v>
                </c:pt>
                <c:pt idx="29">
                  <c:v>76.819999999999993</c:v>
                </c:pt>
                <c:pt idx="30">
                  <c:v>76.460000000000008</c:v>
                </c:pt>
                <c:pt idx="31">
                  <c:v>76.64</c:v>
                </c:pt>
                <c:pt idx="32">
                  <c:v>79.52</c:v>
                </c:pt>
                <c:pt idx="33">
                  <c:v>79.16</c:v>
                </c:pt>
                <c:pt idx="34">
                  <c:v>80.240000000000009</c:v>
                </c:pt>
                <c:pt idx="35">
                  <c:v>80.240000000000009</c:v>
                </c:pt>
                <c:pt idx="36">
                  <c:v>80.240000000000009</c:v>
                </c:pt>
                <c:pt idx="37">
                  <c:v>78.080000000000013</c:v>
                </c:pt>
                <c:pt idx="38">
                  <c:v>77.539999999999992</c:v>
                </c:pt>
                <c:pt idx="39">
                  <c:v>76.819999999999993</c:v>
                </c:pt>
                <c:pt idx="40">
                  <c:v>76.28</c:v>
                </c:pt>
                <c:pt idx="41">
                  <c:v>76.28</c:v>
                </c:pt>
                <c:pt idx="42">
                  <c:v>77.72</c:v>
                </c:pt>
                <c:pt idx="43">
                  <c:v>78.800000000000011</c:v>
                </c:pt>
                <c:pt idx="44">
                  <c:v>79.88</c:v>
                </c:pt>
                <c:pt idx="45">
                  <c:v>80.599999999999994</c:v>
                </c:pt>
                <c:pt idx="46">
                  <c:v>80.78</c:v>
                </c:pt>
                <c:pt idx="47">
                  <c:v>80.78</c:v>
                </c:pt>
                <c:pt idx="48">
                  <c:v>81.86</c:v>
                </c:pt>
                <c:pt idx="49">
                  <c:v>81.319999999999993</c:v>
                </c:pt>
                <c:pt idx="50">
                  <c:v>81.5</c:v>
                </c:pt>
                <c:pt idx="51">
                  <c:v>82.4</c:v>
                </c:pt>
                <c:pt idx="52">
                  <c:v>82.580000000000013</c:v>
                </c:pt>
                <c:pt idx="53">
                  <c:v>82.580000000000013</c:v>
                </c:pt>
                <c:pt idx="54">
                  <c:v>82.759999999999991</c:v>
                </c:pt>
                <c:pt idx="55">
                  <c:v>83.12</c:v>
                </c:pt>
                <c:pt idx="56">
                  <c:v>81.319999999999993</c:v>
                </c:pt>
                <c:pt idx="57">
                  <c:v>81.14</c:v>
                </c:pt>
                <c:pt idx="58">
                  <c:v>80.240000000000009</c:v>
                </c:pt>
                <c:pt idx="59">
                  <c:v>78.62</c:v>
                </c:pt>
                <c:pt idx="60">
                  <c:v>79.16</c:v>
                </c:pt>
                <c:pt idx="61">
                  <c:v>79.88</c:v>
                </c:pt>
                <c:pt idx="62">
                  <c:v>80.06</c:v>
                </c:pt>
                <c:pt idx="63">
                  <c:v>80.599999999999994</c:v>
                </c:pt>
                <c:pt idx="64">
                  <c:v>80.42</c:v>
                </c:pt>
                <c:pt idx="65">
                  <c:v>80.599999999999994</c:v>
                </c:pt>
                <c:pt idx="66">
                  <c:v>80.960000000000008</c:v>
                </c:pt>
                <c:pt idx="67">
                  <c:v>81.14</c:v>
                </c:pt>
                <c:pt idx="68">
                  <c:v>81.86</c:v>
                </c:pt>
                <c:pt idx="69">
                  <c:v>82.039999999999992</c:v>
                </c:pt>
                <c:pt idx="70">
                  <c:v>82.22</c:v>
                </c:pt>
                <c:pt idx="71">
                  <c:v>81.680000000000007</c:v>
                </c:pt>
                <c:pt idx="72">
                  <c:v>81.680000000000007</c:v>
                </c:pt>
                <c:pt idx="73">
                  <c:v>81.5</c:v>
                </c:pt>
                <c:pt idx="74">
                  <c:v>82.039999999999992</c:v>
                </c:pt>
                <c:pt idx="75">
                  <c:v>80.42</c:v>
                </c:pt>
                <c:pt idx="76">
                  <c:v>78.62</c:v>
                </c:pt>
                <c:pt idx="77">
                  <c:v>78.259999999999991</c:v>
                </c:pt>
                <c:pt idx="78">
                  <c:v>79.52</c:v>
                </c:pt>
                <c:pt idx="79">
                  <c:v>79.34</c:v>
                </c:pt>
                <c:pt idx="80">
                  <c:v>79.34</c:v>
                </c:pt>
                <c:pt idx="81">
                  <c:v>79.34</c:v>
                </c:pt>
                <c:pt idx="82">
                  <c:v>79.7</c:v>
                </c:pt>
                <c:pt idx="83">
                  <c:v>80.240000000000009</c:v>
                </c:pt>
                <c:pt idx="84">
                  <c:v>80.599999999999994</c:v>
                </c:pt>
                <c:pt idx="85">
                  <c:v>80.599999999999994</c:v>
                </c:pt>
                <c:pt idx="86">
                  <c:v>82.039999999999992</c:v>
                </c:pt>
                <c:pt idx="87">
                  <c:v>82.039999999999992</c:v>
                </c:pt>
                <c:pt idx="88">
                  <c:v>82.22</c:v>
                </c:pt>
                <c:pt idx="89">
                  <c:v>82.22</c:v>
                </c:pt>
                <c:pt idx="90">
                  <c:v>72.5</c:v>
                </c:pt>
                <c:pt idx="91">
                  <c:v>72.86</c:v>
                </c:pt>
                <c:pt idx="92">
                  <c:v>73.759999999999991</c:v>
                </c:pt>
                <c:pt idx="93">
                  <c:v>74.84</c:v>
                </c:pt>
                <c:pt idx="94">
                  <c:v>74.66</c:v>
                </c:pt>
                <c:pt idx="95">
                  <c:v>72.14</c:v>
                </c:pt>
                <c:pt idx="96">
                  <c:v>72.319999999999993</c:v>
                </c:pt>
                <c:pt idx="97">
                  <c:v>72.5</c:v>
                </c:pt>
                <c:pt idx="98">
                  <c:v>72.86</c:v>
                </c:pt>
                <c:pt idx="99">
                  <c:v>73.22</c:v>
                </c:pt>
                <c:pt idx="100">
                  <c:v>72.5</c:v>
                </c:pt>
                <c:pt idx="101">
                  <c:v>72.319999999999993</c:v>
                </c:pt>
                <c:pt idx="102" formatCode="General">
                  <c:v>70.7</c:v>
                </c:pt>
                <c:pt idx="103" formatCode="General">
                  <c:v>70.52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8954592"/>
        <c:axId val="200998624"/>
      </c:scatterChart>
      <c:valAx>
        <c:axId val="198954592"/>
        <c:scaling>
          <c:orientation val="minMax"/>
          <c:max val="43379"/>
          <c:min val="43219"/>
        </c:scaling>
        <c:delete val="0"/>
        <c:axPos val="b"/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0998624"/>
        <c:crossesAt val="0"/>
        <c:crossBetween val="midCat"/>
      </c:valAx>
      <c:valAx>
        <c:axId val="200998624"/>
        <c:scaling>
          <c:orientation val="minMax"/>
          <c:max val="90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b="1">
                    <a:solidFill>
                      <a:sysClr val="windowText" lastClr="000000"/>
                    </a:solidFill>
                  </a:rPr>
                  <a:t>Temperature F</a:t>
                </a:r>
                <a:r>
                  <a:rPr lang="en-US" sz="11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°</a:t>
                </a:r>
                <a:endParaRPr lang="en-US" sz="11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0.3170743374820083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954592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800" b="1">
                <a:solidFill>
                  <a:sysClr val="windowText" lastClr="000000"/>
                </a:solidFill>
              </a:rPr>
              <a:t>Smithland (RMI 919) Temperature</a:t>
            </a:r>
          </a:p>
        </c:rich>
      </c:tx>
      <c:layout>
        <c:manualLayout>
          <c:xMode val="edge"/>
          <c:yMode val="edge"/>
          <c:x val="0.31601428268685838"/>
          <c:y val="8.62068965517241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0026315624756882E-2"/>
          <c:y val="0.24534528011584758"/>
          <c:w val="0.90675367305496424"/>
          <c:h val="0.59998008869580954"/>
        </c:manualLayout>
      </c:layout>
      <c:scatterChart>
        <c:scatterStyle val="lineMarker"/>
        <c:varyColors val="0"/>
        <c:ser>
          <c:idx val="0"/>
          <c:order val="0"/>
          <c:tx>
            <c:strRef>
              <c:f>Temp!$D$1</c:f>
              <c:strCache>
                <c:ptCount val="1"/>
                <c:pt idx="0">
                  <c:v>Smithland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Temp!$A$2:$A$105</c:f>
              <c:numCache>
                <c:formatCode>d\-mmm</c:formatCode>
                <c:ptCount val="104"/>
                <c:pt idx="0">
                  <c:v>43221</c:v>
                </c:pt>
                <c:pt idx="1">
                  <c:v>43222</c:v>
                </c:pt>
                <c:pt idx="2">
                  <c:v>43223</c:v>
                </c:pt>
                <c:pt idx="3">
                  <c:v>43224</c:v>
                </c:pt>
                <c:pt idx="4">
                  <c:v>43227</c:v>
                </c:pt>
                <c:pt idx="5">
                  <c:v>43228</c:v>
                </c:pt>
                <c:pt idx="6">
                  <c:v>43229</c:v>
                </c:pt>
                <c:pt idx="7">
                  <c:v>43230</c:v>
                </c:pt>
                <c:pt idx="8">
                  <c:v>43231</c:v>
                </c:pt>
                <c:pt idx="9">
                  <c:v>43234</c:v>
                </c:pt>
                <c:pt idx="10">
                  <c:v>43235</c:v>
                </c:pt>
                <c:pt idx="11">
                  <c:v>43236</c:v>
                </c:pt>
                <c:pt idx="12">
                  <c:v>43237</c:v>
                </c:pt>
                <c:pt idx="13">
                  <c:v>43238</c:v>
                </c:pt>
                <c:pt idx="14">
                  <c:v>43241</c:v>
                </c:pt>
                <c:pt idx="15">
                  <c:v>43242</c:v>
                </c:pt>
                <c:pt idx="16">
                  <c:v>43243</c:v>
                </c:pt>
                <c:pt idx="17">
                  <c:v>43244</c:v>
                </c:pt>
                <c:pt idx="18">
                  <c:v>43245</c:v>
                </c:pt>
                <c:pt idx="19">
                  <c:v>43249</c:v>
                </c:pt>
                <c:pt idx="20">
                  <c:v>43250</c:v>
                </c:pt>
                <c:pt idx="21">
                  <c:v>43251</c:v>
                </c:pt>
                <c:pt idx="22">
                  <c:v>43252</c:v>
                </c:pt>
                <c:pt idx="23">
                  <c:v>43256</c:v>
                </c:pt>
                <c:pt idx="24">
                  <c:v>43257</c:v>
                </c:pt>
                <c:pt idx="25">
                  <c:v>43258</c:v>
                </c:pt>
                <c:pt idx="26">
                  <c:v>43259</c:v>
                </c:pt>
                <c:pt idx="27">
                  <c:v>43262</c:v>
                </c:pt>
                <c:pt idx="28">
                  <c:v>43263</c:v>
                </c:pt>
                <c:pt idx="29">
                  <c:v>43264</c:v>
                </c:pt>
                <c:pt idx="30">
                  <c:v>43265</c:v>
                </c:pt>
                <c:pt idx="31">
                  <c:v>43266</c:v>
                </c:pt>
                <c:pt idx="32">
                  <c:v>43269</c:v>
                </c:pt>
                <c:pt idx="33">
                  <c:v>43270</c:v>
                </c:pt>
                <c:pt idx="34">
                  <c:v>43271</c:v>
                </c:pt>
                <c:pt idx="35">
                  <c:v>43272</c:v>
                </c:pt>
                <c:pt idx="36">
                  <c:v>43273</c:v>
                </c:pt>
                <c:pt idx="37">
                  <c:v>43276</c:v>
                </c:pt>
                <c:pt idx="38">
                  <c:v>43277</c:v>
                </c:pt>
                <c:pt idx="39">
                  <c:v>43278</c:v>
                </c:pt>
                <c:pt idx="40">
                  <c:v>43279</c:v>
                </c:pt>
                <c:pt idx="41">
                  <c:v>43280</c:v>
                </c:pt>
                <c:pt idx="42">
                  <c:v>43283</c:v>
                </c:pt>
                <c:pt idx="43">
                  <c:v>43284</c:v>
                </c:pt>
                <c:pt idx="44">
                  <c:v>43286</c:v>
                </c:pt>
                <c:pt idx="45">
                  <c:v>43287</c:v>
                </c:pt>
                <c:pt idx="46">
                  <c:v>43290</c:v>
                </c:pt>
                <c:pt idx="47">
                  <c:v>43291</c:v>
                </c:pt>
                <c:pt idx="48">
                  <c:v>43292</c:v>
                </c:pt>
                <c:pt idx="49">
                  <c:v>43293</c:v>
                </c:pt>
                <c:pt idx="50">
                  <c:v>43294</c:v>
                </c:pt>
                <c:pt idx="51">
                  <c:v>43297</c:v>
                </c:pt>
                <c:pt idx="52">
                  <c:v>43298</c:v>
                </c:pt>
                <c:pt idx="53">
                  <c:v>43299</c:v>
                </c:pt>
                <c:pt idx="54">
                  <c:v>43300</c:v>
                </c:pt>
                <c:pt idx="55">
                  <c:v>43301</c:v>
                </c:pt>
                <c:pt idx="56">
                  <c:v>43304</c:v>
                </c:pt>
                <c:pt idx="57">
                  <c:v>43305</c:v>
                </c:pt>
                <c:pt idx="58">
                  <c:v>43306</c:v>
                </c:pt>
                <c:pt idx="59">
                  <c:v>43307</c:v>
                </c:pt>
                <c:pt idx="60">
                  <c:v>43308</c:v>
                </c:pt>
                <c:pt idx="61">
                  <c:v>43311</c:v>
                </c:pt>
                <c:pt idx="62">
                  <c:v>43312</c:v>
                </c:pt>
                <c:pt idx="63">
                  <c:v>43313</c:v>
                </c:pt>
                <c:pt idx="64">
                  <c:v>43314</c:v>
                </c:pt>
                <c:pt idx="65">
                  <c:v>43315</c:v>
                </c:pt>
                <c:pt idx="66">
                  <c:v>43316</c:v>
                </c:pt>
                <c:pt idx="67">
                  <c:v>43319</c:v>
                </c:pt>
                <c:pt idx="68">
                  <c:v>43320</c:v>
                </c:pt>
                <c:pt idx="69">
                  <c:v>43321</c:v>
                </c:pt>
                <c:pt idx="70">
                  <c:v>43322</c:v>
                </c:pt>
                <c:pt idx="71">
                  <c:v>43325</c:v>
                </c:pt>
                <c:pt idx="72">
                  <c:v>43326</c:v>
                </c:pt>
                <c:pt idx="73">
                  <c:v>43327</c:v>
                </c:pt>
                <c:pt idx="74">
                  <c:v>43328</c:v>
                </c:pt>
                <c:pt idx="75">
                  <c:v>43329</c:v>
                </c:pt>
                <c:pt idx="76">
                  <c:v>43332</c:v>
                </c:pt>
                <c:pt idx="77">
                  <c:v>43333</c:v>
                </c:pt>
                <c:pt idx="78">
                  <c:v>43334</c:v>
                </c:pt>
                <c:pt idx="79">
                  <c:v>43335</c:v>
                </c:pt>
                <c:pt idx="80">
                  <c:v>43336</c:v>
                </c:pt>
                <c:pt idx="81">
                  <c:v>43339</c:v>
                </c:pt>
                <c:pt idx="82">
                  <c:v>43340</c:v>
                </c:pt>
                <c:pt idx="83">
                  <c:v>43341</c:v>
                </c:pt>
                <c:pt idx="84">
                  <c:v>43342</c:v>
                </c:pt>
                <c:pt idx="85">
                  <c:v>43343</c:v>
                </c:pt>
                <c:pt idx="86">
                  <c:v>43347</c:v>
                </c:pt>
                <c:pt idx="87">
                  <c:v>43348</c:v>
                </c:pt>
                <c:pt idx="88">
                  <c:v>43349</c:v>
                </c:pt>
                <c:pt idx="89">
                  <c:v>43350</c:v>
                </c:pt>
                <c:pt idx="90">
                  <c:v>43353</c:v>
                </c:pt>
                <c:pt idx="91">
                  <c:v>43354</c:v>
                </c:pt>
                <c:pt idx="92">
                  <c:v>43355</c:v>
                </c:pt>
                <c:pt idx="93">
                  <c:v>43356</c:v>
                </c:pt>
                <c:pt idx="94">
                  <c:v>43357</c:v>
                </c:pt>
                <c:pt idx="95">
                  <c:v>43360</c:v>
                </c:pt>
                <c:pt idx="96">
                  <c:v>43361</c:v>
                </c:pt>
                <c:pt idx="97">
                  <c:v>43362</c:v>
                </c:pt>
                <c:pt idx="98">
                  <c:v>43363</c:v>
                </c:pt>
                <c:pt idx="99">
                  <c:v>43364</c:v>
                </c:pt>
                <c:pt idx="100" formatCode="m/d/yy;@">
                  <c:v>43367</c:v>
                </c:pt>
                <c:pt idx="101" formatCode="m/d/yy;@">
                  <c:v>43368</c:v>
                </c:pt>
                <c:pt idx="102" formatCode="[$-409]d\-mmm;@">
                  <c:v>43369</c:v>
                </c:pt>
                <c:pt idx="103" formatCode="[$-409]d\-mmm;@">
                  <c:v>43370</c:v>
                </c:pt>
              </c:numCache>
            </c:numRef>
          </c:xVal>
          <c:yVal>
            <c:numRef>
              <c:f>Temp!$D$2:$D$105</c:f>
              <c:numCache>
                <c:formatCode>0.00</c:formatCode>
                <c:ptCount val="104"/>
                <c:pt idx="0">
                  <c:v>57.094250000000002</c:v>
                </c:pt>
                <c:pt idx="1">
                  <c:v>57.827600000000004</c:v>
                </c:pt>
                <c:pt idx="2">
                  <c:v>58.698499999999996</c:v>
                </c:pt>
                <c:pt idx="3">
                  <c:v>59.3825</c:v>
                </c:pt>
                <c:pt idx="4">
                  <c:v>61.602285714285713</c:v>
                </c:pt>
                <c:pt idx="5">
                  <c:v>62.298000000000002</c:v>
                </c:pt>
                <c:pt idx="6">
                  <c:v>63.02975</c:v>
                </c:pt>
                <c:pt idx="7">
                  <c:v>63.452749999999995</c:v>
                </c:pt>
                <c:pt idx="8">
                  <c:v>0</c:v>
                </c:pt>
                <c:pt idx="9">
                  <c:v>67.50200000000001</c:v>
                </c:pt>
                <c:pt idx="10">
                  <c:v>68.902250000000009</c:v>
                </c:pt>
                <c:pt idx="11">
                  <c:v>70.271857142857144</c:v>
                </c:pt>
                <c:pt idx="12">
                  <c:v>71.22399999999999</c:v>
                </c:pt>
                <c:pt idx="13">
                  <c:v>71.725999999999999</c:v>
                </c:pt>
                <c:pt idx="14">
                  <c:v>72.318200000000004</c:v>
                </c:pt>
                <c:pt idx="15">
                  <c:v>72.340249999999997</c:v>
                </c:pt>
                <c:pt idx="16">
                  <c:v>73.046545454545466</c:v>
                </c:pt>
                <c:pt idx="17">
                  <c:v>73.578000000000003</c:v>
                </c:pt>
                <c:pt idx="18">
                  <c:v>74.43950000000001</c:v>
                </c:pt>
                <c:pt idx="19">
                  <c:v>76.656000000000006</c:v>
                </c:pt>
                <c:pt idx="20">
                  <c:v>76.786000000000001</c:v>
                </c:pt>
                <c:pt idx="21">
                  <c:v>77.083249999999992</c:v>
                </c:pt>
                <c:pt idx="22">
                  <c:v>76.88300000000001</c:v>
                </c:pt>
                <c:pt idx="23">
                  <c:v>0</c:v>
                </c:pt>
                <c:pt idx="24">
                  <c:v>0</c:v>
                </c:pt>
                <c:pt idx="25">
                  <c:v>78.021500000000003</c:v>
                </c:pt>
                <c:pt idx="26">
                  <c:v>78.707750000000004</c:v>
                </c:pt>
                <c:pt idx="27">
                  <c:v>80.450600000000009</c:v>
                </c:pt>
                <c:pt idx="28">
                  <c:v>80.586500000000001</c:v>
                </c:pt>
                <c:pt idx="29">
                  <c:v>80.375</c:v>
                </c:pt>
                <c:pt idx="30">
                  <c:v>80.582000000000008</c:v>
                </c:pt>
                <c:pt idx="31">
                  <c:v>79.283749999999998</c:v>
                </c:pt>
                <c:pt idx="32">
                  <c:v>80.456000000000017</c:v>
                </c:pt>
                <c:pt idx="33">
                  <c:v>81.076999999999998</c:v>
                </c:pt>
                <c:pt idx="34">
                  <c:v>81.741200000000006</c:v>
                </c:pt>
                <c:pt idx="35">
                  <c:v>81.977000000000004</c:v>
                </c:pt>
                <c:pt idx="36">
                  <c:v>82.082000000000008</c:v>
                </c:pt>
                <c:pt idx="37">
                  <c:v>81.637454545454545</c:v>
                </c:pt>
                <c:pt idx="38">
                  <c:v>81.250571428571448</c:v>
                </c:pt>
                <c:pt idx="39">
                  <c:v>81.096000000000004</c:v>
                </c:pt>
                <c:pt idx="40">
                  <c:v>80.236727272727279</c:v>
                </c:pt>
                <c:pt idx="41">
                  <c:v>80.056399999999996</c:v>
                </c:pt>
                <c:pt idx="42">
                  <c:v>81.45320000000001</c:v>
                </c:pt>
                <c:pt idx="43">
                  <c:v>82.085000000000008</c:v>
                </c:pt>
                <c:pt idx="44">
                  <c:v>83.167249999999996</c:v>
                </c:pt>
                <c:pt idx="45">
                  <c:v>83.84675</c:v>
                </c:pt>
                <c:pt idx="46">
                  <c:v>83.350727272727269</c:v>
                </c:pt>
                <c:pt idx="47">
                  <c:v>83.817499999999995</c:v>
                </c:pt>
                <c:pt idx="48">
                  <c:v>84.340142857142865</c:v>
                </c:pt>
                <c:pt idx="49">
                  <c:v>84.517250000000004</c:v>
                </c:pt>
                <c:pt idx="50">
                  <c:v>84.60275</c:v>
                </c:pt>
                <c:pt idx="51">
                  <c:v>84.658181818181816</c:v>
                </c:pt>
                <c:pt idx="52">
                  <c:v>85.148599999999988</c:v>
                </c:pt>
                <c:pt idx="53">
                  <c:v>85.667000000000002</c:v>
                </c:pt>
                <c:pt idx="54">
                  <c:v>85.772750000000002</c:v>
                </c:pt>
                <c:pt idx="55">
                  <c:v>85.44874999999999</c:v>
                </c:pt>
                <c:pt idx="56">
                  <c:v>84.444799999999987</c:v>
                </c:pt>
                <c:pt idx="57">
                  <c:v>84.21575</c:v>
                </c:pt>
                <c:pt idx="58">
                  <c:v>83.884307692307686</c:v>
                </c:pt>
                <c:pt idx="59">
                  <c:v>83.891750000000002</c:v>
                </c:pt>
                <c:pt idx="60">
                  <c:v>83.725249999999988</c:v>
                </c:pt>
                <c:pt idx="61">
                  <c:v>83.802199999999999</c:v>
                </c:pt>
                <c:pt idx="62">
                  <c:v>83.454000000000008</c:v>
                </c:pt>
                <c:pt idx="63">
                  <c:v>83.183000000000007</c:v>
                </c:pt>
                <c:pt idx="64">
                  <c:v>82.792727272727262</c:v>
                </c:pt>
                <c:pt idx="65">
                  <c:v>82.731999999999999</c:v>
                </c:pt>
                <c:pt idx="66">
                  <c:v>83.538799999999995</c:v>
                </c:pt>
                <c:pt idx="67">
                  <c:v>83.794000000000011</c:v>
                </c:pt>
                <c:pt idx="68">
                  <c:v>84.173818181818177</c:v>
                </c:pt>
                <c:pt idx="69">
                  <c:v>84.287749999999988</c:v>
                </c:pt>
                <c:pt idx="70">
                  <c:v>83.988500000000016</c:v>
                </c:pt>
                <c:pt idx="71">
                  <c:v>83.765000000000015</c:v>
                </c:pt>
                <c:pt idx="72">
                  <c:v>83.997500000000002</c:v>
                </c:pt>
                <c:pt idx="73">
                  <c:v>83.933599999999998</c:v>
                </c:pt>
                <c:pt idx="74">
                  <c:v>83.554249999999996</c:v>
                </c:pt>
                <c:pt idx="75">
                  <c:v>83.47999999999999</c:v>
                </c:pt>
                <c:pt idx="76">
                  <c:v>83.22</c:v>
                </c:pt>
                <c:pt idx="77">
                  <c:v>83.012</c:v>
                </c:pt>
                <c:pt idx="78">
                  <c:v>82.459399999999988</c:v>
                </c:pt>
                <c:pt idx="79">
                  <c:v>81.430250000000001</c:v>
                </c:pt>
                <c:pt idx="80">
                  <c:v>81.320000000000007</c:v>
                </c:pt>
                <c:pt idx="81">
                  <c:v>79.954250000000002</c:v>
                </c:pt>
                <c:pt idx="82">
                  <c:v>80.42225000000002</c:v>
                </c:pt>
                <c:pt idx="83">
                  <c:v>80.932999999999993</c:v>
                </c:pt>
                <c:pt idx="84">
                  <c:v>81.493249999999989</c:v>
                </c:pt>
                <c:pt idx="85">
                  <c:v>81.911749999999998</c:v>
                </c:pt>
                <c:pt idx="86">
                  <c:v>82.229000000000013</c:v>
                </c:pt>
                <c:pt idx="87">
                  <c:v>82.396000000000015</c:v>
                </c:pt>
                <c:pt idx="88">
                  <c:v>82.554000000000002</c:v>
                </c:pt>
                <c:pt idx="89">
                  <c:v>82.703749999999999</c:v>
                </c:pt>
                <c:pt idx="90">
                  <c:v>81.343999999999994</c:v>
                </c:pt>
                <c:pt idx="91">
                  <c:v>79.263499999999993</c:v>
                </c:pt>
                <c:pt idx="92">
                  <c:v>77.964285714285722</c:v>
                </c:pt>
                <c:pt idx="93">
                  <c:v>77.303749999999994</c:v>
                </c:pt>
                <c:pt idx="94">
                  <c:v>77.024750000000012</c:v>
                </c:pt>
                <c:pt idx="95">
                  <c:v>74.897999999999996</c:v>
                </c:pt>
                <c:pt idx="96">
                  <c:v>76.522999999999996</c:v>
                </c:pt>
                <c:pt idx="97">
                  <c:v>77.173454545454547</c:v>
                </c:pt>
                <c:pt idx="98">
                  <c:v>77.020250000000004</c:v>
                </c:pt>
                <c:pt idx="99">
                  <c:v>77.234000000000009</c:v>
                </c:pt>
                <c:pt idx="100">
                  <c:v>75.01100000000001</c:v>
                </c:pt>
                <c:pt idx="101">
                  <c:v>74.448000000000008</c:v>
                </c:pt>
                <c:pt idx="102" formatCode="General">
                  <c:v>74.301285714285711</c:v>
                </c:pt>
                <c:pt idx="103" formatCode="General">
                  <c:v>73.929999999999993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0999408"/>
        <c:axId val="200999800"/>
      </c:scatterChart>
      <c:valAx>
        <c:axId val="200999408"/>
        <c:scaling>
          <c:orientation val="minMax"/>
          <c:max val="43379"/>
          <c:min val="43219"/>
        </c:scaling>
        <c:delete val="0"/>
        <c:axPos val="b"/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0999800"/>
        <c:crossesAt val="0"/>
        <c:crossBetween val="midCat"/>
      </c:valAx>
      <c:valAx>
        <c:axId val="200999800"/>
        <c:scaling>
          <c:orientation val="minMax"/>
          <c:max val="90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b="1">
                    <a:solidFill>
                      <a:sysClr val="windowText" lastClr="000000"/>
                    </a:solidFill>
                  </a:rPr>
                  <a:t>Temperature F</a:t>
                </a:r>
                <a:r>
                  <a:rPr lang="en-US" sz="11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°</a:t>
                </a:r>
                <a:endParaRPr lang="en-US" sz="11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4195057526867779E-3"/>
              <c:y val="0.3389415331704226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0999408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372" cy="464820"/>
          </a:xfrm>
          <a:prstGeom prst="rect">
            <a:avLst/>
          </a:prstGeom>
        </p:spPr>
        <p:txBody>
          <a:bodyPr vert="horz" lIns="91723" tIns="45862" rIns="91723" bIns="458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436" y="0"/>
            <a:ext cx="3038372" cy="464820"/>
          </a:xfrm>
          <a:prstGeom prst="rect">
            <a:avLst/>
          </a:prstGeom>
        </p:spPr>
        <p:txBody>
          <a:bodyPr vert="horz" lIns="91723" tIns="45862" rIns="91723" bIns="45862" rtlCol="0"/>
          <a:lstStyle>
            <a:lvl1pPr algn="r">
              <a:defRPr sz="1200"/>
            </a:lvl1pPr>
          </a:lstStyle>
          <a:p>
            <a:fld id="{F107091D-D449-4292-B284-62176FE6F038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89"/>
            <a:ext cx="3038372" cy="464820"/>
          </a:xfrm>
          <a:prstGeom prst="rect">
            <a:avLst/>
          </a:prstGeom>
        </p:spPr>
        <p:txBody>
          <a:bodyPr vert="horz" lIns="91723" tIns="45862" rIns="91723" bIns="458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436" y="8829989"/>
            <a:ext cx="3038372" cy="464820"/>
          </a:xfrm>
          <a:prstGeom prst="rect">
            <a:avLst/>
          </a:prstGeom>
        </p:spPr>
        <p:txBody>
          <a:bodyPr vert="horz" lIns="91723" tIns="45862" rIns="91723" bIns="45862" rtlCol="0" anchor="b"/>
          <a:lstStyle>
            <a:lvl1pPr algn="r">
              <a:defRPr sz="1200"/>
            </a:lvl1pPr>
          </a:lstStyle>
          <a:p>
            <a:fld id="{2C6A55F3-414B-45E8-B3D0-658317DAAC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777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1" cy="464820"/>
          </a:xfrm>
          <a:prstGeom prst="rect">
            <a:avLst/>
          </a:prstGeom>
        </p:spPr>
        <p:txBody>
          <a:bodyPr vert="horz" lIns="93246" tIns="46623" rIns="93246" bIns="466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1" cy="464820"/>
          </a:xfrm>
          <a:prstGeom prst="rect">
            <a:avLst/>
          </a:prstGeom>
        </p:spPr>
        <p:txBody>
          <a:bodyPr vert="horz" lIns="93246" tIns="46623" rIns="93246" bIns="46623" rtlCol="0"/>
          <a:lstStyle>
            <a:lvl1pPr algn="r">
              <a:defRPr sz="1200"/>
            </a:lvl1pPr>
          </a:lstStyle>
          <a:p>
            <a:fld id="{8209EE54-1AB3-46BD-A1BC-ECCF56A18252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46" tIns="46623" rIns="93246" bIns="466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246" tIns="46623" rIns="93246" bIns="4662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1" cy="464820"/>
          </a:xfrm>
          <a:prstGeom prst="rect">
            <a:avLst/>
          </a:prstGeom>
        </p:spPr>
        <p:txBody>
          <a:bodyPr vert="horz" lIns="93246" tIns="46623" rIns="93246" bIns="466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1" cy="464820"/>
          </a:xfrm>
          <a:prstGeom prst="rect">
            <a:avLst/>
          </a:prstGeom>
        </p:spPr>
        <p:txBody>
          <a:bodyPr vert="horz" lIns="93246" tIns="46623" rIns="93246" bIns="46623" rtlCol="0" anchor="b"/>
          <a:lstStyle>
            <a:lvl1pPr algn="r">
              <a:defRPr sz="1200"/>
            </a:lvl1pPr>
          </a:lstStyle>
          <a:p>
            <a:fld id="{72DF3908-978F-4FB0-AC43-2B183D0695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446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23DC5-E34E-457A-9880-B39D98A0C6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268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702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</a:t>
            </a:r>
            <a:r>
              <a:rPr lang="en-US" baseline="0" dirty="0" smtClean="0"/>
              <a:t> November 2017, the Kanawha Valley Water Treatment Plant on the Elk River, in Charleston WV was added as an ODS site.  American H20/KVTP is a self-supporting ODS station.  (Slide corrected to include Maysville H20 from last year).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74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Similar to last year, the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ods</a:t>
            </a:r>
            <a:r>
              <a:rPr lang="en-US" baseline="0" dirty="0" smtClean="0"/>
              <a:t> lost operators at host sites, additional training &amp; support required.</a:t>
            </a:r>
          </a:p>
          <a:p>
            <a:r>
              <a:rPr lang="en-US" baseline="0" dirty="0" smtClean="0"/>
              <a:t>New site on-line in November 2017.  WV American Kanawha Valley Plant on the Elk River in Charleston had CMS unit installed.  Staff provided training and support.   </a:t>
            </a:r>
          </a:p>
          <a:p>
            <a:r>
              <a:rPr lang="en-US" baseline="0" dirty="0" smtClean="0"/>
              <a:t>WV </a:t>
            </a:r>
          </a:p>
          <a:p>
            <a:r>
              <a:rPr lang="en-US" baseline="0" dirty="0" smtClean="0"/>
              <a:t>Pittsburgh CMS unit was repaired, returned, installed and same issue occurred again.  It was sent back for additional repairs.  </a:t>
            </a:r>
            <a:r>
              <a:rPr lang="en-US" baseline="0" dirty="0" err="1" smtClean="0"/>
              <a:t>Avg</a:t>
            </a:r>
            <a:r>
              <a:rPr lang="en-US" baseline="0" dirty="0" smtClean="0"/>
              <a:t> repair for CMS units ~ 4 weeks TAT.</a:t>
            </a:r>
          </a:p>
          <a:p>
            <a:r>
              <a:rPr lang="en-US" baseline="0" dirty="0" smtClean="0"/>
              <a:t>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407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295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F3908-978F-4FB0-AC43-2B183D06959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04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9C27-0D2F-4F52-B1E8-A32FFC0113EB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202C8-C663-43F3-A45E-8FBF110AE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2018 Monitoring Activities: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Summer Water Quality Conditions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en-US" sz="2400" dirty="0" smtClean="0"/>
              <a:t>Technical Committee Meeting</a:t>
            </a:r>
          </a:p>
          <a:p>
            <a:pPr algn="r"/>
            <a:r>
              <a:rPr lang="en-US" sz="2400" dirty="0" smtClean="0"/>
              <a:t>October 2-3, 2018</a:t>
            </a:r>
          </a:p>
          <a:p>
            <a:pPr algn="r"/>
            <a:r>
              <a:rPr lang="en-US" sz="2400" dirty="0" smtClean="0"/>
              <a:t>Agenda Item #7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152400"/>
            <a:ext cx="8875059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Contact Recreation Sampling</a:t>
            </a: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371600"/>
            <a:ext cx="4800600" cy="533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/>
              <a:t> Bacteria samples are collected April 1 through October 31. </a:t>
            </a:r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Samples are collected at an upstream and downstream location in Pittsburgh, Wheeling,       </a:t>
            </a:r>
          </a:p>
          <a:p>
            <a:r>
              <a:rPr lang="en-US" sz="1600" dirty="0" smtClean="0"/>
              <a:t>Huntington, Cincinnati, Louisville and Evansville. </a:t>
            </a:r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/>
              <a:t> Five rounds of sampling are completed monthly for each urban community sampling location and analyzed for </a:t>
            </a:r>
            <a:r>
              <a:rPr lang="en-US" sz="1600" i="1" dirty="0" smtClean="0"/>
              <a:t>E. coli </a:t>
            </a:r>
            <a:r>
              <a:rPr lang="en-US" sz="1600" dirty="0" smtClean="0"/>
              <a:t>using </a:t>
            </a:r>
            <a:r>
              <a:rPr lang="en-US" sz="1600" dirty="0" err="1" smtClean="0"/>
              <a:t>Colilert</a:t>
            </a:r>
            <a:r>
              <a:rPr lang="en-US" sz="1600" dirty="0" smtClean="0"/>
              <a:t> Method.  Those five samples are then used to produce a monthly Geometric Mean which shall not exceed 130CFU/100mL  and shall not exceed 240CFU/100mL in any single sample.  </a:t>
            </a:r>
          </a:p>
          <a:p>
            <a:pPr>
              <a:buFont typeface="Arial" pitchFamily="34" charset="0"/>
              <a:buChar char="•"/>
            </a:pPr>
            <a:endParaRPr lang="en-US" sz="1600" dirty="0"/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endParaRPr lang="en-US" sz="1600" dirty="0"/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endParaRPr lang="en-US" sz="1600" dirty="0"/>
          </a:p>
          <a:p>
            <a:pPr>
              <a:buFont typeface="Arial" pitchFamily="34" charset="0"/>
              <a:buChar char="•"/>
            </a:pPr>
            <a:endParaRPr lang="en-US" sz="1600" dirty="0" smtClean="0"/>
          </a:p>
          <a:p>
            <a:pPr>
              <a:buFont typeface="Arial" pitchFamily="34" charset="0"/>
              <a:buChar char="•"/>
            </a:pPr>
            <a:endParaRPr lang="en-US" sz="1600" dirty="0"/>
          </a:p>
          <a:p>
            <a:r>
              <a:rPr lang="en-US" sz="1050" b="1" dirty="0" smtClean="0"/>
              <a:t>*Less than 5 samples were collected due to weather/equipment issues-no       </a:t>
            </a:r>
          </a:p>
          <a:p>
            <a:r>
              <a:rPr lang="en-US" sz="1050" b="1" dirty="0"/>
              <a:t> </a:t>
            </a:r>
            <a:r>
              <a:rPr lang="en-US" sz="1050" b="1" dirty="0" smtClean="0"/>
              <a:t> Geometric Mean was calculated for those months. 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14299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Contact Recreation Monitoring</a:t>
            </a:r>
            <a:endParaRPr lang="en-US" sz="4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073552"/>
              </p:ext>
            </p:extLst>
          </p:nvPr>
        </p:nvGraphicFramePr>
        <p:xfrm>
          <a:off x="304801" y="4724399"/>
          <a:ext cx="8458197" cy="1524000"/>
        </p:xfrm>
        <a:graphic>
          <a:graphicData uri="http://schemas.openxmlformats.org/drawingml/2006/table">
            <a:tbl>
              <a:tblPr/>
              <a:tblGrid>
                <a:gridCol w="2133599"/>
                <a:gridCol w="1066800"/>
                <a:gridCol w="1003774"/>
                <a:gridCol w="1146592"/>
                <a:gridCol w="1046889"/>
                <a:gridCol w="1013654"/>
                <a:gridCol w="1046889"/>
              </a:tblGrid>
              <a:tr h="5899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Percent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Exceeded                     April-September 2018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73" marR="64673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Pittsburgh*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Wheeling*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Huntington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Cincinnati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Louisville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Calibri"/>
                        </a:rPr>
                        <a:t>Evansville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4670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Monthly Geometric Mean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NA 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NA 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83%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50%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50%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50%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4670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Single Sample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40 %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 42%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50%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 47%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 47%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alibri"/>
                          <a:ea typeface="Calibri"/>
                          <a:cs typeface="Times New Roman"/>
                        </a:rPr>
                        <a:t> 47%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73" marR="64673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600200"/>
            <a:ext cx="38100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7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19600" y="1524000"/>
            <a:ext cx="373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In Cincinnati we also analyze for </a:t>
            </a:r>
            <a:r>
              <a:rPr lang="en-US" i="1" dirty="0" smtClean="0"/>
              <a:t>E.coli</a:t>
            </a:r>
            <a:r>
              <a:rPr lang="en-US" dirty="0" smtClean="0"/>
              <a:t>/Total Coliform using Colilert at three cross-sections (nine sites) weekly.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-228600" y="4495800"/>
            <a:ext cx="487680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/>
              <a:t>Special Projects</a:t>
            </a:r>
          </a:p>
          <a:p>
            <a:endParaRPr lang="en-US" dirty="0" smtClean="0"/>
          </a:p>
          <a:p>
            <a:r>
              <a:rPr lang="en-US" dirty="0" smtClean="0"/>
              <a:t>             </a:t>
            </a:r>
            <a:r>
              <a:rPr lang="en-US" dirty="0" err="1" smtClean="0"/>
              <a:t>Paddlefest</a:t>
            </a:r>
            <a:endParaRPr lang="en-US" dirty="0" smtClean="0"/>
          </a:p>
          <a:p>
            <a:r>
              <a:rPr lang="en-US" dirty="0" smtClean="0"/>
              <a:t>             The Great Ohio River Swim </a:t>
            </a:r>
            <a:r>
              <a:rPr lang="en-US" sz="1400" dirty="0" smtClean="0"/>
              <a:t>(Postponed</a:t>
            </a:r>
          </a:p>
          <a:p>
            <a:r>
              <a:rPr lang="en-US" sz="1400" dirty="0" smtClean="0"/>
              <a:t>                  until Oct. 14 due to weather) </a:t>
            </a:r>
          </a:p>
        </p:txBody>
      </p:sp>
      <p:pic>
        <p:nvPicPr>
          <p:cNvPr id="2054" name="Picture 6" descr="T:\Projects\WSPollutionRed\Images\Bacteria sampling 2006\DSCN02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871478"/>
            <a:ext cx="2819400" cy="3276600"/>
          </a:xfrm>
          <a:prstGeom prst="rect">
            <a:avLst/>
          </a:prstGeom>
          <a:noFill/>
        </p:spPr>
      </p:pic>
      <p:sp>
        <p:nvSpPr>
          <p:cNvPr id="8" name="Title 7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7772400" cy="762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Contact Recreation Monitoring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3581400"/>
            <a:ext cx="4502888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80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D.O. and Temperature Monitoring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37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Dissolved Oxygen </a:t>
            </a:r>
            <a:r>
              <a:rPr lang="en-US" sz="4900" dirty="0" smtClean="0"/>
              <a:t>and</a:t>
            </a:r>
            <a:r>
              <a:rPr lang="en-US" dirty="0" smtClean="0"/>
              <a:t> Temperature Monitoring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28800"/>
            <a:ext cx="8458200" cy="1600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/>
              <a:t> 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1600200"/>
            <a:ext cx="5715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Dissolved oxygen (D.O.) and temperature is monitored by the United States Army Corp of Engineers, electric utility/hydropower agencies or ORSANCO for the assessment of aquatic life water quality criteria.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average D.O. concentration shall be at least 5.0mg/L for each calendar day. Both </a:t>
            </a:r>
            <a:r>
              <a:rPr lang="en-US" dirty="0" smtClean="0"/>
              <a:t>Markland and Smithland </a:t>
            </a:r>
            <a:r>
              <a:rPr lang="en-US" smtClean="0"/>
              <a:t>had </a:t>
            </a:r>
            <a:r>
              <a:rPr lang="en-US" smtClean="0"/>
              <a:t>multiple </a:t>
            </a:r>
            <a:r>
              <a:rPr lang="en-US" smtClean="0"/>
              <a:t>days </a:t>
            </a:r>
            <a:r>
              <a:rPr lang="en-US" dirty="0" smtClean="0"/>
              <a:t>that fell below 5.0mg/L. (Graphs to follow)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allowable temperature varies each month and ranges from 71°-89°F. Temperatures did not exceeded the criteria. (Graphs to follow)</a:t>
            </a:r>
            <a:endParaRPr lang="en-US" dirty="0"/>
          </a:p>
        </p:txBody>
      </p:sp>
      <p:pic>
        <p:nvPicPr>
          <p:cNvPr id="3073" name="Picture 1" descr="T:\Projects\Nutrients\Hydrolab\Pictures\Copy of DSCN06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752600"/>
            <a:ext cx="280035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533400" y="2209800"/>
            <a:ext cx="79248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9600" y="4267200"/>
            <a:ext cx="79248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aphicFrame>
        <p:nvGraphicFramePr>
          <p:cNvPr id="13" name="Chart 12"/>
          <p:cNvGraphicFramePr>
            <a:graphicFrameLocks/>
          </p:cNvGraphicFramePr>
          <p:nvPr/>
        </p:nvGraphicFramePr>
        <p:xfrm>
          <a:off x="4618" y="-1"/>
          <a:ext cx="8986982" cy="2667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Chart 14"/>
          <p:cNvGraphicFramePr>
            <a:graphicFrameLocks/>
          </p:cNvGraphicFramePr>
          <p:nvPr/>
        </p:nvGraphicFramePr>
        <p:xfrm>
          <a:off x="0" y="2362200"/>
          <a:ext cx="89154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/>
        </p:nvGraphicFramePr>
        <p:xfrm>
          <a:off x="0" y="4648200"/>
          <a:ext cx="89916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609600" y="6324600"/>
            <a:ext cx="79248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722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/>
          </p:cNvGraphicFramePr>
          <p:nvPr/>
        </p:nvGraphicFramePr>
        <p:xfrm>
          <a:off x="0" y="0"/>
          <a:ext cx="8946777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/>
          <p:cNvGraphicFramePr>
            <a:graphicFrameLocks/>
          </p:cNvGraphicFramePr>
          <p:nvPr/>
        </p:nvGraphicFramePr>
        <p:xfrm>
          <a:off x="1" y="2286000"/>
          <a:ext cx="8991599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/>
        </p:nvGraphicFramePr>
        <p:xfrm>
          <a:off x="1" y="4648200"/>
          <a:ext cx="8946776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2774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15006"/>
            <a:ext cx="8489058" cy="636679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2018 Field Activities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69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9200" y="990600"/>
            <a:ext cx="742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May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37170" y="990600"/>
            <a:ext cx="742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June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62800" y="990600"/>
            <a:ext cx="742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July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4006" y="3790890"/>
            <a:ext cx="1059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August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34200" y="3810000"/>
            <a:ext cx="136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September 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857250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Summer 2018 Monthly Precipitation Relative to Normal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397" y="4242540"/>
            <a:ext cx="2851513" cy="21945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" y="1447800"/>
            <a:ext cx="2843784" cy="21945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2367" y="1447800"/>
            <a:ext cx="2847433" cy="21945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2200" y="1447800"/>
            <a:ext cx="2843784" cy="21945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grpSp>
        <p:nvGrpSpPr>
          <p:cNvPr id="26" name="Group 25"/>
          <p:cNvGrpSpPr>
            <a:grpSpLocks noChangeAspect="1"/>
          </p:cNvGrpSpPr>
          <p:nvPr/>
        </p:nvGrpSpPr>
        <p:grpSpPr>
          <a:xfrm>
            <a:off x="3336758" y="4389120"/>
            <a:ext cx="2530642" cy="2011680"/>
            <a:chOff x="4810125" y="4495800"/>
            <a:chExt cx="2607329" cy="2034988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10125" y="4495800"/>
              <a:ext cx="2607329" cy="203498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0" name="Oval 19"/>
            <p:cNvSpPr/>
            <p:nvPr/>
          </p:nvSpPr>
          <p:spPr>
            <a:xfrm>
              <a:off x="4940336" y="5228376"/>
              <a:ext cx="191328" cy="191328"/>
            </a:xfrm>
            <a:prstGeom prst="ellipse">
              <a:avLst/>
            </a:prstGeom>
            <a:solidFill>
              <a:srgbClr val="FBFF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Oval 20"/>
            <p:cNvSpPr/>
            <p:nvPr/>
          </p:nvSpPr>
          <p:spPr>
            <a:xfrm>
              <a:off x="4940336" y="5545360"/>
              <a:ext cx="191328" cy="191328"/>
            </a:xfrm>
            <a:prstGeom prst="ellipse">
              <a:avLst/>
            </a:prstGeom>
            <a:solidFill>
              <a:srgbClr val="53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2" name="Oval 21"/>
            <p:cNvSpPr/>
            <p:nvPr/>
          </p:nvSpPr>
          <p:spPr>
            <a:xfrm>
              <a:off x="4940336" y="5882133"/>
              <a:ext cx="191328" cy="191328"/>
            </a:xfrm>
            <a:prstGeom prst="ellipse">
              <a:avLst/>
            </a:prstGeom>
            <a:solidFill>
              <a:srgbClr val="01C6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Oval 22"/>
            <p:cNvSpPr/>
            <p:nvPr/>
          </p:nvSpPr>
          <p:spPr>
            <a:xfrm>
              <a:off x="4940336" y="6216185"/>
              <a:ext cx="191328" cy="191328"/>
            </a:xfrm>
            <a:prstGeom prst="ellipse">
              <a:avLst/>
            </a:prstGeom>
            <a:solidFill>
              <a:srgbClr val="005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2200" y="4282440"/>
            <a:ext cx="2834740" cy="21945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0607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581" y="304800"/>
            <a:ext cx="523220" cy="6248400"/>
          </a:xfrm>
          <a:prstGeom prst="rect">
            <a:avLst/>
          </a:prstGeom>
          <a:solidFill>
            <a:schemeClr val="accent1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2200" b="1" dirty="0" smtClean="0"/>
              <a:t>Average Monthly Streamflow May – September 2018</a:t>
            </a:r>
            <a:endParaRPr lang="en-US" sz="2200" b="1" dirty="0"/>
          </a:p>
        </p:txBody>
      </p:sp>
      <p:graphicFrame>
        <p:nvGraphicFramePr>
          <p:cNvPr id="8" name="Chart 7"/>
          <p:cNvGraphicFramePr>
            <a:graphicFrameLocks/>
          </p:cNvGraphicFramePr>
          <p:nvPr/>
        </p:nvGraphicFramePr>
        <p:xfrm>
          <a:off x="228600" y="0"/>
          <a:ext cx="8839201" cy="2438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/>
        </p:nvGraphicFramePr>
        <p:xfrm>
          <a:off x="228600" y="2286000"/>
          <a:ext cx="8839201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/>
          <p:cNvGraphicFramePr>
            <a:graphicFrameLocks/>
          </p:cNvGraphicFramePr>
          <p:nvPr/>
        </p:nvGraphicFramePr>
        <p:xfrm>
          <a:off x="228600" y="4495800"/>
          <a:ext cx="8839201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1656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304800"/>
            <a:ext cx="8875059" cy="68580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Clean Metals and Bimonthly Sampling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Metals and Bimonthly Program Parameters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995"/>
              </p:ext>
            </p:extLst>
          </p:nvPr>
        </p:nvGraphicFramePr>
        <p:xfrm>
          <a:off x="609600" y="846138"/>
          <a:ext cx="2667000" cy="59721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7000"/>
              </a:tblGrid>
              <a:tr h="2446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Metals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Mercury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Aluminum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Chromium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Manganese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Nickel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Copper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Zinc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Arsenic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Selenium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Silver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Cadmium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Antimony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Thallium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Lead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Magnesium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Calcium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Iron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446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Barium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005389"/>
              </p:ext>
            </p:extLst>
          </p:nvPr>
        </p:nvGraphicFramePr>
        <p:xfrm>
          <a:off x="4953000" y="1676400"/>
          <a:ext cx="3048000" cy="49577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48000"/>
              </a:tblGrid>
              <a:tr h="2905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Nutrients, Major Ions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Ammonia Nitrogen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Bromide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Chloride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Hardness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Nitrate-Nitrite Nitrogen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Phenols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Sulfate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Total Dissolved Solids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Total Kjeldahl Nitrogen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Total Organic Carbon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Total Phosphorus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051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Total Suspended Solids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87153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Cyanide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741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049" y="660399"/>
            <a:ext cx="5889901" cy="5537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2015 OD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Organics Detection System Sites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Oval 1"/>
          <p:cNvSpPr/>
          <p:nvPr/>
        </p:nvSpPr>
        <p:spPr>
          <a:xfrm>
            <a:off x="4463901" y="2927499"/>
            <a:ext cx="152400" cy="152400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2015 OD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839200" cy="674176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 flipV="1">
            <a:off x="5791200" y="2971800"/>
            <a:ext cx="152400" cy="152400"/>
          </a:xfrm>
          <a:prstGeom prst="ellipse">
            <a:avLst/>
          </a:pr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flipV="1">
            <a:off x="4343400" y="2971800"/>
            <a:ext cx="152400" cy="152400"/>
          </a:xfrm>
          <a:prstGeom prst="ellipse">
            <a:avLst/>
          </a:prstGeom>
          <a:solidFill>
            <a:srgbClr val="FFFF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457200" y="-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2060"/>
                </a:solidFill>
              </a:rPr>
              <a:t>ODS Monitoring Stations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24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Berlin Sans FB" pitchFamily="34" charset="0"/>
              </a:rPr>
              <a:t>Organics Detection System 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81000" y="685800"/>
            <a:ext cx="8229600" cy="6096000"/>
          </a:xfrm>
        </p:spPr>
        <p:txBody>
          <a:bodyPr>
            <a:normAutofit fontScale="55000" lnSpcReduction="20000"/>
          </a:bodyPr>
          <a:lstStyle/>
          <a:p>
            <a:r>
              <a:rPr lang="en-US" sz="4500" dirty="0" smtClean="0">
                <a:solidFill>
                  <a:srgbClr val="0000CC"/>
                </a:solidFill>
                <a:latin typeface="Berlin Sans FB" pitchFamily="34" charset="0"/>
              </a:rPr>
              <a:t>Summary of ODS repairs and Training (September </a:t>
            </a:r>
            <a:r>
              <a:rPr lang="en-US" sz="4500" dirty="0">
                <a:solidFill>
                  <a:srgbClr val="0000CC"/>
                </a:solidFill>
                <a:latin typeface="Berlin Sans FB" pitchFamily="34" charset="0"/>
              </a:rPr>
              <a:t>1</a:t>
            </a:r>
            <a:r>
              <a:rPr lang="en-US" sz="4500" baseline="30000" dirty="0">
                <a:solidFill>
                  <a:srgbClr val="0000CC"/>
                </a:solidFill>
                <a:latin typeface="Berlin Sans FB" pitchFamily="34" charset="0"/>
              </a:rPr>
              <a:t>st</a:t>
            </a:r>
            <a:r>
              <a:rPr lang="en-US" sz="4500" dirty="0">
                <a:solidFill>
                  <a:srgbClr val="0000CC"/>
                </a:solidFill>
                <a:latin typeface="Berlin Sans FB" pitchFamily="34" charset="0"/>
              </a:rPr>
              <a:t> </a:t>
            </a:r>
            <a:r>
              <a:rPr lang="en-US" sz="4500" dirty="0" smtClean="0">
                <a:solidFill>
                  <a:srgbClr val="0000CC"/>
                </a:solidFill>
                <a:latin typeface="Berlin Sans FB" pitchFamily="34" charset="0"/>
              </a:rPr>
              <a:t>2017 </a:t>
            </a:r>
            <a:r>
              <a:rPr lang="en-US" sz="4500" dirty="0">
                <a:solidFill>
                  <a:srgbClr val="0000CC"/>
                </a:solidFill>
                <a:latin typeface="Berlin Sans FB" pitchFamily="34" charset="0"/>
              </a:rPr>
              <a:t>to August 31</a:t>
            </a:r>
            <a:r>
              <a:rPr lang="en-US" sz="4500" baseline="30000" dirty="0">
                <a:solidFill>
                  <a:srgbClr val="0000CC"/>
                </a:solidFill>
                <a:latin typeface="Berlin Sans FB" pitchFamily="34" charset="0"/>
              </a:rPr>
              <a:t>st</a:t>
            </a:r>
            <a:r>
              <a:rPr lang="en-US" sz="4500" dirty="0">
                <a:solidFill>
                  <a:srgbClr val="0000CC"/>
                </a:solidFill>
                <a:latin typeface="Berlin Sans FB" pitchFamily="34" charset="0"/>
              </a:rPr>
              <a:t> </a:t>
            </a:r>
            <a:r>
              <a:rPr lang="en-US" sz="4500" dirty="0" smtClean="0">
                <a:solidFill>
                  <a:srgbClr val="0000CC"/>
                </a:solidFill>
                <a:latin typeface="Berlin Sans FB" pitchFamily="34" charset="0"/>
              </a:rPr>
              <a:t>2018) </a:t>
            </a:r>
          </a:p>
          <a:p>
            <a:endParaRPr lang="en-US" dirty="0" smtClean="0">
              <a:solidFill>
                <a:srgbClr val="0000CC"/>
              </a:solidFill>
              <a:latin typeface="Berlin Sans FB" pitchFamily="34" charset="0"/>
            </a:endParaRPr>
          </a:p>
          <a:p>
            <a:pPr marL="742950" lvl="2" indent="-342900">
              <a:buFont typeface="Wingdings" pitchFamily="2" charset="2"/>
              <a:buChar char="v"/>
            </a:pPr>
            <a:r>
              <a:rPr lang="en-US" sz="3800" dirty="0" smtClean="0">
                <a:solidFill>
                  <a:srgbClr val="0000CC"/>
                </a:solidFill>
                <a:latin typeface="Berlin Sans FB" pitchFamily="34" charset="0"/>
              </a:rPr>
              <a:t>ORSANCO staff lost Field Service R&amp;M person at the end of July 2018. (actively recruiting for position)</a:t>
            </a:r>
            <a:endParaRPr lang="en-US" sz="2200" dirty="0" smtClean="0">
              <a:solidFill>
                <a:srgbClr val="0000CC"/>
              </a:solidFill>
              <a:latin typeface="Berlin Sans FB" pitchFamily="34" charset="0"/>
            </a:endParaRPr>
          </a:p>
          <a:p>
            <a:pPr lvl="1"/>
            <a:r>
              <a:rPr lang="en-US" sz="4000" dirty="0" smtClean="0">
                <a:solidFill>
                  <a:srgbClr val="0000CC"/>
                </a:solidFill>
                <a:latin typeface="Berlin Sans FB" pitchFamily="34" charset="0"/>
              </a:rPr>
              <a:t>Pittsburgh – Extended down time due to frozen water line &amp;  CMS service</a:t>
            </a:r>
          </a:p>
          <a:p>
            <a:pPr lvl="1"/>
            <a:r>
              <a:rPr lang="en-US" sz="4000" dirty="0" smtClean="0">
                <a:solidFill>
                  <a:srgbClr val="0000CC"/>
                </a:solidFill>
                <a:latin typeface="Berlin Sans FB" pitchFamily="34" charset="0"/>
              </a:rPr>
              <a:t>St. Albans - Site down since June 2018 – Building renovation</a:t>
            </a:r>
          </a:p>
          <a:p>
            <a:pPr lvl="1"/>
            <a:r>
              <a:rPr lang="en-US" sz="4000" dirty="0" smtClean="0">
                <a:solidFill>
                  <a:srgbClr val="0000CC"/>
                </a:solidFill>
                <a:latin typeface="Berlin Sans FB" pitchFamily="34" charset="0"/>
              </a:rPr>
              <a:t>Huntington - Assisted WV American install CMS5000 (July)</a:t>
            </a:r>
          </a:p>
          <a:p>
            <a:pPr lvl="1"/>
            <a:r>
              <a:rPr lang="en-US" sz="4000" dirty="0" smtClean="0">
                <a:solidFill>
                  <a:srgbClr val="0000CC"/>
                </a:solidFill>
                <a:latin typeface="Berlin Sans FB" pitchFamily="34" charset="0"/>
              </a:rPr>
              <a:t>Paducah – Experienced temporary outage due to system leak</a:t>
            </a:r>
          </a:p>
          <a:p>
            <a:pPr lvl="1">
              <a:lnSpc>
                <a:spcPct val="110000"/>
              </a:lnSpc>
            </a:pPr>
            <a:r>
              <a:rPr lang="en-US" sz="4000" dirty="0" smtClean="0">
                <a:solidFill>
                  <a:srgbClr val="0000CC"/>
                </a:solidFill>
                <a:latin typeface="Berlin Sans FB" pitchFamily="34" charset="0"/>
              </a:rPr>
              <a:t>Exposed source water lines froze at all CMS5000 sites; sites down for several weeks during winter months</a:t>
            </a:r>
            <a:endParaRPr lang="en-US" sz="4000" dirty="0">
              <a:solidFill>
                <a:srgbClr val="0000CC"/>
              </a:solidFill>
              <a:latin typeface="Berlin Sans FB" pitchFamily="34" charset="0"/>
            </a:endParaRPr>
          </a:p>
          <a:p>
            <a:pPr lvl="1">
              <a:lnSpc>
                <a:spcPct val="110000"/>
              </a:lnSpc>
            </a:pPr>
            <a:r>
              <a:rPr lang="en-US" sz="4000" dirty="0" smtClean="0">
                <a:solidFill>
                  <a:srgbClr val="0000CC"/>
                </a:solidFill>
                <a:latin typeface="Berlin Sans FB" pitchFamily="34" charset="0"/>
              </a:rPr>
              <a:t>GC </a:t>
            </a:r>
            <a:r>
              <a:rPr lang="en-US" sz="4000" dirty="0">
                <a:solidFill>
                  <a:srgbClr val="0000CC"/>
                </a:solidFill>
                <a:latin typeface="Berlin Sans FB" pitchFamily="34" charset="0"/>
              </a:rPr>
              <a:t>calibration, </a:t>
            </a:r>
            <a:r>
              <a:rPr lang="en-US" sz="4000" dirty="0" smtClean="0">
                <a:solidFill>
                  <a:srgbClr val="0000CC"/>
                </a:solidFill>
                <a:latin typeface="Berlin Sans FB" pitchFamily="34" charset="0"/>
              </a:rPr>
              <a:t>training, </a:t>
            </a:r>
            <a:r>
              <a:rPr lang="en-US" sz="4000" dirty="0">
                <a:solidFill>
                  <a:srgbClr val="0000CC"/>
                </a:solidFill>
                <a:latin typeface="Berlin Sans FB" pitchFamily="34" charset="0"/>
              </a:rPr>
              <a:t>and </a:t>
            </a:r>
            <a:r>
              <a:rPr lang="en-US" sz="4000" dirty="0" smtClean="0">
                <a:solidFill>
                  <a:srgbClr val="0000CC"/>
                </a:solidFill>
                <a:latin typeface="Berlin Sans FB" pitchFamily="34" charset="0"/>
              </a:rPr>
              <a:t>service –   </a:t>
            </a:r>
            <a:endParaRPr lang="en-US" sz="4000" dirty="0">
              <a:solidFill>
                <a:srgbClr val="0000CC"/>
              </a:solidFill>
              <a:latin typeface="Berlin Sans FB" pitchFamily="34" charset="0"/>
            </a:endParaRPr>
          </a:p>
          <a:p>
            <a:pPr lvl="2"/>
            <a:r>
              <a:rPr lang="en-US" sz="4000" dirty="0" smtClean="0">
                <a:solidFill>
                  <a:srgbClr val="0000CC"/>
                </a:solidFill>
                <a:latin typeface="Berlin Sans FB" pitchFamily="34" charset="0"/>
              </a:rPr>
              <a:t>Hays Mine, West View Water, Weirton Water, Huntington have had training due to new operators at host site. </a:t>
            </a:r>
          </a:p>
          <a:p>
            <a:pPr lvl="1">
              <a:lnSpc>
                <a:spcPct val="110000"/>
              </a:lnSpc>
            </a:pPr>
            <a:r>
              <a:rPr lang="en-US" sz="4000" i="1" dirty="0" smtClean="0">
                <a:solidFill>
                  <a:srgbClr val="0000CC"/>
                </a:solidFill>
                <a:latin typeface="Berlin Sans FB" pitchFamily="34" charset="0"/>
              </a:rPr>
              <a:t>Maintenance Agreements on GCMS instrumentation  expires December 31, 2018.</a:t>
            </a:r>
            <a:endParaRPr lang="en-US" sz="4000" i="1" dirty="0">
              <a:solidFill>
                <a:srgbClr val="0000CC"/>
              </a:solidFill>
              <a:latin typeface="Berlin Sans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25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3855</TotalTime>
  <Words>768</Words>
  <Application>Microsoft Office PowerPoint</Application>
  <PresentationFormat>On-screen Show (4:3)</PresentationFormat>
  <Paragraphs>149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Berlin Sans FB</vt:lpstr>
      <vt:lpstr>Calibri</vt:lpstr>
      <vt:lpstr>Times New Roman</vt:lpstr>
      <vt:lpstr>Wingdings</vt:lpstr>
      <vt:lpstr>Office Theme</vt:lpstr>
      <vt:lpstr>2018 Monitoring Activities: Summer Water Quality Conditions</vt:lpstr>
      <vt:lpstr>2018 Field Activities</vt:lpstr>
      <vt:lpstr>Summer 2018 Monthly Precipitation Relative to Normal</vt:lpstr>
      <vt:lpstr>PowerPoint Presentation</vt:lpstr>
      <vt:lpstr>PowerPoint Presentation</vt:lpstr>
      <vt:lpstr>Metals and Bimonthly Program Parameters</vt:lpstr>
      <vt:lpstr>PowerPoint Presentation</vt:lpstr>
      <vt:lpstr>PowerPoint Presentation</vt:lpstr>
      <vt:lpstr>Organics Detection System </vt:lpstr>
      <vt:lpstr>Contact Recreation Sampling</vt:lpstr>
      <vt:lpstr>Contact Recreation Monitoring</vt:lpstr>
      <vt:lpstr>          Contact Recreation Monitoring</vt:lpstr>
      <vt:lpstr>PowerPoint Presentation</vt:lpstr>
      <vt:lpstr>Dissolved Oxygen and Temperature Monitoring  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Periphyton Pilot Study</dc:title>
  <dc:creator>Stacey L. Cochran</dc:creator>
  <cp:lastModifiedBy>ORSANCO 32</cp:lastModifiedBy>
  <cp:revision>334</cp:revision>
  <cp:lastPrinted>2016-09-30T19:27:25Z</cp:lastPrinted>
  <dcterms:created xsi:type="dcterms:W3CDTF">2012-10-03T13:35:40Z</dcterms:created>
  <dcterms:modified xsi:type="dcterms:W3CDTF">2018-10-02T16:59:09Z</dcterms:modified>
</cp:coreProperties>
</file>