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3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289" r:id="rId12"/>
    <p:sldId id="301" r:id="rId13"/>
    <p:sldId id="290" r:id="rId14"/>
    <p:sldId id="291" r:id="rId15"/>
    <p:sldId id="292" r:id="rId16"/>
    <p:sldId id="270" r:id="rId17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514" y="-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63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2B3D7-A124-4BB9-9C8F-49D60BDB91FB}" type="datetimeFigureOut">
              <a:rPr lang="en-US" smtClean="0"/>
              <a:t>10/2/2018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93156-6FD3-4755-B083-E4A6B367F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</a:t>
            </a:r>
            <a:r>
              <a:rPr lang="en-US" baseline="0" dirty="0" smtClean="0"/>
              <a:t> shows the distribution of the 17 responses for contaminant monitoring priority preferences.  SVOC’s Petroleum Hydrocarbons ranked first, followed by SV Pesticides, HAB indicators and MIB/</a:t>
            </a:r>
            <a:r>
              <a:rPr lang="en-US" baseline="0" dirty="0" err="1" smtClean="0"/>
              <a:t>Geosmin</a:t>
            </a:r>
            <a:r>
              <a:rPr lang="en-US" baseline="0" dirty="0" smtClean="0"/>
              <a:t>.  This data takes into account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59D8E-2A04-7648-BB99-EC53D257100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85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US" baseline="0" dirty="0" smtClean="0"/>
              <a:t> question gauged at assessing whether investing time and effort into a webpage would be beneficial to our utilities.  Over ¾ of respondents would likely access a webpage.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359D8E-2A04-7648-BB99-EC53D257100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373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91ED-72C6-42C0-96CB-72EF15154A4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047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91ED-72C6-42C0-96CB-72EF15154A4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175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Sites labelled in WaterSuite as “Low” priority for now</a:t>
            </a:r>
          </a:p>
          <a:p>
            <a:r>
              <a:rPr lang="en-US" dirty="0"/>
              <a:t>Site Count does not include bridges, railways or sites in Zone of High Concern – only Sites with IDs</a:t>
            </a:r>
          </a:p>
          <a:p>
            <a:r>
              <a:rPr lang="en-US" dirty="0"/>
              <a:t>River Mile 463 is closest to intakes, 437 is top of Zone of Critical Concern, 401 is top of Extended Zone of Critical Concern</a:t>
            </a:r>
          </a:p>
          <a:p>
            <a:r>
              <a:rPr lang="en-US" dirty="0"/>
              <a:t>Railway – switch to rail crossing count?</a:t>
            </a:r>
          </a:p>
          <a:p>
            <a:r>
              <a:rPr lang="en-US" dirty="0"/>
              <a:t>Road Crossings – are all bridges/crossings of concern?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91ED-72C6-42C0-96CB-72EF15154A4A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196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15889" y="965200"/>
            <a:ext cx="3887787" cy="34925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20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11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10/2/2018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Source Water Protection </a:t>
            </a:r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810696"/>
            <a:ext cx="7772400" cy="119970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Technical Committee</a:t>
            </a:r>
          </a:p>
          <a:p>
            <a:r>
              <a:rPr lang="en-US" sz="2000" b="1" dirty="0" smtClean="0"/>
              <a:t>October 2-3, </a:t>
            </a:r>
            <a:r>
              <a:rPr lang="en-US" sz="2000" b="1" dirty="0" smtClean="0"/>
              <a:t>2018</a:t>
            </a:r>
            <a:endParaRPr lang="en-US" sz="20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4038600"/>
            <a:ext cx="7772400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i="1" dirty="0" smtClean="0"/>
              <a:t>Informational Item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6304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Scoring Matrix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 matrix to score ODS sites for possible GC/MS placement</a:t>
            </a:r>
          </a:p>
          <a:p>
            <a:r>
              <a:rPr lang="en-US" dirty="0" smtClean="0"/>
              <a:t>Two types of scoring factors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Facility performance metrics</a:t>
            </a:r>
          </a:p>
          <a:p>
            <a:pPr marL="880110" lvl="1" indent="-514350"/>
            <a:r>
              <a:rPr lang="en-US" dirty="0" smtClean="0"/>
              <a:t>System utilization, ODS lab hours, Capacity to provide additional services during spill events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Potential contaminant risk</a:t>
            </a:r>
          </a:p>
          <a:p>
            <a:pPr marL="880110" lvl="1" indent="-514350"/>
            <a:r>
              <a:rPr lang="en-US" dirty="0" smtClean="0"/>
              <a:t>Spill frequency, Proximity to potential contaminant sources</a:t>
            </a:r>
            <a:endParaRPr lang="en-US" dirty="0"/>
          </a:p>
          <a:p>
            <a:r>
              <a:rPr lang="en-US" dirty="0" smtClean="0"/>
              <a:t>Next Step</a:t>
            </a:r>
          </a:p>
          <a:p>
            <a:pPr lvl="1"/>
            <a:r>
              <a:rPr lang="en-US" dirty="0" smtClean="0"/>
              <a:t>Staff will draft preliminary scoring matrix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0315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Contaminant Source Inventory Pilot Project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241" y="1524000"/>
            <a:ext cx="7733647" cy="457200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Calibri" panose="020F0502020204030204" pitchFamily="34" charset="0"/>
              </a:rPr>
              <a:t>Initial Study Area – Maysville, KY to Cincinnati, OH</a:t>
            </a:r>
          </a:p>
          <a:p>
            <a:r>
              <a:rPr lang="en-US" sz="2400" dirty="0">
                <a:latin typeface="Calibri" panose="020F0502020204030204" pitchFamily="34" charset="0"/>
              </a:rPr>
              <a:t>Project Funding - $130,000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US EPA, GCWW, NKWD</a:t>
            </a:r>
          </a:p>
          <a:p>
            <a:r>
              <a:rPr lang="en-US" sz="2400" dirty="0">
                <a:latin typeface="Calibri" panose="020F0502020204030204" pitchFamily="34" charset="0"/>
              </a:rPr>
              <a:t>Implement </a:t>
            </a:r>
            <a:r>
              <a:rPr lang="en-US" sz="2400" dirty="0" err="1">
                <a:latin typeface="Calibri" panose="020F0502020204030204" pitchFamily="34" charset="0"/>
              </a:rPr>
              <a:t>WaterSuite’s</a:t>
            </a:r>
            <a:r>
              <a:rPr lang="en-US" sz="2400" dirty="0">
                <a:latin typeface="Calibri" panose="020F0502020204030204" pitchFamily="34" charset="0"/>
              </a:rPr>
              <a:t> Source Water Protection module to assess &amp; manage source water quality risks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Cloud-based GIS platform</a:t>
            </a:r>
          </a:p>
          <a:p>
            <a:pPr lvl="1"/>
            <a:r>
              <a:rPr lang="en-US" sz="2100" dirty="0">
                <a:latin typeface="Calibri" panose="020F0502020204030204" pitchFamily="34" charset="0"/>
              </a:rPr>
              <a:t>Pulls contaminant data from existing databases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Phase 1 to be complete Fall 2018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US EPA committed to extend project to Phase 2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Extend study area to Portsmouth/Huntington?</a:t>
            </a:r>
          </a:p>
          <a:p>
            <a:pPr lvl="1"/>
            <a:r>
              <a:rPr lang="en-US" sz="2000" dirty="0" smtClean="0">
                <a:latin typeface="Calibri" panose="020F0502020204030204" pitchFamily="34" charset="0"/>
              </a:rPr>
              <a:t>Evaluate data compiled in Phase 1 to characterize risk to utilities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3297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59712"/>
            <a:ext cx="8382000" cy="1828800"/>
          </a:xfrm>
        </p:spPr>
        <p:txBody>
          <a:bodyPr>
            <a:noAutofit/>
          </a:bodyPr>
          <a:lstStyle/>
          <a:p>
            <a:r>
              <a:rPr lang="en-US" sz="4200" dirty="0" smtClean="0"/>
              <a:t>Contaminant Source Inventory</a:t>
            </a:r>
            <a:br>
              <a:rPr lang="en-US" sz="4200" dirty="0" smtClean="0"/>
            </a:br>
            <a:r>
              <a:rPr lang="en-US" sz="4200" dirty="0" smtClean="0"/>
              <a:t>Pilot Project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440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B0BE4FB-2D46-4BF3-AFF7-898E4591DB69}"/>
              </a:ext>
            </a:extLst>
          </p:cNvPr>
          <p:cNvSpPr/>
          <p:nvPr/>
        </p:nvSpPr>
        <p:spPr>
          <a:xfrm>
            <a:off x="6673088" y="5563362"/>
            <a:ext cx="2308352" cy="437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II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0428"/>
            <a:ext cx="7565667" cy="396597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Evaluate source water protection and emergency response priorities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Move farther upstream to Portsmouth, OH </a:t>
            </a:r>
          </a:p>
          <a:p>
            <a:pPr lvl="1">
              <a:spcBef>
                <a:spcPts val="600"/>
              </a:spcBef>
              <a:buFont typeface="+mj-lt"/>
              <a:buAutoNum type="arabicPeriod"/>
            </a:pPr>
            <a:r>
              <a:rPr lang="en-US" sz="1800" dirty="0"/>
              <a:t>Make contact with upstream utilities</a:t>
            </a:r>
          </a:p>
          <a:p>
            <a:pPr lvl="1">
              <a:spcBef>
                <a:spcPts val="600"/>
              </a:spcBef>
              <a:buFont typeface="+mj-lt"/>
              <a:buAutoNum type="arabicPeriod"/>
            </a:pPr>
            <a:r>
              <a:rPr lang="en-US" sz="1800" dirty="0"/>
              <a:t>Collect &amp; integrate data</a:t>
            </a:r>
          </a:p>
          <a:p>
            <a:pPr lvl="1">
              <a:spcBef>
                <a:spcPts val="600"/>
              </a:spcBef>
              <a:buFont typeface="+mj-lt"/>
              <a:buAutoNum type="arabicPeriod"/>
            </a:pPr>
            <a:r>
              <a:rPr lang="en-US" sz="1800" dirty="0"/>
              <a:t>Train new users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r>
              <a:rPr lang="en-US" sz="2400" dirty="0"/>
              <a:t>Update data (esp. Tier II data in spring 2019)</a:t>
            </a:r>
          </a:p>
          <a:p>
            <a:pPr>
              <a:spcBef>
                <a:spcPts val="600"/>
              </a:spcBef>
              <a:buFont typeface="+mj-lt"/>
              <a:buAutoNum type="arabicPeriod"/>
            </a:pPr>
            <a:endParaRPr lang="en-US" sz="1800" dirty="0"/>
          </a:p>
          <a:p>
            <a:pPr marL="457200" lvl="1" indent="0">
              <a:spcBef>
                <a:spcPts val="600"/>
              </a:spcBef>
              <a:buNone/>
            </a:pPr>
            <a:endParaRPr lang="en-US" sz="18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6853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B0BE4FB-2D46-4BF3-AFF7-898E4591DB69}"/>
              </a:ext>
            </a:extLst>
          </p:cNvPr>
          <p:cNvSpPr/>
          <p:nvPr/>
        </p:nvSpPr>
        <p:spPr>
          <a:xfrm>
            <a:off x="6673088" y="5563362"/>
            <a:ext cx="2308352" cy="437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II Tasks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1499" y="1371600"/>
            <a:ext cx="7565667" cy="463272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2400" dirty="0"/>
              <a:t>Data integration assessment workshop – discuss priorities, data gaps, next steps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Identify priority source water risks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Extend data integration &amp; user participation upstream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Update existing datasets for existing Extended Zone of Critical Concern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Draft &amp; final report</a:t>
            </a:r>
          </a:p>
          <a:p>
            <a:pPr>
              <a:buFont typeface="+mj-lt"/>
              <a:buAutoNum type="arabicPeriod"/>
            </a:pPr>
            <a:r>
              <a:rPr lang="en-US" sz="2400" dirty="0"/>
              <a:t>Final workshop &amp; training</a:t>
            </a:r>
          </a:p>
          <a:p>
            <a:pPr>
              <a:buFont typeface="+mj-lt"/>
              <a:buAutoNum type="arabicPeriod"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Timeline: August 2018 – July 2019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210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B0BE4FB-2D46-4BF3-AFF7-898E4591DB69}"/>
              </a:ext>
            </a:extLst>
          </p:cNvPr>
          <p:cNvSpPr/>
          <p:nvPr/>
        </p:nvSpPr>
        <p:spPr>
          <a:xfrm>
            <a:off x="6673088" y="5563362"/>
            <a:ext cx="2308352" cy="4373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4253243"/>
            <a:ext cx="2178657" cy="857250"/>
          </a:xfrm>
        </p:spPr>
        <p:txBody>
          <a:bodyPr>
            <a:noAutofit/>
          </a:bodyPr>
          <a:lstStyle/>
          <a:p>
            <a:pPr algn="l"/>
            <a:r>
              <a:rPr lang="en-US" sz="3200" dirty="0"/>
              <a:t>Results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9EF27C3F-A08F-4C26-AAE9-BB5CBC5779B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5857" y="3256871"/>
            <a:ext cx="3747640" cy="26842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319CF22D-D824-496F-AEE5-3550042D247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84" y="857250"/>
            <a:ext cx="3810094" cy="2723745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151F1357-5EF7-4071-AC33-D675A196302F}"/>
              </a:ext>
            </a:extLst>
          </p:cNvPr>
          <p:cNvGrpSpPr/>
          <p:nvPr/>
        </p:nvGrpSpPr>
        <p:grpSpPr>
          <a:xfrm>
            <a:off x="4894278" y="931684"/>
            <a:ext cx="3747640" cy="2687963"/>
            <a:chOff x="5034357" y="150836"/>
            <a:chExt cx="3747640" cy="2687963"/>
          </a:xfrm>
        </p:grpSpPr>
        <p:pic>
          <p:nvPicPr>
            <p:cNvPr id="20" name="Picture 19">
              <a:extLst>
                <a:ext uri="{FF2B5EF4-FFF2-40B4-BE49-F238E27FC236}">
                  <a16:creationId xmlns="" xmlns:a16="http://schemas.microsoft.com/office/drawing/2014/main" id="{60B88E66-99BA-4685-9C3D-FF1AD8C5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34357" y="150836"/>
              <a:ext cx="3747640" cy="268796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CDD30A8D-79E6-4A57-94EE-263946D839EC}"/>
                </a:ext>
              </a:extLst>
            </p:cNvPr>
            <p:cNvSpPr txBox="1"/>
            <p:nvPr/>
          </p:nvSpPr>
          <p:spPr>
            <a:xfrm>
              <a:off x="5607023" y="2561618"/>
              <a:ext cx="5229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600" b="1">
                  <a:solidFill>
                    <a:schemeClr val="bg1">
                      <a:lumMod val="75000"/>
                    </a:schemeClr>
                  </a:solidFill>
                </a:defRPr>
              </a:lvl1pPr>
            </a:lstStyle>
            <a:p>
              <a:r>
                <a:rPr lang="en-US" dirty="0">
                  <a:solidFill>
                    <a:schemeClr val="accent1"/>
                  </a:solidFill>
                </a:rPr>
                <a:t>INTAKES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62A12822-407C-4E6A-A6C2-5BB72C0C7B98}"/>
                </a:ext>
              </a:extLst>
            </p:cNvPr>
            <p:cNvSpPr txBox="1"/>
            <p:nvPr/>
          </p:nvSpPr>
          <p:spPr>
            <a:xfrm>
              <a:off x="7467600" y="2561618"/>
              <a:ext cx="1219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b="1" dirty="0">
                  <a:solidFill>
                    <a:schemeClr val="accent2"/>
                  </a:solidFill>
                </a:rPr>
                <a:t>EXTENDED ZCC------------</a:t>
              </a:r>
              <a:r>
                <a:rPr lang="en-US" sz="600" b="1" dirty="0">
                  <a:solidFill>
                    <a:schemeClr val="accent2"/>
                  </a:solidFill>
                  <a:sym typeface="Wingdings" panose="05000000000000000000" pitchFamily="2" charset="2"/>
                </a:rPr>
                <a:t></a:t>
              </a:r>
              <a:endParaRPr lang="en-US" sz="6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D4ABF617-C333-438D-B44F-C7A106265E1F}"/>
              </a:ext>
            </a:extLst>
          </p:cNvPr>
          <p:cNvSpPr txBox="1"/>
          <p:nvPr/>
        </p:nvSpPr>
        <p:spPr>
          <a:xfrm>
            <a:off x="1" y="5166078"/>
            <a:ext cx="34211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157 WaterSuite Sites</a:t>
            </a:r>
          </a:p>
          <a:p>
            <a:r>
              <a:rPr lang="en-US" sz="1400" dirty="0"/>
              <a:t>Plus railways, bridges &amp; </a:t>
            </a:r>
          </a:p>
          <a:p>
            <a:r>
              <a:rPr lang="en-US" sz="1400" dirty="0"/>
              <a:t>facilities in the Zone of High Concern</a:t>
            </a:r>
          </a:p>
        </p:txBody>
      </p:sp>
    </p:spTree>
    <p:extLst>
      <p:ext uri="{BB962C8B-B14F-4D97-AF65-F5344CB8AC3E}">
        <p14:creationId xmlns:p14="http://schemas.microsoft.com/office/powerpoint/2010/main" val="16251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ODS Renovation Update</a:t>
            </a:r>
            <a:endParaRPr lang="en-US" dirty="0" smtClean="0"/>
          </a:p>
          <a:p>
            <a:endParaRPr lang="en-US" sz="1600" dirty="0" smtClean="0"/>
          </a:p>
          <a:p>
            <a:r>
              <a:rPr lang="en-US" dirty="0" smtClean="0"/>
              <a:t>Contaminant Source Inventory Pilot Project</a:t>
            </a:r>
          </a:p>
          <a:p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27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Work Group Members</a:t>
            </a:r>
          </a:p>
          <a:p>
            <a:pPr lvl="1"/>
            <a:r>
              <a:rPr lang="en-US" dirty="0" smtClean="0"/>
              <a:t>Rengao Song (Louisville Water Company)</a:t>
            </a:r>
          </a:p>
          <a:p>
            <a:pPr lvl="1"/>
            <a:r>
              <a:rPr lang="en-US" dirty="0" smtClean="0"/>
              <a:t>Sandy Johnson (WV American – Huntington)</a:t>
            </a:r>
          </a:p>
          <a:p>
            <a:pPr lvl="1"/>
            <a:r>
              <a:rPr lang="en-US" dirty="0" smtClean="0"/>
              <a:t>Jennifer Heymann (American Water)</a:t>
            </a:r>
          </a:p>
          <a:p>
            <a:pPr lvl="1"/>
            <a:r>
              <a:rPr lang="en-US" dirty="0" smtClean="0"/>
              <a:t>Rich Stuck (Greater Cincinnati Water Works)</a:t>
            </a:r>
          </a:p>
          <a:p>
            <a:pPr lvl="1"/>
            <a:r>
              <a:rPr lang="en-US" dirty="0" smtClean="0"/>
              <a:t>Mary Carol Wagner (Northern Kentucky Water District)</a:t>
            </a:r>
          </a:p>
          <a:p>
            <a:pPr lvl="1"/>
            <a:r>
              <a:rPr lang="en-US" dirty="0" smtClean="0"/>
              <a:t>John Hall (US EPA)</a:t>
            </a:r>
          </a:p>
          <a:p>
            <a:pPr lvl="1"/>
            <a:r>
              <a:rPr lang="en-US" dirty="0" smtClean="0"/>
              <a:t>Steve Allgeier (US EPA)</a:t>
            </a:r>
          </a:p>
          <a:p>
            <a:pPr lvl="1"/>
            <a:r>
              <a:rPr lang="en-US" dirty="0" smtClean="0"/>
              <a:t>Lila Ziolkowski (ORSANCO)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 Group Charge –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Evaluate potential contaminants of concern.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Evaluate available technologies to detect contaminants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Identify at least 3 monitoring designs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Recommend preferred option WUAC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ODS Next Gen Work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19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Activity Since Last Meeting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Online Survey – </a:t>
            </a:r>
          </a:p>
          <a:p>
            <a:pPr lvl="1"/>
            <a:r>
              <a:rPr lang="en-US" dirty="0" smtClean="0"/>
              <a:t>Conducted online survey of water utilities to define the system needs</a:t>
            </a:r>
          </a:p>
          <a:p>
            <a:r>
              <a:rPr lang="en-US" dirty="0" smtClean="0"/>
              <a:t>Follow-up online survey – </a:t>
            </a:r>
          </a:p>
          <a:p>
            <a:pPr lvl="1"/>
            <a:r>
              <a:rPr lang="en-US" dirty="0" smtClean="0"/>
              <a:t>Conducted follow-up survey</a:t>
            </a:r>
          </a:p>
          <a:p>
            <a:r>
              <a:rPr lang="en-US" dirty="0" smtClean="0"/>
              <a:t>Volatile Organic Compound </a:t>
            </a:r>
            <a:r>
              <a:rPr lang="en-US" dirty="0" err="1" smtClean="0"/>
              <a:t>Analyte</a:t>
            </a:r>
            <a:r>
              <a:rPr lang="en-US" dirty="0" smtClean="0"/>
              <a:t> </a:t>
            </a:r>
            <a:r>
              <a:rPr lang="en-US" dirty="0" smtClean="0"/>
              <a:t>List</a:t>
            </a:r>
          </a:p>
          <a:p>
            <a:pPr lvl="1"/>
            <a:r>
              <a:rPr lang="en-US" dirty="0" smtClean="0"/>
              <a:t>Evaluated list of VOCs for possible inclusion</a:t>
            </a:r>
          </a:p>
          <a:p>
            <a:r>
              <a:rPr lang="en-US" dirty="0" smtClean="0"/>
              <a:t>System Configuration Options – </a:t>
            </a:r>
          </a:p>
          <a:p>
            <a:pPr lvl="1"/>
            <a:r>
              <a:rPr lang="en-US" dirty="0" smtClean="0"/>
              <a:t>Developed preliminary list of system design options</a:t>
            </a:r>
          </a:p>
          <a:p>
            <a:r>
              <a:rPr lang="en-US" dirty="0" smtClean="0"/>
              <a:t>Scoring Matrix – </a:t>
            </a:r>
          </a:p>
          <a:p>
            <a:pPr lvl="1"/>
            <a:r>
              <a:rPr lang="en-US" dirty="0" smtClean="0"/>
              <a:t>Initiated effort to develop matrix to score sites for GC/MS placement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381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Online Surveys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Initial Survey – </a:t>
            </a:r>
          </a:p>
          <a:p>
            <a:pPr lvl="1"/>
            <a:r>
              <a:rPr lang="en-US" dirty="0" smtClean="0"/>
              <a:t>Sent </a:t>
            </a:r>
            <a:r>
              <a:rPr lang="en-US" dirty="0" smtClean="0"/>
              <a:t>to all water utilities on the Ohio River and lower tributary reaches</a:t>
            </a:r>
          </a:p>
          <a:p>
            <a:pPr lvl="1"/>
            <a:r>
              <a:rPr lang="en-US" dirty="0" smtClean="0"/>
              <a:t>27 utility responses</a:t>
            </a:r>
          </a:p>
          <a:p>
            <a:pPr lvl="1"/>
            <a:r>
              <a:rPr lang="en-US" dirty="0" smtClean="0"/>
              <a:t>Area for ODS enhancement? </a:t>
            </a:r>
          </a:p>
          <a:p>
            <a:pPr lvl="2"/>
            <a:r>
              <a:rPr lang="en-US" dirty="0" smtClean="0"/>
              <a:t>Broaden analytical capabilities (61%)</a:t>
            </a:r>
          </a:p>
          <a:p>
            <a:pPr lvl="2"/>
            <a:endParaRPr lang="en-US" sz="800" dirty="0"/>
          </a:p>
          <a:p>
            <a:r>
              <a:rPr lang="en-US" dirty="0" smtClean="0"/>
              <a:t>Follow-up Survey</a:t>
            </a:r>
          </a:p>
          <a:p>
            <a:pPr lvl="1"/>
            <a:r>
              <a:rPr lang="en-US" dirty="0" smtClean="0"/>
              <a:t>Additional clarification </a:t>
            </a:r>
            <a:r>
              <a:rPr lang="en-US" dirty="0" smtClean="0"/>
              <a:t>of responses</a:t>
            </a:r>
          </a:p>
          <a:p>
            <a:pPr lvl="1"/>
            <a:r>
              <a:rPr lang="en-US" dirty="0" smtClean="0"/>
              <a:t>10 questions</a:t>
            </a:r>
          </a:p>
          <a:p>
            <a:pPr lvl="1"/>
            <a:r>
              <a:rPr lang="en-US" dirty="0" smtClean="0"/>
              <a:t>18 of 27 utilities responded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1442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Autofit/>
          </a:bodyPr>
          <a:lstStyle/>
          <a:p>
            <a:r>
              <a:rPr lang="en-US" sz="2000" dirty="0"/>
              <a:t>Q4: </a:t>
            </a:r>
            <a:r>
              <a:rPr lang="en-US" sz="2000" dirty="0" smtClean="0"/>
              <a:t>If </a:t>
            </a:r>
            <a:r>
              <a:rPr lang="en-US" sz="2000" dirty="0"/>
              <a:t>ORSANCO were able to expand it's raw (surface) water chemical monitoring program, what contaminant/pollutants would you like ORSANCO to screen/test for? </a:t>
            </a:r>
          </a:p>
        </p:txBody>
      </p:sp>
      <p:pic>
        <p:nvPicPr>
          <p:cNvPr id="1026" name="Picture 2" descr="C:\Users\orsanco\Downloads\Chart_Q4_180723.png"/>
          <p:cNvPicPr>
            <a:picLocks noChangeAspect="1" noChangeArrowheads="1"/>
          </p:cNvPicPr>
          <p:nvPr/>
        </p:nvPicPr>
        <p:blipFill>
          <a:blip r:embed="rId3"/>
          <a:srcRect l="17165" t="20701" r="22297" b="144"/>
          <a:stretch>
            <a:fillRect/>
          </a:stretch>
        </p:blipFill>
        <p:spPr bwMode="auto">
          <a:xfrm rot="16200000">
            <a:off x="2776597" y="-910575"/>
            <a:ext cx="3643312" cy="9150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33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136" y="358815"/>
            <a:ext cx="8229600" cy="1043348"/>
          </a:xfrm>
        </p:spPr>
        <p:txBody>
          <a:bodyPr>
            <a:noAutofit/>
          </a:bodyPr>
          <a:lstStyle/>
          <a:p>
            <a:r>
              <a:rPr sz="2000" dirty="0"/>
              <a:t>Q8: If ORSANCO's ODS program were to host a webpage containing Ohio River/tributary raw (surface) water quality data, how likely would you be to use the webpage?</a:t>
            </a:r>
          </a:p>
        </p:txBody>
      </p:sp>
      <p:pic>
        <p:nvPicPr>
          <p:cNvPr id="8" name="Picture 7" descr="chart1017145030.png"/>
          <p:cNvPicPr>
            <a:picLocks noChangeAspect="1"/>
          </p:cNvPicPr>
          <p:nvPr/>
        </p:nvPicPr>
        <p:blipFill>
          <a:blip r:embed="rId3"/>
          <a:srcRect l="5305" b="6238"/>
          <a:stretch>
            <a:fillRect/>
          </a:stretch>
        </p:blipFill>
        <p:spPr>
          <a:xfrm>
            <a:off x="220981" y="1600200"/>
            <a:ext cx="6798210" cy="3966210"/>
          </a:xfrm>
          <a:prstGeom prst="rect">
            <a:avLst/>
          </a:prstGeom>
        </p:spPr>
      </p:pic>
      <p:pic>
        <p:nvPicPr>
          <p:cNvPr id="9" name="Picture 8" descr="table10171450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812" y="2438400"/>
            <a:ext cx="662382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VOC </a:t>
            </a:r>
            <a:r>
              <a:rPr lang="en-US" dirty="0" err="1" smtClean="0"/>
              <a:t>Analyte</a:t>
            </a:r>
            <a:r>
              <a:rPr lang="en-US" dirty="0" smtClean="0"/>
              <a:t> List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Calibrated </a:t>
            </a:r>
            <a:r>
              <a:rPr lang="en-US" dirty="0" err="1" smtClean="0"/>
              <a:t>analyte</a:t>
            </a:r>
            <a:r>
              <a:rPr lang="en-US" dirty="0" smtClean="0"/>
              <a:t> list – 30 VOCs</a:t>
            </a:r>
          </a:p>
          <a:p>
            <a:r>
              <a:rPr lang="en-US" dirty="0" smtClean="0"/>
              <a:t>ORSANCO ODS hybrid method</a:t>
            </a:r>
          </a:p>
          <a:p>
            <a:pPr lvl="1"/>
            <a:r>
              <a:rPr lang="en-US" dirty="0" smtClean="0"/>
              <a:t>Method 8260b (surface water, groundwater)</a:t>
            </a:r>
          </a:p>
          <a:p>
            <a:pPr lvl="1"/>
            <a:r>
              <a:rPr lang="en-US" dirty="0" smtClean="0"/>
              <a:t>Method 624 (wastewater)</a:t>
            </a:r>
          </a:p>
          <a:p>
            <a:pPr lvl="1"/>
            <a:r>
              <a:rPr lang="en-US" dirty="0" smtClean="0"/>
              <a:t>Method 524.2/ 524.3 (finished water)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Could add additional VOC </a:t>
            </a:r>
            <a:r>
              <a:rPr lang="en-US" dirty="0" err="1" smtClean="0"/>
              <a:t>analytes</a:t>
            </a:r>
            <a:endParaRPr lang="en-US" dirty="0" smtClean="0"/>
          </a:p>
          <a:p>
            <a:pPr lvl="1"/>
            <a:r>
              <a:rPr lang="en-US" dirty="0" smtClean="0"/>
              <a:t>Minimal cost/time implications</a:t>
            </a:r>
          </a:p>
          <a:p>
            <a:pPr lvl="1"/>
            <a:endParaRPr lang="en-US" sz="800" dirty="0" smtClean="0"/>
          </a:p>
          <a:p>
            <a:r>
              <a:rPr lang="en-US" dirty="0" smtClean="0"/>
              <a:t>Next step – </a:t>
            </a:r>
          </a:p>
          <a:p>
            <a:pPr lvl="1"/>
            <a:r>
              <a:rPr lang="en-US" dirty="0" smtClean="0"/>
              <a:t>Staff will develop prioritized list of </a:t>
            </a:r>
            <a:r>
              <a:rPr lang="en-US" dirty="0" err="1" smtClean="0"/>
              <a:t>analytes</a:t>
            </a:r>
            <a:r>
              <a:rPr lang="en-US" dirty="0" smtClean="0"/>
              <a:t> for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442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380997" y="544868"/>
          <a:ext cx="8382002" cy="5864528"/>
        </p:xfrm>
        <a:graphic>
          <a:graphicData uri="http://schemas.openxmlformats.org/drawingml/2006/table">
            <a:tbl>
              <a:tblPr/>
              <a:tblGrid>
                <a:gridCol w="314050"/>
                <a:gridCol w="1494630"/>
                <a:gridCol w="1479377"/>
                <a:gridCol w="899829"/>
                <a:gridCol w="1174353"/>
                <a:gridCol w="762567"/>
                <a:gridCol w="1159100"/>
                <a:gridCol w="1098096"/>
              </a:tblGrid>
              <a:tr h="47517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ODS System Configuration </a:t>
                      </a:r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50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88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Annualized Cost</a:t>
                      </a:r>
                    </a:p>
                  </a:txBody>
                  <a:tcPr marL="5173" marR="5173" marT="517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3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Instrumentation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Capital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 Hours</a:t>
                      </a:r>
                    </a:p>
                  </a:txBody>
                  <a:tcPr marL="5173" marR="5173" marT="517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Capital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Cost*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Cost**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Annual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system +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SVOC at 2 sites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GC/FID (SVOC)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$2,384,000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464</a:t>
                      </a: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$238,400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$232,300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$470,700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system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CMS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$2,064,000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</a:t>
                      </a: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$206,400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$200,300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$406,700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708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4 GC/MS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GC/FID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GC/MS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GC/FID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CMS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$1,920,000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344</a:t>
                      </a: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$192,000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$173,000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$365,000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all GC/MS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GC/FID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GC/MS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GC/FID</a:t>
                      </a:r>
                      <a:b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CMS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$1,740,000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$174,000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$139,000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$313,000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 CMS units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GC/MS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GC/FID 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CMS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$912,000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480</a:t>
                      </a: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$91,200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$114,800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$206,000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0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Annualized capital cost assumes 10-year replacement schedule.</a:t>
                      </a: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 Annualized maintenance cost excludes staff labor and travel expenses.</a:t>
                      </a: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983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1030</TotalTime>
  <Words>844</Words>
  <Application>Microsoft Office PowerPoint</Application>
  <PresentationFormat>On-screen Show (4:3)</PresentationFormat>
  <Paragraphs>170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Source Water Protection Update</vt:lpstr>
      <vt:lpstr>Presentation Overview</vt:lpstr>
      <vt:lpstr>ODS Next Gen Work Group</vt:lpstr>
      <vt:lpstr>Activity Since Last Meeting</vt:lpstr>
      <vt:lpstr>Online Surveys</vt:lpstr>
      <vt:lpstr>Q4: If ORSANCO were able to expand it's raw (surface) water chemical monitoring program, what contaminant/pollutants would you like ORSANCO to screen/test for? </vt:lpstr>
      <vt:lpstr>Q8: If ORSANCO's ODS program were to host a webpage containing Ohio River/tributary raw (surface) water quality data, how likely would you be to use the webpage?</vt:lpstr>
      <vt:lpstr>VOC Analyte List</vt:lpstr>
      <vt:lpstr>PowerPoint Presentation</vt:lpstr>
      <vt:lpstr>Scoring Matrix</vt:lpstr>
      <vt:lpstr>Contaminant Source Inventory Pilot Project</vt:lpstr>
      <vt:lpstr>Contaminant Source Inventory Pilot Project</vt:lpstr>
      <vt:lpstr>Phase II Objectives</vt:lpstr>
      <vt:lpstr>Phase II Tasks</vt:lpstr>
      <vt:lpstr>Results Overview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Sam Dinkins</cp:lastModifiedBy>
  <cp:revision>84</cp:revision>
  <cp:lastPrinted>2018-05-18T19:36:13Z</cp:lastPrinted>
  <dcterms:created xsi:type="dcterms:W3CDTF">2017-01-18T14:33:23Z</dcterms:created>
  <dcterms:modified xsi:type="dcterms:W3CDTF">2018-10-02T05:14:02Z</dcterms:modified>
</cp:coreProperties>
</file>