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81" r:id="rId2"/>
    <p:sldId id="282" r:id="rId3"/>
    <p:sldId id="284" r:id="rId4"/>
    <p:sldId id="293" r:id="rId5"/>
    <p:sldId id="283" r:id="rId6"/>
    <p:sldId id="291" r:id="rId7"/>
    <p:sldId id="292" r:id="rId8"/>
    <p:sldId id="294" r:id="rId9"/>
    <p:sldId id="285" r:id="rId10"/>
    <p:sldId id="286" r:id="rId11"/>
    <p:sldId id="299" r:id="rId12"/>
    <p:sldId id="298" r:id="rId13"/>
    <p:sldId id="297" r:id="rId14"/>
    <p:sldId id="295" r:id="rId15"/>
    <p:sldId id="301" r:id="rId16"/>
    <p:sldId id="28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7755"/>
    <a:srgbClr val="0070C0"/>
    <a:srgbClr val="FF9900"/>
    <a:srgbClr val="FFFFCC"/>
    <a:srgbClr val="FFFF00"/>
    <a:srgbClr val="F6F0CE"/>
    <a:srgbClr val="014CA7"/>
    <a:srgbClr val="85DCF7"/>
    <a:srgbClr val="F385F6"/>
    <a:srgbClr val="FC86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1" autoAdjust="0"/>
    <p:restoredTop sz="84582" autoAdjust="0"/>
  </p:normalViewPr>
  <p:slideViewPr>
    <p:cSldViewPr snapToGrid="0">
      <p:cViewPr varScale="1">
        <p:scale>
          <a:sx n="98" d="100"/>
          <a:sy n="98" d="100"/>
        </p:scale>
        <p:origin x="172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9C548-2D2F-4909-A135-37AFE2664338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D477CE-CA63-4034-9346-6785356A6F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074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939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Each Crew consists</a:t>
            </a:r>
            <a:r>
              <a:rPr lang="en-US" baseline="0" dirty="0" smtClean="0"/>
              <a:t> of two crew </a:t>
            </a:r>
            <a:r>
              <a:rPr lang="en-US" baseline="0" dirty="0" smtClean="0"/>
              <a:t>leaders (ORSANCO staff and Ryan Hudson) and up to four additional seasonal biologists. The P-</a:t>
            </a:r>
            <a:r>
              <a:rPr lang="en-US" baseline="0" dirty="0" err="1" smtClean="0"/>
              <a:t>Hab</a:t>
            </a:r>
            <a:r>
              <a:rPr lang="en-US" baseline="0" dirty="0" smtClean="0"/>
              <a:t> crew collects instream/riparian parameters, macros and </a:t>
            </a:r>
            <a:r>
              <a:rPr lang="en-US" baseline="0" dirty="0" err="1" smtClean="0"/>
              <a:t>periphyton</a:t>
            </a:r>
            <a:r>
              <a:rPr lang="en-US" baseline="0" dirty="0" smtClean="0"/>
              <a:t>, while the fish crew surveys</a:t>
            </a:r>
          </a:p>
          <a:p>
            <a:r>
              <a:rPr lang="en-US" baseline="0" dirty="0" smtClean="0"/>
              <a:t>60 hour weeks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477CE-CA63-4034-9346-6785356A6F3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337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477CE-CA63-4034-9346-6785356A6F3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9655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Before taking into account sample tracking and shipment</a:t>
            </a:r>
            <a:r>
              <a:rPr lang="en-US" baseline="0" dirty="0" smtClean="0"/>
              <a:t> within 24hrs, obtaining dry ice, and numerous other curve balls thrown at them by gear failure and mother nature.</a:t>
            </a:r>
          </a:p>
          <a:p>
            <a:r>
              <a:rPr lang="en-US" baseline="0" smtClean="0"/>
              <a:t>I </a:t>
            </a:r>
            <a:r>
              <a:rPr lang="en-US" baseline="0" dirty="0" smtClean="0"/>
              <a:t>couldn’t be more proud of the efforts of our ORSANCO field staff and contractual biologists.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477CE-CA63-4034-9346-6785356A6F3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32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Macro data from the 2017 Pools</a:t>
            </a:r>
            <a:r>
              <a:rPr lang="en-US" baseline="0" dirty="0" smtClean="0"/>
              <a:t> is entered and QA’d, index scores have been calculated but final assessments have not been vetted through the BWQSC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477CE-CA63-4034-9346-6785356A6F3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93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Macroinvertebrate</a:t>
            </a:r>
            <a:r>
              <a:rPr lang="en-US" baseline="0" dirty="0" smtClean="0"/>
              <a:t> collections will conclude in a few weeks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477CE-CA63-4034-9346-6785356A6F3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096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Special Studies were a substitute for a efforts associated with 4</a:t>
            </a:r>
            <a:r>
              <a:rPr lang="en-US" baseline="30000" dirty="0" smtClean="0"/>
              <a:t>th</a:t>
            </a:r>
            <a:r>
              <a:rPr lang="en-US" dirty="0" smtClean="0"/>
              <a:t> pool.</a:t>
            </a:r>
          </a:p>
          <a:p>
            <a:r>
              <a:rPr lang="en-US" dirty="0" smtClean="0"/>
              <a:t>The past few years the special studies have centered around tributary surveys</a:t>
            </a:r>
            <a:r>
              <a:rPr lang="en-US" baseline="0" dirty="0" smtClean="0"/>
              <a:t> and potential and existing hydropower sites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477CE-CA63-4034-9346-6785356A6F3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970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</a:t>
            </a:r>
            <a:r>
              <a:rPr lang="en-US" baseline="0" dirty="0" smtClean="0"/>
              <a:t> first considering NRSA plans we made to forgo 1 to 2/3rds of the Fixed stations to redirect resources to NRSA</a:t>
            </a:r>
          </a:p>
          <a:p>
            <a:r>
              <a:rPr lang="en-US" baseline="0" dirty="0" smtClean="0"/>
              <a:t>After recon of NRSA sites and logistical planning, we could potentially maintain our past FS effort i.e. all 18 sites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477CE-CA63-4034-9346-6785356A6F3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710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Set HDs on behalf of OEPA in conjunction</a:t>
            </a:r>
            <a:r>
              <a:rPr lang="en-US" baseline="0" dirty="0" smtClean="0"/>
              <a:t> with the City of Steubenville and a 3</a:t>
            </a:r>
            <a:r>
              <a:rPr lang="en-US" baseline="30000" dirty="0" smtClean="0"/>
              <a:t>rd</a:t>
            </a:r>
            <a:r>
              <a:rPr lang="en-US" baseline="0" dirty="0" smtClean="0"/>
              <a:t> party contractor for an investigation of macroinvertebrate community condition near several discharges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477CE-CA63-4034-9346-6785356A6F3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ALCOSAN Upgrade permit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477CE-CA63-4034-9346-6785356A6F3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944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past few years the special studies have centered around tributary surveys</a:t>
            </a:r>
            <a:r>
              <a:rPr lang="en-US" baseline="0" dirty="0" smtClean="0"/>
              <a:t> and potential and existing hydropower sites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477CE-CA63-4034-9346-6785356A6F3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35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Mostly </a:t>
            </a:r>
            <a:r>
              <a:rPr lang="en-US" dirty="0" err="1" smtClean="0"/>
              <a:t>wadeable</a:t>
            </a:r>
            <a:r>
              <a:rPr lang="en-US" dirty="0" smtClean="0"/>
              <a:t> and small </a:t>
            </a:r>
            <a:r>
              <a:rPr lang="en-US" dirty="0" err="1" smtClean="0"/>
              <a:t>boatable</a:t>
            </a:r>
            <a:r>
              <a:rPr lang="en-US" dirty="0" smtClean="0"/>
              <a:t> sites</a:t>
            </a:r>
          </a:p>
          <a:p>
            <a:r>
              <a:rPr lang="en-US" dirty="0" smtClean="0"/>
              <a:t>40x stream width (minimum of 150m), information is gathered across 11</a:t>
            </a:r>
            <a:r>
              <a:rPr lang="en-US" baseline="0" dirty="0" smtClean="0"/>
              <a:t> transects at each site</a:t>
            </a:r>
          </a:p>
          <a:p>
            <a:r>
              <a:rPr lang="en-US" baseline="0" dirty="0" smtClean="0"/>
              <a:t>Very labor intensive and takes 6-7 hours once on site and samples need to be shipped within 24hrs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477CE-CA63-4034-9346-6785356A6F3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107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42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34290" indent="0" algn="r"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>
                <a:solidFill>
                  <a:srgbClr val="EAEBDE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EAEBDE">
                  <a:shade val="90000"/>
                </a:srgbClr>
              </a:solidFill>
            </a:endParaRPr>
          </a:p>
        </p:txBody>
      </p:sp>
      <p:pic>
        <p:nvPicPr>
          <p:cNvPr id="1026" name="Picture 2" descr="Z:\OBP Logo\Final OBP Logos\OBP LOGO12 copy.gif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2" y="4267200"/>
            <a:ext cx="2149929" cy="21563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219410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9/27/2018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464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9/27/2018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10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2"/>
              </a:buCl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9/27/2018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pic>
        <p:nvPicPr>
          <p:cNvPr id="8" name="Picture 2" descr="Z:\OBP Logo\Final OBP Logos\OBP LOGO4.5 copy.gif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87" y="-19575"/>
            <a:ext cx="782691" cy="7842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23955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42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1650">
                <a:solidFill>
                  <a:schemeClr val="tx1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>
                <a:solidFill>
                  <a:srgbClr val="EAEBDE">
                    <a:shade val="90000"/>
                  </a:srgbClr>
                </a:solidFill>
              </a:rPr>
              <a:pPr/>
              <a:t>9/27/2018</a:t>
            </a:fld>
            <a:endParaRPr lang="en-US">
              <a:solidFill>
                <a:srgbClr val="EAEBDE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EBDE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>
                <a:solidFill>
                  <a:srgbClr val="EAEBDE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EAEBDE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3610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195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195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9/27/2018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196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18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7" y="1859761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18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514600"/>
            <a:ext cx="4041775" cy="3845720"/>
          </a:xfrm>
        </p:spPr>
        <p:txBody>
          <a:bodyPr tIns="0"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9/27/2018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441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375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9/27/2018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898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9/27/2018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128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195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050"/>
            </a:lvl1pPr>
            <a:lvl2pPr indent="0" algn="l">
              <a:buNone/>
              <a:defRPr sz="900"/>
            </a:lvl2pPr>
            <a:lvl3pPr indent="0" algn="l">
              <a:buNone/>
              <a:defRPr sz="750"/>
            </a:lvl3pPr>
            <a:lvl4pPr indent="0" algn="l">
              <a:buNone/>
              <a:defRPr sz="675"/>
            </a:lvl4pPr>
            <a:lvl5pPr indent="0" algn="l">
              <a:buNone/>
              <a:defRPr sz="675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100"/>
            </a:lvl1pPr>
            <a:lvl2pPr>
              <a:defRPr sz="1950"/>
            </a:lvl2pPr>
            <a:lvl3pPr>
              <a:defRPr sz="1800"/>
            </a:lvl3pPr>
            <a:lvl4pPr>
              <a:defRPr sz="1500"/>
            </a:lvl4pPr>
            <a:lvl5pPr>
              <a:defRPr sz="135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9/27/2018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089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15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188"/>
              </a:spcBef>
              <a:buFontTx/>
              <a:buNone/>
              <a:defRPr sz="975"/>
            </a:lvl1pPr>
            <a:lvl2pPr>
              <a:defRPr sz="900"/>
            </a:lvl2pPr>
            <a:lvl3pPr>
              <a:defRPr sz="75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9/27/2018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4"/>
            <a:ext cx="609600" cy="365125"/>
          </a:xfrm>
        </p:spPr>
        <p:txBody>
          <a:bodyPr/>
          <a:lstStyle/>
          <a:p>
            <a:fld id="{BF5F3F77-31EA-483D-8C46-9C7570146435}" type="slidenum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9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lang="en-US"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791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12392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9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6925745-C7A1-479E-B0BC-9C204A6FC08B}" type="datetimeFigureOut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9/27/2018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4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9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9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F5F3F77-31EA-483D-8C46-9C7570146435}" type="slidenum">
              <a:rPr lang="en-US" smtClean="0">
                <a:solidFill>
                  <a:srgbClr val="7385A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7385A9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8408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75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05740" indent="-20574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indent="-18516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516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891540" indent="-157734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57734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303020" indent="-15773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indent="-13716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2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645920" indent="-137160" algn="l" rtl="0" eaLnBrk="1" latinLnBrk="0" hangingPunct="1">
        <a:spcBef>
          <a:spcPct val="20000"/>
        </a:spcBef>
        <a:buClr>
          <a:schemeClr val="tx2"/>
        </a:buClr>
        <a:buChar char="•"/>
        <a:defRPr kumimoji="0"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851660" indent="-13716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0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3.jpeg"/><Relationship Id="rId5" Type="http://schemas.microsoft.com/office/2007/relationships/hdphoto" Target="../media/hdphoto1.wdp"/><Relationship Id="rId10" Type="http://schemas.microsoft.com/office/2007/relationships/hdphoto" Target="../media/hdphoto3.wdp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5.png"/><Relationship Id="rId7" Type="http://schemas.microsoft.com/office/2007/relationships/hdphoto" Target="../media/hdphoto5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microsoft.com/office/2007/relationships/hdphoto" Target="../media/hdphoto6.wdp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hyperlink" Target="https://www.epa.gov/national-aquatic-resource-surveys/data-national-aquatic-resource-surveys" TargetMode="External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emf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10" Type="http://schemas.openxmlformats.org/officeDocument/2006/relationships/image" Target="../media/image43.jpeg"/><Relationship Id="rId4" Type="http://schemas.microsoft.com/office/2007/relationships/hdphoto" Target="../media/hdphoto7.wdp"/><Relationship Id="rId9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8835" y="2701183"/>
            <a:ext cx="7854696" cy="1752600"/>
          </a:xfrm>
        </p:spPr>
        <p:txBody>
          <a:bodyPr/>
          <a:lstStyle/>
          <a:p>
            <a:pPr algn="l"/>
            <a:endParaRPr lang="en-US" dirty="0" smtClean="0"/>
          </a:p>
          <a:p>
            <a:pPr algn="l"/>
            <a:r>
              <a:rPr lang="en-US" dirty="0" smtClean="0"/>
              <a:t>		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78837" y="1800405"/>
            <a:ext cx="7990317" cy="147739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2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dirty="0"/>
              <a:t>Report of the </a:t>
            </a:r>
          </a:p>
          <a:p>
            <a:pPr algn="ctr"/>
            <a:r>
              <a:rPr lang="en-US" sz="5400" dirty="0"/>
              <a:t>Biological Programs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36778" y="4802738"/>
            <a:ext cx="3537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prstClr val="white"/>
                </a:solidFill>
                <a:latin typeface="Calibri"/>
              </a:rPr>
              <a:t>218</a:t>
            </a:r>
            <a:r>
              <a:rPr lang="en-US" sz="2000" baseline="30000" dirty="0" smtClean="0">
                <a:solidFill>
                  <a:prstClr val="white"/>
                </a:solidFill>
                <a:latin typeface="Calibri"/>
              </a:rPr>
              <a:t>th</a:t>
            </a:r>
            <a:r>
              <a:rPr lang="en-US" sz="2000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en-US" sz="2000" dirty="0">
                <a:solidFill>
                  <a:prstClr val="white"/>
                </a:solidFill>
                <a:latin typeface="Calibri"/>
              </a:rPr>
              <a:t>ORSANCO Technical Committee </a:t>
            </a:r>
            <a:r>
              <a:rPr lang="en-US" sz="2000" dirty="0" smtClean="0">
                <a:solidFill>
                  <a:prstClr val="white"/>
                </a:solidFill>
                <a:latin typeface="Calibri"/>
              </a:rPr>
              <a:t>Meeting</a:t>
            </a:r>
          </a:p>
          <a:p>
            <a:r>
              <a:rPr lang="en-US" sz="2000" dirty="0" smtClean="0">
                <a:solidFill>
                  <a:prstClr val="white"/>
                </a:solidFill>
                <a:latin typeface="Calibri"/>
              </a:rPr>
              <a:t>Lansing, WV</a:t>
            </a:r>
            <a:endParaRPr lang="en-US" sz="2000" dirty="0">
              <a:solidFill>
                <a:prstClr val="white"/>
              </a:solidFill>
              <a:latin typeface="Calibri"/>
            </a:endParaRPr>
          </a:p>
          <a:p>
            <a:r>
              <a:rPr lang="en-US" sz="2000" dirty="0">
                <a:solidFill>
                  <a:prstClr val="white"/>
                </a:solidFill>
                <a:latin typeface="Calibri"/>
              </a:rPr>
              <a:t>Agenda Item 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44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814" y="785777"/>
            <a:ext cx="9143993" cy="6095995"/>
          </a:xfrm>
        </p:spPr>
      </p:pic>
      <p:sp>
        <p:nvSpPr>
          <p:cNvPr id="5" name="Freeform 4"/>
          <p:cNvSpPr/>
          <p:nvPr/>
        </p:nvSpPr>
        <p:spPr>
          <a:xfrm>
            <a:off x="2743202" y="1794617"/>
            <a:ext cx="5862415" cy="3170490"/>
          </a:xfrm>
          <a:custGeom>
            <a:avLst/>
            <a:gdLst>
              <a:gd name="connsiteX0" fmla="*/ 2204815 w 5862415"/>
              <a:gd name="connsiteY0" fmla="*/ 196553 h 3170490"/>
              <a:gd name="connsiteX1" fmla="*/ 1068224 w 5862415"/>
              <a:gd name="connsiteY1" fmla="*/ 581114 h 3170490"/>
              <a:gd name="connsiteX2" fmla="*/ 1102407 w 5862415"/>
              <a:gd name="connsiteY2" fmla="*/ 2179177 h 3170490"/>
              <a:gd name="connsiteX3" fmla="*/ 0 w 5862415"/>
              <a:gd name="connsiteY3" fmla="*/ 2717562 h 3170490"/>
              <a:gd name="connsiteX4" fmla="*/ 17092 w 5862415"/>
              <a:gd name="connsiteY4" fmla="*/ 3170490 h 3170490"/>
              <a:gd name="connsiteX5" fmla="*/ 5178751 w 5862415"/>
              <a:gd name="connsiteY5" fmla="*/ 1760433 h 3170490"/>
              <a:gd name="connsiteX6" fmla="*/ 5862415 w 5862415"/>
              <a:gd name="connsiteY6" fmla="*/ 0 h 3170490"/>
              <a:gd name="connsiteX7" fmla="*/ 3734512 w 5862415"/>
              <a:gd name="connsiteY7" fmla="*/ 111095 h 3170490"/>
              <a:gd name="connsiteX8" fmla="*/ 2204815 w 5862415"/>
              <a:gd name="connsiteY8" fmla="*/ 196553 h 3170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62415" h="3170490">
                <a:moveTo>
                  <a:pt x="2204815" y="196553"/>
                </a:moveTo>
                <a:lnTo>
                  <a:pt x="1068224" y="581114"/>
                </a:lnTo>
                <a:lnTo>
                  <a:pt x="1102407" y="2179177"/>
                </a:lnTo>
                <a:lnTo>
                  <a:pt x="0" y="2717562"/>
                </a:lnTo>
                <a:lnTo>
                  <a:pt x="17092" y="3170490"/>
                </a:lnTo>
                <a:lnTo>
                  <a:pt x="5178751" y="1760433"/>
                </a:lnTo>
                <a:lnTo>
                  <a:pt x="5862415" y="0"/>
                </a:lnTo>
                <a:lnTo>
                  <a:pt x="3734512" y="111095"/>
                </a:lnTo>
                <a:lnTo>
                  <a:pt x="2204815" y="196553"/>
                </a:ln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623843" y="4178895"/>
            <a:ext cx="6135880" cy="1734797"/>
          </a:xfrm>
          <a:custGeom>
            <a:avLst/>
            <a:gdLst>
              <a:gd name="connsiteX0" fmla="*/ 6135880 w 6135880"/>
              <a:gd name="connsiteY0" fmla="*/ 726393 h 1734797"/>
              <a:gd name="connsiteX1" fmla="*/ 5588950 w 6135880"/>
              <a:gd name="connsiteY1" fmla="*/ 0 h 1734797"/>
              <a:gd name="connsiteX2" fmla="*/ 2016807 w 6135880"/>
              <a:gd name="connsiteY2" fmla="*/ 914400 h 1734797"/>
              <a:gd name="connsiteX3" fmla="*/ 2016807 w 6135880"/>
              <a:gd name="connsiteY3" fmla="*/ 435836 h 1734797"/>
              <a:gd name="connsiteX4" fmla="*/ 794759 w 6135880"/>
              <a:gd name="connsiteY4" fmla="*/ 623843 h 1734797"/>
              <a:gd name="connsiteX5" fmla="*/ 17092 w 6135880"/>
              <a:gd name="connsiteY5" fmla="*/ 1136591 h 1734797"/>
              <a:gd name="connsiteX6" fmla="*/ 0 w 6135880"/>
              <a:gd name="connsiteY6" fmla="*/ 1734797 h 1734797"/>
              <a:gd name="connsiteX7" fmla="*/ 3871245 w 6135880"/>
              <a:gd name="connsiteY7" fmla="*/ 1700614 h 1734797"/>
              <a:gd name="connsiteX8" fmla="*/ 6135880 w 6135880"/>
              <a:gd name="connsiteY8" fmla="*/ 726393 h 1734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35880" h="1734797">
                <a:moveTo>
                  <a:pt x="6135880" y="726393"/>
                </a:moveTo>
                <a:lnTo>
                  <a:pt x="5588950" y="0"/>
                </a:lnTo>
                <a:lnTo>
                  <a:pt x="2016807" y="914400"/>
                </a:lnTo>
                <a:lnTo>
                  <a:pt x="2016807" y="435836"/>
                </a:lnTo>
                <a:lnTo>
                  <a:pt x="794759" y="623843"/>
                </a:lnTo>
                <a:lnTo>
                  <a:pt x="17092" y="1136591"/>
                </a:lnTo>
                <a:lnTo>
                  <a:pt x="0" y="1734797"/>
                </a:lnTo>
                <a:lnTo>
                  <a:pt x="3871245" y="1700614"/>
                </a:lnTo>
                <a:lnTo>
                  <a:pt x="6135880" y="726393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156103"/>
              </p:ext>
            </p:extLst>
          </p:nvPr>
        </p:nvGraphicFramePr>
        <p:xfrm>
          <a:off x="490264" y="1351499"/>
          <a:ext cx="2386518" cy="299989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795506"/>
                <a:gridCol w="795506"/>
                <a:gridCol w="795506"/>
              </a:tblGrid>
              <a:tr h="49998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State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2019</a:t>
                      </a:r>
                      <a:endParaRPr lang="en-US" dirty="0"/>
                    </a:p>
                  </a:txBody>
                  <a:tcPr anchor="ctr"/>
                </a:tc>
              </a:tr>
              <a:tr h="49998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35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527755"/>
                          </a:solidFill>
                        </a:rPr>
                        <a:t>4</a:t>
                      </a:r>
                      <a:endParaRPr lang="en-US" dirty="0">
                        <a:solidFill>
                          <a:srgbClr val="527755"/>
                        </a:solidFill>
                      </a:endParaRPr>
                    </a:p>
                  </a:txBody>
                  <a:tcPr anchor="ctr"/>
                </a:tc>
              </a:tr>
              <a:tr h="49998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14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527755"/>
                          </a:solidFill>
                        </a:rPr>
                        <a:t>3</a:t>
                      </a:r>
                      <a:endParaRPr lang="en-US" dirty="0">
                        <a:solidFill>
                          <a:srgbClr val="527755"/>
                        </a:solidFill>
                      </a:endParaRPr>
                    </a:p>
                  </a:txBody>
                  <a:tcPr anchor="ctr"/>
                </a:tc>
              </a:tr>
              <a:tr h="49998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9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527755"/>
                          </a:solidFill>
                        </a:rPr>
                        <a:t>28</a:t>
                      </a:r>
                      <a:endParaRPr lang="en-US" dirty="0">
                        <a:solidFill>
                          <a:srgbClr val="527755"/>
                        </a:solidFill>
                      </a:endParaRPr>
                    </a:p>
                  </a:txBody>
                  <a:tcPr anchor="ctr"/>
                </a:tc>
              </a:tr>
              <a:tr h="49998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WV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527755"/>
                          </a:solidFill>
                        </a:rPr>
                        <a:t>3</a:t>
                      </a:r>
                      <a:endParaRPr lang="en-US" dirty="0">
                        <a:solidFill>
                          <a:srgbClr val="527755"/>
                        </a:solidFill>
                      </a:endParaRPr>
                    </a:p>
                  </a:txBody>
                  <a:tcPr anchor="ctr"/>
                </a:tc>
              </a:tr>
              <a:tr h="49998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totals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70C0"/>
                          </a:solidFill>
                        </a:rPr>
                        <a:t>60</a:t>
                      </a:r>
                      <a:endParaRPr lang="en-US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527755"/>
                          </a:solidFill>
                        </a:rPr>
                        <a:t>38</a:t>
                      </a:r>
                      <a:endParaRPr lang="en-US" b="1" dirty="0">
                        <a:solidFill>
                          <a:srgbClr val="527755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&quot;No&quot; Symbol 11"/>
          <p:cNvSpPr/>
          <p:nvPr/>
        </p:nvSpPr>
        <p:spPr>
          <a:xfrm>
            <a:off x="7752944" y="1814073"/>
            <a:ext cx="228736" cy="228736"/>
          </a:xfrm>
          <a:prstGeom prst="noSmoking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80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4186" y="3239307"/>
            <a:ext cx="4659542" cy="3618694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6583" y="-9728"/>
            <a:ext cx="3296873" cy="3550596"/>
          </a:xfrm>
          <a:ln w="19050">
            <a:solidFill>
              <a:schemeClr val="bg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8094" y="2910138"/>
            <a:ext cx="5195369" cy="394786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8094" y="-56906"/>
            <a:ext cx="5934676" cy="359777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8298" y="2962073"/>
            <a:ext cx="2558285" cy="195526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12" name="Group 11"/>
          <p:cNvGrpSpPr/>
          <p:nvPr/>
        </p:nvGrpSpPr>
        <p:grpSpPr>
          <a:xfrm>
            <a:off x="11425" y="2503305"/>
            <a:ext cx="4192621" cy="2178996"/>
            <a:chOff x="11425" y="2503305"/>
            <a:chExt cx="4192621" cy="2178996"/>
          </a:xfrm>
        </p:grpSpPr>
        <p:sp>
          <p:nvSpPr>
            <p:cNvPr id="10" name="Explosion 2 9"/>
            <p:cNvSpPr/>
            <p:nvPr/>
          </p:nvSpPr>
          <p:spPr>
            <a:xfrm>
              <a:off x="11425" y="2503305"/>
              <a:ext cx="4192621" cy="2178996"/>
            </a:xfrm>
            <a:prstGeom prst="irregularSeal2">
              <a:avLst/>
            </a:prstGeom>
            <a:solidFill>
              <a:srgbClr val="FFFFCC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 rot="20868641">
              <a:off x="671207" y="3317130"/>
              <a:ext cx="2986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Impact" panose="020B0806030902050204" pitchFamily="34" charset="0"/>
                </a:rPr>
                <a:t>17 Crew Weeks</a:t>
              </a:r>
              <a:endParaRPr lang="en-US" sz="32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484127" y="1079406"/>
            <a:ext cx="4192621" cy="2178996"/>
            <a:chOff x="4886232" y="2038324"/>
            <a:chExt cx="4192621" cy="2178996"/>
          </a:xfrm>
        </p:grpSpPr>
        <p:sp>
          <p:nvSpPr>
            <p:cNvPr id="14" name="Explosion 2 13"/>
            <p:cNvSpPr/>
            <p:nvPr/>
          </p:nvSpPr>
          <p:spPr>
            <a:xfrm rot="1615944">
              <a:off x="4886232" y="2038324"/>
              <a:ext cx="4192621" cy="2178996"/>
            </a:xfrm>
            <a:prstGeom prst="irregularSeal2">
              <a:avLst/>
            </a:prstGeom>
            <a:solidFill>
              <a:srgbClr val="FFFFCC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 rot="884585">
              <a:off x="5510758" y="2876399"/>
              <a:ext cx="2986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Impact" panose="020B0806030902050204" pitchFamily="34" charset="0"/>
                </a:rPr>
                <a:t>3-4 sites/week</a:t>
              </a:r>
              <a:endParaRPr lang="en-US" sz="3200" dirty="0"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208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2" b="-426"/>
          <a:stretch/>
        </p:blipFill>
        <p:spPr>
          <a:xfrm>
            <a:off x="2321499" y="2866078"/>
            <a:ext cx="4584558" cy="409893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5400000" sx="1000" sy="1000" algn="ctr" rotWithShape="0">
              <a:srgbClr val="000000">
                <a:alpha val="43137"/>
              </a:srgbClr>
            </a:outerShdw>
            <a:softEdge rad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9455" y="1521191"/>
            <a:ext cx="2887685" cy="123337"/>
          </a:xfrm>
          <a:ln w="19050"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556" y="0"/>
            <a:ext cx="4205422" cy="3154067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5400000" sx="1000" sy="1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1801" y="-29291"/>
            <a:ext cx="5042199" cy="3183358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5400000" sx="1000" sy="1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0061" y="2759416"/>
            <a:ext cx="3073939" cy="4098584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5400000" sx="1000" sy="1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80944"/>
            <a:ext cx="2856528" cy="3686783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5400000" sx="1000" sy="1000" algn="ctr" rotWithShape="0">
              <a:srgbClr val="000000">
                <a:alpha val="43137"/>
              </a:srgbClr>
            </a:outerShdw>
            <a:softEdge rad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1041" y="2078149"/>
            <a:ext cx="2431794" cy="2233722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5400000" sx="1000" sy="1000" algn="ctr" rotWithShape="0">
              <a:srgbClr val="000000">
                <a:alpha val="43137"/>
              </a:srgbClr>
            </a:outerShdw>
            <a:softEdge rad="0"/>
          </a:effectLst>
        </p:spPr>
      </p:pic>
      <p:grpSp>
        <p:nvGrpSpPr>
          <p:cNvPr id="9" name="Group 8"/>
          <p:cNvGrpSpPr/>
          <p:nvPr/>
        </p:nvGrpSpPr>
        <p:grpSpPr>
          <a:xfrm rot="1615944">
            <a:off x="1554486" y="2239537"/>
            <a:ext cx="4192621" cy="2178996"/>
            <a:chOff x="11425" y="2503305"/>
            <a:chExt cx="4192621" cy="2178996"/>
          </a:xfrm>
        </p:grpSpPr>
        <p:sp>
          <p:nvSpPr>
            <p:cNvPr id="10" name="Explosion 2 9"/>
            <p:cNvSpPr/>
            <p:nvPr/>
          </p:nvSpPr>
          <p:spPr>
            <a:xfrm>
              <a:off x="11425" y="2503305"/>
              <a:ext cx="4192621" cy="2178996"/>
            </a:xfrm>
            <a:prstGeom prst="irregularSeal2">
              <a:avLst/>
            </a:prstGeom>
            <a:solidFill>
              <a:srgbClr val="FFFFCC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 rot="20868641">
              <a:off x="564883" y="3358895"/>
              <a:ext cx="2986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Impact" panose="020B0806030902050204" pitchFamily="34" charset="0"/>
                </a:rPr>
                <a:t>400 </a:t>
              </a:r>
              <a:r>
                <a:rPr lang="en-US" sz="3200" dirty="0" err="1" smtClean="0">
                  <a:latin typeface="Impact" panose="020B0806030902050204" pitchFamily="34" charset="0"/>
                </a:rPr>
                <a:t>Hrs</a:t>
              </a:r>
              <a:r>
                <a:rPr lang="en-US" sz="3200" dirty="0" smtClean="0">
                  <a:latin typeface="Impact" panose="020B0806030902050204" pitchFamily="34" charset="0"/>
                </a:rPr>
                <a:t> on Site</a:t>
              </a:r>
              <a:endParaRPr lang="en-US" sz="3200" dirty="0"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94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32"/>
          <a:stretch/>
        </p:blipFill>
        <p:spPr>
          <a:xfrm>
            <a:off x="4610912" y="-19455"/>
            <a:ext cx="4542816" cy="316207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4" name="Content Placeholder 6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8633"/>
          <a:stretch/>
        </p:blipFill>
        <p:spPr>
          <a:xfrm>
            <a:off x="5670345" y="3040786"/>
            <a:ext cx="3518490" cy="3817213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65" y="0"/>
            <a:ext cx="4798979" cy="3599234"/>
          </a:xfrm>
          <a:ln w="19050">
            <a:solidFill>
              <a:schemeClr val="bg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screen">
            <a:lum contrast="12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6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529" y="3044614"/>
            <a:ext cx="3745149" cy="3887698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3743" y="3044758"/>
            <a:ext cx="2966053" cy="383579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12" name="Group 11"/>
          <p:cNvGrpSpPr/>
          <p:nvPr/>
        </p:nvGrpSpPr>
        <p:grpSpPr>
          <a:xfrm rot="542294">
            <a:off x="42328" y="2115406"/>
            <a:ext cx="4192621" cy="2178996"/>
            <a:chOff x="11425" y="2503305"/>
            <a:chExt cx="4192621" cy="2178996"/>
          </a:xfrm>
        </p:grpSpPr>
        <p:sp>
          <p:nvSpPr>
            <p:cNvPr id="13" name="Explosion 2 12"/>
            <p:cNvSpPr/>
            <p:nvPr/>
          </p:nvSpPr>
          <p:spPr>
            <a:xfrm>
              <a:off x="11425" y="2503305"/>
              <a:ext cx="4192621" cy="2178996"/>
            </a:xfrm>
            <a:prstGeom prst="irregularSeal2">
              <a:avLst/>
            </a:prstGeom>
            <a:solidFill>
              <a:srgbClr val="FFFFCC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 rot="20868641">
              <a:off x="612654" y="3345537"/>
              <a:ext cx="2986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Impact" panose="020B0806030902050204" pitchFamily="34" charset="0"/>
                </a:rPr>
                <a:t>96 Stream </a:t>
              </a:r>
              <a:r>
                <a:rPr lang="en-US" sz="3200" dirty="0" err="1" smtClean="0">
                  <a:latin typeface="Impact" panose="020B0806030902050204" pitchFamily="34" charset="0"/>
                </a:rPr>
                <a:t>kms</a:t>
              </a:r>
              <a:endParaRPr lang="en-US" sz="32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 rot="1031655">
            <a:off x="5474340" y="4700475"/>
            <a:ext cx="4192621" cy="2178996"/>
            <a:chOff x="4628033" y="4389093"/>
            <a:chExt cx="4192621" cy="2178996"/>
          </a:xfrm>
        </p:grpSpPr>
        <p:sp>
          <p:nvSpPr>
            <p:cNvPr id="11" name="Explosion 2 10"/>
            <p:cNvSpPr/>
            <p:nvPr/>
          </p:nvSpPr>
          <p:spPr>
            <a:xfrm rot="542294">
              <a:off x="4628033" y="4389093"/>
              <a:ext cx="4192621" cy="2178996"/>
            </a:xfrm>
            <a:prstGeom prst="irregularSeal2">
              <a:avLst/>
            </a:prstGeom>
            <a:solidFill>
              <a:srgbClr val="FFFFCC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 rot="21410935">
              <a:off x="5202741" y="5230468"/>
              <a:ext cx="2986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Impact" panose="020B0806030902050204" pitchFamily="34" charset="0"/>
                </a:rPr>
                <a:t>117 </a:t>
              </a:r>
              <a:r>
                <a:rPr lang="en-US" sz="3200" dirty="0" err="1" smtClean="0">
                  <a:latin typeface="Impact" panose="020B0806030902050204" pitchFamily="34" charset="0"/>
                </a:rPr>
                <a:t>Sp</a:t>
              </a:r>
              <a:r>
                <a:rPr lang="en-US" sz="3200" dirty="0" smtClean="0">
                  <a:latin typeface="Impact" panose="020B0806030902050204" pitchFamily="34" charset="0"/>
                </a:rPr>
                <a:t>, +20K </a:t>
              </a:r>
              <a:r>
                <a:rPr lang="en-US" sz="3200" dirty="0" err="1" smtClean="0">
                  <a:latin typeface="Impact" panose="020B0806030902050204" pitchFamily="34" charset="0"/>
                </a:rPr>
                <a:t>Ind</a:t>
              </a:r>
              <a:endParaRPr lang="en-US" sz="3200" dirty="0"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755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2815" y="3800369"/>
            <a:ext cx="4727643" cy="30479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19050">
            <a:solidFill>
              <a:schemeClr val="bg1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8911" y="-107005"/>
            <a:ext cx="4685484" cy="6965005"/>
          </a:xfrm>
          <a:ln w="19050">
            <a:solidFill>
              <a:schemeClr val="bg1"/>
            </a:solidFill>
          </a:ln>
        </p:spPr>
      </p:pic>
      <p:pic>
        <p:nvPicPr>
          <p:cNvPr id="4" name="Content Placeholder 3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9518" y="-68094"/>
            <a:ext cx="5632316" cy="401752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7" name="Group 6"/>
          <p:cNvGrpSpPr/>
          <p:nvPr/>
        </p:nvGrpSpPr>
        <p:grpSpPr>
          <a:xfrm rot="542294">
            <a:off x="1291841" y="181253"/>
            <a:ext cx="4192621" cy="2178996"/>
            <a:chOff x="11425" y="2503305"/>
            <a:chExt cx="4192621" cy="2178996"/>
          </a:xfrm>
        </p:grpSpPr>
        <p:sp>
          <p:nvSpPr>
            <p:cNvPr id="8" name="Explosion 2 7"/>
            <p:cNvSpPr/>
            <p:nvPr/>
          </p:nvSpPr>
          <p:spPr>
            <a:xfrm>
              <a:off x="11425" y="2503305"/>
              <a:ext cx="4192621" cy="2178996"/>
            </a:xfrm>
            <a:prstGeom prst="irregularSeal2">
              <a:avLst/>
            </a:prstGeom>
            <a:solidFill>
              <a:srgbClr val="FFFFCC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 rot="20868641">
              <a:off x="612654" y="3345537"/>
              <a:ext cx="2986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Impact" panose="020B0806030902050204" pitchFamily="34" charset="0"/>
                </a:rPr>
                <a:t>60 </a:t>
              </a:r>
              <a:r>
                <a:rPr lang="en-US" sz="3200" dirty="0" err="1" smtClean="0">
                  <a:latin typeface="Impact" panose="020B0806030902050204" pitchFamily="34" charset="0"/>
                </a:rPr>
                <a:t>Hrs</a:t>
              </a:r>
              <a:r>
                <a:rPr lang="en-US" sz="3200" dirty="0" smtClean="0">
                  <a:latin typeface="Impact" panose="020B0806030902050204" pitchFamily="34" charset="0"/>
                </a:rPr>
                <a:t> Filtering</a:t>
              </a:r>
              <a:endParaRPr lang="en-US" sz="32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72000" y="2859932"/>
            <a:ext cx="4192621" cy="2178996"/>
            <a:chOff x="3308711" y="2163042"/>
            <a:chExt cx="4192621" cy="2178996"/>
          </a:xfrm>
        </p:grpSpPr>
        <p:sp>
          <p:nvSpPr>
            <p:cNvPr id="11" name="Explosion 2 10"/>
            <p:cNvSpPr/>
            <p:nvPr/>
          </p:nvSpPr>
          <p:spPr>
            <a:xfrm rot="1705970">
              <a:off x="3308711" y="2163042"/>
              <a:ext cx="4192621" cy="2178996"/>
            </a:xfrm>
            <a:prstGeom prst="irregularSeal2">
              <a:avLst/>
            </a:prstGeom>
            <a:solidFill>
              <a:srgbClr val="FFFFCC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 rot="974611">
              <a:off x="4048974" y="3012477"/>
              <a:ext cx="29863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Impact" panose="020B0806030902050204" pitchFamily="34" charset="0"/>
                </a:rPr>
                <a:t>30 </a:t>
              </a:r>
              <a:r>
                <a:rPr lang="en-US" sz="3200" dirty="0" err="1" smtClean="0">
                  <a:latin typeface="Impact" panose="020B0806030902050204" pitchFamily="34" charset="0"/>
                </a:rPr>
                <a:t>Hrs</a:t>
              </a:r>
              <a:r>
                <a:rPr lang="en-US" sz="3200" dirty="0" smtClean="0">
                  <a:latin typeface="Impact" panose="020B0806030902050204" pitchFamily="34" charset="0"/>
                </a:rPr>
                <a:t> </a:t>
              </a:r>
              <a:r>
                <a:rPr lang="en-US" sz="3200" dirty="0" err="1" smtClean="0">
                  <a:latin typeface="Impact" panose="020B0806030902050204" pitchFamily="34" charset="0"/>
                </a:rPr>
                <a:t>Decon</a:t>
              </a:r>
              <a:endParaRPr lang="en-US" sz="3200" dirty="0"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33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15624"/>
            <a:ext cx="8229600" cy="1143000"/>
          </a:xfrm>
        </p:spPr>
        <p:txBody>
          <a:bodyPr/>
          <a:lstStyle/>
          <a:p>
            <a:r>
              <a:rPr lang="en-US" dirty="0" smtClean="0"/>
              <a:t>NRSA Data Availability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5" t="388" r="825" b="825"/>
          <a:stretch/>
        </p:blipFill>
        <p:spPr>
          <a:xfrm>
            <a:off x="1120291" y="1401841"/>
            <a:ext cx="4033871" cy="52328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Content Placeholder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702" y="1950300"/>
            <a:ext cx="4652025" cy="43588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2309" y="2154756"/>
            <a:ext cx="3540876" cy="43794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2144" y="1401841"/>
            <a:ext cx="6171782" cy="530608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7" name="Group 16"/>
          <p:cNvGrpSpPr/>
          <p:nvPr/>
        </p:nvGrpSpPr>
        <p:grpSpPr>
          <a:xfrm>
            <a:off x="340471" y="1595336"/>
            <a:ext cx="9299642" cy="5226466"/>
            <a:chOff x="340471" y="1595336"/>
            <a:chExt cx="9299642" cy="5226466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872"/>
            <a:stretch/>
          </p:blipFill>
          <p:spPr>
            <a:xfrm>
              <a:off x="428138" y="1595336"/>
              <a:ext cx="8158538" cy="43781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340471" y="6206249"/>
              <a:ext cx="929964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hlinkClick r:id="rId7"/>
                </a:rPr>
                <a:t>https://www.epa.gov/national-aquatic-resource-surveys/data-national-aquatic-resource-surveys</a:t>
              </a:r>
              <a:endParaRPr lang="en-US" sz="1600" b="1" dirty="0"/>
            </a:p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3148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020681" y="0"/>
            <a:ext cx="4220596" cy="2303409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7371" y="1689104"/>
            <a:ext cx="2498463" cy="3115512"/>
          </a:xfrm>
          <a:ln w="19050">
            <a:solidFill>
              <a:schemeClr val="bg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54"/>
          <a:stretch/>
        </p:blipFill>
        <p:spPr>
          <a:xfrm>
            <a:off x="-36798" y="-1"/>
            <a:ext cx="5036816" cy="2318231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8912" y="2332594"/>
            <a:ext cx="4046707" cy="226859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0361" r="7649" b="24379"/>
          <a:stretch/>
        </p:blipFill>
        <p:spPr>
          <a:xfrm>
            <a:off x="2932567" y="4590671"/>
            <a:ext cx="4331598" cy="2293611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4" y="4596974"/>
            <a:ext cx="3574594" cy="228086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554978" y="3293180"/>
            <a:ext cx="4559334" cy="261871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19" name="Group 18"/>
          <p:cNvGrpSpPr/>
          <p:nvPr/>
        </p:nvGrpSpPr>
        <p:grpSpPr>
          <a:xfrm>
            <a:off x="224851" y="1230681"/>
            <a:ext cx="9727958" cy="5652425"/>
            <a:chOff x="224851" y="1230679"/>
            <a:chExt cx="9727958" cy="5652425"/>
          </a:xfrm>
        </p:grpSpPr>
        <p:sp>
          <p:nvSpPr>
            <p:cNvPr id="12" name="TextBox 11"/>
            <p:cNvSpPr txBox="1"/>
            <p:nvPr/>
          </p:nvSpPr>
          <p:spPr>
            <a:xfrm>
              <a:off x="224851" y="1720335"/>
              <a:ext cx="1760434" cy="369332"/>
            </a:xfrm>
            <a:prstGeom prst="rect">
              <a:avLst/>
            </a:prstGeom>
            <a:noFill/>
            <a:effectLst>
              <a:outerShdw blurRad="50800" dist="38100" dir="1200000" algn="ctr" rotWithShape="0">
                <a:schemeClr val="bg1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Brook Trout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85285" y="3847003"/>
              <a:ext cx="1760434" cy="369332"/>
            </a:xfrm>
            <a:prstGeom prst="rect">
              <a:avLst/>
            </a:prstGeom>
            <a:noFill/>
            <a:effectLst>
              <a:outerShdw blurRad="50800" dist="38100" dir="1200000" algn="ctr" rotWithShape="0">
                <a:schemeClr val="bg1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Variegate Darter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512479" y="6513772"/>
              <a:ext cx="1760434" cy="369332"/>
            </a:xfrm>
            <a:prstGeom prst="rect">
              <a:avLst/>
            </a:prstGeom>
            <a:noFill/>
            <a:effectLst>
              <a:outerShdw blurRad="50800" dist="38100" dir="1200000" algn="ctr" rotWithShape="0">
                <a:schemeClr val="bg1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Longnose Dace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579268" y="6496101"/>
              <a:ext cx="1760434" cy="369332"/>
            </a:xfrm>
            <a:prstGeom prst="rect">
              <a:avLst/>
            </a:prstGeom>
            <a:noFill/>
            <a:effectLst>
              <a:outerShdw blurRad="50800" dist="38100" dir="1200000" algn="ctr" rotWithShape="0">
                <a:schemeClr val="bg1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Mottled Sculpin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71760" y="3750777"/>
              <a:ext cx="1760434" cy="646331"/>
            </a:xfrm>
            <a:prstGeom prst="rect">
              <a:avLst/>
            </a:prstGeom>
            <a:noFill/>
            <a:effectLst>
              <a:outerShdw blurRad="50800" dist="38100" dir="1200000" algn="ctr" rotWithShape="0">
                <a:schemeClr val="bg1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Central</a:t>
              </a:r>
            </a:p>
            <a:p>
              <a:r>
                <a:rPr lang="en-US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Mudminnow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192375" y="5983739"/>
              <a:ext cx="1760434" cy="646331"/>
            </a:xfrm>
            <a:prstGeom prst="rect">
              <a:avLst/>
            </a:prstGeom>
            <a:noFill/>
            <a:effectLst>
              <a:outerShdw blurRad="50800" dist="38100" dir="1200000" algn="ctr" rotWithShape="0">
                <a:schemeClr val="bg1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Silver</a:t>
              </a:r>
            </a:p>
            <a:p>
              <a:r>
                <a: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Lamprey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677346" y="1230679"/>
              <a:ext cx="1760434" cy="369332"/>
            </a:xfrm>
            <a:prstGeom prst="rect">
              <a:avLst/>
            </a:prstGeom>
            <a:noFill/>
            <a:effectLst>
              <a:outerShdw blurRad="50800" dist="38100" dir="1200000" algn="ctr" rotWithShape="0">
                <a:schemeClr val="bg1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Northern Pike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294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010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BWQSC Recommendations from Feb. 2018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14" y="1691874"/>
            <a:ext cx="9144000" cy="3908826"/>
          </a:xfrm>
        </p:spPr>
        <p:txBody>
          <a:bodyPr>
            <a:noAutofit/>
          </a:bodyPr>
          <a:lstStyle/>
          <a:p>
            <a:pPr lvl="0"/>
            <a:r>
              <a:rPr lang="en-US" sz="1800" b="1" dirty="0"/>
              <a:t>2017 Probabilistic Surveys</a:t>
            </a:r>
          </a:p>
          <a:p>
            <a:pPr lvl="1"/>
            <a:r>
              <a:rPr lang="en-US" b="1" dirty="0" smtClean="0"/>
              <a:t>Accept </a:t>
            </a:r>
            <a:r>
              <a:rPr lang="en-US" b="1" dirty="0"/>
              <a:t>the </a:t>
            </a:r>
            <a:r>
              <a:rPr lang="en-US" b="1" dirty="0" smtClean="0"/>
              <a:t>Fish </a:t>
            </a:r>
            <a:r>
              <a:rPr lang="en-US" b="1" dirty="0"/>
              <a:t>survey </a:t>
            </a:r>
            <a:r>
              <a:rPr lang="en-US" b="1" dirty="0" smtClean="0"/>
              <a:t>results of New </a:t>
            </a:r>
            <a:r>
              <a:rPr lang="en-US" b="1" dirty="0"/>
              <a:t>Cumberland, </a:t>
            </a:r>
            <a:r>
              <a:rPr lang="en-US" b="1" dirty="0" err="1"/>
              <a:t>Meldahl</a:t>
            </a:r>
            <a:r>
              <a:rPr lang="en-US" b="1" dirty="0"/>
              <a:t>, and Newburgh </a:t>
            </a:r>
            <a:r>
              <a:rPr lang="en-US" b="1" dirty="0" smtClean="0"/>
              <a:t>Pools </a:t>
            </a:r>
            <a:r>
              <a:rPr lang="en-US" b="1" dirty="0"/>
              <a:t>as being in ‘Fair’ or better </a:t>
            </a:r>
            <a:r>
              <a:rPr lang="en-US" b="1" dirty="0" smtClean="0"/>
              <a:t>condition</a:t>
            </a:r>
            <a:endParaRPr lang="en-US" dirty="0"/>
          </a:p>
          <a:p>
            <a:pPr lvl="0"/>
            <a:r>
              <a:rPr lang="en-US" sz="1800" b="1" dirty="0"/>
              <a:t>2018 Probabilistic Surveys (1 less pool to allow for NRSA involvement)</a:t>
            </a:r>
          </a:p>
          <a:p>
            <a:pPr lvl="1"/>
            <a:r>
              <a:rPr lang="en-US" b="1" dirty="0" smtClean="0"/>
              <a:t>Sample </a:t>
            </a:r>
            <a:r>
              <a:rPr lang="en-US" b="1" dirty="0" err="1" smtClean="0"/>
              <a:t>Emsworth</a:t>
            </a:r>
            <a:r>
              <a:rPr lang="en-US" b="1" dirty="0" smtClean="0"/>
              <a:t> and Pike Island pools</a:t>
            </a:r>
            <a:endParaRPr lang="en-US" dirty="0" smtClean="0"/>
          </a:p>
          <a:p>
            <a:pPr lvl="0"/>
            <a:r>
              <a:rPr lang="en-US" sz="1800" b="1" dirty="0"/>
              <a:t>2018 Additional Studies (As Resources Allow)</a:t>
            </a:r>
          </a:p>
          <a:p>
            <a:pPr lvl="1"/>
            <a:r>
              <a:rPr lang="en-US" b="1" dirty="0" smtClean="0"/>
              <a:t>Maintain current Fixed </a:t>
            </a:r>
            <a:r>
              <a:rPr lang="en-US" b="1" dirty="0"/>
              <a:t>S</a:t>
            </a:r>
            <a:r>
              <a:rPr lang="en-US" b="1" dirty="0" smtClean="0"/>
              <a:t>tation effort (18 sites)</a:t>
            </a:r>
          </a:p>
          <a:p>
            <a:pPr lvl="1"/>
            <a:r>
              <a:rPr lang="en-US" b="1" dirty="0" smtClean="0"/>
              <a:t>Conduct targeted sampling within the two probabilistic pools as directed by state and federal agencies.</a:t>
            </a:r>
          </a:p>
          <a:p>
            <a:pPr lvl="0"/>
            <a:r>
              <a:rPr lang="en-US" sz="1800" b="1" dirty="0"/>
              <a:t>National Rivers and Streams Assessment (94 total events)</a:t>
            </a:r>
          </a:p>
          <a:p>
            <a:pPr lvl="1"/>
            <a:r>
              <a:rPr lang="en-US" b="1" dirty="0" smtClean="0"/>
              <a:t>2018 : 57 Events in PA, OH, and KY</a:t>
            </a:r>
          </a:p>
          <a:p>
            <a:pPr lvl="1"/>
            <a:r>
              <a:rPr lang="en-US" b="1" dirty="0" smtClean="0"/>
              <a:t>2019 : 37 Events </a:t>
            </a:r>
            <a:r>
              <a:rPr lang="en-US" b="1" dirty="0"/>
              <a:t>in PA, OH, and KY 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46872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555" y="811831"/>
            <a:ext cx="7866185" cy="5899639"/>
          </a:xfrm>
        </p:spPr>
      </p:pic>
      <p:sp>
        <p:nvSpPr>
          <p:cNvPr id="5" name="TextBox 4"/>
          <p:cNvSpPr txBox="1"/>
          <p:nvPr/>
        </p:nvSpPr>
        <p:spPr>
          <a:xfrm>
            <a:off x="266522" y="3657157"/>
            <a:ext cx="4800600" cy="270843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b="1" dirty="0"/>
              <a:t>15 random 500m sites per pool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/>
              <a:t>Fish Community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/>
              <a:t>Macroinvertebrate Community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/>
              <a:t>Continuous DO &amp; Temp logger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/>
              <a:t>Nutrients &amp; Chlorophyll A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/>
              <a:t>Instream &amp; Riparian Habitat</a:t>
            </a:r>
          </a:p>
          <a:p>
            <a:pPr lvl="1">
              <a:buFont typeface="Arial" pitchFamily="34" charset="0"/>
              <a:buChar char="•"/>
            </a:pPr>
            <a:endParaRPr lang="en-US" sz="2000" b="1" dirty="0"/>
          </a:p>
          <a:p>
            <a:pPr lvl="1">
              <a:buFont typeface="Arial" pitchFamily="34" charset="0"/>
              <a:buChar char="•"/>
            </a:pPr>
            <a:endParaRPr lang="en-US" sz="2000" b="1" dirty="0"/>
          </a:p>
          <a:p>
            <a:pPr lvl="1">
              <a:buFont typeface="Arial" pitchFamily="34" charset="0"/>
              <a:buChar char="•"/>
            </a:pPr>
            <a:endParaRPr lang="en-US" sz="1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126673" y="801308"/>
            <a:ext cx="14695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>
                <a:solidFill>
                  <a:srgbClr val="014CA7"/>
                </a:solidFill>
              </a:rPr>
              <a:t>2018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3466" y="5507122"/>
            <a:ext cx="4621213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Water Chemistry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Sediment Collections</a:t>
            </a:r>
          </a:p>
        </p:txBody>
      </p:sp>
    </p:spTree>
    <p:extLst>
      <p:ext uri="{BB962C8B-B14F-4D97-AF65-F5344CB8AC3E}">
        <p14:creationId xmlns:p14="http://schemas.microsoft.com/office/powerpoint/2010/main" val="353633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010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BWQSC Recommendations from Feb. 2018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14" y="1691874"/>
            <a:ext cx="9144000" cy="3908826"/>
          </a:xfrm>
        </p:spPr>
        <p:txBody>
          <a:bodyPr>
            <a:noAutofit/>
          </a:bodyPr>
          <a:lstStyle/>
          <a:p>
            <a:pPr lvl="0"/>
            <a:r>
              <a:rPr lang="en-US" sz="1800" b="1" dirty="0"/>
              <a:t>2017 Probabilistic Surveys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Accept </a:t>
            </a:r>
            <a:r>
              <a:rPr lang="en-US" b="1" dirty="0">
                <a:solidFill>
                  <a:srgbClr val="0070C0"/>
                </a:solidFill>
              </a:rPr>
              <a:t>the </a:t>
            </a:r>
            <a:r>
              <a:rPr lang="en-US" b="1" dirty="0" smtClean="0">
                <a:solidFill>
                  <a:srgbClr val="0070C0"/>
                </a:solidFill>
              </a:rPr>
              <a:t>Fish </a:t>
            </a:r>
            <a:r>
              <a:rPr lang="en-US" b="1" dirty="0">
                <a:solidFill>
                  <a:srgbClr val="0070C0"/>
                </a:solidFill>
              </a:rPr>
              <a:t>survey </a:t>
            </a:r>
            <a:r>
              <a:rPr lang="en-US" b="1" dirty="0" smtClean="0">
                <a:solidFill>
                  <a:srgbClr val="0070C0"/>
                </a:solidFill>
              </a:rPr>
              <a:t>results of New </a:t>
            </a:r>
            <a:r>
              <a:rPr lang="en-US" b="1" dirty="0">
                <a:solidFill>
                  <a:srgbClr val="0070C0"/>
                </a:solidFill>
              </a:rPr>
              <a:t>Cumberland, </a:t>
            </a:r>
            <a:r>
              <a:rPr lang="en-US" b="1" dirty="0" err="1">
                <a:solidFill>
                  <a:srgbClr val="0070C0"/>
                </a:solidFill>
              </a:rPr>
              <a:t>Meldahl</a:t>
            </a:r>
            <a:r>
              <a:rPr lang="en-US" b="1" dirty="0">
                <a:solidFill>
                  <a:srgbClr val="0070C0"/>
                </a:solidFill>
              </a:rPr>
              <a:t>, and Newburgh </a:t>
            </a:r>
            <a:r>
              <a:rPr lang="en-US" b="1" dirty="0" smtClean="0">
                <a:solidFill>
                  <a:srgbClr val="0070C0"/>
                </a:solidFill>
              </a:rPr>
              <a:t>Pools </a:t>
            </a:r>
            <a:r>
              <a:rPr lang="en-US" b="1" dirty="0">
                <a:solidFill>
                  <a:srgbClr val="0070C0"/>
                </a:solidFill>
              </a:rPr>
              <a:t>as being in ‘Fair’ or better </a:t>
            </a:r>
            <a:r>
              <a:rPr lang="en-US" b="1" dirty="0" smtClean="0">
                <a:solidFill>
                  <a:srgbClr val="0070C0"/>
                </a:solidFill>
              </a:rPr>
              <a:t>condition</a:t>
            </a:r>
            <a:endParaRPr lang="en-US" dirty="0">
              <a:solidFill>
                <a:srgbClr val="0070C0"/>
              </a:solidFill>
            </a:endParaRPr>
          </a:p>
          <a:p>
            <a:pPr lvl="0"/>
            <a:r>
              <a:rPr lang="en-US" sz="1800" b="1" dirty="0"/>
              <a:t>2018 Probabilistic Surveys (1 less pool to allow for NRSA involvement)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Sample </a:t>
            </a:r>
            <a:r>
              <a:rPr lang="en-US" b="1" dirty="0" err="1" smtClean="0">
                <a:solidFill>
                  <a:srgbClr val="0070C0"/>
                </a:solidFill>
              </a:rPr>
              <a:t>Emsworth</a:t>
            </a:r>
            <a:r>
              <a:rPr lang="en-US" b="1" dirty="0" smtClean="0">
                <a:solidFill>
                  <a:srgbClr val="0070C0"/>
                </a:solidFill>
              </a:rPr>
              <a:t> and Pike Island pools</a:t>
            </a:r>
            <a:endParaRPr lang="en-US" dirty="0" smtClean="0">
              <a:solidFill>
                <a:srgbClr val="0070C0"/>
              </a:solidFill>
            </a:endParaRPr>
          </a:p>
          <a:p>
            <a:pPr lvl="0"/>
            <a:r>
              <a:rPr lang="en-US" sz="1800" b="1" dirty="0"/>
              <a:t>2018 Additional Studies (As Resources Allow)</a:t>
            </a:r>
          </a:p>
          <a:p>
            <a:pPr lvl="1"/>
            <a:r>
              <a:rPr lang="en-US" b="1" dirty="0" smtClean="0"/>
              <a:t>Maintain current Fixed </a:t>
            </a:r>
            <a:r>
              <a:rPr lang="en-US" b="1" dirty="0"/>
              <a:t>S</a:t>
            </a:r>
            <a:r>
              <a:rPr lang="en-US" b="1" dirty="0" smtClean="0"/>
              <a:t>tation effort (18 sites)</a:t>
            </a:r>
          </a:p>
          <a:p>
            <a:pPr lvl="1"/>
            <a:r>
              <a:rPr lang="en-US" b="1" dirty="0" smtClean="0"/>
              <a:t>Conduct targeted sampling within the two probabilistic pools as directed by state and federal agencies.</a:t>
            </a:r>
          </a:p>
          <a:p>
            <a:pPr lvl="0"/>
            <a:r>
              <a:rPr lang="en-US" sz="1800" b="1" dirty="0"/>
              <a:t>National Rivers and Streams Assessment (94 total events)</a:t>
            </a:r>
          </a:p>
          <a:p>
            <a:pPr lvl="1"/>
            <a:r>
              <a:rPr lang="en-US" b="1" dirty="0" smtClean="0"/>
              <a:t>2018 : 57 Events in PA, OH, and KY</a:t>
            </a:r>
          </a:p>
          <a:p>
            <a:pPr lvl="1"/>
            <a:r>
              <a:rPr lang="en-US" b="1" dirty="0" smtClean="0"/>
              <a:t>2019 : 37 Events </a:t>
            </a:r>
            <a:r>
              <a:rPr lang="en-US" b="1" dirty="0"/>
              <a:t>in PA, OH, and KY 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087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368" y="811824"/>
            <a:ext cx="7880187" cy="5910141"/>
          </a:xfrm>
        </p:spPr>
      </p:pic>
      <p:grpSp>
        <p:nvGrpSpPr>
          <p:cNvPr id="17" name="Group 16"/>
          <p:cNvGrpSpPr/>
          <p:nvPr/>
        </p:nvGrpSpPr>
        <p:grpSpPr>
          <a:xfrm>
            <a:off x="926840" y="3191071"/>
            <a:ext cx="3439886" cy="1790319"/>
            <a:chOff x="920620" y="3191069"/>
            <a:chExt cx="3439886" cy="1790319"/>
          </a:xfrm>
        </p:grpSpPr>
        <p:sp>
          <p:nvSpPr>
            <p:cNvPr id="16" name="Freeform 15"/>
            <p:cNvSpPr/>
            <p:nvPr/>
          </p:nvSpPr>
          <p:spPr>
            <a:xfrm>
              <a:off x="920620" y="3191069"/>
              <a:ext cx="3439886" cy="1461796"/>
            </a:xfrm>
            <a:custGeom>
              <a:avLst/>
              <a:gdLst>
                <a:gd name="connsiteX0" fmla="*/ 3340360 w 3439886"/>
                <a:gd name="connsiteY0" fmla="*/ 0 h 1461796"/>
                <a:gd name="connsiteX1" fmla="*/ 2481943 w 3439886"/>
                <a:gd name="connsiteY1" fmla="*/ 230155 h 1461796"/>
                <a:gd name="connsiteX2" fmla="*/ 1468017 w 3439886"/>
                <a:gd name="connsiteY2" fmla="*/ 646923 h 1461796"/>
                <a:gd name="connsiteX3" fmla="*/ 628262 w 3439886"/>
                <a:gd name="connsiteY3" fmla="*/ 920621 h 1461796"/>
                <a:gd name="connsiteX4" fmla="*/ 0 w 3439886"/>
                <a:gd name="connsiteY4" fmla="*/ 1212980 h 1461796"/>
                <a:gd name="connsiteX5" fmla="*/ 111968 w 3439886"/>
                <a:gd name="connsiteY5" fmla="*/ 1461796 h 1461796"/>
                <a:gd name="connsiteX6" fmla="*/ 808653 w 3439886"/>
                <a:gd name="connsiteY6" fmla="*/ 1156996 h 1461796"/>
                <a:gd name="connsiteX7" fmla="*/ 1542662 w 3439886"/>
                <a:gd name="connsiteY7" fmla="*/ 933062 h 1461796"/>
                <a:gd name="connsiteX8" fmla="*/ 2593911 w 3439886"/>
                <a:gd name="connsiteY8" fmla="*/ 497633 h 1461796"/>
                <a:gd name="connsiteX9" fmla="*/ 3439886 w 3439886"/>
                <a:gd name="connsiteY9" fmla="*/ 273698 h 1461796"/>
                <a:gd name="connsiteX10" fmla="*/ 3340360 w 3439886"/>
                <a:gd name="connsiteY10" fmla="*/ 0 h 146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39886" h="1461796">
                  <a:moveTo>
                    <a:pt x="3340360" y="0"/>
                  </a:moveTo>
                  <a:lnTo>
                    <a:pt x="2481943" y="230155"/>
                  </a:lnTo>
                  <a:lnTo>
                    <a:pt x="1468017" y="646923"/>
                  </a:lnTo>
                  <a:lnTo>
                    <a:pt x="628262" y="920621"/>
                  </a:lnTo>
                  <a:lnTo>
                    <a:pt x="0" y="1212980"/>
                  </a:lnTo>
                  <a:lnTo>
                    <a:pt x="111968" y="1461796"/>
                  </a:lnTo>
                  <a:lnTo>
                    <a:pt x="808653" y="1156996"/>
                  </a:lnTo>
                  <a:lnTo>
                    <a:pt x="1542662" y="933062"/>
                  </a:lnTo>
                  <a:lnTo>
                    <a:pt x="2593911" y="497633"/>
                  </a:lnTo>
                  <a:lnTo>
                    <a:pt x="3439886" y="273698"/>
                  </a:lnTo>
                  <a:lnTo>
                    <a:pt x="3340360" y="0"/>
                  </a:lnTo>
                  <a:close/>
                </a:path>
              </a:pathLst>
            </a:cu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1028" name="Picture 4" descr="Image result for louisville district usace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1580" y="4223293"/>
              <a:ext cx="891798" cy="75809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TextBox 19"/>
          <p:cNvSpPr txBox="1"/>
          <p:nvPr/>
        </p:nvSpPr>
        <p:spPr>
          <a:xfrm>
            <a:off x="59984" y="2209038"/>
            <a:ext cx="2924448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b="1" dirty="0"/>
              <a:t>18 Sites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/>
              <a:t>Fish Community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/>
              <a:t>Macro Kicks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Water Chemistry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0" y="1394024"/>
            <a:ext cx="3552502" cy="2430666"/>
            <a:chOff x="295406" y="1389574"/>
            <a:chExt cx="3024705" cy="2178218"/>
          </a:xfrm>
        </p:grpSpPr>
        <p:pic>
          <p:nvPicPr>
            <p:cNvPr id="1026" name="Picture 2" descr="https://cdn.wbez.org/image/f44ef63d5666486a78728aacf41baa31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590" y="1664147"/>
              <a:ext cx="2538193" cy="19036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295406" y="1389574"/>
              <a:ext cx="3024705" cy="330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+mj-lt"/>
                </a:rPr>
                <a:t>4 </a:t>
              </a:r>
              <a:r>
                <a:rPr lang="en-US" dirty="0" err="1">
                  <a:latin typeface="+mj-lt"/>
                </a:rPr>
                <a:t>Shedd</a:t>
              </a:r>
              <a:r>
                <a:rPr lang="en-US" dirty="0">
                  <a:latin typeface="+mj-lt"/>
                </a:rPr>
                <a:t> Aq. Events ($28,000)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84468" y="1845706"/>
            <a:ext cx="5938404" cy="2900701"/>
            <a:chOff x="884468" y="1845704"/>
            <a:chExt cx="5938404" cy="2900701"/>
          </a:xfrm>
        </p:grpSpPr>
        <p:sp>
          <p:nvSpPr>
            <p:cNvPr id="7" name="TextBox 6"/>
            <p:cNvSpPr txBox="1"/>
            <p:nvPr/>
          </p:nvSpPr>
          <p:spPr>
            <a:xfrm>
              <a:off x="6566199" y="1845704"/>
              <a:ext cx="2566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289562" y="3218877"/>
              <a:ext cx="2566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825001" y="3100898"/>
              <a:ext cx="2566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49690" y="3246447"/>
              <a:ext cx="2566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23244" y="3685673"/>
              <a:ext cx="2566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84468" y="4161630"/>
              <a:ext cx="2566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rgbClr val="FF0000"/>
                  </a:solidFill>
                </a:rPr>
                <a:t>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932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8194"/>
            <a:ext cx="9144000" cy="5901612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1803165" y="2170632"/>
            <a:ext cx="5281301" cy="1726250"/>
          </a:xfrm>
          <a:custGeom>
            <a:avLst/>
            <a:gdLst>
              <a:gd name="connsiteX0" fmla="*/ 5230026 w 5281301"/>
              <a:gd name="connsiteY0" fmla="*/ 1512605 h 1726250"/>
              <a:gd name="connsiteX1" fmla="*/ 4854011 w 5281301"/>
              <a:gd name="connsiteY1" fmla="*/ 1598063 h 1726250"/>
              <a:gd name="connsiteX2" fmla="*/ 3025211 w 5281301"/>
              <a:gd name="connsiteY2" fmla="*/ 1469876 h 1726250"/>
              <a:gd name="connsiteX3" fmla="*/ 1350235 w 5281301"/>
              <a:gd name="connsiteY3" fmla="*/ 726392 h 1726250"/>
              <a:gd name="connsiteX4" fmla="*/ 85458 w 5281301"/>
              <a:gd name="connsiteY4" fmla="*/ 0 h 1726250"/>
              <a:gd name="connsiteX5" fmla="*/ 0 w 5281301"/>
              <a:gd name="connsiteY5" fmla="*/ 68366 h 1726250"/>
              <a:gd name="connsiteX6" fmla="*/ 991312 w 5281301"/>
              <a:gd name="connsiteY6" fmla="*/ 726392 h 1726250"/>
              <a:gd name="connsiteX7" fmla="*/ 2973936 w 5281301"/>
              <a:gd name="connsiteY7" fmla="*/ 1598063 h 1726250"/>
              <a:gd name="connsiteX8" fmla="*/ 4871102 w 5281301"/>
              <a:gd name="connsiteY8" fmla="*/ 1726250 h 1726250"/>
              <a:gd name="connsiteX9" fmla="*/ 5281301 w 5281301"/>
              <a:gd name="connsiteY9" fmla="*/ 1623701 h 1726250"/>
              <a:gd name="connsiteX10" fmla="*/ 5230026 w 5281301"/>
              <a:gd name="connsiteY10" fmla="*/ 1512605 h 172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81301" h="1726250">
                <a:moveTo>
                  <a:pt x="5230026" y="1512605"/>
                </a:moveTo>
                <a:lnTo>
                  <a:pt x="4854011" y="1598063"/>
                </a:lnTo>
                <a:lnTo>
                  <a:pt x="3025211" y="1469876"/>
                </a:lnTo>
                <a:lnTo>
                  <a:pt x="1350235" y="726392"/>
                </a:lnTo>
                <a:lnTo>
                  <a:pt x="85458" y="0"/>
                </a:lnTo>
                <a:lnTo>
                  <a:pt x="0" y="68366"/>
                </a:lnTo>
                <a:lnTo>
                  <a:pt x="991312" y="726392"/>
                </a:lnTo>
                <a:lnTo>
                  <a:pt x="2973936" y="1598063"/>
                </a:lnTo>
                <a:lnTo>
                  <a:pt x="4871102" y="1726250"/>
                </a:lnTo>
                <a:lnTo>
                  <a:pt x="5281301" y="1623701"/>
                </a:lnTo>
                <a:lnTo>
                  <a:pt x="5230026" y="1512605"/>
                </a:lnTo>
                <a:close/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74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7782"/>
            <a:ext cx="9144000" cy="5901612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2985542" y="4844634"/>
            <a:ext cx="1307431" cy="770021"/>
          </a:xfrm>
          <a:custGeom>
            <a:avLst/>
            <a:gdLst>
              <a:gd name="connsiteX0" fmla="*/ 1227221 w 1307431"/>
              <a:gd name="connsiteY0" fmla="*/ 0 h 770021"/>
              <a:gd name="connsiteX1" fmla="*/ 1050757 w 1307431"/>
              <a:gd name="connsiteY1" fmla="*/ 236621 h 770021"/>
              <a:gd name="connsiteX2" fmla="*/ 0 w 1307431"/>
              <a:gd name="connsiteY2" fmla="*/ 669758 h 770021"/>
              <a:gd name="connsiteX3" fmla="*/ 72189 w 1307431"/>
              <a:gd name="connsiteY3" fmla="*/ 770021 h 770021"/>
              <a:gd name="connsiteX4" fmla="*/ 1066800 w 1307431"/>
              <a:gd name="connsiteY4" fmla="*/ 344905 h 770021"/>
              <a:gd name="connsiteX5" fmla="*/ 1307431 w 1307431"/>
              <a:gd name="connsiteY5" fmla="*/ 52137 h 770021"/>
              <a:gd name="connsiteX6" fmla="*/ 1227221 w 1307431"/>
              <a:gd name="connsiteY6" fmla="*/ 0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7431" h="770021">
                <a:moveTo>
                  <a:pt x="1227221" y="0"/>
                </a:moveTo>
                <a:lnTo>
                  <a:pt x="1050757" y="236621"/>
                </a:lnTo>
                <a:lnTo>
                  <a:pt x="0" y="669758"/>
                </a:lnTo>
                <a:lnTo>
                  <a:pt x="72189" y="770021"/>
                </a:lnTo>
                <a:lnTo>
                  <a:pt x="1066800" y="344905"/>
                </a:lnTo>
                <a:lnTo>
                  <a:pt x="1307431" y="52137"/>
                </a:lnTo>
                <a:lnTo>
                  <a:pt x="1227221" y="0"/>
                </a:lnTo>
                <a:close/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010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BWQSC Recommendations from Feb. 2018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14" y="1691874"/>
            <a:ext cx="9144000" cy="3908826"/>
          </a:xfrm>
        </p:spPr>
        <p:txBody>
          <a:bodyPr>
            <a:noAutofit/>
          </a:bodyPr>
          <a:lstStyle/>
          <a:p>
            <a:pPr lvl="0"/>
            <a:r>
              <a:rPr lang="en-US" sz="1800" b="1" dirty="0"/>
              <a:t>2017 Probabilistic Surveys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Accept </a:t>
            </a:r>
            <a:r>
              <a:rPr lang="en-US" b="1" dirty="0">
                <a:solidFill>
                  <a:srgbClr val="0070C0"/>
                </a:solidFill>
              </a:rPr>
              <a:t>the </a:t>
            </a:r>
            <a:r>
              <a:rPr lang="en-US" b="1" dirty="0" smtClean="0">
                <a:solidFill>
                  <a:srgbClr val="0070C0"/>
                </a:solidFill>
              </a:rPr>
              <a:t>Fish </a:t>
            </a:r>
            <a:r>
              <a:rPr lang="en-US" b="1" dirty="0">
                <a:solidFill>
                  <a:srgbClr val="0070C0"/>
                </a:solidFill>
              </a:rPr>
              <a:t>survey </a:t>
            </a:r>
            <a:r>
              <a:rPr lang="en-US" b="1" dirty="0" smtClean="0">
                <a:solidFill>
                  <a:srgbClr val="0070C0"/>
                </a:solidFill>
              </a:rPr>
              <a:t>results of New </a:t>
            </a:r>
            <a:r>
              <a:rPr lang="en-US" b="1" dirty="0">
                <a:solidFill>
                  <a:srgbClr val="0070C0"/>
                </a:solidFill>
              </a:rPr>
              <a:t>Cumberland, </a:t>
            </a:r>
            <a:r>
              <a:rPr lang="en-US" b="1" dirty="0" err="1">
                <a:solidFill>
                  <a:srgbClr val="0070C0"/>
                </a:solidFill>
              </a:rPr>
              <a:t>Meldahl</a:t>
            </a:r>
            <a:r>
              <a:rPr lang="en-US" b="1" dirty="0">
                <a:solidFill>
                  <a:srgbClr val="0070C0"/>
                </a:solidFill>
              </a:rPr>
              <a:t>, and Newburgh </a:t>
            </a:r>
            <a:r>
              <a:rPr lang="en-US" b="1" dirty="0" smtClean="0">
                <a:solidFill>
                  <a:srgbClr val="0070C0"/>
                </a:solidFill>
              </a:rPr>
              <a:t>Pools </a:t>
            </a:r>
            <a:r>
              <a:rPr lang="en-US" b="1" dirty="0">
                <a:solidFill>
                  <a:srgbClr val="0070C0"/>
                </a:solidFill>
              </a:rPr>
              <a:t>as being in ‘Fair’ or better </a:t>
            </a:r>
            <a:r>
              <a:rPr lang="en-US" b="1" dirty="0" smtClean="0">
                <a:solidFill>
                  <a:srgbClr val="0070C0"/>
                </a:solidFill>
              </a:rPr>
              <a:t>condition</a:t>
            </a:r>
            <a:endParaRPr lang="en-US" dirty="0">
              <a:solidFill>
                <a:srgbClr val="0070C0"/>
              </a:solidFill>
            </a:endParaRPr>
          </a:p>
          <a:p>
            <a:pPr lvl="0"/>
            <a:r>
              <a:rPr lang="en-US" sz="1800" b="1" dirty="0"/>
              <a:t>2018 Probabilistic Surveys (1 less pool to allow for NRSA involvement)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Sample </a:t>
            </a:r>
            <a:r>
              <a:rPr lang="en-US" b="1" dirty="0" err="1" smtClean="0">
                <a:solidFill>
                  <a:srgbClr val="0070C0"/>
                </a:solidFill>
              </a:rPr>
              <a:t>Emsworth</a:t>
            </a:r>
            <a:r>
              <a:rPr lang="en-US" b="1" dirty="0" smtClean="0">
                <a:solidFill>
                  <a:srgbClr val="0070C0"/>
                </a:solidFill>
              </a:rPr>
              <a:t> and Pike Island pools</a:t>
            </a:r>
            <a:endParaRPr lang="en-US" dirty="0" smtClean="0">
              <a:solidFill>
                <a:srgbClr val="0070C0"/>
              </a:solidFill>
            </a:endParaRPr>
          </a:p>
          <a:p>
            <a:pPr lvl="0"/>
            <a:r>
              <a:rPr lang="en-US" sz="1800" b="1" dirty="0"/>
              <a:t>2018 Additional Studies (As Resources Allow)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Maintain current Fixed </a:t>
            </a:r>
            <a:r>
              <a:rPr lang="en-US" b="1" dirty="0">
                <a:solidFill>
                  <a:srgbClr val="0070C0"/>
                </a:solidFill>
              </a:rPr>
              <a:t>S</a:t>
            </a:r>
            <a:r>
              <a:rPr lang="en-US" b="1" dirty="0" smtClean="0">
                <a:solidFill>
                  <a:srgbClr val="0070C0"/>
                </a:solidFill>
              </a:rPr>
              <a:t>tation effort (18 sites)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Conduct targeted sampling within the two probabilistic pools as directed by state and federal agencies.</a:t>
            </a:r>
          </a:p>
          <a:p>
            <a:pPr lvl="0"/>
            <a:r>
              <a:rPr lang="en-US" sz="1800" b="1" dirty="0"/>
              <a:t>National Rivers and Streams Assessment (94 total events)</a:t>
            </a:r>
          </a:p>
          <a:p>
            <a:pPr lvl="1"/>
            <a:r>
              <a:rPr lang="en-US" b="1" dirty="0" smtClean="0"/>
              <a:t>2018 : 57 Events in PA, OH, and KY</a:t>
            </a:r>
          </a:p>
          <a:p>
            <a:pPr lvl="1"/>
            <a:r>
              <a:rPr lang="en-US" b="1" dirty="0" smtClean="0"/>
              <a:t>2019 : 37 Events </a:t>
            </a:r>
            <a:r>
              <a:rPr lang="en-US" b="1" dirty="0"/>
              <a:t>in PA, OH, and KY 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03359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63" y="789355"/>
            <a:ext cx="9149855" cy="6099903"/>
          </a:xfrm>
          <a:solidFill>
            <a:srgbClr val="FFFF00"/>
          </a:solidFill>
          <a:ln>
            <a:solidFill>
              <a:schemeClr val="tx1"/>
            </a:solidFill>
          </a:ln>
        </p:spPr>
      </p:pic>
      <p:grpSp>
        <p:nvGrpSpPr>
          <p:cNvPr id="28" name="Group 27"/>
          <p:cNvGrpSpPr/>
          <p:nvPr/>
        </p:nvGrpSpPr>
        <p:grpSpPr>
          <a:xfrm>
            <a:off x="9843" y="1676403"/>
            <a:ext cx="3858251" cy="2231874"/>
            <a:chOff x="9841" y="1676402"/>
            <a:chExt cx="3929823" cy="2246769"/>
          </a:xfrm>
        </p:grpSpPr>
        <p:sp>
          <p:nvSpPr>
            <p:cNvPr id="8" name="TextBox 7"/>
            <p:cNvSpPr txBox="1"/>
            <p:nvPr/>
          </p:nvSpPr>
          <p:spPr>
            <a:xfrm>
              <a:off x="9841" y="1676402"/>
              <a:ext cx="3929823" cy="224676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/>
                <a:t>99 total Events in (OH, KY, PA, WV)</a:t>
              </a:r>
            </a:p>
            <a:p>
              <a:pPr>
                <a:buFont typeface="Arial" pitchFamily="34" charset="0"/>
                <a:buChar char="•"/>
              </a:pPr>
              <a:endParaRPr lang="en-US" sz="2000" b="1" dirty="0"/>
            </a:p>
            <a:p>
              <a:pPr>
                <a:buFont typeface="Arial" pitchFamily="34" charset="0"/>
                <a:buChar char="•"/>
              </a:pPr>
              <a:endParaRPr lang="en-US" sz="2000" b="1" dirty="0"/>
            </a:p>
            <a:p>
              <a:pPr>
                <a:buFont typeface="Arial" pitchFamily="34" charset="0"/>
                <a:buChar char="•"/>
              </a:pPr>
              <a:endParaRPr lang="en-US" sz="2000" b="1" dirty="0"/>
            </a:p>
            <a:p>
              <a:pPr>
                <a:buFont typeface="Arial" pitchFamily="34" charset="0"/>
                <a:buChar char="•"/>
              </a:pPr>
              <a:endParaRPr lang="en-US" sz="2000" b="1" dirty="0"/>
            </a:p>
            <a:p>
              <a:pPr>
                <a:buFont typeface="Arial" pitchFamily="34" charset="0"/>
                <a:buChar char="•"/>
              </a:pPr>
              <a:endParaRPr lang="en-US" sz="2000" b="1" dirty="0"/>
            </a:p>
            <a:p>
              <a:pPr>
                <a:buFont typeface="Arial" pitchFamily="34" charset="0"/>
                <a:buChar char="•"/>
              </a:pPr>
              <a:endParaRPr lang="en-US" sz="2000" b="1" dirty="0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4215" y="2087106"/>
              <a:ext cx="3723098" cy="171576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25" name="Freeform 24"/>
          <p:cNvSpPr/>
          <p:nvPr/>
        </p:nvSpPr>
        <p:spPr>
          <a:xfrm>
            <a:off x="2743202" y="1794617"/>
            <a:ext cx="5862415" cy="3170490"/>
          </a:xfrm>
          <a:custGeom>
            <a:avLst/>
            <a:gdLst>
              <a:gd name="connsiteX0" fmla="*/ 2204815 w 5862415"/>
              <a:gd name="connsiteY0" fmla="*/ 196553 h 3170490"/>
              <a:gd name="connsiteX1" fmla="*/ 1068224 w 5862415"/>
              <a:gd name="connsiteY1" fmla="*/ 581114 h 3170490"/>
              <a:gd name="connsiteX2" fmla="*/ 1102407 w 5862415"/>
              <a:gd name="connsiteY2" fmla="*/ 2179177 h 3170490"/>
              <a:gd name="connsiteX3" fmla="*/ 0 w 5862415"/>
              <a:gd name="connsiteY3" fmla="*/ 2717562 h 3170490"/>
              <a:gd name="connsiteX4" fmla="*/ 17092 w 5862415"/>
              <a:gd name="connsiteY4" fmla="*/ 3170490 h 3170490"/>
              <a:gd name="connsiteX5" fmla="*/ 5178751 w 5862415"/>
              <a:gd name="connsiteY5" fmla="*/ 1760433 h 3170490"/>
              <a:gd name="connsiteX6" fmla="*/ 5862415 w 5862415"/>
              <a:gd name="connsiteY6" fmla="*/ 0 h 3170490"/>
              <a:gd name="connsiteX7" fmla="*/ 3734512 w 5862415"/>
              <a:gd name="connsiteY7" fmla="*/ 111095 h 3170490"/>
              <a:gd name="connsiteX8" fmla="*/ 2204815 w 5862415"/>
              <a:gd name="connsiteY8" fmla="*/ 196553 h 3170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62415" h="3170490">
                <a:moveTo>
                  <a:pt x="2204815" y="196553"/>
                </a:moveTo>
                <a:lnTo>
                  <a:pt x="1068224" y="581114"/>
                </a:lnTo>
                <a:lnTo>
                  <a:pt x="1102407" y="2179177"/>
                </a:lnTo>
                <a:lnTo>
                  <a:pt x="0" y="2717562"/>
                </a:lnTo>
                <a:lnTo>
                  <a:pt x="17092" y="3170490"/>
                </a:lnTo>
                <a:lnTo>
                  <a:pt x="5178751" y="1760433"/>
                </a:lnTo>
                <a:lnTo>
                  <a:pt x="5862415" y="0"/>
                </a:lnTo>
                <a:lnTo>
                  <a:pt x="3734512" y="111095"/>
                </a:lnTo>
                <a:lnTo>
                  <a:pt x="2204815" y="196553"/>
                </a:ln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6152177" y="2858886"/>
            <a:ext cx="2301019" cy="818801"/>
            <a:chOff x="6152175" y="2858884"/>
            <a:chExt cx="2301019" cy="818801"/>
          </a:xfrm>
        </p:grpSpPr>
        <p:grpSp>
          <p:nvGrpSpPr>
            <p:cNvPr id="15" name="Group 14"/>
            <p:cNvGrpSpPr/>
            <p:nvPr/>
          </p:nvGrpSpPr>
          <p:grpSpPr>
            <a:xfrm>
              <a:off x="7171699" y="2976491"/>
              <a:ext cx="126815" cy="67059"/>
              <a:chOff x="7171699" y="2976491"/>
              <a:chExt cx="126815" cy="67059"/>
            </a:xfrm>
          </p:grpSpPr>
          <p:sp>
            <p:nvSpPr>
              <p:cNvPr id="13" name="Freeform 12"/>
              <p:cNvSpPr/>
              <p:nvPr/>
            </p:nvSpPr>
            <p:spPr>
              <a:xfrm>
                <a:off x="7171699" y="2976491"/>
                <a:ext cx="126815" cy="37024"/>
              </a:xfrm>
              <a:custGeom>
                <a:avLst/>
                <a:gdLst>
                  <a:gd name="connsiteX0" fmla="*/ 126815 w 126815"/>
                  <a:gd name="connsiteY0" fmla="*/ 3652 h 37024"/>
                  <a:gd name="connsiteX1" fmla="*/ 90105 w 126815"/>
                  <a:gd name="connsiteY1" fmla="*/ 3652 h 37024"/>
                  <a:gd name="connsiteX2" fmla="*/ 76756 w 126815"/>
                  <a:gd name="connsiteY2" fmla="*/ 17001 h 37024"/>
                  <a:gd name="connsiteX3" fmla="*/ 63408 w 126815"/>
                  <a:gd name="connsiteY3" fmla="*/ 37024 h 37024"/>
                  <a:gd name="connsiteX4" fmla="*/ 36710 w 126815"/>
                  <a:gd name="connsiteY4" fmla="*/ 33687 h 37024"/>
                  <a:gd name="connsiteX5" fmla="*/ 16686 w 126815"/>
                  <a:gd name="connsiteY5" fmla="*/ 27013 h 37024"/>
                  <a:gd name="connsiteX6" fmla="*/ 13349 w 126815"/>
                  <a:gd name="connsiteY6" fmla="*/ 17001 h 37024"/>
                  <a:gd name="connsiteX7" fmla="*/ 0 w 126815"/>
                  <a:gd name="connsiteY7" fmla="*/ 6989 h 37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815" h="37024">
                    <a:moveTo>
                      <a:pt x="126815" y="3652"/>
                    </a:moveTo>
                    <a:cubicBezTo>
                      <a:pt x="113720" y="1033"/>
                      <a:pt x="103524" y="-3057"/>
                      <a:pt x="90105" y="3652"/>
                    </a:cubicBezTo>
                    <a:cubicBezTo>
                      <a:pt x="84477" y="6466"/>
                      <a:pt x="80246" y="11765"/>
                      <a:pt x="76756" y="17001"/>
                    </a:cubicBezTo>
                    <a:lnTo>
                      <a:pt x="63408" y="37024"/>
                    </a:lnTo>
                    <a:cubicBezTo>
                      <a:pt x="54509" y="35912"/>
                      <a:pt x="45480" y="35566"/>
                      <a:pt x="36710" y="33687"/>
                    </a:cubicBezTo>
                    <a:cubicBezTo>
                      <a:pt x="29831" y="32213"/>
                      <a:pt x="16686" y="27013"/>
                      <a:pt x="16686" y="27013"/>
                    </a:cubicBezTo>
                    <a:cubicBezTo>
                      <a:pt x="15574" y="23676"/>
                      <a:pt x="15836" y="19488"/>
                      <a:pt x="13349" y="17001"/>
                    </a:cubicBezTo>
                    <a:cubicBezTo>
                      <a:pt x="-7269" y="-3617"/>
                      <a:pt x="10741" y="28474"/>
                      <a:pt x="0" y="6989"/>
                    </a:cubicBez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7225095" y="3003504"/>
                <a:ext cx="53396" cy="40046"/>
              </a:xfrm>
              <a:custGeom>
                <a:avLst/>
                <a:gdLst>
                  <a:gd name="connsiteX0" fmla="*/ 53396 w 53396"/>
                  <a:gd name="connsiteY0" fmla="*/ 40046 h 40046"/>
                  <a:gd name="connsiteX1" fmla="*/ 36709 w 53396"/>
                  <a:gd name="connsiteY1" fmla="*/ 23360 h 40046"/>
                  <a:gd name="connsiteX2" fmla="*/ 23360 w 53396"/>
                  <a:gd name="connsiteY2" fmla="*/ 20023 h 40046"/>
                  <a:gd name="connsiteX3" fmla="*/ 6674 w 53396"/>
                  <a:gd name="connsiteY3" fmla="*/ 6674 h 40046"/>
                  <a:gd name="connsiteX4" fmla="*/ 0 w 53396"/>
                  <a:gd name="connsiteY4" fmla="*/ 0 h 4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96" h="40046">
                    <a:moveTo>
                      <a:pt x="53396" y="40046"/>
                    </a:moveTo>
                    <a:cubicBezTo>
                      <a:pt x="47834" y="34484"/>
                      <a:pt x="43254" y="27723"/>
                      <a:pt x="36709" y="23360"/>
                    </a:cubicBezTo>
                    <a:cubicBezTo>
                      <a:pt x="32893" y="20816"/>
                      <a:pt x="27576" y="21830"/>
                      <a:pt x="23360" y="20023"/>
                    </a:cubicBezTo>
                    <a:cubicBezTo>
                      <a:pt x="15993" y="16866"/>
                      <a:pt x="12056" y="12056"/>
                      <a:pt x="6674" y="6674"/>
                    </a:cubicBez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Freeform 16"/>
            <p:cNvSpPr/>
            <p:nvPr/>
          </p:nvSpPr>
          <p:spPr>
            <a:xfrm>
              <a:off x="6761219" y="3013515"/>
              <a:ext cx="50060" cy="173536"/>
            </a:xfrm>
            <a:custGeom>
              <a:avLst/>
              <a:gdLst>
                <a:gd name="connsiteX0" fmla="*/ 43385 w 50060"/>
                <a:gd name="connsiteY0" fmla="*/ 0 h 173536"/>
                <a:gd name="connsiteX1" fmla="*/ 40048 w 50060"/>
                <a:gd name="connsiteY1" fmla="*/ 16686 h 173536"/>
                <a:gd name="connsiteX2" fmla="*/ 33374 w 50060"/>
                <a:gd name="connsiteY2" fmla="*/ 23361 h 173536"/>
                <a:gd name="connsiteX3" fmla="*/ 30036 w 50060"/>
                <a:gd name="connsiteY3" fmla="*/ 33373 h 173536"/>
                <a:gd name="connsiteX4" fmla="*/ 33374 w 50060"/>
                <a:gd name="connsiteY4" fmla="*/ 66745 h 173536"/>
                <a:gd name="connsiteX5" fmla="*/ 36711 w 50060"/>
                <a:gd name="connsiteY5" fmla="*/ 76757 h 173536"/>
                <a:gd name="connsiteX6" fmla="*/ 46723 w 50060"/>
                <a:gd name="connsiteY6" fmla="*/ 80094 h 173536"/>
                <a:gd name="connsiteX7" fmla="*/ 50060 w 50060"/>
                <a:gd name="connsiteY7" fmla="*/ 90105 h 173536"/>
                <a:gd name="connsiteX8" fmla="*/ 40048 w 50060"/>
                <a:gd name="connsiteY8" fmla="*/ 113466 h 173536"/>
                <a:gd name="connsiteX9" fmla="*/ 20025 w 50060"/>
                <a:gd name="connsiteY9" fmla="*/ 136827 h 173536"/>
                <a:gd name="connsiteX10" fmla="*/ 3339 w 50060"/>
                <a:gd name="connsiteY10" fmla="*/ 150176 h 173536"/>
                <a:gd name="connsiteX11" fmla="*/ 1 w 50060"/>
                <a:gd name="connsiteY11" fmla="*/ 173536 h 17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060" h="173536">
                  <a:moveTo>
                    <a:pt x="43385" y="0"/>
                  </a:moveTo>
                  <a:cubicBezTo>
                    <a:pt x="42273" y="5562"/>
                    <a:pt x="42282" y="11472"/>
                    <a:pt x="40048" y="16686"/>
                  </a:cubicBezTo>
                  <a:cubicBezTo>
                    <a:pt x="38809" y="19578"/>
                    <a:pt x="34993" y="20663"/>
                    <a:pt x="33374" y="23361"/>
                  </a:cubicBezTo>
                  <a:cubicBezTo>
                    <a:pt x="31564" y="26378"/>
                    <a:pt x="31149" y="30036"/>
                    <a:pt x="30036" y="33373"/>
                  </a:cubicBezTo>
                  <a:cubicBezTo>
                    <a:pt x="31149" y="44497"/>
                    <a:pt x="31674" y="55696"/>
                    <a:pt x="33374" y="66745"/>
                  </a:cubicBezTo>
                  <a:cubicBezTo>
                    <a:pt x="33909" y="70222"/>
                    <a:pt x="34224" y="74270"/>
                    <a:pt x="36711" y="76757"/>
                  </a:cubicBezTo>
                  <a:cubicBezTo>
                    <a:pt x="39198" y="79244"/>
                    <a:pt x="43386" y="78982"/>
                    <a:pt x="46723" y="80094"/>
                  </a:cubicBezTo>
                  <a:cubicBezTo>
                    <a:pt x="47835" y="83431"/>
                    <a:pt x="50060" y="86587"/>
                    <a:pt x="50060" y="90105"/>
                  </a:cubicBezTo>
                  <a:cubicBezTo>
                    <a:pt x="50060" y="109754"/>
                    <a:pt x="48541" y="102850"/>
                    <a:pt x="40048" y="113466"/>
                  </a:cubicBezTo>
                  <a:cubicBezTo>
                    <a:pt x="31420" y="124250"/>
                    <a:pt x="33799" y="127645"/>
                    <a:pt x="20025" y="136827"/>
                  </a:cubicBezTo>
                  <a:cubicBezTo>
                    <a:pt x="7395" y="145246"/>
                    <a:pt x="12849" y="140665"/>
                    <a:pt x="3339" y="150176"/>
                  </a:cubicBezTo>
                  <a:cubicBezTo>
                    <a:pt x="-182" y="171296"/>
                    <a:pt x="1" y="163433"/>
                    <a:pt x="1" y="173536"/>
                  </a:cubicBezTo>
                </a:path>
              </a:pathLst>
            </a:cu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152175" y="3031354"/>
              <a:ext cx="12180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Pike </a:t>
              </a:r>
            </a:p>
            <a:p>
              <a:r>
                <a:rPr lang="en-US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Island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235106" y="2858884"/>
              <a:ext cx="1218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Emsworth</a:t>
              </a:r>
              <a:endPara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6" name="Freeform 25"/>
          <p:cNvSpPr/>
          <p:nvPr/>
        </p:nvSpPr>
        <p:spPr>
          <a:xfrm>
            <a:off x="623843" y="4178895"/>
            <a:ext cx="6135880" cy="1734797"/>
          </a:xfrm>
          <a:custGeom>
            <a:avLst/>
            <a:gdLst>
              <a:gd name="connsiteX0" fmla="*/ 6135880 w 6135880"/>
              <a:gd name="connsiteY0" fmla="*/ 726393 h 1734797"/>
              <a:gd name="connsiteX1" fmla="*/ 5588950 w 6135880"/>
              <a:gd name="connsiteY1" fmla="*/ 0 h 1734797"/>
              <a:gd name="connsiteX2" fmla="*/ 2016807 w 6135880"/>
              <a:gd name="connsiteY2" fmla="*/ 914400 h 1734797"/>
              <a:gd name="connsiteX3" fmla="*/ 2016807 w 6135880"/>
              <a:gd name="connsiteY3" fmla="*/ 435836 h 1734797"/>
              <a:gd name="connsiteX4" fmla="*/ 794759 w 6135880"/>
              <a:gd name="connsiteY4" fmla="*/ 623843 h 1734797"/>
              <a:gd name="connsiteX5" fmla="*/ 17092 w 6135880"/>
              <a:gd name="connsiteY5" fmla="*/ 1136591 h 1734797"/>
              <a:gd name="connsiteX6" fmla="*/ 0 w 6135880"/>
              <a:gd name="connsiteY6" fmla="*/ 1734797 h 1734797"/>
              <a:gd name="connsiteX7" fmla="*/ 3871245 w 6135880"/>
              <a:gd name="connsiteY7" fmla="*/ 1700614 h 1734797"/>
              <a:gd name="connsiteX8" fmla="*/ 6135880 w 6135880"/>
              <a:gd name="connsiteY8" fmla="*/ 726393 h 1734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35880" h="1734797">
                <a:moveTo>
                  <a:pt x="6135880" y="726393"/>
                </a:moveTo>
                <a:lnTo>
                  <a:pt x="5588950" y="0"/>
                </a:lnTo>
                <a:lnTo>
                  <a:pt x="2016807" y="914400"/>
                </a:lnTo>
                <a:lnTo>
                  <a:pt x="2016807" y="435836"/>
                </a:lnTo>
                <a:lnTo>
                  <a:pt x="794759" y="623843"/>
                </a:lnTo>
                <a:lnTo>
                  <a:pt x="17092" y="1136591"/>
                </a:lnTo>
                <a:lnTo>
                  <a:pt x="0" y="1734797"/>
                </a:lnTo>
                <a:lnTo>
                  <a:pt x="3871245" y="1700614"/>
                </a:lnTo>
                <a:lnTo>
                  <a:pt x="6135880" y="726393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33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1">
      <a:dk1>
        <a:sysClr val="windowText" lastClr="000000"/>
      </a:dk1>
      <a:lt1>
        <a:sysClr val="window" lastClr="FFFFFF"/>
      </a:lt1>
      <a:dk2>
        <a:srgbClr val="7385A9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66A7B8"/>
      </a:accent6>
      <a:hlink>
        <a:srgbClr val="527D55"/>
      </a:hlink>
      <a:folHlink>
        <a:srgbClr val="CE6868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8494</TotalTime>
  <Words>792</Words>
  <Application>Microsoft Office PowerPoint</Application>
  <PresentationFormat>On-screen Show (4:3)</PresentationFormat>
  <Paragraphs>135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Impact</vt:lpstr>
      <vt:lpstr>Wingdings 2</vt:lpstr>
      <vt:lpstr>Flow</vt:lpstr>
      <vt:lpstr>PowerPoint Presentation</vt:lpstr>
      <vt:lpstr>BWQSC Recommendations from Feb. 2018</vt:lpstr>
      <vt:lpstr>PowerPoint Presentation</vt:lpstr>
      <vt:lpstr>BWQSC Recommendations from Feb. 2018</vt:lpstr>
      <vt:lpstr>PowerPoint Presentation</vt:lpstr>
      <vt:lpstr>PowerPoint Presentation</vt:lpstr>
      <vt:lpstr>PowerPoint Presentation</vt:lpstr>
      <vt:lpstr>BWQSC Recommendations from Feb. 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NRSA Data Availability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 Tewes</dc:creator>
  <cp:lastModifiedBy>Ryan Argo</cp:lastModifiedBy>
  <cp:revision>121</cp:revision>
  <dcterms:created xsi:type="dcterms:W3CDTF">2017-09-26T15:14:33Z</dcterms:created>
  <dcterms:modified xsi:type="dcterms:W3CDTF">2018-09-27T21:36:00Z</dcterms:modified>
</cp:coreProperties>
</file>