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73"/>
  </p:sldMasterIdLst>
  <p:notesMasterIdLst>
    <p:notesMasterId r:id="rId89"/>
  </p:notesMasterIdLst>
  <p:handoutMasterIdLst>
    <p:handoutMasterId r:id="rId90"/>
  </p:handoutMasterIdLst>
  <p:sldIdLst>
    <p:sldId id="267" r:id="rId74"/>
    <p:sldId id="311" r:id="rId75"/>
    <p:sldId id="355" r:id="rId76"/>
    <p:sldId id="354" r:id="rId77"/>
    <p:sldId id="357" r:id="rId78"/>
    <p:sldId id="359" r:id="rId79"/>
    <p:sldId id="358" r:id="rId80"/>
    <p:sldId id="360" r:id="rId81"/>
    <p:sldId id="361" r:id="rId82"/>
    <p:sldId id="362" r:id="rId83"/>
    <p:sldId id="363" r:id="rId84"/>
    <p:sldId id="364" r:id="rId85"/>
    <p:sldId id="365" r:id="rId86"/>
    <p:sldId id="342" r:id="rId87"/>
    <p:sldId id="346" r:id="rId8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288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3956E"/>
    <a:srgbClr val="E2E49C"/>
    <a:srgbClr val="A9AD13"/>
    <a:srgbClr val="D7D975"/>
    <a:srgbClr val="E4E830"/>
    <a:srgbClr val="212038"/>
    <a:srgbClr val="0C0C16"/>
    <a:srgbClr val="4F3B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C89EF96-8CEA-46FF-86C4-4CE0E7609802}">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84" autoAdjust="0"/>
    <p:restoredTop sz="85114" autoAdjust="0"/>
  </p:normalViewPr>
  <p:slideViewPr>
    <p:cSldViewPr snapToGrid="0">
      <p:cViewPr>
        <p:scale>
          <a:sx n="70" d="100"/>
          <a:sy n="70" d="100"/>
        </p:scale>
        <p:origin x="1123" y="38"/>
      </p:cViewPr>
      <p:guideLst>
        <p:guide pos="2880"/>
        <p:guide orient="horz" pos="2160"/>
      </p:guideLst>
    </p:cSldViewPr>
  </p:slideViewPr>
  <p:notesTextViewPr>
    <p:cViewPr>
      <p:scale>
        <a:sx n="1" d="1"/>
        <a:sy n="1" d="1"/>
      </p:scale>
      <p:origin x="0" y="0"/>
    </p:cViewPr>
  </p:notesTextViewPr>
  <p:sorterViewPr>
    <p:cViewPr>
      <p:scale>
        <a:sx n="70" d="100"/>
        <a:sy n="70" d="100"/>
      </p:scale>
      <p:origin x="0" y="0"/>
    </p:cViewPr>
  </p:sorterViewPr>
  <p:notesViewPr>
    <p:cSldViewPr snapToGrid="0">
      <p:cViewPr varScale="1">
        <p:scale>
          <a:sx n="82" d="100"/>
          <a:sy n="82" d="100"/>
        </p:scale>
        <p:origin x="3852" y="7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customXml" Target="../customXml/item63.xml"/><Relationship Id="rId68" Type="http://schemas.openxmlformats.org/officeDocument/2006/relationships/customXml" Target="../customXml/item68.xml"/><Relationship Id="rId76" Type="http://schemas.openxmlformats.org/officeDocument/2006/relationships/slide" Target="slides/slide3.xml"/><Relationship Id="rId84" Type="http://schemas.openxmlformats.org/officeDocument/2006/relationships/slide" Target="slides/slide11.xml"/><Relationship Id="rId89" Type="http://schemas.openxmlformats.org/officeDocument/2006/relationships/notesMaster" Target="notesMasters/notesMaster1.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customXml" Target="../customXml/item58.xml"/><Relationship Id="rId66" Type="http://schemas.openxmlformats.org/officeDocument/2006/relationships/customXml" Target="../customXml/item66.xml"/><Relationship Id="rId74" Type="http://schemas.openxmlformats.org/officeDocument/2006/relationships/slide" Target="slides/slide1.xml"/><Relationship Id="rId79" Type="http://schemas.openxmlformats.org/officeDocument/2006/relationships/slide" Target="slides/slide6.xml"/><Relationship Id="rId87" Type="http://schemas.openxmlformats.org/officeDocument/2006/relationships/slide" Target="slides/slide14.xml"/><Relationship Id="rId5" Type="http://schemas.openxmlformats.org/officeDocument/2006/relationships/customXml" Target="../customXml/item5.xml"/><Relationship Id="rId61" Type="http://schemas.openxmlformats.org/officeDocument/2006/relationships/customXml" Target="../customXml/item61.xml"/><Relationship Id="rId82" Type="http://schemas.openxmlformats.org/officeDocument/2006/relationships/slide" Target="slides/slide9.xml"/><Relationship Id="rId90" Type="http://schemas.openxmlformats.org/officeDocument/2006/relationships/handoutMaster" Target="handoutMasters/handoutMaster1.xml"/><Relationship Id="rId95" Type="http://schemas.openxmlformats.org/officeDocument/2006/relationships/tableStyles" Target="tableStyles.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customXml" Target="../customXml/item64.xml"/><Relationship Id="rId69" Type="http://schemas.openxmlformats.org/officeDocument/2006/relationships/customXml" Target="../customXml/item69.xml"/><Relationship Id="rId77" Type="http://schemas.openxmlformats.org/officeDocument/2006/relationships/slide" Target="slides/slide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80" Type="http://schemas.openxmlformats.org/officeDocument/2006/relationships/slide" Target="slides/slide7.xml"/><Relationship Id="rId85" Type="http://schemas.openxmlformats.org/officeDocument/2006/relationships/slide" Target="slides/slide12.xml"/><Relationship Id="rId93"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customXml" Target="../customXml/item59.xml"/><Relationship Id="rId67" Type="http://schemas.openxmlformats.org/officeDocument/2006/relationships/customXml" Target="../customXml/item67.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slide" Target="slides/slide2.xml"/><Relationship Id="rId83" Type="http://schemas.openxmlformats.org/officeDocument/2006/relationships/slide" Target="slides/slide10.xml"/><Relationship Id="rId88" Type="http://schemas.openxmlformats.org/officeDocument/2006/relationships/slide" Target="slides/slide15.xml"/><Relationship Id="rId9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slideMaster" Target="slideMasters/slideMaster1.xml"/><Relationship Id="rId78" Type="http://schemas.openxmlformats.org/officeDocument/2006/relationships/slide" Target="slides/slide5.xml"/><Relationship Id="rId81" Type="http://schemas.openxmlformats.org/officeDocument/2006/relationships/slide" Target="slides/slide8.xml"/><Relationship Id="rId86" Type="http://schemas.openxmlformats.org/officeDocument/2006/relationships/slide" Target="slides/slide13.xml"/><Relationship Id="rId9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A591099-7EBE-4D12-B880-CCA6B38B92A6}" type="datetimeFigureOut">
              <a:rPr lang="en-US" smtClean="0"/>
              <a:t>6/3/2019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3A36C10-A9D4-4995-9BAF-95FBD77A724B}" type="slidenum">
              <a:rPr lang="en-US" smtClean="0"/>
              <a:t>‹#›</a:t>
            </a:fld>
            <a:endParaRPr lang="en-US"/>
          </a:p>
        </p:txBody>
      </p:sp>
    </p:spTree>
    <p:extLst>
      <p:ext uri="{BB962C8B-B14F-4D97-AF65-F5344CB8AC3E}">
        <p14:creationId xmlns:p14="http://schemas.microsoft.com/office/powerpoint/2010/main" val="25092182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CF4299-1721-48C6-878D-74296BE00D21}" type="datetimeFigureOut">
              <a:rPr lang="en-US" smtClean="0"/>
              <a:t>6/3/2019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AEF9EC-8318-4FF6-847E-A85BBD2B7E49}" type="slidenum">
              <a:rPr lang="en-US" smtClean="0"/>
              <a:t>‹#›</a:t>
            </a:fld>
            <a:endParaRPr lang="en-US"/>
          </a:p>
        </p:txBody>
      </p:sp>
    </p:spTree>
    <p:extLst>
      <p:ext uri="{BB962C8B-B14F-4D97-AF65-F5344CB8AC3E}">
        <p14:creationId xmlns:p14="http://schemas.microsoft.com/office/powerpoint/2010/main" val="22831956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users.neptuneinc.org/lgermain/TO0002/eda/focused_eda.html"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Is that last bullet intended to be a circle rather than a checkmark?</a:t>
            </a:r>
          </a:p>
        </p:txBody>
      </p:sp>
      <p:sp>
        <p:nvSpPr>
          <p:cNvPr id="4" name="Slide Number Placeholder 3"/>
          <p:cNvSpPr>
            <a:spLocks noGrp="1"/>
          </p:cNvSpPr>
          <p:nvPr>
            <p:ph type="sldNum" sz="quarter" idx="5"/>
          </p:nvPr>
        </p:nvSpPr>
        <p:spPr/>
        <p:txBody>
          <a:bodyPr/>
          <a:lstStyle/>
          <a:p>
            <a:fld id="{23AEF9EC-8318-4FF6-847E-A85BBD2B7E49}" type="slidenum">
              <a:rPr lang="en-US" smtClean="0"/>
              <a:t>2</a:t>
            </a:fld>
            <a:endParaRPr lang="en-US"/>
          </a:p>
        </p:txBody>
      </p:sp>
    </p:spTree>
    <p:extLst>
      <p:ext uri="{BB962C8B-B14F-4D97-AF65-F5344CB8AC3E}">
        <p14:creationId xmlns:p14="http://schemas.microsoft.com/office/powerpoint/2010/main" val="2009326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put up a new version of this that has the newer data, if you want to use it (although this one might be better because it has a blank area for the text): </a:t>
            </a:r>
            <a:r>
              <a:rPr lang="en-US" dirty="0">
                <a:hlinkClick r:id="rId3"/>
              </a:rPr>
              <a:t>https://users.neptuneinc.org/lgermain/TO0002/eda/focused_eda.html</a:t>
            </a:r>
            <a:endParaRPr lang="en-US" dirty="0"/>
          </a:p>
        </p:txBody>
      </p:sp>
      <p:sp>
        <p:nvSpPr>
          <p:cNvPr id="4" name="Slide Number Placeholder 3"/>
          <p:cNvSpPr>
            <a:spLocks noGrp="1"/>
          </p:cNvSpPr>
          <p:nvPr>
            <p:ph type="sldNum" sz="quarter" idx="5"/>
          </p:nvPr>
        </p:nvSpPr>
        <p:spPr/>
        <p:txBody>
          <a:bodyPr/>
          <a:lstStyle/>
          <a:p>
            <a:fld id="{23AEF9EC-8318-4FF6-847E-A85BBD2B7E49}" type="slidenum">
              <a:rPr lang="en-US" smtClean="0"/>
              <a:t>6</a:t>
            </a:fld>
            <a:endParaRPr lang="en-US"/>
          </a:p>
        </p:txBody>
      </p:sp>
    </p:spTree>
    <p:extLst>
      <p:ext uri="{BB962C8B-B14F-4D97-AF65-F5344CB8AC3E}">
        <p14:creationId xmlns:p14="http://schemas.microsoft.com/office/powerpoint/2010/main" val="902020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AEF9EC-8318-4FF6-847E-A85BBD2B7E49}" type="slidenum">
              <a:rPr lang="en-US" smtClean="0"/>
              <a:t>7</a:t>
            </a:fld>
            <a:endParaRPr lang="en-US"/>
          </a:p>
        </p:txBody>
      </p:sp>
    </p:spTree>
    <p:extLst>
      <p:ext uri="{BB962C8B-B14F-4D97-AF65-F5344CB8AC3E}">
        <p14:creationId xmlns:p14="http://schemas.microsoft.com/office/powerpoint/2010/main" val="2057732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third bullet, you could say that we included May through October as the domain of when a HAB is possible</a:t>
            </a:r>
          </a:p>
        </p:txBody>
      </p:sp>
      <p:sp>
        <p:nvSpPr>
          <p:cNvPr id="4" name="Slide Number Placeholder 3"/>
          <p:cNvSpPr>
            <a:spLocks noGrp="1"/>
          </p:cNvSpPr>
          <p:nvPr>
            <p:ph type="sldNum" sz="quarter" idx="5"/>
          </p:nvPr>
        </p:nvSpPr>
        <p:spPr/>
        <p:txBody>
          <a:bodyPr/>
          <a:lstStyle/>
          <a:p>
            <a:fld id="{23AEF9EC-8318-4FF6-847E-A85BBD2B7E49}" type="slidenum">
              <a:rPr lang="en-US" smtClean="0"/>
              <a:t>8</a:t>
            </a:fld>
            <a:endParaRPr lang="en-US"/>
          </a:p>
        </p:txBody>
      </p:sp>
    </p:spTree>
    <p:extLst>
      <p:ext uri="{BB962C8B-B14F-4D97-AF65-F5344CB8AC3E}">
        <p14:creationId xmlns:p14="http://schemas.microsoft.com/office/powerpoint/2010/main" val="3804577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think writing the name of the months would be more interpretable than saying the numbers</a:t>
            </a:r>
          </a:p>
        </p:txBody>
      </p:sp>
      <p:sp>
        <p:nvSpPr>
          <p:cNvPr id="4" name="Slide Number Placeholder 3"/>
          <p:cNvSpPr>
            <a:spLocks noGrp="1"/>
          </p:cNvSpPr>
          <p:nvPr>
            <p:ph type="sldNum" sz="quarter" idx="5"/>
          </p:nvPr>
        </p:nvSpPr>
        <p:spPr/>
        <p:txBody>
          <a:bodyPr/>
          <a:lstStyle/>
          <a:p>
            <a:fld id="{23AEF9EC-8318-4FF6-847E-A85BBD2B7E49}" type="slidenum">
              <a:rPr lang="en-US" smtClean="0"/>
              <a:t>9</a:t>
            </a:fld>
            <a:endParaRPr lang="en-US"/>
          </a:p>
        </p:txBody>
      </p:sp>
    </p:spTree>
    <p:extLst>
      <p:ext uri="{BB962C8B-B14F-4D97-AF65-F5344CB8AC3E}">
        <p14:creationId xmlns:p14="http://schemas.microsoft.com/office/powerpoint/2010/main" val="816459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Interpretation: If river monitors observe a current day ratio of 28 that has been increasing for the previous 15 days, the probability of 2015 bloom conditions is 99% with a 95% confidence interval from 60% to 99.9%.</a:t>
            </a:r>
          </a:p>
        </p:txBody>
      </p:sp>
      <p:sp>
        <p:nvSpPr>
          <p:cNvPr id="4" name="Slide Number Placeholder 3"/>
          <p:cNvSpPr>
            <a:spLocks noGrp="1"/>
          </p:cNvSpPr>
          <p:nvPr>
            <p:ph type="sldNum" sz="quarter" idx="5"/>
          </p:nvPr>
        </p:nvSpPr>
        <p:spPr/>
        <p:txBody>
          <a:bodyPr/>
          <a:lstStyle/>
          <a:p>
            <a:fld id="{23AEF9EC-8318-4FF6-847E-A85BBD2B7E49}" type="slidenum">
              <a:rPr lang="en-US" smtClean="0"/>
              <a:t>10</a:t>
            </a:fld>
            <a:endParaRPr lang="en-US"/>
          </a:p>
        </p:txBody>
      </p:sp>
    </p:spTree>
    <p:extLst>
      <p:ext uri="{BB962C8B-B14F-4D97-AF65-F5344CB8AC3E}">
        <p14:creationId xmlns:p14="http://schemas.microsoft.com/office/powerpoint/2010/main" val="513558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Perhaps worth a mention that we’re looking into modeling residence times rather than flows?</a:t>
            </a:r>
          </a:p>
        </p:txBody>
      </p:sp>
      <p:sp>
        <p:nvSpPr>
          <p:cNvPr id="4" name="Slide Number Placeholder 3"/>
          <p:cNvSpPr>
            <a:spLocks noGrp="1"/>
          </p:cNvSpPr>
          <p:nvPr>
            <p:ph type="sldNum" sz="quarter" idx="5"/>
          </p:nvPr>
        </p:nvSpPr>
        <p:spPr/>
        <p:txBody>
          <a:bodyPr/>
          <a:lstStyle/>
          <a:p>
            <a:fld id="{23AEF9EC-8318-4FF6-847E-A85BBD2B7E49}" type="slidenum">
              <a:rPr lang="en-US" smtClean="0"/>
              <a:t>12</a:t>
            </a:fld>
            <a:endParaRPr lang="en-US"/>
          </a:p>
        </p:txBody>
      </p:sp>
    </p:spTree>
    <p:extLst>
      <p:ext uri="{BB962C8B-B14F-4D97-AF65-F5344CB8AC3E}">
        <p14:creationId xmlns:p14="http://schemas.microsoft.com/office/powerpoint/2010/main" val="465136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now updated with a probability and a confidence interval (and the model results plot now works)</a:t>
            </a:r>
          </a:p>
        </p:txBody>
      </p:sp>
      <p:sp>
        <p:nvSpPr>
          <p:cNvPr id="4" name="Slide Number Placeholder 3"/>
          <p:cNvSpPr>
            <a:spLocks noGrp="1"/>
          </p:cNvSpPr>
          <p:nvPr>
            <p:ph type="sldNum" sz="quarter" idx="5"/>
          </p:nvPr>
        </p:nvSpPr>
        <p:spPr/>
        <p:txBody>
          <a:bodyPr/>
          <a:lstStyle/>
          <a:p>
            <a:fld id="{23AEF9EC-8318-4FF6-847E-A85BBD2B7E49}" type="slidenum">
              <a:rPr lang="en-US" smtClean="0"/>
              <a:t>13</a:t>
            </a:fld>
            <a:endParaRPr lang="en-US"/>
          </a:p>
        </p:txBody>
      </p:sp>
    </p:spTree>
    <p:extLst>
      <p:ext uri="{BB962C8B-B14F-4D97-AF65-F5344CB8AC3E}">
        <p14:creationId xmlns:p14="http://schemas.microsoft.com/office/powerpoint/2010/main" val="25751757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61255"/>
            <a:ext cx="6169868" cy="3083767"/>
          </a:xfrm>
        </p:spPr>
        <p:txBody>
          <a:bodyPr anchor="b">
            <a:normAutofit/>
          </a:bodyPr>
          <a:lstStyle>
            <a:lvl1pPr algn="l">
              <a:lnSpc>
                <a:spcPct val="80000"/>
              </a:lnSpc>
              <a:defRPr sz="54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457200" y="3345021"/>
            <a:ext cx="6172200" cy="1371600"/>
          </a:xfrm>
        </p:spPr>
        <p:txBody>
          <a:bodyPr/>
          <a:lstStyle>
            <a:lvl1pPr marL="0" indent="0" algn="l">
              <a:spcBef>
                <a:spcPts val="900"/>
              </a:spcBef>
              <a:buNone/>
              <a:defRPr sz="18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9580562-E361-4901-81A9-DC99371C70DE}" type="datetime1">
              <a:rPr lang="en-US" smtClean="0"/>
              <a:t>6/3/2019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8010" y="365125"/>
            <a:ext cx="1234440" cy="5811838"/>
          </a:xfrm>
        </p:spPr>
        <p:txBody>
          <a:bodyPr vert="eaVert"/>
          <a:lstStyle>
            <a:lvl1pPr>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71550" y="365125"/>
            <a:ext cx="5718498"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3E088F-5C71-4C3B-A46F-E5E332BBC3D1}" type="datetime1">
              <a:rPr lang="en-US" smtClean="0"/>
              <a:t>6/3/2019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F79E80-105D-4CD8-AF07-4CEB9B9063CC}" type="datetime1">
              <a:rPr lang="en-US" smtClean="0"/>
              <a:t>6/3/2019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9486" y="265176"/>
            <a:ext cx="6172200" cy="3081528"/>
          </a:xfrm>
        </p:spPr>
        <p:txBody>
          <a:bodyPr anchor="b">
            <a:normAutofit/>
          </a:bodyPr>
          <a:lstStyle>
            <a:lvl1pPr>
              <a:defRPr sz="4050"/>
            </a:lvl1pPr>
          </a:lstStyle>
          <a:p>
            <a:r>
              <a:rPr lang="en-US"/>
              <a:t>Click to edit Master title style</a:t>
            </a:r>
          </a:p>
        </p:txBody>
      </p:sp>
      <p:sp>
        <p:nvSpPr>
          <p:cNvPr id="3" name="Text Placeholder 2"/>
          <p:cNvSpPr>
            <a:spLocks noGrp="1"/>
          </p:cNvSpPr>
          <p:nvPr>
            <p:ph type="body" idx="1"/>
          </p:nvPr>
        </p:nvSpPr>
        <p:spPr>
          <a:xfrm>
            <a:off x="459486" y="3346704"/>
            <a:ext cx="6172200" cy="1371600"/>
          </a:xfrm>
        </p:spPr>
        <p:txBody>
          <a:bodyPr/>
          <a:lstStyle>
            <a:lvl1pPr marL="0" indent="0">
              <a:spcBef>
                <a:spcPts val="900"/>
              </a:spcBef>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a:t>Click to edit Master text styles</a:t>
            </a:r>
          </a:p>
        </p:txBody>
      </p:sp>
      <p:sp>
        <p:nvSpPr>
          <p:cNvPr id="4" name="Date Placeholder 3"/>
          <p:cNvSpPr>
            <a:spLocks noGrp="1"/>
          </p:cNvSpPr>
          <p:nvPr>
            <p:ph type="dt" sz="half" idx="10"/>
          </p:nvPr>
        </p:nvSpPr>
        <p:spPr/>
        <p:txBody>
          <a:bodyPr/>
          <a:lstStyle/>
          <a:p>
            <a:fld id="{059F2C64-0D63-44AF-997A-1B1FE1A96E19}" type="datetime1">
              <a:rPr lang="en-US" smtClean="0"/>
              <a:t>6/3/2019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71551" y="1828801"/>
            <a:ext cx="3429000" cy="4348163"/>
          </a:xfrm>
        </p:spPr>
        <p:txBody>
          <a:bodyPr>
            <a:normAutofit/>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43449" y="1828801"/>
            <a:ext cx="3429000" cy="4348163"/>
          </a:xfrm>
        </p:spPr>
        <p:txBody>
          <a:bodyPr>
            <a:normAutofit/>
          </a:bodyPr>
          <a:lstStyle>
            <a:lvl1pPr>
              <a:defRPr sz="1500"/>
            </a:lvl1pPr>
            <a:lvl2pPr>
              <a:defRPr sz="1350"/>
            </a:lvl2pPr>
            <a:lvl3pPr>
              <a:defRPr sz="1200"/>
            </a:lvl3pPr>
            <a:lvl4pPr>
              <a:defRPr sz="1050"/>
            </a:lvl4pPr>
            <a:lvl5pPr>
              <a:defRPr sz="10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93EA110-C81D-4C5F-84B3-B5F5E7416EB9}" type="datetime1">
              <a:rPr lang="en-US" smtClean="0"/>
              <a:t>6/3/2019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973836" y="1627258"/>
            <a:ext cx="3429000" cy="685800"/>
          </a:xfrm>
        </p:spPr>
        <p:txBody>
          <a:bodyPr anchor="ctr">
            <a:normAutofit/>
          </a:bodyPr>
          <a:lstStyle>
            <a:lvl1pPr marL="0" indent="0">
              <a:spcBef>
                <a:spcPts val="0"/>
              </a:spcBef>
              <a:buNone/>
              <a:defRPr sz="15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73836" y="2331720"/>
            <a:ext cx="3429000" cy="3840480"/>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45736" y="1627258"/>
            <a:ext cx="3429000" cy="685800"/>
          </a:xfrm>
        </p:spPr>
        <p:txBody>
          <a:bodyPr anchor="ctr">
            <a:normAutofit/>
          </a:bodyPr>
          <a:lstStyle>
            <a:lvl1pPr marL="0" indent="0">
              <a:spcBef>
                <a:spcPts val="0"/>
              </a:spcBef>
              <a:buNone/>
              <a:defRPr sz="1500" b="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745736" y="2331720"/>
            <a:ext cx="3429000" cy="3840480"/>
          </a:xfrm>
        </p:spPr>
        <p:txBody>
          <a:bodyPr>
            <a:normAutofit/>
          </a:bodyPr>
          <a:lstStyle>
            <a:lvl1pPr>
              <a:defRPr sz="1500"/>
            </a:lvl1pPr>
            <a:lvl2pPr>
              <a:defRPr sz="1350"/>
            </a:lvl2pPr>
            <a:lvl3pPr>
              <a:defRPr sz="1200"/>
            </a:lvl3pPr>
            <a:lvl4pPr>
              <a:defRPr sz="1050"/>
            </a:lvl4pPr>
            <a:lvl5pPr>
              <a:defRPr sz="105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C8EC5ED-4C80-4726-926C-338D85485045}" type="datetime1">
              <a:rPr lang="en-US" smtClean="0"/>
              <a:t>6/3/2019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8647976-C764-44D0-930D-1AC5846C8450}" type="datetime1">
              <a:rPr lang="en-US" smtClean="0"/>
              <a:t>6/3/2019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FA5702-ECF8-4274-B6BF-9D5EEBC26FE5}" type="datetime1">
              <a:rPr lang="en-US" smtClean="0"/>
              <a:t>6/3/2019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hidden">
          <a:xfrm>
            <a:off x="0" y="0"/>
            <a:ext cx="5486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p:cNvSpPr>
            <a:spLocks noGrp="1"/>
          </p:cNvSpPr>
          <p:nvPr>
            <p:ph type="title"/>
          </p:nvPr>
        </p:nvSpPr>
        <p:spPr>
          <a:xfrm>
            <a:off x="5984497" y="457200"/>
            <a:ext cx="2702303" cy="155448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454868" y="685800"/>
            <a:ext cx="4576665" cy="5486400"/>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84497" y="2101850"/>
            <a:ext cx="2702303" cy="1828800"/>
          </a:xfrm>
        </p:spPr>
        <p:txBody>
          <a:bodyPr/>
          <a:lstStyle>
            <a:lvl1pPr marL="0" indent="0">
              <a:spcBef>
                <a:spcPts val="9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0566C6A-A83C-4E27-990F-89F11F779CE0}" type="datetime1">
              <a:rPr lang="en-US" smtClean="0"/>
              <a:t>6/3/2019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hidden">
          <a:xfrm>
            <a:off x="0" y="0"/>
            <a:ext cx="5486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p:cNvSpPr>
            <a:spLocks noGrp="1"/>
          </p:cNvSpPr>
          <p:nvPr>
            <p:ph type="title"/>
          </p:nvPr>
        </p:nvSpPr>
        <p:spPr>
          <a:xfrm>
            <a:off x="5987034" y="457200"/>
            <a:ext cx="2702052" cy="155448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0" y="-1"/>
            <a:ext cx="5486400" cy="6858000"/>
          </a:xfrm>
        </p:spPr>
        <p:txBody>
          <a:bodyPr tIns="457200">
            <a:normAutofit/>
          </a:bodyPr>
          <a:lstStyle>
            <a:lvl1pPr marL="0" indent="0" algn="ctr">
              <a:buNone/>
              <a:defRPr sz="18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5987034" y="2101850"/>
            <a:ext cx="2702052" cy="18288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71550" y="362303"/>
            <a:ext cx="7200900" cy="106994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71550" y="1828800"/>
            <a:ext cx="7200900" cy="43481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064440" y="6385492"/>
            <a:ext cx="736535" cy="228600"/>
          </a:xfrm>
          <a:prstGeom prst="rect">
            <a:avLst/>
          </a:prstGeom>
        </p:spPr>
        <p:txBody>
          <a:bodyPr vert="horz" lIns="91440" tIns="45720" rIns="91440" bIns="45720" rtlCol="0" anchor="ctr"/>
          <a:lstStyle>
            <a:lvl1pPr algn="r">
              <a:defRPr sz="600">
                <a:solidFill>
                  <a:schemeClr val="accent1"/>
                </a:solidFill>
              </a:defRPr>
            </a:lvl1pPr>
          </a:lstStyle>
          <a:p>
            <a:fld id="{D14E86EA-95E3-4DA0-97E2-7D1BBAC51A0F}" type="datetime1">
              <a:rPr lang="en-US" smtClean="0"/>
              <a:t>6/3/2019</a:t>
            </a:fld>
            <a:endParaRPr lang="en-US"/>
          </a:p>
        </p:txBody>
      </p:sp>
      <p:sp>
        <p:nvSpPr>
          <p:cNvPr id="5" name="Footer Placeholder 4"/>
          <p:cNvSpPr>
            <a:spLocks noGrp="1"/>
          </p:cNvSpPr>
          <p:nvPr>
            <p:ph type="ftr" sz="quarter" idx="3"/>
          </p:nvPr>
        </p:nvSpPr>
        <p:spPr>
          <a:xfrm>
            <a:off x="457200" y="6385492"/>
            <a:ext cx="4574286" cy="228600"/>
          </a:xfrm>
          <a:prstGeom prst="rect">
            <a:avLst/>
          </a:prstGeom>
        </p:spPr>
        <p:txBody>
          <a:bodyPr vert="horz" lIns="91440" tIns="45720" rIns="91440" bIns="45720" rtlCol="0" anchor="ctr"/>
          <a:lstStyle>
            <a:lvl1pPr algn="l">
              <a:defRPr sz="600">
                <a:solidFill>
                  <a:schemeClr val="accent1"/>
                </a:solidFill>
              </a:defRPr>
            </a:lvl1pPr>
          </a:lstStyle>
          <a:p>
            <a:endParaRPr lang="en-US" dirty="0"/>
          </a:p>
        </p:txBody>
      </p:sp>
      <p:sp>
        <p:nvSpPr>
          <p:cNvPr id="6" name="Slide Number Placeholder 5"/>
          <p:cNvSpPr>
            <a:spLocks noGrp="1"/>
          </p:cNvSpPr>
          <p:nvPr>
            <p:ph type="sldNum" sz="quarter" idx="4"/>
          </p:nvPr>
        </p:nvSpPr>
        <p:spPr>
          <a:xfrm>
            <a:off x="8065149" y="6385492"/>
            <a:ext cx="621651" cy="228600"/>
          </a:xfrm>
          <a:prstGeom prst="rect">
            <a:avLst/>
          </a:prstGeom>
        </p:spPr>
        <p:txBody>
          <a:bodyPr vert="horz" lIns="91440" tIns="45720" rIns="91440" bIns="45720" rtlCol="0" anchor="ctr"/>
          <a:lstStyle>
            <a:lvl1pPr algn="r">
              <a:defRPr sz="600">
                <a:solidFill>
                  <a:schemeClr val="accent1"/>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194325986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8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1350"/>
        </a:spcBef>
        <a:buClr>
          <a:schemeClr val="accent1"/>
        </a:buClr>
        <a:buFont typeface="Arial" pitchFamily="34" charset="0"/>
        <a:buChar char="•"/>
        <a:defRPr sz="1500" kern="1200">
          <a:solidFill>
            <a:schemeClr val="tx1"/>
          </a:solidFill>
          <a:latin typeface="+mn-lt"/>
          <a:ea typeface="+mn-ea"/>
          <a:cs typeface="+mn-cs"/>
        </a:defRPr>
      </a:lvl1pPr>
      <a:lvl2pPr marL="377190" indent="-171450" algn="l" defTabSz="685800" rtl="0" eaLnBrk="1" latinLnBrk="0" hangingPunct="1">
        <a:lnSpc>
          <a:spcPct val="90000"/>
        </a:lnSpc>
        <a:spcBef>
          <a:spcPts val="900"/>
        </a:spcBef>
        <a:buClr>
          <a:schemeClr val="accent1"/>
        </a:buClr>
        <a:buFont typeface="Arial" pitchFamily="34" charset="0"/>
        <a:buChar char="•"/>
        <a:defRPr sz="1350" kern="1200">
          <a:solidFill>
            <a:schemeClr val="tx1"/>
          </a:solidFill>
          <a:latin typeface="+mn-lt"/>
          <a:ea typeface="+mn-ea"/>
          <a:cs typeface="+mn-cs"/>
        </a:defRPr>
      </a:lvl2pPr>
      <a:lvl3pPr marL="548640" indent="-137160" algn="l" defTabSz="685800" rtl="0" eaLnBrk="1" latinLnBrk="0" hangingPunct="1">
        <a:lnSpc>
          <a:spcPct val="90000"/>
        </a:lnSpc>
        <a:spcBef>
          <a:spcPts val="600"/>
        </a:spcBef>
        <a:buClr>
          <a:schemeClr val="accent1"/>
        </a:buClr>
        <a:buFont typeface="Arial" pitchFamily="34" charset="0"/>
        <a:buChar char="•"/>
        <a:defRPr sz="1200" kern="1200">
          <a:solidFill>
            <a:schemeClr val="tx1"/>
          </a:solidFill>
          <a:latin typeface="+mn-lt"/>
          <a:ea typeface="+mn-ea"/>
          <a:cs typeface="+mn-cs"/>
        </a:defRPr>
      </a:lvl3pPr>
      <a:lvl4pPr marL="720090" indent="-137160" algn="l" defTabSz="685800" rtl="0" eaLnBrk="1" latinLnBrk="0" hangingPunct="1">
        <a:lnSpc>
          <a:spcPct val="90000"/>
        </a:lnSpc>
        <a:spcBef>
          <a:spcPts val="600"/>
        </a:spcBef>
        <a:buClr>
          <a:schemeClr val="accent1"/>
        </a:buClr>
        <a:buFont typeface="Arial" pitchFamily="34" charset="0"/>
        <a:buChar char="•"/>
        <a:defRPr sz="1050" kern="1200">
          <a:solidFill>
            <a:schemeClr val="tx1"/>
          </a:solidFill>
          <a:latin typeface="+mn-lt"/>
          <a:ea typeface="+mn-ea"/>
          <a:cs typeface="+mn-cs"/>
        </a:defRPr>
      </a:lvl4pPr>
      <a:lvl5pPr marL="891540" indent="-137160" algn="l" defTabSz="685800" rtl="0" eaLnBrk="1" latinLnBrk="0" hangingPunct="1">
        <a:lnSpc>
          <a:spcPct val="90000"/>
        </a:lnSpc>
        <a:spcBef>
          <a:spcPts val="600"/>
        </a:spcBef>
        <a:buClr>
          <a:schemeClr val="accent1"/>
        </a:buClr>
        <a:buFont typeface="Arial" pitchFamily="34" charset="0"/>
        <a:buChar char="•"/>
        <a:defRPr sz="1050" kern="1200">
          <a:solidFill>
            <a:schemeClr val="tx1"/>
          </a:solidFill>
          <a:latin typeface="+mn-lt"/>
          <a:ea typeface="+mn-ea"/>
          <a:cs typeface="+mn-cs"/>
        </a:defRPr>
      </a:lvl5pPr>
      <a:lvl6pPr marL="1028700" indent="-137160" algn="l" defTabSz="685800" rtl="0" eaLnBrk="1" latinLnBrk="0" hangingPunct="1">
        <a:lnSpc>
          <a:spcPct val="90000"/>
        </a:lnSpc>
        <a:spcBef>
          <a:spcPts val="600"/>
        </a:spcBef>
        <a:buClr>
          <a:schemeClr val="accent1"/>
        </a:buClr>
        <a:buFont typeface="Arial" pitchFamily="34" charset="0"/>
        <a:buChar char="•"/>
        <a:defRPr sz="1050" kern="1200">
          <a:solidFill>
            <a:schemeClr val="tx1"/>
          </a:solidFill>
          <a:latin typeface="+mn-lt"/>
          <a:ea typeface="+mn-ea"/>
          <a:cs typeface="+mn-cs"/>
        </a:defRPr>
      </a:lvl6pPr>
      <a:lvl7pPr marL="1200150" indent="-137160" algn="l" defTabSz="685800" rtl="0" eaLnBrk="1" latinLnBrk="0" hangingPunct="1">
        <a:lnSpc>
          <a:spcPct val="90000"/>
        </a:lnSpc>
        <a:spcBef>
          <a:spcPts val="600"/>
        </a:spcBef>
        <a:buClr>
          <a:schemeClr val="accent1"/>
        </a:buClr>
        <a:buFont typeface="Arial" pitchFamily="34" charset="0"/>
        <a:buChar char="•"/>
        <a:defRPr sz="1050" kern="1200">
          <a:solidFill>
            <a:schemeClr val="tx1"/>
          </a:solidFill>
          <a:latin typeface="+mn-lt"/>
          <a:ea typeface="+mn-ea"/>
          <a:cs typeface="+mn-cs"/>
        </a:defRPr>
      </a:lvl7pPr>
      <a:lvl8pPr marL="1371600" indent="-137160" algn="l" defTabSz="685800" rtl="0" eaLnBrk="1" latinLnBrk="0" hangingPunct="1">
        <a:lnSpc>
          <a:spcPct val="90000"/>
        </a:lnSpc>
        <a:spcBef>
          <a:spcPts val="600"/>
        </a:spcBef>
        <a:buClr>
          <a:schemeClr val="accent1"/>
        </a:buClr>
        <a:buFont typeface="Arial" pitchFamily="34" charset="0"/>
        <a:buChar char="•"/>
        <a:defRPr sz="1050" kern="1200">
          <a:solidFill>
            <a:schemeClr val="tx1"/>
          </a:solidFill>
          <a:latin typeface="+mn-lt"/>
          <a:ea typeface="+mn-ea"/>
          <a:cs typeface="+mn-cs"/>
        </a:defRPr>
      </a:lvl8pPr>
      <a:lvl9pPr marL="1543050" indent="-137160" algn="l" defTabSz="685800" rtl="0" eaLnBrk="1" latinLnBrk="0" hangingPunct="1">
        <a:lnSpc>
          <a:spcPct val="90000"/>
        </a:lnSpc>
        <a:spcBef>
          <a:spcPts val="600"/>
        </a:spcBef>
        <a:buClr>
          <a:schemeClr val="accent1"/>
        </a:buClr>
        <a:buFont typeface="Arial"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hyperlink" Target="https://opencpu.neptuneinc.org/shiny-ohio-river/"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hyperlink" Target="https://users.neptuneinc.org/lgermain/TO0002/eda/exceedances_and_lags.html" TargetMode="Externa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42281" y="4462845"/>
            <a:ext cx="8423078" cy="1182601"/>
          </a:xfrm>
        </p:spPr>
        <p:txBody>
          <a:bodyPr>
            <a:noAutofit/>
          </a:bodyPr>
          <a:lstStyle/>
          <a:p>
            <a:pPr algn="ctr">
              <a:lnSpc>
                <a:spcPct val="100000"/>
              </a:lnSpc>
              <a:spcBef>
                <a:spcPts val="0"/>
              </a:spcBef>
            </a:pPr>
            <a:r>
              <a:rPr lang="en-US" sz="2000" dirty="0">
                <a:solidFill>
                  <a:schemeClr val="accent3">
                    <a:lumMod val="40000"/>
                    <a:lumOff val="60000"/>
                  </a:schemeClr>
                </a:solidFill>
              </a:rPr>
              <a:t>Chris Nietch</a:t>
            </a:r>
            <a:r>
              <a:rPr lang="en-US" sz="2000" baseline="30000" dirty="0">
                <a:solidFill>
                  <a:schemeClr val="accent3">
                    <a:lumMod val="40000"/>
                    <a:lumOff val="60000"/>
                  </a:schemeClr>
                </a:solidFill>
              </a:rPr>
              <a:t>1</a:t>
            </a:r>
            <a:r>
              <a:rPr lang="en-US" sz="2000" dirty="0">
                <a:solidFill>
                  <a:schemeClr val="accent3">
                    <a:lumMod val="40000"/>
                    <a:lumOff val="60000"/>
                  </a:schemeClr>
                </a:solidFill>
              </a:rPr>
              <a:t>, Leslie Gains-Germain</a:t>
            </a:r>
            <a:r>
              <a:rPr lang="en-US" sz="2000" baseline="30000" dirty="0">
                <a:solidFill>
                  <a:schemeClr val="accent3">
                    <a:lumMod val="40000"/>
                    <a:lumOff val="60000"/>
                  </a:schemeClr>
                </a:solidFill>
              </a:rPr>
              <a:t>2</a:t>
            </a:r>
            <a:r>
              <a:rPr lang="en-US" sz="2000" dirty="0">
                <a:solidFill>
                  <a:schemeClr val="accent3">
                    <a:lumMod val="40000"/>
                    <a:lumOff val="60000"/>
                  </a:schemeClr>
                </a:solidFill>
              </a:rPr>
              <a:t>, Jim Lazorchak</a:t>
            </a:r>
            <a:r>
              <a:rPr lang="en-US" sz="2000" baseline="30000" dirty="0">
                <a:solidFill>
                  <a:schemeClr val="accent3">
                    <a:lumMod val="40000"/>
                    <a:lumOff val="60000"/>
                  </a:schemeClr>
                </a:solidFill>
              </a:rPr>
              <a:t>1</a:t>
            </a:r>
            <a:r>
              <a:rPr lang="en-US" sz="2000" dirty="0">
                <a:solidFill>
                  <a:schemeClr val="accent3">
                    <a:lumMod val="40000"/>
                    <a:lumOff val="60000"/>
                  </a:schemeClr>
                </a:solidFill>
              </a:rPr>
              <a:t>, Scott Keely</a:t>
            </a:r>
            <a:r>
              <a:rPr lang="en-US" sz="2000" baseline="30000" dirty="0">
                <a:solidFill>
                  <a:schemeClr val="accent3">
                    <a:lumMod val="40000"/>
                    <a:lumOff val="60000"/>
                  </a:schemeClr>
                </a:solidFill>
              </a:rPr>
              <a:t>1</a:t>
            </a:r>
            <a:r>
              <a:rPr lang="en-US" sz="2000" dirty="0">
                <a:solidFill>
                  <a:schemeClr val="accent3">
                    <a:lumMod val="40000"/>
                    <a:lumOff val="60000"/>
                  </a:schemeClr>
                </a:solidFill>
              </a:rPr>
              <a:t>, </a:t>
            </a:r>
            <a:r>
              <a:rPr lang="en-US" i="1" baseline="30000" dirty="0">
                <a:solidFill>
                  <a:schemeClr val="tx1"/>
                </a:solidFill>
              </a:rPr>
              <a:t>1</a:t>
            </a:r>
            <a:r>
              <a:rPr lang="en-US" i="1" dirty="0">
                <a:solidFill>
                  <a:schemeClr val="tx1"/>
                </a:solidFill>
              </a:rPr>
              <a:t>USEPA, Office of Research and Development, and </a:t>
            </a:r>
            <a:r>
              <a:rPr lang="en-US" i="1" baseline="30000" dirty="0">
                <a:solidFill>
                  <a:schemeClr val="tx1"/>
                </a:solidFill>
              </a:rPr>
              <a:t>2</a:t>
            </a:r>
            <a:r>
              <a:rPr lang="en-US" i="1" dirty="0">
                <a:solidFill>
                  <a:schemeClr val="tx1"/>
                </a:solidFill>
              </a:rPr>
              <a:t>Neptune and Company</a:t>
            </a:r>
          </a:p>
          <a:p>
            <a:pPr indent="-893" algn="ctr"/>
            <a:r>
              <a:rPr lang="en-US" sz="2500" i="1" dirty="0">
                <a:solidFill>
                  <a:schemeClr val="tx1"/>
                </a:solidFill>
              </a:rPr>
              <a:t> </a:t>
            </a:r>
          </a:p>
        </p:txBody>
      </p:sp>
      <p:sp>
        <p:nvSpPr>
          <p:cNvPr id="9" name="Rectangle 8"/>
          <p:cNvSpPr/>
          <p:nvPr/>
        </p:nvSpPr>
        <p:spPr>
          <a:xfrm>
            <a:off x="865325" y="6088983"/>
            <a:ext cx="7882435" cy="523220"/>
          </a:xfrm>
          <a:prstGeom prst="rect">
            <a:avLst/>
          </a:prstGeom>
        </p:spPr>
        <p:txBody>
          <a:bodyPr wrap="square">
            <a:spAutoFit/>
          </a:bodyPr>
          <a:lstStyle/>
          <a:p>
            <a:pPr marR="6110"/>
            <a:r>
              <a:rPr lang="en-US" sz="1400" i="1" dirty="0">
                <a:cs typeface="Calibri" panose="020F0502020204030204" pitchFamily="34" charset="0"/>
              </a:rPr>
              <a:t>The ideas and opinions expressed herein are those of the authors and do not reflect official position or policy of their affiliated agencies</a:t>
            </a:r>
            <a:endParaRPr lang="en-US" sz="1400" dirty="0">
              <a:cs typeface="Calibri" panose="020F0502020204030204" pitchFamily="34" charset="0"/>
            </a:endParaRPr>
          </a:p>
        </p:txBody>
      </p:sp>
      <p:sp>
        <p:nvSpPr>
          <p:cNvPr id="10" name="Title 1"/>
          <p:cNvSpPr txBox="1">
            <a:spLocks/>
          </p:cNvSpPr>
          <p:nvPr/>
        </p:nvSpPr>
        <p:spPr>
          <a:xfrm>
            <a:off x="0" y="1032"/>
            <a:ext cx="9144000" cy="1001600"/>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800" dirty="0"/>
              <a:t>CyanoHAB Risk Characterization Model</a:t>
            </a:r>
          </a:p>
          <a:p>
            <a:pPr lvl="0" algn="ctr">
              <a:spcBef>
                <a:spcPct val="0"/>
              </a:spcBef>
              <a:defRPr/>
            </a:pPr>
            <a:r>
              <a:rPr lang="en-US" sz="2800" dirty="0"/>
              <a:t>for the Ohio River</a:t>
            </a:r>
            <a:endParaRPr lang="en-US" sz="2800" cap="all" dirty="0">
              <a:solidFill>
                <a:schemeClr val="tx1">
                  <a:lumMod val="95000"/>
                </a:schemeClr>
              </a:solidFill>
            </a:endParaRPr>
          </a:p>
        </p:txBody>
      </p:sp>
      <p:pic>
        <p:nvPicPr>
          <p:cNvPr id="12" name="Picture 11"/>
          <p:cNvPicPr>
            <a:picLocks noChangeAspect="1"/>
          </p:cNvPicPr>
          <p:nvPr/>
        </p:nvPicPr>
        <p:blipFill>
          <a:blip r:embed="rId2"/>
          <a:stretch>
            <a:fillRect/>
          </a:stretch>
        </p:blipFill>
        <p:spPr>
          <a:xfrm>
            <a:off x="104182" y="6129733"/>
            <a:ext cx="676198" cy="647114"/>
          </a:xfrm>
          <a:prstGeom prst="rect">
            <a:avLst/>
          </a:prstGeom>
          <a:ln w="3175">
            <a:solidFill>
              <a:schemeClr val="tx1">
                <a:lumMod val="85000"/>
              </a:schemeClr>
            </a:solidFill>
          </a:ln>
        </p:spPr>
      </p:pic>
      <p:pic>
        <p:nvPicPr>
          <p:cNvPr id="14" name="Picture 2">
            <a:extLst>
              <a:ext uri="{FF2B5EF4-FFF2-40B4-BE49-F238E27FC236}">
                <a16:creationId xmlns:a16="http://schemas.microsoft.com/office/drawing/2014/main" id="{9947B996-0B6D-40A0-9ECF-0F002068D9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444" y="1587650"/>
            <a:ext cx="3782038" cy="2526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a:extLst>
              <a:ext uri="{FF2B5EF4-FFF2-40B4-BE49-F238E27FC236}">
                <a16:creationId xmlns:a16="http://schemas.microsoft.com/office/drawing/2014/main" id="{F9A7F517-8A37-44B2-9B0D-CD369E6E6B03}"/>
              </a:ext>
            </a:extLst>
          </p:cNvPr>
          <p:cNvSpPr txBox="1"/>
          <p:nvPr/>
        </p:nvSpPr>
        <p:spPr>
          <a:xfrm>
            <a:off x="690444" y="3818768"/>
            <a:ext cx="2133600" cy="261610"/>
          </a:xfrm>
          <a:prstGeom prst="rect">
            <a:avLst/>
          </a:prstGeom>
          <a:noFill/>
        </p:spPr>
        <p:txBody>
          <a:bodyPr wrap="square" rtlCol="0">
            <a:spAutoFit/>
          </a:bodyPr>
          <a:lstStyle/>
          <a:p>
            <a:r>
              <a:rPr lang="en-US" sz="1100" dirty="0"/>
              <a:t>Photo: </a:t>
            </a:r>
            <a:r>
              <a:rPr lang="en-US" sz="1100" dirty="0" err="1"/>
              <a:t>Flikr</a:t>
            </a:r>
            <a:r>
              <a:rPr lang="en-US" sz="1100" dirty="0"/>
              <a:t> (J Stephen Conn)</a:t>
            </a:r>
          </a:p>
        </p:txBody>
      </p:sp>
      <p:pic>
        <p:nvPicPr>
          <p:cNvPr id="16" name="Picture 15">
            <a:extLst>
              <a:ext uri="{FF2B5EF4-FFF2-40B4-BE49-F238E27FC236}">
                <a16:creationId xmlns:a16="http://schemas.microsoft.com/office/drawing/2014/main" id="{EAA03997-9CE9-45D4-9B60-05A50DBE60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0877" y="1587651"/>
            <a:ext cx="4016884" cy="2520827"/>
          </a:xfrm>
          <a:prstGeom prst="rect">
            <a:avLst/>
          </a:prstGeom>
        </p:spPr>
      </p:pic>
    </p:spTree>
    <p:extLst>
      <p:ext uri="{BB962C8B-B14F-4D97-AF65-F5344CB8AC3E}">
        <p14:creationId xmlns:p14="http://schemas.microsoft.com/office/powerpoint/2010/main" val="10518781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Results</a:t>
            </a:r>
          </a:p>
        </p:txBody>
      </p:sp>
      <p:pic>
        <p:nvPicPr>
          <p:cNvPr id="15" name="Picture 14"/>
          <p:cNvPicPr>
            <a:picLocks noChangeAspect="1"/>
          </p:cNvPicPr>
          <p:nvPr/>
        </p:nvPicPr>
        <p:blipFill>
          <a:blip r:embed="rId3"/>
          <a:stretch>
            <a:fillRect/>
          </a:stretch>
        </p:blipFill>
        <p:spPr>
          <a:xfrm>
            <a:off x="57733" y="55251"/>
            <a:ext cx="676198" cy="647114"/>
          </a:xfrm>
          <a:prstGeom prst="rect">
            <a:avLst/>
          </a:prstGeom>
          <a:ln w="3175">
            <a:solidFill>
              <a:schemeClr val="tx1">
                <a:lumMod val="85000"/>
              </a:schemeClr>
            </a:solidFill>
          </a:ln>
        </p:spPr>
      </p:pic>
      <p:sp>
        <p:nvSpPr>
          <p:cNvPr id="3" name="Rectangle 2">
            <a:extLst>
              <a:ext uri="{FF2B5EF4-FFF2-40B4-BE49-F238E27FC236}">
                <a16:creationId xmlns:a16="http://schemas.microsoft.com/office/drawing/2014/main" id="{166D262A-7E2D-42D6-9BDA-60F83226D39F}"/>
              </a:ext>
            </a:extLst>
          </p:cNvPr>
          <p:cNvSpPr/>
          <p:nvPr/>
        </p:nvSpPr>
        <p:spPr>
          <a:xfrm>
            <a:off x="319630" y="902551"/>
            <a:ext cx="8585200" cy="584775"/>
          </a:xfrm>
          <a:prstGeom prst="rect">
            <a:avLst/>
          </a:prstGeom>
          <a:solidFill>
            <a:schemeClr val="accent5">
              <a:lumMod val="40000"/>
              <a:lumOff val="60000"/>
            </a:schemeClr>
          </a:solidFill>
        </p:spPr>
        <p:txBody>
          <a:bodyPr wrap="square">
            <a:spAutoFit/>
          </a:bodyPr>
          <a:lstStyle/>
          <a:p>
            <a:pPr>
              <a:defRPr/>
            </a:pPr>
            <a:r>
              <a:rPr lang="en-US" sz="1600" dirty="0">
                <a:solidFill>
                  <a:schemeClr val="bg1"/>
                </a:solidFill>
                <a:cs typeface="Times New Roman" panose="02020603050405020304" pitchFamily="18" charset="0"/>
              </a:rPr>
              <a:t>Probability plots are produced for each site with uncertainty. The model characterizes the uniqueness of the 2015 flow conditions at 20 of the 24 sites.</a:t>
            </a:r>
          </a:p>
        </p:txBody>
      </p:sp>
      <p:pic>
        <p:nvPicPr>
          <p:cNvPr id="2" name="Picture 1">
            <a:extLst>
              <a:ext uri="{FF2B5EF4-FFF2-40B4-BE49-F238E27FC236}">
                <a16:creationId xmlns:a16="http://schemas.microsoft.com/office/drawing/2014/main" id="{E8B5AB06-185F-488B-92C9-667BDE18AFB5}"/>
              </a:ext>
            </a:extLst>
          </p:cNvPr>
          <p:cNvPicPr>
            <a:picLocks noChangeAspect="1"/>
          </p:cNvPicPr>
          <p:nvPr/>
        </p:nvPicPr>
        <p:blipFill>
          <a:blip r:embed="rId4"/>
          <a:stretch>
            <a:fillRect/>
          </a:stretch>
        </p:blipFill>
        <p:spPr>
          <a:xfrm>
            <a:off x="1977887" y="1588617"/>
            <a:ext cx="5188226" cy="4088446"/>
          </a:xfrm>
          <a:prstGeom prst="rect">
            <a:avLst/>
          </a:prstGeom>
        </p:spPr>
      </p:pic>
      <p:sp>
        <p:nvSpPr>
          <p:cNvPr id="4" name="Rectangle 3">
            <a:extLst>
              <a:ext uri="{FF2B5EF4-FFF2-40B4-BE49-F238E27FC236}">
                <a16:creationId xmlns:a16="http://schemas.microsoft.com/office/drawing/2014/main" id="{A93ECAE9-6C3C-481B-9754-6F1170C4F794}"/>
              </a:ext>
            </a:extLst>
          </p:cNvPr>
          <p:cNvSpPr/>
          <p:nvPr/>
        </p:nvSpPr>
        <p:spPr>
          <a:xfrm>
            <a:off x="395832" y="5789241"/>
            <a:ext cx="8585200" cy="830997"/>
          </a:xfrm>
          <a:prstGeom prst="rect">
            <a:avLst/>
          </a:prstGeom>
          <a:solidFill>
            <a:schemeClr val="accent5">
              <a:lumMod val="40000"/>
              <a:lumOff val="60000"/>
            </a:schemeClr>
          </a:solidFill>
        </p:spPr>
        <p:txBody>
          <a:bodyPr wrap="square">
            <a:spAutoFit/>
          </a:bodyPr>
          <a:lstStyle/>
          <a:p>
            <a:pPr>
              <a:defRPr/>
            </a:pPr>
            <a:r>
              <a:rPr lang="en-US" sz="1600" i="1" dirty="0">
                <a:solidFill>
                  <a:srgbClr val="C00000"/>
                </a:solidFill>
                <a:cs typeface="Times New Roman" panose="02020603050405020304" pitchFamily="18" charset="0"/>
              </a:rPr>
              <a:t>Interpretation</a:t>
            </a:r>
            <a:r>
              <a:rPr lang="en-US" sz="1600" dirty="0">
                <a:solidFill>
                  <a:srgbClr val="C00000"/>
                </a:solidFill>
                <a:cs typeface="Times New Roman" panose="02020603050405020304" pitchFamily="18" charset="0"/>
              </a:rPr>
              <a:t>: If river monitors observe a current day ratio of 28 that has been increasing for the previous 15 days, the probability of 2015 bloom conditions is 99% with a 95% confidence interval from 60% to 99.9%. </a:t>
            </a:r>
          </a:p>
        </p:txBody>
      </p:sp>
    </p:spTree>
    <p:extLst>
      <p:ext uri="{BB962C8B-B14F-4D97-AF65-F5344CB8AC3E}">
        <p14:creationId xmlns:p14="http://schemas.microsoft.com/office/powerpoint/2010/main" val="114982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Supporting Evidence - Nutrients</a:t>
            </a:r>
          </a:p>
        </p:txBody>
      </p:sp>
      <p:pic>
        <p:nvPicPr>
          <p:cNvPr id="15" name="Picture 14"/>
          <p:cNvPicPr>
            <a:picLocks noChangeAspect="1"/>
          </p:cNvPicPr>
          <p:nvPr/>
        </p:nvPicPr>
        <p:blipFill>
          <a:blip r:embed="rId2"/>
          <a:stretch>
            <a:fillRect/>
          </a:stretch>
        </p:blipFill>
        <p:spPr>
          <a:xfrm>
            <a:off x="57733" y="55251"/>
            <a:ext cx="676198" cy="647114"/>
          </a:xfrm>
          <a:prstGeom prst="rect">
            <a:avLst/>
          </a:prstGeom>
          <a:ln w="3175">
            <a:solidFill>
              <a:schemeClr val="tx1">
                <a:lumMod val="85000"/>
              </a:schemeClr>
            </a:solidFill>
          </a:ln>
        </p:spPr>
      </p:pic>
      <p:sp>
        <p:nvSpPr>
          <p:cNvPr id="3" name="Rectangle 2">
            <a:extLst>
              <a:ext uri="{FF2B5EF4-FFF2-40B4-BE49-F238E27FC236}">
                <a16:creationId xmlns:a16="http://schemas.microsoft.com/office/drawing/2014/main" id="{166D262A-7E2D-42D6-9BDA-60F83226D39F}"/>
              </a:ext>
            </a:extLst>
          </p:cNvPr>
          <p:cNvSpPr/>
          <p:nvPr/>
        </p:nvSpPr>
        <p:spPr>
          <a:xfrm>
            <a:off x="279400" y="1265208"/>
            <a:ext cx="8585200" cy="1077218"/>
          </a:xfrm>
          <a:prstGeom prst="rect">
            <a:avLst/>
          </a:prstGeom>
          <a:solidFill>
            <a:schemeClr val="accent5">
              <a:lumMod val="40000"/>
              <a:lumOff val="60000"/>
            </a:schemeClr>
          </a:solidFill>
        </p:spPr>
        <p:txBody>
          <a:bodyPr wrap="square">
            <a:spAutoFit/>
          </a:bodyPr>
          <a:lstStyle/>
          <a:p>
            <a:pPr marL="173038" indent="-173038">
              <a:buFont typeface="Arial" panose="020B0604020202020204" pitchFamily="34" charset="0"/>
              <a:buChar char="•"/>
              <a:defRPr/>
            </a:pPr>
            <a:r>
              <a:rPr lang="en-US" sz="1600" dirty="0">
                <a:solidFill>
                  <a:schemeClr val="bg1"/>
                </a:solidFill>
                <a:cs typeface="Times New Roman" panose="02020603050405020304" pitchFamily="18" charset="0"/>
              </a:rPr>
              <a:t>ORSANCO’s nutrient monitoring data for the mainstem and tributaries were analyzed to determine if there was evidence for elevated nutrient loads in and to the river in the period before the bloom (i.e., July). There were.</a:t>
            </a:r>
          </a:p>
          <a:p>
            <a:pPr marL="173038" indent="-173038">
              <a:buFont typeface="Arial" panose="020B0604020202020204" pitchFamily="34" charset="0"/>
              <a:buChar char="•"/>
              <a:defRPr/>
            </a:pPr>
            <a:r>
              <a:rPr lang="en-US" sz="1600" dirty="0">
                <a:solidFill>
                  <a:schemeClr val="bg1"/>
                </a:solidFill>
                <a:cs typeface="Times New Roman" panose="02020603050405020304" pitchFamily="18" charset="0"/>
              </a:rPr>
              <a:t>Plots of the data for TP, TN, and TIN are available in the risk characterization tool</a:t>
            </a:r>
          </a:p>
        </p:txBody>
      </p:sp>
      <p:pic>
        <p:nvPicPr>
          <p:cNvPr id="2" name="Picture 1">
            <a:extLst>
              <a:ext uri="{FF2B5EF4-FFF2-40B4-BE49-F238E27FC236}">
                <a16:creationId xmlns:a16="http://schemas.microsoft.com/office/drawing/2014/main" id="{8FD5A804-DB43-46FF-AC89-893E2FED7750}"/>
              </a:ext>
            </a:extLst>
          </p:cNvPr>
          <p:cNvPicPr>
            <a:picLocks noChangeAspect="1"/>
          </p:cNvPicPr>
          <p:nvPr/>
        </p:nvPicPr>
        <p:blipFill>
          <a:blip r:embed="rId3"/>
          <a:stretch>
            <a:fillRect/>
          </a:stretch>
        </p:blipFill>
        <p:spPr>
          <a:xfrm>
            <a:off x="279400" y="2818185"/>
            <a:ext cx="4202471" cy="3540125"/>
          </a:xfrm>
          <a:prstGeom prst="rect">
            <a:avLst/>
          </a:prstGeom>
        </p:spPr>
      </p:pic>
      <p:pic>
        <p:nvPicPr>
          <p:cNvPr id="4" name="Picture 3">
            <a:extLst>
              <a:ext uri="{FF2B5EF4-FFF2-40B4-BE49-F238E27FC236}">
                <a16:creationId xmlns:a16="http://schemas.microsoft.com/office/drawing/2014/main" id="{C1D6AA0F-82A3-4300-A37E-D908F4B155D0}"/>
              </a:ext>
            </a:extLst>
          </p:cNvPr>
          <p:cNvPicPr>
            <a:picLocks noChangeAspect="1"/>
          </p:cNvPicPr>
          <p:nvPr/>
        </p:nvPicPr>
        <p:blipFill>
          <a:blip r:embed="rId4"/>
          <a:stretch>
            <a:fillRect/>
          </a:stretch>
        </p:blipFill>
        <p:spPr>
          <a:xfrm>
            <a:off x="4674485" y="2818184"/>
            <a:ext cx="4190115" cy="3540125"/>
          </a:xfrm>
          <a:prstGeom prst="rect">
            <a:avLst/>
          </a:prstGeom>
        </p:spPr>
      </p:pic>
      <p:sp>
        <p:nvSpPr>
          <p:cNvPr id="6" name="TextBox 5">
            <a:extLst>
              <a:ext uri="{FF2B5EF4-FFF2-40B4-BE49-F238E27FC236}">
                <a16:creationId xmlns:a16="http://schemas.microsoft.com/office/drawing/2014/main" id="{0A64F13A-1359-4241-9C39-3416C4C1045E}"/>
              </a:ext>
            </a:extLst>
          </p:cNvPr>
          <p:cNvSpPr txBox="1"/>
          <p:nvPr/>
        </p:nvSpPr>
        <p:spPr>
          <a:xfrm>
            <a:off x="507366" y="2448852"/>
            <a:ext cx="3746538" cy="369332"/>
          </a:xfrm>
          <a:prstGeom prst="rect">
            <a:avLst/>
          </a:prstGeom>
          <a:noFill/>
        </p:spPr>
        <p:txBody>
          <a:bodyPr wrap="none" rtlCol="0">
            <a:spAutoFit/>
          </a:bodyPr>
          <a:lstStyle/>
          <a:p>
            <a:r>
              <a:rPr lang="en-US" dirty="0">
                <a:solidFill>
                  <a:schemeClr val="accent6">
                    <a:lumMod val="40000"/>
                    <a:lumOff val="60000"/>
                  </a:schemeClr>
                </a:solidFill>
              </a:rPr>
              <a:t>Total Phosphorus Mainstem Loads</a:t>
            </a:r>
          </a:p>
        </p:txBody>
      </p:sp>
      <p:sp>
        <p:nvSpPr>
          <p:cNvPr id="8" name="TextBox 7">
            <a:extLst>
              <a:ext uri="{FF2B5EF4-FFF2-40B4-BE49-F238E27FC236}">
                <a16:creationId xmlns:a16="http://schemas.microsoft.com/office/drawing/2014/main" id="{EE85A79D-D8F0-41F5-BBB7-1ADDFA6E2661}"/>
              </a:ext>
            </a:extLst>
          </p:cNvPr>
          <p:cNvSpPr txBox="1"/>
          <p:nvPr/>
        </p:nvSpPr>
        <p:spPr>
          <a:xfrm>
            <a:off x="4890096" y="2448852"/>
            <a:ext cx="3756156" cy="369332"/>
          </a:xfrm>
          <a:prstGeom prst="rect">
            <a:avLst/>
          </a:prstGeom>
          <a:noFill/>
        </p:spPr>
        <p:txBody>
          <a:bodyPr wrap="none" rtlCol="0">
            <a:spAutoFit/>
          </a:bodyPr>
          <a:lstStyle/>
          <a:p>
            <a:r>
              <a:rPr lang="en-US" dirty="0">
                <a:solidFill>
                  <a:schemeClr val="accent6">
                    <a:lumMod val="40000"/>
                    <a:lumOff val="60000"/>
                  </a:schemeClr>
                </a:solidFill>
              </a:rPr>
              <a:t>Total Phosphorus Tributary Loads</a:t>
            </a:r>
          </a:p>
        </p:txBody>
      </p:sp>
      <p:sp>
        <p:nvSpPr>
          <p:cNvPr id="7" name="TextBox 6">
            <a:extLst>
              <a:ext uri="{FF2B5EF4-FFF2-40B4-BE49-F238E27FC236}">
                <a16:creationId xmlns:a16="http://schemas.microsoft.com/office/drawing/2014/main" id="{3184DB8E-12A4-4A2E-BFAB-7A4120E3487A}"/>
              </a:ext>
            </a:extLst>
          </p:cNvPr>
          <p:cNvSpPr txBox="1"/>
          <p:nvPr/>
        </p:nvSpPr>
        <p:spPr>
          <a:xfrm>
            <a:off x="2296160" y="3429000"/>
            <a:ext cx="946093" cy="307777"/>
          </a:xfrm>
          <a:prstGeom prst="rect">
            <a:avLst/>
          </a:prstGeom>
          <a:noFill/>
        </p:spPr>
        <p:txBody>
          <a:bodyPr wrap="none" rtlCol="0">
            <a:spAutoFit/>
          </a:bodyPr>
          <a:lstStyle/>
          <a:p>
            <a:r>
              <a:rPr lang="en-US" sz="1400" dirty="0">
                <a:solidFill>
                  <a:schemeClr val="bg1"/>
                </a:solidFill>
              </a:rPr>
              <a:t>July 2015</a:t>
            </a:r>
          </a:p>
        </p:txBody>
      </p:sp>
      <p:cxnSp>
        <p:nvCxnSpPr>
          <p:cNvPr id="10" name="Straight Arrow Connector 9">
            <a:extLst>
              <a:ext uri="{FF2B5EF4-FFF2-40B4-BE49-F238E27FC236}">
                <a16:creationId xmlns:a16="http://schemas.microsoft.com/office/drawing/2014/main" id="{C6ED2DF7-7DED-4FE2-8E75-360286928C31}"/>
              </a:ext>
            </a:extLst>
          </p:cNvPr>
          <p:cNvCxnSpPr/>
          <p:nvPr/>
        </p:nvCxnSpPr>
        <p:spPr>
          <a:xfrm>
            <a:off x="2794000" y="3769360"/>
            <a:ext cx="579120" cy="29464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36301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Supporting Evidence – Residence Time</a:t>
            </a:r>
          </a:p>
        </p:txBody>
      </p:sp>
      <p:pic>
        <p:nvPicPr>
          <p:cNvPr id="15" name="Picture 14"/>
          <p:cNvPicPr>
            <a:picLocks noChangeAspect="1"/>
          </p:cNvPicPr>
          <p:nvPr/>
        </p:nvPicPr>
        <p:blipFill>
          <a:blip r:embed="rId3"/>
          <a:stretch>
            <a:fillRect/>
          </a:stretch>
        </p:blipFill>
        <p:spPr>
          <a:xfrm>
            <a:off x="57733" y="55251"/>
            <a:ext cx="676198" cy="647114"/>
          </a:xfrm>
          <a:prstGeom prst="rect">
            <a:avLst/>
          </a:prstGeom>
          <a:ln w="3175">
            <a:solidFill>
              <a:schemeClr val="tx1">
                <a:lumMod val="85000"/>
              </a:schemeClr>
            </a:solidFill>
          </a:ln>
        </p:spPr>
      </p:pic>
      <p:sp>
        <p:nvSpPr>
          <p:cNvPr id="3" name="Rectangle 2">
            <a:extLst>
              <a:ext uri="{FF2B5EF4-FFF2-40B4-BE49-F238E27FC236}">
                <a16:creationId xmlns:a16="http://schemas.microsoft.com/office/drawing/2014/main" id="{166D262A-7E2D-42D6-9BDA-60F83226D39F}"/>
              </a:ext>
            </a:extLst>
          </p:cNvPr>
          <p:cNvSpPr/>
          <p:nvPr/>
        </p:nvSpPr>
        <p:spPr>
          <a:xfrm>
            <a:off x="279400" y="1082328"/>
            <a:ext cx="8585200" cy="1815882"/>
          </a:xfrm>
          <a:prstGeom prst="rect">
            <a:avLst/>
          </a:prstGeom>
          <a:solidFill>
            <a:schemeClr val="accent5">
              <a:lumMod val="40000"/>
              <a:lumOff val="60000"/>
            </a:schemeClr>
          </a:solidFill>
        </p:spPr>
        <p:txBody>
          <a:bodyPr wrap="square">
            <a:spAutoFit/>
          </a:bodyPr>
          <a:lstStyle/>
          <a:p>
            <a:pPr marL="173038" indent="-173038">
              <a:buFont typeface="Arial" panose="020B0604020202020204" pitchFamily="34" charset="0"/>
              <a:buChar char="•"/>
              <a:defRPr/>
            </a:pPr>
            <a:r>
              <a:rPr lang="en-US" sz="1600" dirty="0">
                <a:solidFill>
                  <a:schemeClr val="bg1"/>
                </a:solidFill>
                <a:cs typeface="Times New Roman" panose="02020603050405020304" pitchFamily="18" charset="0"/>
              </a:rPr>
              <a:t>The USACE provided pool volumes for the river. The L&amp;Ds are operated largely to maintain a consistent pool volume for navigation. The volumes were used to determine if there was evidence supporting the idea that water residence time leading up to and during the bloom is a controlling factor. </a:t>
            </a:r>
          </a:p>
          <a:p>
            <a:pPr marL="173038" indent="-173038">
              <a:buFont typeface="Arial" panose="020B0604020202020204" pitchFamily="34" charset="0"/>
              <a:buChar char="•"/>
              <a:defRPr/>
            </a:pPr>
            <a:r>
              <a:rPr lang="en-US" sz="1600" dirty="0">
                <a:solidFill>
                  <a:schemeClr val="bg1"/>
                </a:solidFill>
                <a:cs typeface="Times New Roman" panose="02020603050405020304" pitchFamily="18" charset="0"/>
              </a:rPr>
              <a:t>Perhaps residence times in the upper river were not long enough for blooms to develop in sites above Pike Island. </a:t>
            </a:r>
          </a:p>
          <a:p>
            <a:pPr marL="173038" indent="-173038">
              <a:buFont typeface="Arial" panose="020B0604020202020204" pitchFamily="34" charset="0"/>
              <a:buChar char="•"/>
              <a:defRPr/>
            </a:pPr>
            <a:r>
              <a:rPr lang="en-US" sz="1600" dirty="0">
                <a:solidFill>
                  <a:schemeClr val="bg1"/>
                </a:solidFill>
                <a:cs typeface="Times New Roman" panose="02020603050405020304" pitchFamily="18" charset="0"/>
              </a:rPr>
              <a:t>Residence times in the upper river sites were shorter.</a:t>
            </a:r>
          </a:p>
        </p:txBody>
      </p:sp>
      <p:pic>
        <p:nvPicPr>
          <p:cNvPr id="2" name="Picture 1">
            <a:extLst>
              <a:ext uri="{FF2B5EF4-FFF2-40B4-BE49-F238E27FC236}">
                <a16:creationId xmlns:a16="http://schemas.microsoft.com/office/drawing/2014/main" id="{B0220348-4941-4984-9C12-9643A692F104}"/>
              </a:ext>
            </a:extLst>
          </p:cNvPr>
          <p:cNvPicPr>
            <a:picLocks noChangeAspect="1"/>
          </p:cNvPicPr>
          <p:nvPr/>
        </p:nvPicPr>
        <p:blipFill rotWithShape="1">
          <a:blip r:embed="rId4"/>
          <a:srcRect l="4064" r="7550"/>
          <a:stretch/>
        </p:blipFill>
        <p:spPr>
          <a:xfrm>
            <a:off x="4713679" y="3069273"/>
            <a:ext cx="4226813" cy="3090074"/>
          </a:xfrm>
          <a:prstGeom prst="rect">
            <a:avLst/>
          </a:prstGeom>
        </p:spPr>
      </p:pic>
      <p:pic>
        <p:nvPicPr>
          <p:cNvPr id="4" name="Picture 3">
            <a:extLst>
              <a:ext uri="{FF2B5EF4-FFF2-40B4-BE49-F238E27FC236}">
                <a16:creationId xmlns:a16="http://schemas.microsoft.com/office/drawing/2014/main" id="{359808BA-D5AE-4FE5-98A7-EE4391DC5500}"/>
              </a:ext>
            </a:extLst>
          </p:cNvPr>
          <p:cNvPicPr>
            <a:picLocks noChangeAspect="1"/>
          </p:cNvPicPr>
          <p:nvPr/>
        </p:nvPicPr>
        <p:blipFill>
          <a:blip r:embed="rId5"/>
          <a:stretch>
            <a:fillRect/>
          </a:stretch>
        </p:blipFill>
        <p:spPr>
          <a:xfrm>
            <a:off x="279400" y="3069273"/>
            <a:ext cx="4186356" cy="3090074"/>
          </a:xfrm>
          <a:prstGeom prst="rect">
            <a:avLst/>
          </a:prstGeom>
        </p:spPr>
      </p:pic>
      <p:sp>
        <p:nvSpPr>
          <p:cNvPr id="6" name="Rectangle 5">
            <a:extLst>
              <a:ext uri="{FF2B5EF4-FFF2-40B4-BE49-F238E27FC236}">
                <a16:creationId xmlns:a16="http://schemas.microsoft.com/office/drawing/2014/main" id="{79E0251A-13AA-48AD-BF9A-C2F8EF72B561}"/>
              </a:ext>
            </a:extLst>
          </p:cNvPr>
          <p:cNvSpPr/>
          <p:nvPr/>
        </p:nvSpPr>
        <p:spPr>
          <a:xfrm>
            <a:off x="279400" y="6330410"/>
            <a:ext cx="7750629" cy="369332"/>
          </a:xfrm>
          <a:prstGeom prst="rect">
            <a:avLst/>
          </a:prstGeom>
        </p:spPr>
        <p:txBody>
          <a:bodyPr wrap="square">
            <a:spAutoFit/>
          </a:bodyPr>
          <a:lstStyle/>
          <a:p>
            <a:r>
              <a:rPr lang="en-US" i="1" dirty="0"/>
              <a:t>We’re looking into modeling residence times rather than flows.</a:t>
            </a:r>
          </a:p>
        </p:txBody>
      </p:sp>
    </p:spTree>
    <p:extLst>
      <p:ext uri="{BB962C8B-B14F-4D97-AF65-F5344CB8AC3E}">
        <p14:creationId xmlns:p14="http://schemas.microsoft.com/office/powerpoint/2010/main" val="2382914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E917A3-74FE-4324-9A27-2702761AAC07}"/>
              </a:ext>
            </a:extLst>
          </p:cNvPr>
          <p:cNvPicPr>
            <a:picLocks noChangeAspect="1"/>
          </p:cNvPicPr>
          <p:nvPr/>
        </p:nvPicPr>
        <p:blipFill>
          <a:blip r:embed="rId3"/>
          <a:stretch>
            <a:fillRect/>
          </a:stretch>
        </p:blipFill>
        <p:spPr>
          <a:xfrm>
            <a:off x="1988830" y="2191647"/>
            <a:ext cx="5184856" cy="4610194"/>
          </a:xfrm>
          <a:prstGeom prst="rect">
            <a:avLst/>
          </a:prstGeom>
        </p:spPr>
      </p:pic>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Risk Characterization Tool - Demo</a:t>
            </a:r>
          </a:p>
        </p:txBody>
      </p:sp>
      <p:pic>
        <p:nvPicPr>
          <p:cNvPr id="15" name="Picture 14"/>
          <p:cNvPicPr>
            <a:picLocks noChangeAspect="1"/>
          </p:cNvPicPr>
          <p:nvPr/>
        </p:nvPicPr>
        <p:blipFill>
          <a:blip r:embed="rId4"/>
          <a:stretch>
            <a:fillRect/>
          </a:stretch>
        </p:blipFill>
        <p:spPr>
          <a:xfrm>
            <a:off x="57733" y="55251"/>
            <a:ext cx="676198" cy="647114"/>
          </a:xfrm>
          <a:prstGeom prst="rect">
            <a:avLst/>
          </a:prstGeom>
          <a:ln w="3175">
            <a:solidFill>
              <a:schemeClr val="tx1">
                <a:lumMod val="85000"/>
              </a:schemeClr>
            </a:solidFill>
          </a:ln>
        </p:spPr>
      </p:pic>
      <p:sp>
        <p:nvSpPr>
          <p:cNvPr id="3" name="Rectangle 2">
            <a:extLst>
              <a:ext uri="{FF2B5EF4-FFF2-40B4-BE49-F238E27FC236}">
                <a16:creationId xmlns:a16="http://schemas.microsoft.com/office/drawing/2014/main" id="{166D262A-7E2D-42D6-9BDA-60F83226D39F}"/>
              </a:ext>
            </a:extLst>
          </p:cNvPr>
          <p:cNvSpPr/>
          <p:nvPr/>
        </p:nvSpPr>
        <p:spPr>
          <a:xfrm>
            <a:off x="279400" y="929928"/>
            <a:ext cx="8585200" cy="1323439"/>
          </a:xfrm>
          <a:prstGeom prst="rect">
            <a:avLst/>
          </a:prstGeom>
          <a:solidFill>
            <a:schemeClr val="accent5">
              <a:lumMod val="40000"/>
              <a:lumOff val="60000"/>
            </a:schemeClr>
          </a:solidFill>
        </p:spPr>
        <p:txBody>
          <a:bodyPr wrap="square">
            <a:spAutoFit/>
          </a:bodyPr>
          <a:lstStyle/>
          <a:p>
            <a:pPr marL="173038" indent="-173038">
              <a:buFont typeface="Arial" panose="020B0604020202020204" pitchFamily="34" charset="0"/>
              <a:buChar char="•"/>
              <a:defRPr/>
            </a:pPr>
            <a:r>
              <a:rPr lang="en-US" sz="1600" dirty="0">
                <a:solidFill>
                  <a:schemeClr val="bg1"/>
                </a:solidFill>
                <a:cs typeface="Times New Roman" panose="02020603050405020304" pitchFamily="18" charset="0"/>
              </a:rPr>
              <a:t>R Shiny software was used to develop a web application that would allow river stakeholders to visualize data and model results. </a:t>
            </a:r>
            <a:r>
              <a:rPr lang="en-US" sz="1600" u="sng" dirty="0">
                <a:hlinkClick r:id="rId5"/>
              </a:rPr>
              <a:t>https://opencpu.neptuneinc.org/shiny-ohio-river/</a:t>
            </a:r>
            <a:endParaRPr lang="en-US" sz="1600" dirty="0">
              <a:solidFill>
                <a:schemeClr val="bg1"/>
              </a:solidFill>
              <a:cs typeface="Times New Roman" panose="02020603050405020304" pitchFamily="18" charset="0"/>
            </a:endParaRPr>
          </a:p>
          <a:p>
            <a:pPr marL="173038" indent="-173038">
              <a:buFont typeface="Arial" panose="020B0604020202020204" pitchFamily="34" charset="0"/>
              <a:buChar char="•"/>
              <a:defRPr/>
            </a:pPr>
            <a:r>
              <a:rPr lang="en-US" sz="1600" u="sng" dirty="0">
                <a:solidFill>
                  <a:schemeClr val="bg1"/>
                </a:solidFill>
                <a:cs typeface="Times New Roman" panose="02020603050405020304" pitchFamily="18" charset="0"/>
              </a:rPr>
              <a:t>Where real-time flow data is available </a:t>
            </a:r>
            <a:r>
              <a:rPr lang="en-US" sz="1600" dirty="0">
                <a:solidFill>
                  <a:schemeClr val="bg1"/>
                </a:solidFill>
                <a:cs typeface="Times New Roman" panose="02020603050405020304" pitchFamily="18" charset="0"/>
              </a:rPr>
              <a:t>the tool calculates the independent variables in the Bayesian model, then characterizes the existing conditions relative to those of 2015.</a:t>
            </a:r>
          </a:p>
          <a:p>
            <a:pPr marL="173038" indent="-173038">
              <a:buFont typeface="Arial" panose="020B0604020202020204" pitchFamily="34" charset="0"/>
              <a:buChar char="•"/>
              <a:defRPr/>
            </a:pPr>
            <a:r>
              <a:rPr lang="en-US" sz="1600" dirty="0">
                <a:solidFill>
                  <a:schemeClr val="bg1"/>
                </a:solidFill>
                <a:cs typeface="Times New Roman" panose="02020603050405020304" pitchFamily="18" charset="0"/>
              </a:rPr>
              <a:t>The result is then reported as a similarity to 2015 conditions in terms of a probability.</a:t>
            </a:r>
          </a:p>
        </p:txBody>
      </p:sp>
    </p:spTree>
    <p:extLst>
      <p:ext uri="{BB962C8B-B14F-4D97-AF65-F5344CB8AC3E}">
        <p14:creationId xmlns:p14="http://schemas.microsoft.com/office/powerpoint/2010/main" val="31636828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3200" cap="all" dirty="0">
                <a:solidFill>
                  <a:schemeClr val="tx1">
                    <a:lumMod val="95000"/>
                  </a:schemeClr>
                </a:solidFill>
              </a:rPr>
              <a:t>Conclusions</a:t>
            </a:r>
          </a:p>
        </p:txBody>
      </p:sp>
      <p:sp>
        <p:nvSpPr>
          <p:cNvPr id="10" name="TextBox 9"/>
          <p:cNvSpPr txBox="1"/>
          <p:nvPr/>
        </p:nvSpPr>
        <p:spPr>
          <a:xfrm>
            <a:off x="919415" y="904668"/>
            <a:ext cx="7305169" cy="5740033"/>
          </a:xfrm>
          <a:prstGeom prst="rect">
            <a:avLst/>
          </a:prstGeom>
          <a:solidFill>
            <a:schemeClr val="accent5">
              <a:lumMod val="20000"/>
              <a:lumOff val="80000"/>
            </a:schemeClr>
          </a:solidFill>
          <a:ln>
            <a:solidFill>
              <a:schemeClr val="tx1">
                <a:lumMod val="85000"/>
              </a:schemeClr>
            </a:solidFill>
          </a:ln>
        </p:spPr>
        <p:txBody>
          <a:bodyPr wrap="square" rtlCol="0">
            <a:spAutoFit/>
          </a:bodyPr>
          <a:lstStyle/>
          <a:p>
            <a:pPr marL="285750" indent="-285750">
              <a:spcAft>
                <a:spcPts val="600"/>
              </a:spcAft>
              <a:buFont typeface="Arial" panose="020B0604020202020204" pitchFamily="34" charset="0"/>
              <a:buChar char="•"/>
            </a:pPr>
            <a:r>
              <a:rPr lang="en-US" dirty="0">
                <a:solidFill>
                  <a:schemeClr val="bg1"/>
                </a:solidFill>
              </a:rPr>
              <a:t>We used historical flow data for 27 Ohio River sites and our understanding of ecology of CyanoHABs to characterize the unique hydrologic conditions that coincided with the record-setting HAB in 2015.</a:t>
            </a:r>
          </a:p>
          <a:p>
            <a:pPr marL="285750" indent="-285750">
              <a:spcAft>
                <a:spcPts val="600"/>
              </a:spcAft>
              <a:buFont typeface="Arial" panose="020B0604020202020204" pitchFamily="34" charset="0"/>
              <a:buChar char="•"/>
            </a:pPr>
            <a:r>
              <a:rPr lang="en-US" dirty="0">
                <a:solidFill>
                  <a:schemeClr val="bg1"/>
                </a:solidFill>
              </a:rPr>
              <a:t>We developed predictor variables to characterize what are assumed prerequisite flow conditions for a CyanoHAB and used them to parameterize a Bayesian model. </a:t>
            </a:r>
          </a:p>
          <a:p>
            <a:pPr marL="285750" indent="-285750">
              <a:spcAft>
                <a:spcPts val="600"/>
              </a:spcAft>
              <a:buFont typeface="Arial" panose="020B0604020202020204" pitchFamily="34" charset="0"/>
              <a:buChar char="•"/>
            </a:pPr>
            <a:r>
              <a:rPr lang="en-US" dirty="0">
                <a:solidFill>
                  <a:schemeClr val="bg1"/>
                </a:solidFill>
              </a:rPr>
              <a:t>The model qualifies the flow conditions relative to bloom presence and absence and can report results in terms of a probability with uncertainty.</a:t>
            </a:r>
          </a:p>
          <a:p>
            <a:pPr marL="285750" indent="-285750">
              <a:spcAft>
                <a:spcPts val="600"/>
              </a:spcAft>
              <a:buFont typeface="Arial" panose="020B0604020202020204" pitchFamily="34" charset="0"/>
              <a:buChar char="•"/>
            </a:pPr>
            <a:r>
              <a:rPr lang="en-US" dirty="0">
                <a:solidFill>
                  <a:schemeClr val="bg1"/>
                </a:solidFill>
              </a:rPr>
              <a:t>The probability for current conditions at a site can then be estimated and used to characterize the degree of similarity to conditions that produced the 2015 bloom.</a:t>
            </a:r>
          </a:p>
          <a:p>
            <a:pPr marL="285750" indent="-285750">
              <a:spcAft>
                <a:spcPts val="600"/>
              </a:spcAft>
              <a:buFont typeface="Arial" panose="020B0604020202020204" pitchFamily="34" charset="0"/>
              <a:buChar char="•"/>
            </a:pPr>
            <a:r>
              <a:rPr lang="en-US" dirty="0">
                <a:solidFill>
                  <a:schemeClr val="bg1"/>
                </a:solidFill>
              </a:rPr>
              <a:t>We developed a risk characterization tool web application. It conveys risk in terms of the similarity of flow conditions in the present to those that produced a CyanoHAB in the past.</a:t>
            </a:r>
          </a:p>
          <a:p>
            <a:pPr marL="285750" indent="-285750">
              <a:spcAft>
                <a:spcPts val="600"/>
              </a:spcAft>
              <a:buFont typeface="Arial" panose="020B0604020202020204" pitchFamily="34" charset="0"/>
              <a:buChar char="•"/>
            </a:pPr>
            <a:r>
              <a:rPr lang="en-US" dirty="0">
                <a:solidFill>
                  <a:schemeClr val="bg1"/>
                </a:solidFill>
              </a:rPr>
              <a:t>This tool could be accessed through the ORSANCO web site. Risk could be characterized for up to 20 sites along 900 miles of the river provided that real time flow information is available.</a:t>
            </a:r>
          </a:p>
        </p:txBody>
      </p:sp>
      <p:pic>
        <p:nvPicPr>
          <p:cNvPr id="15" name="Picture 14"/>
          <p:cNvPicPr>
            <a:picLocks noChangeAspect="1"/>
          </p:cNvPicPr>
          <p:nvPr/>
        </p:nvPicPr>
        <p:blipFill>
          <a:blip r:embed="rId2"/>
          <a:stretch>
            <a:fillRect/>
          </a:stretch>
        </p:blipFill>
        <p:spPr>
          <a:xfrm>
            <a:off x="57733" y="55251"/>
            <a:ext cx="676198" cy="647114"/>
          </a:xfrm>
          <a:prstGeom prst="rect">
            <a:avLst/>
          </a:prstGeom>
          <a:ln w="3175">
            <a:solidFill>
              <a:schemeClr val="tx1">
                <a:lumMod val="85000"/>
              </a:schemeClr>
            </a:solidFill>
          </a:ln>
        </p:spPr>
      </p:pic>
    </p:spTree>
    <p:extLst>
      <p:ext uri="{BB962C8B-B14F-4D97-AF65-F5344CB8AC3E}">
        <p14:creationId xmlns:p14="http://schemas.microsoft.com/office/powerpoint/2010/main" val="2750766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4219" y="2823029"/>
            <a:ext cx="7915562" cy="3517900"/>
          </a:xfrm>
          <a:prstGeom prst="rect">
            <a:avLst/>
          </a:prstGeom>
          <a:solidFill>
            <a:schemeClr val="accent5">
              <a:lumMod val="20000"/>
              <a:lumOff val="80000"/>
            </a:schemeClr>
          </a:solidFill>
          <a:ln>
            <a:solidFill>
              <a:schemeClr val="tx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3200" cap="all" dirty="0">
                <a:solidFill>
                  <a:schemeClr val="tx1">
                    <a:lumMod val="95000"/>
                  </a:schemeClr>
                </a:solidFill>
              </a:rPr>
              <a:t>Acknowledgements</a:t>
            </a:r>
          </a:p>
        </p:txBody>
      </p:sp>
      <p:sp>
        <p:nvSpPr>
          <p:cNvPr id="10" name="TextBox 9"/>
          <p:cNvSpPr txBox="1"/>
          <p:nvPr/>
        </p:nvSpPr>
        <p:spPr>
          <a:xfrm>
            <a:off x="614219" y="1317649"/>
            <a:ext cx="7915562" cy="1200329"/>
          </a:xfrm>
          <a:prstGeom prst="rect">
            <a:avLst/>
          </a:prstGeom>
          <a:solidFill>
            <a:schemeClr val="accent5">
              <a:lumMod val="20000"/>
              <a:lumOff val="80000"/>
            </a:schemeClr>
          </a:solidFill>
          <a:ln>
            <a:solidFill>
              <a:schemeClr val="tx1">
                <a:lumMod val="85000"/>
              </a:schemeClr>
            </a:solidFill>
          </a:ln>
        </p:spPr>
        <p:txBody>
          <a:bodyPr wrap="square" rtlCol="0">
            <a:spAutoFit/>
          </a:bodyPr>
          <a:lstStyle/>
          <a:p>
            <a:r>
              <a:rPr lang="en-US" dirty="0">
                <a:solidFill>
                  <a:schemeClr val="bg1"/>
                </a:solidFill>
              </a:rPr>
              <a:t>Frank Borsuk, Region 3; Meghan Hemken, Region 5; Abram DeSilva and Brian </a:t>
            </a:r>
            <a:r>
              <a:rPr lang="en-US" dirty="0" err="1">
                <a:solidFill>
                  <a:schemeClr val="bg1"/>
                </a:solidFill>
              </a:rPr>
              <a:t>Astifan</a:t>
            </a:r>
            <a:r>
              <a:rPr lang="en-US" dirty="0">
                <a:solidFill>
                  <a:schemeClr val="bg1"/>
                </a:solidFill>
              </a:rPr>
              <a:t>, ORHFC-NWS; Robert Moyer and Erich Emery, USACE; Greg Youngstrom, Jason Heath, and Richard Harrison, ORSANCO;  Anna Springsteen, Neptune and Company; Jeff Vogt, GCWW</a:t>
            </a:r>
          </a:p>
        </p:txBody>
      </p:sp>
      <p:pic>
        <p:nvPicPr>
          <p:cNvPr id="4" name="Picture 3"/>
          <p:cNvPicPr>
            <a:picLocks noChangeAspect="1"/>
          </p:cNvPicPr>
          <p:nvPr/>
        </p:nvPicPr>
        <p:blipFill>
          <a:blip r:embed="rId2"/>
          <a:stretch>
            <a:fillRect/>
          </a:stretch>
        </p:blipFill>
        <p:spPr>
          <a:xfrm>
            <a:off x="57733" y="55251"/>
            <a:ext cx="676198" cy="647114"/>
          </a:xfrm>
          <a:prstGeom prst="rect">
            <a:avLst/>
          </a:prstGeom>
          <a:ln w="3175">
            <a:solidFill>
              <a:schemeClr val="tx1">
                <a:lumMod val="85000"/>
              </a:schemeClr>
            </a:solidFill>
          </a:ln>
        </p:spPr>
      </p:pic>
      <p:pic>
        <p:nvPicPr>
          <p:cNvPr id="3" name="Picture 2">
            <a:extLst>
              <a:ext uri="{FF2B5EF4-FFF2-40B4-BE49-F238E27FC236}">
                <a16:creationId xmlns:a16="http://schemas.microsoft.com/office/drawing/2014/main" id="{A6E7D391-32C0-47C4-98F5-F8FF683A1F85}"/>
              </a:ext>
            </a:extLst>
          </p:cNvPr>
          <p:cNvPicPr>
            <a:picLocks noChangeAspect="1"/>
          </p:cNvPicPr>
          <p:nvPr/>
        </p:nvPicPr>
        <p:blipFill>
          <a:blip r:embed="rId3"/>
          <a:stretch>
            <a:fillRect/>
          </a:stretch>
        </p:blipFill>
        <p:spPr>
          <a:xfrm>
            <a:off x="733931" y="2843893"/>
            <a:ext cx="2417812" cy="6858000"/>
          </a:xfrm>
          <a:prstGeom prst="rect">
            <a:avLst/>
          </a:prstGeom>
          <a:effectLst/>
        </p:spPr>
      </p:pic>
      <p:pic>
        <p:nvPicPr>
          <p:cNvPr id="11" name="Content Placeholder 4" descr="019.JPG">
            <a:extLst>
              <a:ext uri="{FF2B5EF4-FFF2-40B4-BE49-F238E27FC236}">
                <a16:creationId xmlns:a16="http://schemas.microsoft.com/office/drawing/2014/main" id="{4D78AFDF-8AAD-4C6A-B2C7-D835686B78B2}"/>
              </a:ext>
            </a:extLst>
          </p:cNvPr>
          <p:cNvPicPr>
            <a:picLocks noChangeAspect="1"/>
          </p:cNvPicPr>
          <p:nvPr/>
        </p:nvPicPr>
        <p:blipFill>
          <a:blip r:embed="rId4" cstate="screen"/>
          <a:stretch>
            <a:fillRect/>
          </a:stretch>
        </p:blipFill>
        <p:spPr>
          <a:xfrm>
            <a:off x="3321837" y="2991013"/>
            <a:ext cx="2385702" cy="3181930"/>
          </a:xfrm>
          <a:prstGeom prst="rect">
            <a:avLst/>
          </a:prstGeom>
          <a:effectLst>
            <a:softEdge rad="31750"/>
          </a:effectLst>
        </p:spPr>
      </p:pic>
      <p:pic>
        <p:nvPicPr>
          <p:cNvPr id="12" name="Picture 11">
            <a:extLst>
              <a:ext uri="{FF2B5EF4-FFF2-40B4-BE49-F238E27FC236}">
                <a16:creationId xmlns:a16="http://schemas.microsoft.com/office/drawing/2014/main" id="{C3A6BDD5-7D89-474C-90CC-F1395A2348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22164" y="3266270"/>
            <a:ext cx="2680366" cy="2631417"/>
          </a:xfrm>
          <a:prstGeom prst="rect">
            <a:avLst/>
          </a:prstGeom>
        </p:spPr>
      </p:pic>
    </p:spTree>
    <p:extLst>
      <p:ext uri="{BB962C8B-B14F-4D97-AF65-F5344CB8AC3E}">
        <p14:creationId xmlns:p14="http://schemas.microsoft.com/office/powerpoint/2010/main" val="285395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CC96FFB-C5DE-4551-A1FA-1D284D4BB845}"/>
              </a:ext>
            </a:extLst>
          </p:cNvPr>
          <p:cNvSpPr txBox="1">
            <a:spLocks/>
          </p:cNvSpPr>
          <p:nvPr/>
        </p:nvSpPr>
        <p:spPr>
          <a:xfrm>
            <a:off x="0" y="1"/>
            <a:ext cx="8128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       </a:t>
            </a:r>
          </a:p>
        </p:txBody>
      </p:sp>
      <p:sp>
        <p:nvSpPr>
          <p:cNvPr id="5" name="Title 1"/>
          <p:cNvSpPr txBox="1">
            <a:spLocks/>
          </p:cNvSpPr>
          <p:nvPr/>
        </p:nvSpPr>
        <p:spPr>
          <a:xfrm>
            <a:off x="0" y="1"/>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       Background</a:t>
            </a:r>
          </a:p>
        </p:txBody>
      </p:sp>
      <p:sp>
        <p:nvSpPr>
          <p:cNvPr id="10" name="TextBox 9"/>
          <p:cNvSpPr txBox="1"/>
          <p:nvPr/>
        </p:nvSpPr>
        <p:spPr>
          <a:xfrm>
            <a:off x="210954" y="1258124"/>
            <a:ext cx="4834886" cy="4970591"/>
          </a:xfrm>
          <a:prstGeom prst="rect">
            <a:avLst/>
          </a:prstGeom>
          <a:solidFill>
            <a:schemeClr val="accent5">
              <a:lumMod val="20000"/>
              <a:lumOff val="80000"/>
            </a:schemeClr>
          </a:solidFill>
          <a:ln>
            <a:solidFill>
              <a:schemeClr val="tx1">
                <a:lumMod val="85000"/>
              </a:schemeClr>
            </a:solidFill>
          </a:ln>
        </p:spPr>
        <p:txBody>
          <a:bodyPr wrap="square" rtlCol="0">
            <a:spAutoFit/>
          </a:bodyPr>
          <a:lstStyle/>
          <a:p>
            <a:pPr marL="285750" indent="-285750">
              <a:spcAft>
                <a:spcPts val="600"/>
              </a:spcAft>
              <a:buFont typeface="Arial" panose="020B0604020202020204" pitchFamily="34" charset="0"/>
              <a:buChar char="•"/>
            </a:pPr>
            <a:r>
              <a:rPr lang="en-US" dirty="0">
                <a:solidFill>
                  <a:schemeClr val="bg1"/>
                </a:solidFill>
              </a:rPr>
              <a:t>Objective: Develop a risk characterization model for a CyanoHAB on the Ohio River based on the conditions that produced the record-setting bloom in 2015</a:t>
            </a:r>
          </a:p>
          <a:p>
            <a:r>
              <a:rPr lang="en-US" sz="1600" dirty="0">
                <a:solidFill>
                  <a:schemeClr val="bg1"/>
                </a:solidFill>
              </a:rPr>
              <a:t>-------------------------------------------------------------</a:t>
            </a:r>
          </a:p>
          <a:p>
            <a:pPr marL="177800" indent="-177800">
              <a:lnSpc>
                <a:spcPct val="100000"/>
              </a:lnSpc>
              <a:spcBef>
                <a:spcPts val="0"/>
              </a:spcBef>
              <a:buClrTx/>
              <a:buFont typeface="Symbol" panose="05050102010706020507" pitchFamily="18" charset="2"/>
              <a:buChar char=""/>
            </a:pPr>
            <a:r>
              <a:rPr lang="en-US" sz="1600" u="sng" dirty="0">
                <a:solidFill>
                  <a:schemeClr val="bg1"/>
                </a:solidFill>
              </a:rPr>
              <a:t>Approach:</a:t>
            </a:r>
          </a:p>
          <a:p>
            <a:pPr marL="742950" lvl="1" indent="-285750">
              <a:buFont typeface="Wingdings 2" panose="05020102010507070707" pitchFamily="18" charset="2"/>
              <a:buChar char=""/>
            </a:pPr>
            <a:r>
              <a:rPr lang="en-US" sz="1600" dirty="0">
                <a:solidFill>
                  <a:schemeClr val="bg1"/>
                </a:solidFill>
              </a:rPr>
              <a:t>determine data availability</a:t>
            </a:r>
          </a:p>
          <a:p>
            <a:pPr marL="742950" lvl="1" indent="-285750">
              <a:buFont typeface="Wingdings 2" panose="05020102010507070707" pitchFamily="18" charset="2"/>
              <a:buChar char=""/>
            </a:pPr>
            <a:r>
              <a:rPr lang="en-US" sz="1600" dirty="0">
                <a:solidFill>
                  <a:schemeClr val="bg1"/>
                </a:solidFill>
              </a:rPr>
              <a:t>prepare data and conduct exploratory analysis</a:t>
            </a:r>
          </a:p>
          <a:p>
            <a:pPr marL="742950" lvl="1" indent="-285750">
              <a:buFont typeface="Wingdings 2" panose="05020102010507070707" pitchFamily="18" charset="2"/>
              <a:buChar char=""/>
            </a:pPr>
            <a:r>
              <a:rPr lang="en-US" sz="1600" dirty="0">
                <a:solidFill>
                  <a:schemeClr val="bg1"/>
                </a:solidFill>
              </a:rPr>
              <a:t>derive conceptual model of cause and effect</a:t>
            </a:r>
          </a:p>
          <a:p>
            <a:pPr marL="742950" lvl="1" indent="-285750">
              <a:buFont typeface="Wingdings 2" panose="05020102010507070707" pitchFamily="18" charset="2"/>
              <a:buChar char=""/>
            </a:pPr>
            <a:r>
              <a:rPr lang="en-US" sz="1600" dirty="0">
                <a:solidFill>
                  <a:schemeClr val="bg1"/>
                </a:solidFill>
              </a:rPr>
              <a:t>determine different modeling approaches</a:t>
            </a:r>
          </a:p>
          <a:p>
            <a:pPr marL="742950" lvl="1" indent="-285750">
              <a:buFont typeface="Wingdings 2" panose="05020102010507070707" pitchFamily="18" charset="2"/>
              <a:buChar char=""/>
            </a:pPr>
            <a:r>
              <a:rPr lang="en-US" sz="1600" dirty="0">
                <a:solidFill>
                  <a:schemeClr val="bg1"/>
                </a:solidFill>
              </a:rPr>
              <a:t>develop and test different predictor variables</a:t>
            </a:r>
          </a:p>
          <a:p>
            <a:pPr marL="742950" lvl="1" indent="-285750">
              <a:buFont typeface="Wingdings 2" panose="05020102010507070707" pitchFamily="18" charset="2"/>
              <a:buChar char=""/>
            </a:pPr>
            <a:r>
              <a:rPr lang="en-US" sz="1600" dirty="0">
                <a:solidFill>
                  <a:schemeClr val="bg1"/>
                </a:solidFill>
              </a:rPr>
              <a:t>model development and testing</a:t>
            </a:r>
          </a:p>
          <a:p>
            <a:pPr marL="742950" lvl="1" indent="-285750">
              <a:buFont typeface="Wingdings 2" panose="05020102010507070707" pitchFamily="18" charset="2"/>
              <a:buChar char=""/>
            </a:pPr>
            <a:r>
              <a:rPr lang="en-US" sz="1600" dirty="0">
                <a:solidFill>
                  <a:schemeClr val="bg1"/>
                </a:solidFill>
              </a:rPr>
              <a:t>model refinement</a:t>
            </a:r>
          </a:p>
          <a:p>
            <a:pPr marL="742950" lvl="1" indent="-285750">
              <a:buFont typeface="Wingdings 2" panose="05020102010507070707" pitchFamily="18" charset="2"/>
              <a:buChar char=""/>
            </a:pPr>
            <a:r>
              <a:rPr lang="en-US" sz="1600" dirty="0">
                <a:solidFill>
                  <a:schemeClr val="bg1"/>
                </a:solidFill>
              </a:rPr>
              <a:t>consider supporting information</a:t>
            </a:r>
          </a:p>
          <a:p>
            <a:pPr marL="742950" lvl="1" indent="-285750">
              <a:buFont typeface="Wingdings 2" panose="05020102010507070707" pitchFamily="18" charset="2"/>
              <a:buChar char=""/>
            </a:pPr>
            <a:r>
              <a:rPr lang="en-US" sz="1600" dirty="0">
                <a:solidFill>
                  <a:schemeClr val="bg1"/>
                </a:solidFill>
              </a:rPr>
              <a:t>develop visualization application</a:t>
            </a:r>
          </a:p>
          <a:p>
            <a:pPr marL="742950" lvl="1" indent="-285750">
              <a:buFont typeface="Arial" panose="020B0604020202020204" pitchFamily="34" charset="0"/>
              <a:buChar char="•"/>
            </a:pPr>
            <a:r>
              <a:rPr lang="en-US" sz="1600" dirty="0">
                <a:solidFill>
                  <a:schemeClr val="bg1"/>
                </a:solidFill>
              </a:rPr>
              <a:t>establish a strategy for serving stakeholders</a:t>
            </a:r>
          </a:p>
        </p:txBody>
      </p:sp>
      <p:pic>
        <p:nvPicPr>
          <p:cNvPr id="11" name="Picture 10"/>
          <p:cNvPicPr>
            <a:picLocks noChangeAspect="1"/>
          </p:cNvPicPr>
          <p:nvPr/>
        </p:nvPicPr>
        <p:blipFill>
          <a:blip r:embed="rId3"/>
          <a:stretch>
            <a:fillRect/>
          </a:stretch>
        </p:blipFill>
        <p:spPr>
          <a:xfrm>
            <a:off x="57733" y="55251"/>
            <a:ext cx="676198" cy="647114"/>
          </a:xfrm>
          <a:prstGeom prst="rect">
            <a:avLst/>
          </a:prstGeom>
          <a:ln w="3175">
            <a:solidFill>
              <a:schemeClr val="tx1">
                <a:lumMod val="85000"/>
              </a:schemeClr>
            </a:solidFill>
          </a:ln>
        </p:spPr>
      </p:pic>
      <p:pic>
        <p:nvPicPr>
          <p:cNvPr id="2" name="Picture 1">
            <a:extLst>
              <a:ext uri="{FF2B5EF4-FFF2-40B4-BE49-F238E27FC236}">
                <a16:creationId xmlns:a16="http://schemas.microsoft.com/office/drawing/2014/main" id="{064C664D-ADBF-4CB8-9A6D-C30BF9CAB89B}"/>
              </a:ext>
            </a:extLst>
          </p:cNvPr>
          <p:cNvPicPr>
            <a:picLocks noChangeAspect="1"/>
          </p:cNvPicPr>
          <p:nvPr/>
        </p:nvPicPr>
        <p:blipFill>
          <a:blip r:embed="rId4"/>
          <a:stretch>
            <a:fillRect/>
          </a:stretch>
        </p:blipFill>
        <p:spPr>
          <a:xfrm>
            <a:off x="5299840" y="2020884"/>
            <a:ext cx="3765285" cy="2508415"/>
          </a:xfrm>
          <a:prstGeom prst="rect">
            <a:avLst/>
          </a:prstGeom>
        </p:spPr>
      </p:pic>
    </p:spTree>
    <p:extLst>
      <p:ext uri="{BB962C8B-B14F-4D97-AF65-F5344CB8AC3E}">
        <p14:creationId xmlns:p14="http://schemas.microsoft.com/office/powerpoint/2010/main" val="7749874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3200" cap="all" dirty="0">
                <a:solidFill>
                  <a:schemeClr val="tx1">
                    <a:lumMod val="95000"/>
                  </a:schemeClr>
                </a:solidFill>
              </a:rPr>
              <a:t>Hydrologic Data</a:t>
            </a:r>
          </a:p>
        </p:txBody>
      </p:sp>
      <p:sp>
        <p:nvSpPr>
          <p:cNvPr id="10" name="TextBox 9"/>
          <p:cNvSpPr txBox="1"/>
          <p:nvPr/>
        </p:nvSpPr>
        <p:spPr>
          <a:xfrm>
            <a:off x="194793" y="1743504"/>
            <a:ext cx="3870960" cy="3770263"/>
          </a:xfrm>
          <a:prstGeom prst="rect">
            <a:avLst/>
          </a:prstGeom>
          <a:solidFill>
            <a:schemeClr val="accent5">
              <a:lumMod val="20000"/>
              <a:lumOff val="80000"/>
            </a:schemeClr>
          </a:solidFill>
          <a:ln>
            <a:solidFill>
              <a:schemeClr val="tx1">
                <a:lumMod val="85000"/>
              </a:schemeClr>
            </a:solidFill>
          </a:ln>
        </p:spPr>
        <p:txBody>
          <a:bodyPr wrap="square" rtlCol="0">
            <a:spAutoFit/>
          </a:bodyPr>
          <a:lstStyle/>
          <a:p>
            <a:pPr marL="285750" indent="-285750">
              <a:spcAft>
                <a:spcPts val="600"/>
              </a:spcAft>
              <a:buFont typeface="Arial" panose="020B0604020202020204" pitchFamily="34" charset="0"/>
              <a:buChar char="•"/>
            </a:pPr>
            <a:r>
              <a:rPr lang="en-US" dirty="0">
                <a:solidFill>
                  <a:schemeClr val="bg1"/>
                </a:solidFill>
              </a:rPr>
              <a:t>Used historical data for flow on the Ohio River to characterize the unique hydrologic conditions that coincided with the record-setting HAB in the late summer of 2015</a:t>
            </a:r>
          </a:p>
          <a:p>
            <a:pPr marL="285750" indent="-285750">
              <a:spcAft>
                <a:spcPts val="600"/>
              </a:spcAft>
              <a:buFont typeface="Arial" panose="020B0604020202020204" pitchFamily="34" charset="0"/>
              <a:buChar char="•"/>
            </a:pPr>
            <a:r>
              <a:rPr lang="en-US" i="1" dirty="0">
                <a:solidFill>
                  <a:schemeClr val="bg1"/>
                </a:solidFill>
              </a:rPr>
              <a:t>Important: </a:t>
            </a:r>
            <a:r>
              <a:rPr lang="en-US" dirty="0">
                <a:solidFill>
                  <a:schemeClr val="bg1"/>
                </a:solidFill>
              </a:rPr>
              <a:t>We are NOT predicting the probability of a HAB, rather characterizing river flows in terms of their similarity to the conditions that coincided with the past HAB and presenting it as a probability! </a:t>
            </a:r>
          </a:p>
        </p:txBody>
      </p:sp>
      <p:pic>
        <p:nvPicPr>
          <p:cNvPr id="15" name="Picture 14"/>
          <p:cNvPicPr>
            <a:picLocks noChangeAspect="1"/>
          </p:cNvPicPr>
          <p:nvPr/>
        </p:nvPicPr>
        <p:blipFill>
          <a:blip r:embed="rId2"/>
          <a:stretch>
            <a:fillRect/>
          </a:stretch>
        </p:blipFill>
        <p:spPr>
          <a:xfrm>
            <a:off x="57733" y="55251"/>
            <a:ext cx="676198" cy="647114"/>
          </a:xfrm>
          <a:prstGeom prst="rect">
            <a:avLst/>
          </a:prstGeom>
          <a:ln w="3175">
            <a:solidFill>
              <a:schemeClr val="tx1">
                <a:lumMod val="85000"/>
              </a:schemeClr>
            </a:solidFill>
          </a:ln>
        </p:spPr>
      </p:pic>
      <p:sp>
        <p:nvSpPr>
          <p:cNvPr id="12" name="TextBox 11">
            <a:extLst>
              <a:ext uri="{FF2B5EF4-FFF2-40B4-BE49-F238E27FC236}">
                <a16:creationId xmlns:a16="http://schemas.microsoft.com/office/drawing/2014/main" id="{BC1C7C33-FD46-4F39-9714-E47881FE3B20}"/>
              </a:ext>
            </a:extLst>
          </p:cNvPr>
          <p:cNvSpPr txBox="1"/>
          <p:nvPr/>
        </p:nvSpPr>
        <p:spPr>
          <a:xfrm>
            <a:off x="4157199" y="1178330"/>
            <a:ext cx="3310401" cy="369332"/>
          </a:xfrm>
          <a:prstGeom prst="rect">
            <a:avLst/>
          </a:prstGeom>
          <a:noFill/>
        </p:spPr>
        <p:txBody>
          <a:bodyPr wrap="square" rtlCol="0">
            <a:spAutoFit/>
          </a:bodyPr>
          <a:lstStyle/>
          <a:p>
            <a:r>
              <a:rPr lang="en-US" dirty="0">
                <a:solidFill>
                  <a:schemeClr val="accent5">
                    <a:lumMod val="60000"/>
                    <a:lumOff val="40000"/>
                  </a:schemeClr>
                </a:solidFill>
              </a:rPr>
              <a:t>Stage/Discharge Curves</a:t>
            </a:r>
          </a:p>
        </p:txBody>
      </p:sp>
      <p:pic>
        <p:nvPicPr>
          <p:cNvPr id="2" name="Picture 1">
            <a:extLst>
              <a:ext uri="{FF2B5EF4-FFF2-40B4-BE49-F238E27FC236}">
                <a16:creationId xmlns:a16="http://schemas.microsoft.com/office/drawing/2014/main" id="{89C22291-3EAE-476E-AF73-D342EE36804D}"/>
              </a:ext>
            </a:extLst>
          </p:cNvPr>
          <p:cNvPicPr>
            <a:picLocks noChangeAspect="1"/>
          </p:cNvPicPr>
          <p:nvPr/>
        </p:nvPicPr>
        <p:blipFill>
          <a:blip r:embed="rId3"/>
          <a:stretch>
            <a:fillRect/>
          </a:stretch>
        </p:blipFill>
        <p:spPr>
          <a:xfrm>
            <a:off x="4065753" y="1578871"/>
            <a:ext cx="4946167" cy="3700257"/>
          </a:xfrm>
          <a:prstGeom prst="rect">
            <a:avLst/>
          </a:prstGeom>
        </p:spPr>
      </p:pic>
      <p:sp>
        <p:nvSpPr>
          <p:cNvPr id="14" name="Right Arrow 17">
            <a:extLst>
              <a:ext uri="{FF2B5EF4-FFF2-40B4-BE49-F238E27FC236}">
                <a16:creationId xmlns:a16="http://schemas.microsoft.com/office/drawing/2014/main" id="{FC055DB6-BB14-4BE3-A2FA-24C9FDEBCBE5}"/>
              </a:ext>
            </a:extLst>
          </p:cNvPr>
          <p:cNvSpPr/>
          <p:nvPr/>
        </p:nvSpPr>
        <p:spPr>
          <a:xfrm flipH="1">
            <a:off x="5599912" y="5063253"/>
            <a:ext cx="1497657" cy="431750"/>
          </a:xfrm>
          <a:prstGeom prst="rightArrow">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chemeClr val="bg1"/>
                </a:solidFill>
              </a:rPr>
              <a:t>flow</a:t>
            </a:r>
          </a:p>
        </p:txBody>
      </p:sp>
      <p:sp>
        <p:nvSpPr>
          <p:cNvPr id="16" name="Rectangle 15">
            <a:extLst>
              <a:ext uri="{FF2B5EF4-FFF2-40B4-BE49-F238E27FC236}">
                <a16:creationId xmlns:a16="http://schemas.microsoft.com/office/drawing/2014/main" id="{37D46758-E985-44AB-8FE4-64E49B22B765}"/>
              </a:ext>
            </a:extLst>
          </p:cNvPr>
          <p:cNvSpPr/>
          <p:nvPr/>
        </p:nvSpPr>
        <p:spPr>
          <a:xfrm>
            <a:off x="4157199" y="5495003"/>
            <a:ext cx="4446954" cy="646331"/>
          </a:xfrm>
          <a:prstGeom prst="rect">
            <a:avLst/>
          </a:prstGeom>
        </p:spPr>
        <p:txBody>
          <a:bodyPr wrap="square">
            <a:spAutoFit/>
          </a:bodyPr>
          <a:lstStyle/>
          <a:p>
            <a:r>
              <a:rPr lang="en-US" dirty="0">
                <a:solidFill>
                  <a:schemeClr val="accent3">
                    <a:lumMod val="40000"/>
                    <a:lumOff val="60000"/>
                  </a:schemeClr>
                </a:solidFill>
              </a:rPr>
              <a:t>Use lock and dam tailwater flows and some free channel flows </a:t>
            </a:r>
          </a:p>
        </p:txBody>
      </p:sp>
    </p:spTree>
    <p:extLst>
      <p:ext uri="{BB962C8B-B14F-4D97-AF65-F5344CB8AC3E}">
        <p14:creationId xmlns:p14="http://schemas.microsoft.com/office/powerpoint/2010/main" val="840950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035932A-A101-4188-B31B-042F9439E2EC}"/>
              </a:ext>
            </a:extLst>
          </p:cNvPr>
          <p:cNvSpPr/>
          <p:nvPr/>
        </p:nvSpPr>
        <p:spPr>
          <a:xfrm>
            <a:off x="2098040" y="1073914"/>
            <a:ext cx="4939234" cy="5387846"/>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Conceptual cause and effects Model</a:t>
            </a:r>
          </a:p>
        </p:txBody>
      </p:sp>
      <p:pic>
        <p:nvPicPr>
          <p:cNvPr id="15" name="Picture 14"/>
          <p:cNvPicPr>
            <a:picLocks noChangeAspect="1"/>
          </p:cNvPicPr>
          <p:nvPr/>
        </p:nvPicPr>
        <p:blipFill>
          <a:blip r:embed="rId2"/>
          <a:stretch>
            <a:fillRect/>
          </a:stretch>
        </p:blipFill>
        <p:spPr>
          <a:xfrm>
            <a:off x="57733" y="55251"/>
            <a:ext cx="676198" cy="647114"/>
          </a:xfrm>
          <a:prstGeom prst="rect">
            <a:avLst/>
          </a:prstGeom>
          <a:ln w="3175">
            <a:solidFill>
              <a:schemeClr val="tx1">
                <a:lumMod val="85000"/>
              </a:schemeClr>
            </a:solidFill>
          </a:ln>
        </p:spPr>
      </p:pic>
      <p:sp>
        <p:nvSpPr>
          <p:cNvPr id="4" name="Rectangle 3">
            <a:extLst>
              <a:ext uri="{FF2B5EF4-FFF2-40B4-BE49-F238E27FC236}">
                <a16:creationId xmlns:a16="http://schemas.microsoft.com/office/drawing/2014/main" id="{F1E9ABAA-913D-44BB-BD32-1B771ED05B02}"/>
              </a:ext>
            </a:extLst>
          </p:cNvPr>
          <p:cNvSpPr/>
          <p:nvPr/>
        </p:nvSpPr>
        <p:spPr>
          <a:xfrm>
            <a:off x="3846297" y="1771765"/>
            <a:ext cx="1442720" cy="833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Extensive Rainfall/Runoff Produces High Flows</a:t>
            </a:r>
          </a:p>
        </p:txBody>
      </p:sp>
      <p:sp>
        <p:nvSpPr>
          <p:cNvPr id="6" name="Oval 5">
            <a:extLst>
              <a:ext uri="{FF2B5EF4-FFF2-40B4-BE49-F238E27FC236}">
                <a16:creationId xmlns:a16="http://schemas.microsoft.com/office/drawing/2014/main" id="{6A7E3942-1DE6-424A-82D9-8F442A092A35}"/>
              </a:ext>
            </a:extLst>
          </p:cNvPr>
          <p:cNvSpPr/>
          <p:nvPr/>
        </p:nvSpPr>
        <p:spPr>
          <a:xfrm>
            <a:off x="5411305" y="1276860"/>
            <a:ext cx="150368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Check time of year</a:t>
            </a:r>
          </a:p>
        </p:txBody>
      </p:sp>
      <p:sp>
        <p:nvSpPr>
          <p:cNvPr id="11" name="Rectangle 10">
            <a:extLst>
              <a:ext uri="{FF2B5EF4-FFF2-40B4-BE49-F238E27FC236}">
                <a16:creationId xmlns:a16="http://schemas.microsoft.com/office/drawing/2014/main" id="{65A715CC-C968-4066-A9F2-67B6D9A5F5FD}"/>
              </a:ext>
            </a:extLst>
          </p:cNvPr>
          <p:cNvSpPr/>
          <p:nvPr/>
        </p:nvSpPr>
        <p:spPr>
          <a:xfrm>
            <a:off x="3856457" y="3516285"/>
            <a:ext cx="1442720" cy="833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Extended Period of low flows</a:t>
            </a:r>
          </a:p>
        </p:txBody>
      </p:sp>
      <p:sp>
        <p:nvSpPr>
          <p:cNvPr id="8" name="Flowchart: Preparation 7">
            <a:extLst>
              <a:ext uri="{FF2B5EF4-FFF2-40B4-BE49-F238E27FC236}">
                <a16:creationId xmlns:a16="http://schemas.microsoft.com/office/drawing/2014/main" id="{44807954-8605-4636-968A-1BA853C15997}"/>
              </a:ext>
            </a:extLst>
          </p:cNvPr>
          <p:cNvSpPr/>
          <p:nvPr/>
        </p:nvSpPr>
        <p:spPr>
          <a:xfrm>
            <a:off x="2169161" y="2701037"/>
            <a:ext cx="1442720" cy="711200"/>
          </a:xfrm>
          <a:prstGeom prst="flowChartPrepar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Excessive Nutrient Loading</a:t>
            </a:r>
          </a:p>
        </p:txBody>
      </p:sp>
      <p:sp>
        <p:nvSpPr>
          <p:cNvPr id="14" name="Flowchart: Preparation 13">
            <a:extLst>
              <a:ext uri="{FF2B5EF4-FFF2-40B4-BE49-F238E27FC236}">
                <a16:creationId xmlns:a16="http://schemas.microsoft.com/office/drawing/2014/main" id="{82A098DA-896A-44DD-8901-5CD5D2C7669C}"/>
              </a:ext>
            </a:extLst>
          </p:cNvPr>
          <p:cNvSpPr/>
          <p:nvPr/>
        </p:nvSpPr>
        <p:spPr>
          <a:xfrm>
            <a:off x="2169161" y="4454167"/>
            <a:ext cx="1442720" cy="711200"/>
          </a:xfrm>
          <a:prstGeom prst="flowChartPrepar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High Residence Time</a:t>
            </a:r>
          </a:p>
        </p:txBody>
      </p:sp>
      <p:sp>
        <p:nvSpPr>
          <p:cNvPr id="13" name="Flowchart: Alternate Process 12">
            <a:extLst>
              <a:ext uri="{FF2B5EF4-FFF2-40B4-BE49-F238E27FC236}">
                <a16:creationId xmlns:a16="http://schemas.microsoft.com/office/drawing/2014/main" id="{0A30ABDA-FF8A-4B9C-BE7D-7C23C1793AD7}"/>
              </a:ext>
            </a:extLst>
          </p:cNvPr>
          <p:cNvSpPr/>
          <p:nvPr/>
        </p:nvSpPr>
        <p:spPr>
          <a:xfrm>
            <a:off x="3942080" y="5265977"/>
            <a:ext cx="1316457" cy="984643"/>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Harmful Cyanobacteria bloom</a:t>
            </a:r>
          </a:p>
        </p:txBody>
      </p:sp>
      <p:cxnSp>
        <p:nvCxnSpPr>
          <p:cNvPr id="18" name="Straight Arrow Connector 17">
            <a:extLst>
              <a:ext uri="{FF2B5EF4-FFF2-40B4-BE49-F238E27FC236}">
                <a16:creationId xmlns:a16="http://schemas.microsoft.com/office/drawing/2014/main" id="{88686D6C-01DB-4C39-AB70-4744EF9BD852}"/>
              </a:ext>
            </a:extLst>
          </p:cNvPr>
          <p:cNvCxnSpPr>
            <a:cxnSpLocks/>
            <a:stCxn id="4" idx="2"/>
            <a:endCxn id="11" idx="0"/>
          </p:cNvCxnSpPr>
          <p:nvPr/>
        </p:nvCxnSpPr>
        <p:spPr>
          <a:xfrm>
            <a:off x="4567657" y="2604885"/>
            <a:ext cx="10160" cy="9114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Connector: Elbow 26">
            <a:extLst>
              <a:ext uri="{FF2B5EF4-FFF2-40B4-BE49-F238E27FC236}">
                <a16:creationId xmlns:a16="http://schemas.microsoft.com/office/drawing/2014/main" id="{DC2A2104-E4D1-4199-B7B0-BB299E88DFA7}"/>
              </a:ext>
            </a:extLst>
          </p:cNvPr>
          <p:cNvCxnSpPr>
            <a:stCxn id="4" idx="1"/>
            <a:endCxn id="8" idx="0"/>
          </p:cNvCxnSpPr>
          <p:nvPr/>
        </p:nvCxnSpPr>
        <p:spPr>
          <a:xfrm rot="10800000" flipV="1">
            <a:off x="2890521" y="2188325"/>
            <a:ext cx="955776" cy="512712"/>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72E449B6-A13F-4C7C-BD8C-687B9B79D13F}"/>
              </a:ext>
            </a:extLst>
          </p:cNvPr>
          <p:cNvCxnSpPr>
            <a:cxnSpLocks/>
            <a:stCxn id="11" idx="1"/>
            <a:endCxn id="14" idx="0"/>
          </p:cNvCxnSpPr>
          <p:nvPr/>
        </p:nvCxnSpPr>
        <p:spPr>
          <a:xfrm rot="10800000" flipV="1">
            <a:off x="2890521" y="3932845"/>
            <a:ext cx="965936" cy="521322"/>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7D403190-70B0-48C8-94F2-3118466F0D95}"/>
              </a:ext>
            </a:extLst>
          </p:cNvPr>
          <p:cNvCxnSpPr>
            <a:cxnSpLocks/>
            <a:stCxn id="14" idx="2"/>
            <a:endCxn id="13" idx="1"/>
          </p:cNvCxnSpPr>
          <p:nvPr/>
        </p:nvCxnSpPr>
        <p:spPr>
          <a:xfrm rot="16200000" flipH="1">
            <a:off x="3119834" y="4936053"/>
            <a:ext cx="592932" cy="1051559"/>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5" name="Flowchart: Preparation 34">
            <a:extLst>
              <a:ext uri="{FF2B5EF4-FFF2-40B4-BE49-F238E27FC236}">
                <a16:creationId xmlns:a16="http://schemas.microsoft.com/office/drawing/2014/main" id="{7FBA1692-8C9F-400A-903F-116CA4AAB26E}"/>
              </a:ext>
            </a:extLst>
          </p:cNvPr>
          <p:cNvSpPr/>
          <p:nvPr/>
        </p:nvSpPr>
        <p:spPr>
          <a:xfrm>
            <a:off x="5411305" y="2691051"/>
            <a:ext cx="1442720" cy="711200"/>
          </a:xfrm>
          <a:prstGeom prst="flowChartPreparat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Biological Source Strength?</a:t>
            </a:r>
          </a:p>
        </p:txBody>
      </p:sp>
      <p:sp>
        <p:nvSpPr>
          <p:cNvPr id="41" name="Oval 40">
            <a:extLst>
              <a:ext uri="{FF2B5EF4-FFF2-40B4-BE49-F238E27FC236}">
                <a16:creationId xmlns:a16="http://schemas.microsoft.com/office/drawing/2014/main" id="{63C9D235-F817-4D8F-A9DA-E472CDBFDB59}"/>
              </a:ext>
            </a:extLst>
          </p:cNvPr>
          <p:cNvSpPr/>
          <p:nvPr/>
        </p:nvSpPr>
        <p:spPr>
          <a:xfrm>
            <a:off x="5609914" y="4349405"/>
            <a:ext cx="981672" cy="9165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Not light limited</a:t>
            </a:r>
          </a:p>
        </p:txBody>
      </p:sp>
      <p:cxnSp>
        <p:nvCxnSpPr>
          <p:cNvPr id="44" name="Straight Arrow Connector 43">
            <a:extLst>
              <a:ext uri="{FF2B5EF4-FFF2-40B4-BE49-F238E27FC236}">
                <a16:creationId xmlns:a16="http://schemas.microsoft.com/office/drawing/2014/main" id="{272AB62C-CAFA-4BFC-856B-23F0102C57FD}"/>
              </a:ext>
            </a:extLst>
          </p:cNvPr>
          <p:cNvCxnSpPr>
            <a:cxnSpLocks/>
            <a:stCxn id="41" idx="2"/>
            <a:endCxn id="14" idx="3"/>
          </p:cNvCxnSpPr>
          <p:nvPr/>
        </p:nvCxnSpPr>
        <p:spPr>
          <a:xfrm flipH="1">
            <a:off x="3611881" y="4807691"/>
            <a:ext cx="1998033" cy="207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000C92CE-35BF-48AE-8489-CBBFE2B16DA8}"/>
              </a:ext>
            </a:extLst>
          </p:cNvPr>
          <p:cNvCxnSpPr>
            <a:cxnSpLocks/>
            <a:stCxn id="35" idx="1"/>
          </p:cNvCxnSpPr>
          <p:nvPr/>
        </p:nvCxnSpPr>
        <p:spPr>
          <a:xfrm flipH="1">
            <a:off x="4600308" y="3046651"/>
            <a:ext cx="81099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313B67F-E2DF-455D-942C-5AD8D3D80691}"/>
              </a:ext>
            </a:extLst>
          </p:cNvPr>
          <p:cNvCxnSpPr>
            <a:cxnSpLocks/>
            <a:stCxn id="8" idx="3"/>
          </p:cNvCxnSpPr>
          <p:nvPr/>
        </p:nvCxnSpPr>
        <p:spPr>
          <a:xfrm>
            <a:off x="3611881" y="3056637"/>
            <a:ext cx="96593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02790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Ohio River Sites </a:t>
            </a:r>
          </a:p>
        </p:txBody>
      </p:sp>
      <p:pic>
        <p:nvPicPr>
          <p:cNvPr id="15" name="Picture 14"/>
          <p:cNvPicPr>
            <a:picLocks noChangeAspect="1"/>
          </p:cNvPicPr>
          <p:nvPr/>
        </p:nvPicPr>
        <p:blipFill>
          <a:blip r:embed="rId2"/>
          <a:stretch>
            <a:fillRect/>
          </a:stretch>
        </p:blipFill>
        <p:spPr>
          <a:xfrm>
            <a:off x="57733" y="55251"/>
            <a:ext cx="676198" cy="647114"/>
          </a:xfrm>
          <a:prstGeom prst="rect">
            <a:avLst/>
          </a:prstGeom>
          <a:ln w="3175">
            <a:solidFill>
              <a:schemeClr val="tx1">
                <a:lumMod val="85000"/>
              </a:schemeClr>
            </a:solidFill>
          </a:ln>
        </p:spPr>
      </p:pic>
      <p:pic>
        <p:nvPicPr>
          <p:cNvPr id="2" name="Picture 1">
            <a:extLst>
              <a:ext uri="{FF2B5EF4-FFF2-40B4-BE49-F238E27FC236}">
                <a16:creationId xmlns:a16="http://schemas.microsoft.com/office/drawing/2014/main" id="{876E65C3-E0AD-434D-9B67-332E03A9D423}"/>
              </a:ext>
            </a:extLst>
          </p:cNvPr>
          <p:cNvPicPr>
            <a:picLocks noChangeAspect="1"/>
          </p:cNvPicPr>
          <p:nvPr/>
        </p:nvPicPr>
        <p:blipFill>
          <a:blip r:embed="rId3"/>
          <a:stretch>
            <a:fillRect/>
          </a:stretch>
        </p:blipFill>
        <p:spPr>
          <a:xfrm>
            <a:off x="637603" y="1067119"/>
            <a:ext cx="7868794" cy="5394322"/>
          </a:xfrm>
          <a:prstGeom prst="rect">
            <a:avLst/>
          </a:prstGeom>
        </p:spPr>
      </p:pic>
    </p:spTree>
    <p:extLst>
      <p:ext uri="{BB962C8B-B14F-4D97-AF65-F5344CB8AC3E}">
        <p14:creationId xmlns:p14="http://schemas.microsoft.com/office/powerpoint/2010/main" val="24336730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Prepare Data</a:t>
            </a:r>
          </a:p>
        </p:txBody>
      </p:sp>
      <p:pic>
        <p:nvPicPr>
          <p:cNvPr id="15" name="Picture 14"/>
          <p:cNvPicPr>
            <a:picLocks noChangeAspect="1"/>
          </p:cNvPicPr>
          <p:nvPr/>
        </p:nvPicPr>
        <p:blipFill>
          <a:blip r:embed="rId3"/>
          <a:stretch>
            <a:fillRect/>
          </a:stretch>
        </p:blipFill>
        <p:spPr>
          <a:xfrm>
            <a:off x="57733" y="55251"/>
            <a:ext cx="676198" cy="647114"/>
          </a:xfrm>
          <a:prstGeom prst="rect">
            <a:avLst/>
          </a:prstGeom>
          <a:ln w="3175">
            <a:solidFill>
              <a:schemeClr val="tx1">
                <a:lumMod val="85000"/>
              </a:schemeClr>
            </a:solidFill>
          </a:ln>
        </p:spPr>
      </p:pic>
      <p:pic>
        <p:nvPicPr>
          <p:cNvPr id="9" name="Picture 8">
            <a:extLst>
              <a:ext uri="{FF2B5EF4-FFF2-40B4-BE49-F238E27FC236}">
                <a16:creationId xmlns:a16="http://schemas.microsoft.com/office/drawing/2014/main" id="{A2E98CB8-2632-4914-B65C-6D70A66EDA9D}"/>
              </a:ext>
            </a:extLst>
          </p:cNvPr>
          <p:cNvPicPr>
            <a:picLocks noChangeAspect="1"/>
          </p:cNvPicPr>
          <p:nvPr/>
        </p:nvPicPr>
        <p:blipFill>
          <a:blip r:embed="rId4"/>
          <a:stretch>
            <a:fillRect/>
          </a:stretch>
        </p:blipFill>
        <p:spPr>
          <a:xfrm>
            <a:off x="1404600" y="799458"/>
            <a:ext cx="6324600" cy="5982342"/>
          </a:xfrm>
          <a:prstGeom prst="rect">
            <a:avLst/>
          </a:prstGeom>
        </p:spPr>
      </p:pic>
      <p:sp>
        <p:nvSpPr>
          <p:cNvPr id="10" name="TextBox 9">
            <a:extLst>
              <a:ext uri="{FF2B5EF4-FFF2-40B4-BE49-F238E27FC236}">
                <a16:creationId xmlns:a16="http://schemas.microsoft.com/office/drawing/2014/main" id="{ED5B7BCB-F667-4198-9342-1F4E073430AA}"/>
              </a:ext>
            </a:extLst>
          </p:cNvPr>
          <p:cNvSpPr txBox="1"/>
          <p:nvPr/>
        </p:nvSpPr>
        <p:spPr>
          <a:xfrm>
            <a:off x="4191000" y="5574072"/>
            <a:ext cx="3352800" cy="1169551"/>
          </a:xfrm>
          <a:prstGeom prst="rect">
            <a:avLst/>
          </a:prstGeom>
          <a:solidFill>
            <a:sysClr val="window" lastClr="FFFFFF"/>
          </a:solidFill>
        </p:spPr>
        <p:txBody>
          <a:bodyPr wrap="square" rtlCol="0">
            <a:spAutoFit/>
          </a:bodyPr>
          <a:lstStyle/>
          <a:p>
            <a:pPr marL="115888" marR="0" lvl="0" indent="-115888"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1" u="none" strike="noStrike" kern="0" cap="none" spc="0" normalizeH="0" baseline="0" noProof="0" dirty="0">
                <a:ln>
                  <a:noFill/>
                </a:ln>
                <a:solidFill>
                  <a:srgbClr val="C00000"/>
                </a:solidFill>
                <a:effectLst/>
                <a:uLnTx/>
                <a:uFillTx/>
                <a:latin typeface="Gill Sans MT" panose="020B0502020104020203"/>
              </a:rPr>
              <a:t>Red</a:t>
            </a:r>
            <a:r>
              <a:rPr kumimoji="0" lang="en-US" sz="1400" b="0" i="1" u="none" strike="noStrike" kern="0" cap="none" spc="0" normalizeH="0" baseline="0" noProof="0" dirty="0">
                <a:ln>
                  <a:noFill/>
                </a:ln>
                <a:solidFill>
                  <a:prstClr val="black"/>
                </a:solidFill>
                <a:effectLst/>
                <a:uLnTx/>
                <a:uFillTx/>
                <a:latin typeface="Gill Sans MT" panose="020B0502020104020203"/>
              </a:rPr>
              <a:t> = bloom period</a:t>
            </a:r>
          </a:p>
          <a:p>
            <a:pPr marL="115888" marR="0" lvl="0" indent="-115888"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1" u="none" strike="noStrike" kern="0" cap="none" spc="0" normalizeH="0" baseline="0" noProof="0" dirty="0">
                <a:ln>
                  <a:noFill/>
                </a:ln>
                <a:solidFill>
                  <a:prstClr val="black"/>
                </a:solidFill>
                <a:effectLst/>
                <a:uLnTx/>
                <a:uFillTx/>
                <a:latin typeface="Gill Sans MT" panose="020B0502020104020203"/>
              </a:rPr>
              <a:t>High Flows in Late June to Mid July, followed extended period of low flow</a:t>
            </a:r>
          </a:p>
          <a:p>
            <a:pPr marL="115888" marR="0" lvl="0" indent="-115888"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1" u="none" strike="noStrike" kern="0" cap="none" spc="0" normalizeH="0" baseline="0" noProof="0" dirty="0">
                <a:ln>
                  <a:noFill/>
                </a:ln>
                <a:solidFill>
                  <a:prstClr val="black"/>
                </a:solidFill>
                <a:effectLst/>
                <a:uLnTx/>
                <a:uFillTx/>
                <a:latin typeface="Gill Sans MT" panose="020B0502020104020203"/>
              </a:rPr>
              <a:t>Rank Flows at each site and use Exceedances to normalize across sites</a:t>
            </a:r>
          </a:p>
        </p:txBody>
      </p:sp>
      <p:cxnSp>
        <p:nvCxnSpPr>
          <p:cNvPr id="11" name="Straight Arrow Connector 10">
            <a:extLst>
              <a:ext uri="{FF2B5EF4-FFF2-40B4-BE49-F238E27FC236}">
                <a16:creationId xmlns:a16="http://schemas.microsoft.com/office/drawing/2014/main" id="{60E35B53-D81C-4242-A9CA-41AA9DD1DD35}"/>
              </a:ext>
            </a:extLst>
          </p:cNvPr>
          <p:cNvCxnSpPr>
            <a:cxnSpLocks/>
          </p:cNvCxnSpPr>
          <p:nvPr/>
        </p:nvCxnSpPr>
        <p:spPr>
          <a:xfrm flipH="1">
            <a:off x="2514600" y="5791200"/>
            <a:ext cx="1676400" cy="304800"/>
          </a:xfrm>
          <a:prstGeom prst="straightConnector1">
            <a:avLst/>
          </a:prstGeom>
          <a:noFill/>
          <a:ln w="6350" cap="flat" cmpd="sng" algn="ctr">
            <a:solidFill>
              <a:sysClr val="windowText" lastClr="000000"/>
            </a:solidFill>
            <a:prstDash val="solid"/>
            <a:tailEnd type="triangle"/>
          </a:ln>
          <a:effectLst/>
        </p:spPr>
      </p:cxnSp>
    </p:spTree>
    <p:extLst>
      <p:ext uri="{BB962C8B-B14F-4D97-AF65-F5344CB8AC3E}">
        <p14:creationId xmlns:p14="http://schemas.microsoft.com/office/powerpoint/2010/main" val="1622851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Terms</a:t>
            </a:r>
          </a:p>
        </p:txBody>
      </p:sp>
      <p:pic>
        <p:nvPicPr>
          <p:cNvPr id="15" name="Picture 14"/>
          <p:cNvPicPr>
            <a:picLocks noChangeAspect="1"/>
          </p:cNvPicPr>
          <p:nvPr/>
        </p:nvPicPr>
        <p:blipFill>
          <a:blip r:embed="rId3"/>
          <a:stretch>
            <a:fillRect/>
          </a:stretch>
        </p:blipFill>
        <p:spPr>
          <a:xfrm>
            <a:off x="57733" y="55251"/>
            <a:ext cx="676198" cy="647114"/>
          </a:xfrm>
          <a:prstGeom prst="rect">
            <a:avLst/>
          </a:prstGeom>
          <a:ln w="3175">
            <a:solidFill>
              <a:schemeClr val="tx1">
                <a:lumMod val="85000"/>
              </a:schemeClr>
            </a:solidFill>
          </a:ln>
        </p:spPr>
      </p:pic>
      <p:sp>
        <p:nvSpPr>
          <p:cNvPr id="3" name="Rectangle 2">
            <a:extLst>
              <a:ext uri="{FF2B5EF4-FFF2-40B4-BE49-F238E27FC236}">
                <a16:creationId xmlns:a16="http://schemas.microsoft.com/office/drawing/2014/main" id="{166D262A-7E2D-42D6-9BDA-60F83226D39F}"/>
              </a:ext>
            </a:extLst>
          </p:cNvPr>
          <p:cNvSpPr/>
          <p:nvPr/>
        </p:nvSpPr>
        <p:spPr>
          <a:xfrm>
            <a:off x="279400" y="1056085"/>
            <a:ext cx="8585200" cy="2215991"/>
          </a:xfrm>
          <a:prstGeom prst="rect">
            <a:avLst/>
          </a:prstGeom>
          <a:solidFill>
            <a:schemeClr val="accent5">
              <a:lumMod val="40000"/>
              <a:lumOff val="60000"/>
            </a:schemeClr>
          </a:solidFill>
        </p:spPr>
        <p:txBody>
          <a:bodyPr wrap="square">
            <a:spAutoFit/>
          </a:bodyPr>
          <a:lstStyle/>
          <a:p>
            <a:pPr marL="173038" indent="-173038">
              <a:spcAft>
                <a:spcPts val="600"/>
              </a:spcAft>
              <a:buFont typeface="Arial" panose="020B0604020202020204" pitchFamily="34" charset="0"/>
              <a:buChar char="•"/>
              <a:defRPr/>
            </a:pPr>
            <a:r>
              <a:rPr lang="en-US" sz="1600" u="sng" dirty="0">
                <a:solidFill>
                  <a:schemeClr val="bg1"/>
                </a:solidFill>
                <a:cs typeface="Times New Roman" panose="02020603050405020304" pitchFamily="18" charset="0"/>
              </a:rPr>
              <a:t>21-55-day lagged exceedance </a:t>
            </a:r>
            <a:r>
              <a:rPr lang="en-US" sz="1600" dirty="0">
                <a:solidFill>
                  <a:schemeClr val="bg1"/>
                </a:solidFill>
                <a:cs typeface="Times New Roman" panose="02020603050405020304" pitchFamily="18" charset="0"/>
              </a:rPr>
              <a:t>- characterizes the flow conditions ca. 1month prior to the 2015 bloom: We suppose that flows have to be “High” for this period.  This is the first criteria (lower exceedances = higher flows)</a:t>
            </a:r>
          </a:p>
          <a:p>
            <a:pPr marL="173038" indent="-173038">
              <a:spcAft>
                <a:spcPts val="600"/>
              </a:spcAft>
              <a:buFont typeface="Arial" panose="020B0604020202020204" pitchFamily="34" charset="0"/>
              <a:buChar char="•"/>
              <a:defRPr/>
            </a:pPr>
            <a:r>
              <a:rPr lang="en-US" sz="1600" u="sng" dirty="0">
                <a:solidFill>
                  <a:schemeClr val="bg1"/>
                </a:solidFill>
                <a:cs typeface="Times New Roman" panose="02020603050405020304" pitchFamily="18" charset="0"/>
              </a:rPr>
              <a:t>19-day lagged exceedance </a:t>
            </a:r>
            <a:r>
              <a:rPr lang="en-US" sz="1600" dirty="0">
                <a:solidFill>
                  <a:schemeClr val="bg1"/>
                </a:solidFill>
                <a:cs typeface="Times New Roman" panose="02020603050405020304" pitchFamily="18" charset="0"/>
              </a:rPr>
              <a:t>- characterizes the flow conditions proximal to bloom start. We suppose that flows have to be “Low” for an extended period for the bloom to develop. (higher exceedances = lower flows)</a:t>
            </a:r>
          </a:p>
          <a:p>
            <a:pPr marL="630238" lvl="1" indent="-173038">
              <a:spcAft>
                <a:spcPts val="600"/>
              </a:spcAft>
              <a:buFont typeface="Arial" panose="020B0604020202020204" pitchFamily="34" charset="0"/>
              <a:buChar char="•"/>
              <a:defRPr/>
            </a:pPr>
            <a:r>
              <a:rPr lang="en-US" sz="1600" dirty="0">
                <a:solidFill>
                  <a:schemeClr val="bg1"/>
                </a:solidFill>
                <a:cs typeface="Times New Roman" panose="02020603050405020304" pitchFamily="18" charset="0"/>
              </a:rPr>
              <a:t>“best fit” lag terms determined by brute force modeling of every possible combination and using AIC.</a:t>
            </a:r>
          </a:p>
        </p:txBody>
      </p:sp>
      <p:pic>
        <p:nvPicPr>
          <p:cNvPr id="2" name="Picture 1">
            <a:extLst>
              <a:ext uri="{FF2B5EF4-FFF2-40B4-BE49-F238E27FC236}">
                <a16:creationId xmlns:a16="http://schemas.microsoft.com/office/drawing/2014/main" id="{482DA153-E8ED-4E39-AAE0-E928AAF5DA88}"/>
              </a:ext>
            </a:extLst>
          </p:cNvPr>
          <p:cNvPicPr>
            <a:picLocks noChangeAspect="1"/>
          </p:cNvPicPr>
          <p:nvPr/>
        </p:nvPicPr>
        <p:blipFill>
          <a:blip r:embed="rId4"/>
          <a:stretch>
            <a:fillRect/>
          </a:stretch>
        </p:blipFill>
        <p:spPr>
          <a:xfrm>
            <a:off x="167226" y="3696497"/>
            <a:ext cx="4235652" cy="2617217"/>
          </a:xfrm>
          <a:prstGeom prst="rect">
            <a:avLst/>
          </a:prstGeom>
        </p:spPr>
      </p:pic>
      <p:pic>
        <p:nvPicPr>
          <p:cNvPr id="6" name="Picture 5">
            <a:extLst>
              <a:ext uri="{FF2B5EF4-FFF2-40B4-BE49-F238E27FC236}">
                <a16:creationId xmlns:a16="http://schemas.microsoft.com/office/drawing/2014/main" id="{2BFB58DD-E425-4CAB-B227-6C37DF9402F6}"/>
              </a:ext>
            </a:extLst>
          </p:cNvPr>
          <p:cNvPicPr>
            <a:picLocks noChangeAspect="1"/>
          </p:cNvPicPr>
          <p:nvPr/>
        </p:nvPicPr>
        <p:blipFill>
          <a:blip r:embed="rId5"/>
          <a:stretch>
            <a:fillRect/>
          </a:stretch>
        </p:blipFill>
        <p:spPr>
          <a:xfrm>
            <a:off x="4741124" y="3696497"/>
            <a:ext cx="4235652" cy="2617217"/>
          </a:xfrm>
          <a:prstGeom prst="rect">
            <a:avLst/>
          </a:prstGeom>
        </p:spPr>
      </p:pic>
      <p:sp>
        <p:nvSpPr>
          <p:cNvPr id="8" name="Rectangle 7">
            <a:extLst>
              <a:ext uri="{FF2B5EF4-FFF2-40B4-BE49-F238E27FC236}">
                <a16:creationId xmlns:a16="http://schemas.microsoft.com/office/drawing/2014/main" id="{2E23CBF5-5161-4893-9179-189507883D9F}"/>
              </a:ext>
            </a:extLst>
          </p:cNvPr>
          <p:cNvSpPr/>
          <p:nvPr/>
        </p:nvSpPr>
        <p:spPr>
          <a:xfrm>
            <a:off x="799247" y="3327165"/>
            <a:ext cx="3183885" cy="369332"/>
          </a:xfrm>
          <a:prstGeom prst="rect">
            <a:avLst/>
          </a:prstGeom>
        </p:spPr>
        <p:txBody>
          <a:bodyPr wrap="none">
            <a:spAutoFit/>
          </a:bodyPr>
          <a:lstStyle/>
          <a:p>
            <a:pPr algn="ctr"/>
            <a:r>
              <a:rPr lang="en-US" u="sng" dirty="0">
                <a:solidFill>
                  <a:srgbClr val="00B0F0"/>
                </a:solidFill>
                <a:cs typeface="Times New Roman" panose="02020603050405020304" pitchFamily="18" charset="0"/>
              </a:rPr>
              <a:t>21-55-day lagged exceedance </a:t>
            </a:r>
            <a:endParaRPr lang="en-US" dirty="0">
              <a:solidFill>
                <a:srgbClr val="00B0F0"/>
              </a:solidFill>
            </a:endParaRPr>
          </a:p>
        </p:txBody>
      </p:sp>
      <p:sp>
        <p:nvSpPr>
          <p:cNvPr id="10" name="Rectangle 9">
            <a:extLst>
              <a:ext uri="{FF2B5EF4-FFF2-40B4-BE49-F238E27FC236}">
                <a16:creationId xmlns:a16="http://schemas.microsoft.com/office/drawing/2014/main" id="{B2AEC835-E60D-4D7A-A4F1-0A18E50D0073}"/>
              </a:ext>
            </a:extLst>
          </p:cNvPr>
          <p:cNvSpPr/>
          <p:nvPr/>
        </p:nvSpPr>
        <p:spPr>
          <a:xfrm>
            <a:off x="5698838" y="3338047"/>
            <a:ext cx="2855269" cy="369332"/>
          </a:xfrm>
          <a:prstGeom prst="rect">
            <a:avLst/>
          </a:prstGeom>
        </p:spPr>
        <p:txBody>
          <a:bodyPr wrap="none">
            <a:spAutoFit/>
          </a:bodyPr>
          <a:lstStyle/>
          <a:p>
            <a:pPr algn="ctr"/>
            <a:r>
              <a:rPr lang="en-US" u="sng" dirty="0">
                <a:solidFill>
                  <a:srgbClr val="00B0F0"/>
                </a:solidFill>
                <a:cs typeface="Times New Roman" panose="02020603050405020304" pitchFamily="18" charset="0"/>
              </a:rPr>
              <a:t>19-day lagged exceedance </a:t>
            </a:r>
            <a:endParaRPr lang="en-US" dirty="0">
              <a:solidFill>
                <a:srgbClr val="00B0F0"/>
              </a:solidFill>
            </a:endParaRPr>
          </a:p>
        </p:txBody>
      </p:sp>
      <p:sp>
        <p:nvSpPr>
          <p:cNvPr id="9" name="Rectangle 8">
            <a:extLst>
              <a:ext uri="{FF2B5EF4-FFF2-40B4-BE49-F238E27FC236}">
                <a16:creationId xmlns:a16="http://schemas.microsoft.com/office/drawing/2014/main" id="{D31763D9-01E9-4719-9A86-DB7218571237}"/>
              </a:ext>
            </a:extLst>
          </p:cNvPr>
          <p:cNvSpPr/>
          <p:nvPr/>
        </p:nvSpPr>
        <p:spPr>
          <a:xfrm>
            <a:off x="246742" y="6387913"/>
            <a:ext cx="8728962" cy="338554"/>
          </a:xfrm>
          <a:prstGeom prst="rect">
            <a:avLst/>
          </a:prstGeom>
        </p:spPr>
        <p:txBody>
          <a:bodyPr wrap="square">
            <a:spAutoFit/>
          </a:bodyPr>
          <a:lstStyle/>
          <a:p>
            <a:pPr algn="ctr"/>
            <a:r>
              <a:rPr lang="en-US" sz="1600" u="sng" dirty="0">
                <a:solidFill>
                  <a:srgbClr val="0000FF"/>
                </a:solidFill>
                <a:latin typeface="Calibri" panose="020F0502020204030204" pitchFamily="34" charset="0"/>
                <a:ea typeface="Calibri" panose="020F0502020204030204" pitchFamily="34" charset="0"/>
                <a:hlinkClick r:id="rId6"/>
              </a:rPr>
              <a:t>https://users.neptuneinc.org/lgermain/TO0002/eda/exceedances_and_lags.html</a:t>
            </a:r>
            <a:endParaRPr lang="en-US" sz="1600" dirty="0">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3865886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Predictor Variables</a:t>
            </a:r>
          </a:p>
        </p:txBody>
      </p:sp>
      <p:pic>
        <p:nvPicPr>
          <p:cNvPr id="15" name="Picture 14"/>
          <p:cNvPicPr>
            <a:picLocks noChangeAspect="1"/>
          </p:cNvPicPr>
          <p:nvPr/>
        </p:nvPicPr>
        <p:blipFill>
          <a:blip r:embed="rId3"/>
          <a:stretch>
            <a:fillRect/>
          </a:stretch>
        </p:blipFill>
        <p:spPr>
          <a:xfrm>
            <a:off x="57733" y="55251"/>
            <a:ext cx="676198" cy="647114"/>
          </a:xfrm>
          <a:prstGeom prst="rect">
            <a:avLst/>
          </a:prstGeom>
          <a:ln w="3175">
            <a:solidFill>
              <a:schemeClr val="tx1">
                <a:lumMod val="85000"/>
              </a:schemeClr>
            </a:solidFill>
          </a:ln>
        </p:spPr>
      </p:pic>
      <p:sp>
        <p:nvSpPr>
          <p:cNvPr id="3" name="Rectangle 2">
            <a:extLst>
              <a:ext uri="{FF2B5EF4-FFF2-40B4-BE49-F238E27FC236}">
                <a16:creationId xmlns:a16="http://schemas.microsoft.com/office/drawing/2014/main" id="{166D262A-7E2D-42D6-9BDA-60F83226D39F}"/>
              </a:ext>
            </a:extLst>
          </p:cNvPr>
          <p:cNvSpPr/>
          <p:nvPr/>
        </p:nvSpPr>
        <p:spPr>
          <a:xfrm>
            <a:off x="395832" y="1620808"/>
            <a:ext cx="8585200" cy="3785652"/>
          </a:xfrm>
          <a:prstGeom prst="rect">
            <a:avLst/>
          </a:prstGeom>
          <a:solidFill>
            <a:schemeClr val="accent5">
              <a:lumMod val="40000"/>
              <a:lumOff val="60000"/>
            </a:schemeClr>
          </a:solidFill>
        </p:spPr>
        <p:txBody>
          <a:bodyPr wrap="square">
            <a:spAutoFit/>
          </a:bodyPr>
          <a:lstStyle/>
          <a:p>
            <a:pPr>
              <a:defRPr/>
            </a:pPr>
            <a:r>
              <a:rPr lang="en-US" sz="1600" b="1" dirty="0">
                <a:solidFill>
                  <a:srgbClr val="C00000"/>
                </a:solidFill>
                <a:cs typeface="Times New Roman" panose="02020603050405020304" pitchFamily="18" charset="0"/>
              </a:rPr>
              <a:t>For the model</a:t>
            </a:r>
          </a:p>
          <a:p>
            <a:pPr marL="173038" indent="-173038">
              <a:buFont typeface="Arial" panose="020B0604020202020204" pitchFamily="34" charset="0"/>
              <a:buChar char="•"/>
              <a:defRPr/>
            </a:pPr>
            <a:r>
              <a:rPr lang="en-US" sz="1600" u="sng" dirty="0">
                <a:solidFill>
                  <a:schemeClr val="bg1"/>
                </a:solidFill>
                <a:cs typeface="Times New Roman" panose="02020603050405020304" pitchFamily="18" charset="0"/>
              </a:rPr>
              <a:t>“Maximum Ratio”</a:t>
            </a:r>
            <a:r>
              <a:rPr lang="en-US" sz="1600" dirty="0">
                <a:solidFill>
                  <a:schemeClr val="bg1"/>
                </a:solidFill>
                <a:cs typeface="Times New Roman" panose="02020603050405020304" pitchFamily="18" charset="0"/>
              </a:rPr>
              <a:t> - The maximum </a:t>
            </a:r>
            <a:r>
              <a:rPr lang="en-US" sz="1600" b="1" dirty="0">
                <a:solidFill>
                  <a:srgbClr val="C00000"/>
                </a:solidFill>
                <a:cs typeface="Times New Roman" panose="02020603050405020304" pitchFamily="18" charset="0"/>
              </a:rPr>
              <a:t>0-19</a:t>
            </a:r>
            <a:r>
              <a:rPr lang="en-US" sz="1600" dirty="0">
                <a:solidFill>
                  <a:schemeClr val="bg1"/>
                </a:solidFill>
                <a:cs typeface="Times New Roman" panose="02020603050405020304" pitchFamily="18" charset="0"/>
              </a:rPr>
              <a:t> to </a:t>
            </a:r>
            <a:r>
              <a:rPr lang="en-US" sz="1600" b="1" dirty="0">
                <a:solidFill>
                  <a:srgbClr val="C00000"/>
                </a:solidFill>
                <a:cs typeface="Times New Roman" panose="02020603050405020304" pitchFamily="18" charset="0"/>
              </a:rPr>
              <a:t>21-55</a:t>
            </a:r>
            <a:r>
              <a:rPr lang="en-US" sz="1600" dirty="0">
                <a:solidFill>
                  <a:schemeClr val="bg1"/>
                </a:solidFill>
                <a:cs typeface="Times New Roman" panose="02020603050405020304" pitchFamily="18" charset="0"/>
              </a:rPr>
              <a:t> lagged average exceedance ratio that occurred prior to the bloom start date</a:t>
            </a:r>
          </a:p>
          <a:p>
            <a:pPr marL="285750" indent="-285750">
              <a:buFont typeface="Arial" panose="020B0604020202020204" pitchFamily="34" charset="0"/>
              <a:buChar char="•"/>
              <a:defRPr/>
            </a:pPr>
            <a:r>
              <a:rPr lang="en-US" sz="1600" u="sng" dirty="0">
                <a:solidFill>
                  <a:schemeClr val="bg1"/>
                </a:solidFill>
                <a:cs typeface="Times New Roman" panose="02020603050405020304" pitchFamily="18" charset="0"/>
              </a:rPr>
              <a:t>“Number of Increasing Ratio Days”</a:t>
            </a:r>
          </a:p>
          <a:p>
            <a:pPr marL="742950" lvl="1" indent="-285750">
              <a:buFont typeface="Arial" panose="020B0604020202020204" pitchFamily="34" charset="0"/>
              <a:buChar char="•"/>
              <a:defRPr/>
            </a:pPr>
            <a:r>
              <a:rPr lang="en-US" sz="1600" dirty="0">
                <a:solidFill>
                  <a:schemeClr val="bg1"/>
                </a:solidFill>
                <a:cs typeface="Times New Roman" panose="02020603050405020304" pitchFamily="18" charset="0"/>
              </a:rPr>
              <a:t>The number of days in the 15 days prior to the day the maximum ratio occurred in which the ratio increased</a:t>
            </a:r>
          </a:p>
          <a:p>
            <a:pPr marL="1198563" lvl="3" indent="-285750">
              <a:buFont typeface="Arial" panose="020B0604020202020204" pitchFamily="34" charset="0"/>
              <a:buChar char="•"/>
              <a:defRPr/>
            </a:pPr>
            <a:r>
              <a:rPr lang="en-US" sz="1600" i="1" dirty="0">
                <a:solidFill>
                  <a:schemeClr val="bg1"/>
                </a:solidFill>
                <a:cs typeface="Times New Roman" panose="02020603050405020304" pitchFamily="18" charset="0"/>
              </a:rPr>
              <a:t>Found to be a better predictor than average slope of the ratio over the 15-day period</a:t>
            </a:r>
          </a:p>
          <a:p>
            <a:pPr marL="285750" lvl="0" indent="-285750">
              <a:buFont typeface="Arial" panose="020B0604020202020204" pitchFamily="34" charset="0"/>
              <a:buChar char="•"/>
              <a:defRPr/>
            </a:pPr>
            <a:r>
              <a:rPr lang="en-US" sz="1600" dirty="0">
                <a:solidFill>
                  <a:schemeClr val="bg1"/>
                </a:solidFill>
                <a:cs typeface="Times New Roman" panose="02020603050405020304" pitchFamily="18" charset="0"/>
              </a:rPr>
              <a:t>On other years (other than 2015), the maximum ratio is defined as the maximum ratio that occurred at any time during May to October when a HAB is possible</a:t>
            </a:r>
          </a:p>
          <a:p>
            <a:pPr marL="285750" lvl="1" indent="-285750">
              <a:buFont typeface="Arial" panose="020B0604020202020204" pitchFamily="34" charset="0"/>
              <a:buChar char="•"/>
              <a:defRPr/>
            </a:pPr>
            <a:r>
              <a:rPr lang="en-US" sz="1600" i="1" dirty="0">
                <a:solidFill>
                  <a:srgbClr val="C00000"/>
                </a:solidFill>
                <a:cs typeface="Times New Roman" panose="02020603050405020304" pitchFamily="18" charset="0"/>
              </a:rPr>
              <a:t>Use time of year to set boundary conditions</a:t>
            </a:r>
          </a:p>
          <a:p>
            <a:pPr marL="285750" indent="-285750">
              <a:buFont typeface="Arial" panose="020B0604020202020204" pitchFamily="34" charset="0"/>
              <a:buChar char="•"/>
              <a:defRPr/>
            </a:pPr>
            <a:r>
              <a:rPr lang="en-US" sz="1600" i="1" dirty="0">
                <a:solidFill>
                  <a:srgbClr val="C00000"/>
                </a:solidFill>
                <a:cs typeface="Times New Roman" panose="02020603050405020304" pitchFamily="18" charset="0"/>
              </a:rPr>
              <a:t>predictors are summarized yearly, but probabilities will be estimated on a daily basis by using </a:t>
            </a:r>
            <a:r>
              <a:rPr lang="en-US" sz="1600" i="1" u="sng" dirty="0">
                <a:solidFill>
                  <a:srgbClr val="C00000"/>
                </a:solidFill>
                <a:cs typeface="Times New Roman" panose="02020603050405020304" pitchFamily="18" charset="0"/>
              </a:rPr>
              <a:t>daily ratio</a:t>
            </a:r>
            <a:r>
              <a:rPr lang="en-US" sz="1600" i="1" dirty="0">
                <a:solidFill>
                  <a:srgbClr val="C00000"/>
                </a:solidFill>
                <a:cs typeface="Times New Roman" panose="02020603050405020304" pitchFamily="18" charset="0"/>
              </a:rPr>
              <a:t> and </a:t>
            </a:r>
            <a:r>
              <a:rPr lang="en-US" sz="1600" i="1" u="sng" dirty="0">
                <a:solidFill>
                  <a:srgbClr val="C00000"/>
                </a:solidFill>
                <a:cs typeface="Times New Roman" panose="02020603050405020304" pitchFamily="18" charset="0"/>
              </a:rPr>
              <a:t>number of increasing ratio day</a:t>
            </a:r>
            <a:r>
              <a:rPr lang="en-US" sz="1600" i="1" dirty="0">
                <a:solidFill>
                  <a:srgbClr val="C00000"/>
                </a:solidFill>
                <a:cs typeface="Times New Roman" panose="02020603050405020304" pitchFamily="18" charset="0"/>
              </a:rPr>
              <a:t>s</a:t>
            </a:r>
          </a:p>
          <a:p>
            <a:pPr marL="285750" indent="-285750">
              <a:buFont typeface="Arial" panose="020B0604020202020204" pitchFamily="34" charset="0"/>
              <a:buChar char="•"/>
              <a:defRPr/>
            </a:pPr>
            <a:r>
              <a:rPr lang="en-US" sz="1600" i="1" dirty="0">
                <a:solidFill>
                  <a:srgbClr val="C00000"/>
                </a:solidFill>
                <a:cs typeface="Times New Roman" panose="02020603050405020304" pitchFamily="18" charset="0"/>
              </a:rPr>
              <a:t>Only a probability based on similarities of flow conditions can be calculated for a given day!</a:t>
            </a:r>
            <a:endParaRPr lang="en-US" sz="1600" dirty="0">
              <a:solidFill>
                <a:srgbClr val="C00000"/>
              </a:solidFill>
              <a:cs typeface="Times New Roman" panose="02020603050405020304" pitchFamily="18" charset="0"/>
            </a:endParaRPr>
          </a:p>
        </p:txBody>
      </p:sp>
    </p:spTree>
    <p:extLst>
      <p:ext uri="{BB962C8B-B14F-4D97-AF65-F5344CB8AC3E}">
        <p14:creationId xmlns:p14="http://schemas.microsoft.com/office/powerpoint/2010/main" val="2546975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0"/>
            <a:ext cx="9144000" cy="757614"/>
          </a:xfrm>
          <a:prstGeom prst="rect">
            <a:avLst/>
          </a:prstGeom>
          <a:solidFill>
            <a:schemeClr val="accent5">
              <a:lumMod val="75000"/>
              <a:alpha val="61961"/>
            </a:schemeClr>
          </a:solidFill>
        </p:spPr>
        <p:txBody>
          <a:bodyPr vert="horz" lIns="91440" tIns="45720" rIns="91440" bIns="45720" rtlCol="0" anchor="ctr">
            <a:noAutofit/>
          </a:bodyPr>
          <a:lstStyle/>
          <a:p>
            <a:pPr lvl="0" algn="ctr">
              <a:spcBef>
                <a:spcPct val="0"/>
              </a:spcBef>
              <a:defRPr/>
            </a:pPr>
            <a:r>
              <a:rPr lang="en-US" sz="2400" cap="all" dirty="0">
                <a:solidFill>
                  <a:schemeClr val="tx1">
                    <a:lumMod val="95000"/>
                  </a:schemeClr>
                </a:solidFill>
              </a:rPr>
              <a:t>The Model</a:t>
            </a:r>
          </a:p>
        </p:txBody>
      </p:sp>
      <p:pic>
        <p:nvPicPr>
          <p:cNvPr id="15" name="Picture 14"/>
          <p:cNvPicPr>
            <a:picLocks noChangeAspect="1"/>
          </p:cNvPicPr>
          <p:nvPr/>
        </p:nvPicPr>
        <p:blipFill>
          <a:blip r:embed="rId3"/>
          <a:stretch>
            <a:fillRect/>
          </a:stretch>
        </p:blipFill>
        <p:spPr>
          <a:xfrm>
            <a:off x="57733" y="55251"/>
            <a:ext cx="676198" cy="647114"/>
          </a:xfrm>
          <a:prstGeom prst="rect">
            <a:avLst/>
          </a:prstGeom>
          <a:ln w="3175">
            <a:solidFill>
              <a:schemeClr val="tx1">
                <a:lumMod val="85000"/>
              </a:schemeClr>
            </a:solidFill>
          </a:ln>
        </p:spPr>
      </p:pic>
      <p:sp>
        <p:nvSpPr>
          <p:cNvPr id="3" name="Rectangle 2">
            <a:extLst>
              <a:ext uri="{FF2B5EF4-FFF2-40B4-BE49-F238E27FC236}">
                <a16:creationId xmlns:a16="http://schemas.microsoft.com/office/drawing/2014/main" id="{166D262A-7E2D-42D6-9BDA-60F83226D39F}"/>
              </a:ext>
            </a:extLst>
          </p:cNvPr>
          <p:cNvSpPr/>
          <p:nvPr/>
        </p:nvSpPr>
        <p:spPr>
          <a:xfrm>
            <a:off x="279400" y="1122968"/>
            <a:ext cx="8585200" cy="1077218"/>
          </a:xfrm>
          <a:prstGeom prst="rect">
            <a:avLst/>
          </a:prstGeom>
          <a:solidFill>
            <a:schemeClr val="accent5">
              <a:lumMod val="40000"/>
              <a:lumOff val="60000"/>
            </a:schemeClr>
          </a:solidFill>
        </p:spPr>
        <p:txBody>
          <a:bodyPr wrap="square">
            <a:spAutoFit/>
          </a:bodyPr>
          <a:lstStyle/>
          <a:p>
            <a:pPr>
              <a:defRPr/>
            </a:pPr>
            <a:r>
              <a:rPr lang="en-US" sz="1600" dirty="0">
                <a:solidFill>
                  <a:srgbClr val="C00000"/>
                </a:solidFill>
                <a:cs typeface="Times New Roman" panose="02020603050405020304" pitchFamily="18" charset="0"/>
              </a:rPr>
              <a:t>Used Mixed Effects Binary Logistic Regression in preliminary development and for optimizing lag terms. </a:t>
            </a:r>
          </a:p>
          <a:p>
            <a:pPr>
              <a:defRPr/>
            </a:pPr>
            <a:endParaRPr lang="en-US" sz="1600" dirty="0">
              <a:solidFill>
                <a:srgbClr val="C00000"/>
              </a:solidFill>
              <a:cs typeface="Times New Roman" panose="02020603050405020304" pitchFamily="18" charset="0"/>
            </a:endParaRPr>
          </a:p>
          <a:p>
            <a:pPr>
              <a:defRPr/>
            </a:pPr>
            <a:r>
              <a:rPr lang="en-US" sz="1600" dirty="0">
                <a:solidFill>
                  <a:srgbClr val="C00000"/>
                </a:solidFill>
                <a:cs typeface="Times New Roman" panose="02020603050405020304" pitchFamily="18" charset="0"/>
              </a:rPr>
              <a:t>Final version is a Bayesian Model including months May through October. </a:t>
            </a:r>
          </a:p>
        </p:txBody>
      </p:sp>
      <p:pic>
        <p:nvPicPr>
          <p:cNvPr id="2" name="Picture 1">
            <a:extLst>
              <a:ext uri="{FF2B5EF4-FFF2-40B4-BE49-F238E27FC236}">
                <a16:creationId xmlns:a16="http://schemas.microsoft.com/office/drawing/2014/main" id="{7F4CF2ED-5DC1-41D7-8DBA-70C4D764B276}"/>
              </a:ext>
            </a:extLst>
          </p:cNvPr>
          <p:cNvPicPr>
            <a:picLocks noChangeAspect="1"/>
          </p:cNvPicPr>
          <p:nvPr/>
        </p:nvPicPr>
        <p:blipFill>
          <a:blip r:embed="rId4"/>
          <a:stretch>
            <a:fillRect/>
          </a:stretch>
        </p:blipFill>
        <p:spPr>
          <a:xfrm>
            <a:off x="1534824" y="2555121"/>
            <a:ext cx="6074352" cy="3878803"/>
          </a:xfrm>
          <a:prstGeom prst="rect">
            <a:avLst/>
          </a:prstGeom>
        </p:spPr>
      </p:pic>
    </p:spTree>
    <p:extLst>
      <p:ext uri="{BB962C8B-B14F-4D97-AF65-F5344CB8AC3E}">
        <p14:creationId xmlns:p14="http://schemas.microsoft.com/office/powerpoint/2010/main" val="9420657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Brushed Metal 16x9">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BrushedMetal">
      <a:dk1>
        <a:sysClr val="windowText" lastClr="000000"/>
      </a:dk1>
      <a:lt1>
        <a:sysClr val="window" lastClr="FFFFFF"/>
      </a:lt1>
      <a:dk2>
        <a:srgbClr val="2F333A"/>
      </a:dk2>
      <a:lt2>
        <a:srgbClr val="E4F9F9"/>
      </a:lt2>
      <a:accent1>
        <a:srgbClr val="07CB98"/>
      </a:accent1>
      <a:accent2>
        <a:srgbClr val="5A90D1"/>
      </a:accent2>
      <a:accent3>
        <a:srgbClr val="E6AD1E"/>
      </a:accent3>
      <a:accent4>
        <a:srgbClr val="EA6312"/>
      </a:accent4>
      <a:accent5>
        <a:srgbClr val="8253A9"/>
      </a:accent5>
      <a:accent6>
        <a:srgbClr val="CB274A"/>
      </a:accent6>
      <a:hlink>
        <a:srgbClr val="5A90D1"/>
      </a:hlink>
      <a:folHlink>
        <a:srgbClr val="969696"/>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rushedMetal">
      <a:dk1>
        <a:sysClr val="windowText" lastClr="000000"/>
      </a:dk1>
      <a:lt1>
        <a:sysClr val="window" lastClr="FFFFFF"/>
      </a:lt1>
      <a:dk2>
        <a:srgbClr val="2F333A"/>
      </a:dk2>
      <a:lt2>
        <a:srgbClr val="E4F9F9"/>
      </a:lt2>
      <a:accent1>
        <a:srgbClr val="07CB98"/>
      </a:accent1>
      <a:accent2>
        <a:srgbClr val="5A90D1"/>
      </a:accent2>
      <a:accent3>
        <a:srgbClr val="E6AD1E"/>
      </a:accent3>
      <a:accent4>
        <a:srgbClr val="EA6312"/>
      </a:accent4>
      <a:accent5>
        <a:srgbClr val="8253A9"/>
      </a:accent5>
      <a:accent6>
        <a:srgbClr val="CB274A"/>
      </a:accent6>
      <a:hlink>
        <a:srgbClr val="5A90D1"/>
      </a:hlink>
      <a:folHlink>
        <a:srgbClr val="969696"/>
      </a:folHlink>
    </a:clrScheme>
    <a:fontScheme name="Georgia">
      <a:maj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mso-contentType ?>
<FormTemplates xmlns="http://schemas.microsoft.com/sharepoint/v3/contenttype/forms">
  <Display>DocumentLibraryForm</Display>
  <Edit>AssetEditForm</Edit>
  <New>DocumentLibraryForm</New>
</FormTemplates>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57.xml><?xml version="1.0" encoding="utf-8"?>
<EsriMapsInfo xmlns="ESRI.ArcGIS.Mapping.OfficeIntegration.PowerPointInfo">
  <Version>Version1</Version>
  <RequiresSignIn>False</RequiresSignIn>
</EsriMapsInfo>
</file>

<file path=customXml/item58.xml><?xml version="1.0" encoding="utf-8"?>
<EsriMapsInfo xmlns="ESRI.ArcGIS.Mapping.OfficeIntegration.PowerPointInfo">
  <Version>Version1</Version>
  <RequiresSignIn>False</RequiresSignIn>
</EsriMapsInfo>
</file>

<file path=customXml/item59.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60.xml><?xml version="1.0" encoding="utf-8"?>
<EsriMapsInfo xmlns="ESRI.ArcGIS.Mapping.OfficeIntegration.PowerPointInfo">
  <Version>Version1</Version>
  <RequiresSignIn>False</RequiresSignIn>
</EsriMapsInfo>
</file>

<file path=customXml/item61.xml><?xml version="1.0" encoding="utf-8"?>
<EsriMapsInfo xmlns="ESRI.ArcGIS.Mapping.OfficeIntegration.PowerPointInfo">
  <Version>Version1</Version>
  <RequiresSignIn>False</RequiresSignIn>
</EsriMapsInfo>
</file>

<file path=customXml/item62.xml><?xml version="1.0" encoding="utf-8"?>
<EsriMapsInfo xmlns="ESRI.ArcGIS.Mapping.OfficeIntegration.PowerPointInfo">
  <Version>Version1</Version>
  <RequiresSignIn>False</RequiresSignIn>
</EsriMapsInfo>
</file>

<file path=customXml/item63.xml><?xml version="1.0" encoding="utf-8"?>
<EsriMapsInfo xmlns="ESRI.ArcGIS.Mapping.OfficeIntegration.PowerPointInfo">
  <Version>Version1</Version>
  <RequiresSignIn>False</RequiresSignIn>
</EsriMapsInfo>
</file>

<file path=customXml/item64.xml><?xml version="1.0" encoding="utf-8"?>
<EsriMapsInfo xmlns="ESRI.ArcGIS.Mapping.OfficeIntegration.PowerPointInfo">
  <Version>Version1</Version>
  <RequiresSignIn>False</RequiresSignIn>
</EsriMapsInfo>
</file>

<file path=customXml/item65.xml><?xml version="1.0" encoding="utf-8"?>
<EsriMapsInfo xmlns="ESRI.ArcGIS.Mapping.OfficeIntegration.PowerPointInfo">
  <Version>Version1</Version>
  <RequiresSignIn>False</RequiresSignIn>
</EsriMapsInfo>
</file>

<file path=customXml/item66.xml><?xml version="1.0" encoding="utf-8"?>
<EsriMapsInfo xmlns="ESRI.ArcGIS.Mapping.OfficeIntegration.PowerPointInfo">
  <Version>Version1</Version>
  <RequiresSignIn>False</RequiresSignIn>
</EsriMapsInfo>
</file>

<file path=customXml/item67.xml><?xml version="1.0" encoding="utf-8"?>
<EsriMapsInfo xmlns="ESRI.ArcGIS.Mapping.OfficeIntegration.PowerPointInfo">
  <Version>Version1</Version>
  <RequiresSignIn>False</RequiresSignIn>
</EsriMapsInfo>
</file>

<file path=customXml/item68.xml><?xml version="1.0" encoding="utf-8"?>
<EsriMapsInfo xmlns="ESRI.ArcGIS.Mapping.OfficeIntegration.PowerPointInfo">
  <Version>Version1</Version>
  <RequiresSignIn>False</RequiresSignIn>
</EsriMapsInfo>
</file>

<file path=customXml/item69.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70.xml><?xml version="1.0" encoding="utf-8"?>
<EsriMapsInfo xmlns="ESRI.ArcGIS.Mapping.OfficeIntegration.PowerPointInfo">
  <Version>Version1</Version>
  <RequiresSignIn>False</RequiresSignIn>
</EsriMapsInfo>
</file>

<file path=customXml/item71.xml><?xml version="1.0" encoding="utf-8"?>
<EsriMapsInfo xmlns="ESRI.ArcGIS.Mapping.OfficeIntegration.PowerPointInfo">
  <Version>Version1</Version>
  <RequiresSignIn>False</RequiresSignIn>
</EsriMapsInfo>
</file>

<file path=customXml/item72.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50DA8B73-D127-46CE-AB67-00091CE8B456}">
  <ds:schemaRefs>
    <ds:schemaRef ds:uri="ESRI.ArcGIS.Mapping.OfficeIntegration.PowerPointInfo"/>
  </ds:schemaRefs>
</ds:datastoreItem>
</file>

<file path=customXml/itemProps10.xml><?xml version="1.0" encoding="utf-8"?>
<ds:datastoreItem xmlns:ds="http://schemas.openxmlformats.org/officeDocument/2006/customXml" ds:itemID="{EEF16487-9C88-4447-A5EC-16E482130BE5}">
  <ds:schemaRefs>
    <ds:schemaRef ds:uri="ESRI.ArcGIS.Mapping.OfficeIntegration.PowerPointInfo"/>
  </ds:schemaRefs>
</ds:datastoreItem>
</file>

<file path=customXml/itemProps11.xml><?xml version="1.0" encoding="utf-8"?>
<ds:datastoreItem xmlns:ds="http://schemas.openxmlformats.org/officeDocument/2006/customXml" ds:itemID="{AA865623-31C5-4B1C-B5E8-F2077C6C4EF0}">
  <ds:schemaRefs>
    <ds:schemaRef ds:uri="ESRI.ArcGIS.Mapping.OfficeIntegration.PowerPointInfo"/>
  </ds:schemaRefs>
</ds:datastoreItem>
</file>

<file path=customXml/itemProps12.xml><?xml version="1.0" encoding="utf-8"?>
<ds:datastoreItem xmlns:ds="http://schemas.openxmlformats.org/officeDocument/2006/customXml" ds:itemID="{07C39E02-56EE-424B-9179-6AA008F61F45}">
  <ds:schemaRefs>
    <ds:schemaRef ds:uri="ESRI.ArcGIS.Mapping.OfficeIntegration.PowerPointInfo"/>
  </ds:schemaRefs>
</ds:datastoreItem>
</file>

<file path=customXml/itemProps13.xml><?xml version="1.0" encoding="utf-8"?>
<ds:datastoreItem xmlns:ds="http://schemas.openxmlformats.org/officeDocument/2006/customXml" ds:itemID="{DDA89453-0838-4FB2-834D-4C0485C1F000}">
  <ds:schemaRefs>
    <ds:schemaRef ds:uri="ESRI.ArcGIS.Mapping.OfficeIntegration.PowerPointInfo"/>
  </ds:schemaRefs>
</ds:datastoreItem>
</file>

<file path=customXml/itemProps14.xml><?xml version="1.0" encoding="utf-8"?>
<ds:datastoreItem xmlns:ds="http://schemas.openxmlformats.org/officeDocument/2006/customXml" ds:itemID="{EBA3935C-6864-4532-B9C2-2D82CEF99D4D}">
  <ds:schemaRefs>
    <ds:schemaRef ds:uri="ESRI.ArcGIS.Mapping.OfficeIntegration.PowerPointInfo"/>
  </ds:schemaRefs>
</ds:datastoreItem>
</file>

<file path=customXml/itemProps15.xml><?xml version="1.0" encoding="utf-8"?>
<ds:datastoreItem xmlns:ds="http://schemas.openxmlformats.org/officeDocument/2006/customXml" ds:itemID="{8B5C7DB3-C359-4ECA-BACC-21D5CAE61C28}">
  <ds:schemaRefs>
    <ds:schemaRef ds:uri="ESRI.ArcGIS.Mapping.OfficeIntegration.PowerPointInfo"/>
  </ds:schemaRefs>
</ds:datastoreItem>
</file>

<file path=customXml/itemProps16.xml><?xml version="1.0" encoding="utf-8"?>
<ds:datastoreItem xmlns:ds="http://schemas.openxmlformats.org/officeDocument/2006/customXml" ds:itemID="{901A5160-99DD-468B-B59B-E4153D6EE8FC}">
  <ds:schemaRefs>
    <ds:schemaRef ds:uri="ESRI.ArcGIS.Mapping.OfficeIntegration.PowerPointInfo"/>
  </ds:schemaRefs>
</ds:datastoreItem>
</file>

<file path=customXml/itemProps17.xml><?xml version="1.0" encoding="utf-8"?>
<ds:datastoreItem xmlns:ds="http://schemas.openxmlformats.org/officeDocument/2006/customXml" ds:itemID="{6FAF7420-3E70-4EB3-9637-6CA3962A6425}">
  <ds:schemaRefs>
    <ds:schemaRef ds:uri="ESRI.ArcGIS.Mapping.OfficeIntegration.PowerPointInfo"/>
  </ds:schemaRefs>
</ds:datastoreItem>
</file>

<file path=customXml/itemProps18.xml><?xml version="1.0" encoding="utf-8"?>
<ds:datastoreItem xmlns:ds="http://schemas.openxmlformats.org/officeDocument/2006/customXml" ds:itemID="{38D68EF9-D428-4956-AC57-B689DB1D4378}">
  <ds:schemaRefs>
    <ds:schemaRef ds:uri="ESRI.ArcGIS.Mapping.OfficeIntegration.PowerPointInfo"/>
  </ds:schemaRefs>
</ds:datastoreItem>
</file>

<file path=customXml/itemProps19.xml><?xml version="1.0" encoding="utf-8"?>
<ds:datastoreItem xmlns:ds="http://schemas.openxmlformats.org/officeDocument/2006/customXml" ds:itemID="{E83C6D54-CB57-47CC-9CB9-3CA44D6AF74B}">
  <ds:schemaRefs>
    <ds:schemaRef ds:uri="ESRI.ArcGIS.Mapping.OfficeIntegration.PowerPointInfo"/>
  </ds:schemaRefs>
</ds:datastoreItem>
</file>

<file path=customXml/itemProps2.xml><?xml version="1.0" encoding="utf-8"?>
<ds:datastoreItem xmlns:ds="http://schemas.openxmlformats.org/officeDocument/2006/customXml" ds:itemID="{D3E6CE00-D583-4027-A0F7-64369660539C}">
  <ds:schemaRefs>
    <ds:schemaRef ds:uri="ESRI.ArcGIS.Mapping.OfficeIntegration.PowerPointInfo"/>
  </ds:schemaRefs>
</ds:datastoreItem>
</file>

<file path=customXml/itemProps20.xml><?xml version="1.0" encoding="utf-8"?>
<ds:datastoreItem xmlns:ds="http://schemas.openxmlformats.org/officeDocument/2006/customXml" ds:itemID="{8CEC33BD-AF92-4E0E-AF66-C8E386A50153}">
  <ds:schemaRefs>
    <ds:schemaRef ds:uri="ESRI.ArcGIS.Mapping.OfficeIntegration.PowerPointInfo"/>
  </ds:schemaRefs>
</ds:datastoreItem>
</file>

<file path=customXml/itemProps21.xml><?xml version="1.0" encoding="utf-8"?>
<ds:datastoreItem xmlns:ds="http://schemas.openxmlformats.org/officeDocument/2006/customXml" ds:itemID="{C6764235-4EB0-48EE-9AFC-60097876026A}">
  <ds:schemaRefs>
    <ds:schemaRef ds:uri="ESRI.ArcGIS.Mapping.OfficeIntegration.PowerPointInfo"/>
  </ds:schemaRefs>
</ds:datastoreItem>
</file>

<file path=customXml/itemProps22.xml><?xml version="1.0" encoding="utf-8"?>
<ds:datastoreItem xmlns:ds="http://schemas.openxmlformats.org/officeDocument/2006/customXml" ds:itemID="{1FA8BA61-F1B4-4A8B-A165-7288A37C1547}">
  <ds:schemaRefs>
    <ds:schemaRef ds:uri="ESRI.ArcGIS.Mapping.OfficeIntegration.PowerPointInfo"/>
  </ds:schemaRefs>
</ds:datastoreItem>
</file>

<file path=customXml/itemProps23.xml><?xml version="1.0" encoding="utf-8"?>
<ds:datastoreItem xmlns:ds="http://schemas.openxmlformats.org/officeDocument/2006/customXml" ds:itemID="{0CCD9D32-8C37-49FD-8DAA-6A8BA7D943D6}">
  <ds:schemaRefs>
    <ds:schemaRef ds:uri="ESRI.ArcGIS.Mapping.OfficeIntegration.PowerPointInfo"/>
  </ds:schemaRefs>
</ds:datastoreItem>
</file>

<file path=customXml/itemProps24.xml><?xml version="1.0" encoding="utf-8"?>
<ds:datastoreItem xmlns:ds="http://schemas.openxmlformats.org/officeDocument/2006/customXml" ds:itemID="{80D02CE4-6130-4198-BC0E-7A406690850D}">
  <ds:schemaRefs>
    <ds:schemaRef ds:uri="ESRI.ArcGIS.Mapping.OfficeIntegration.PowerPointInfo"/>
  </ds:schemaRefs>
</ds:datastoreItem>
</file>

<file path=customXml/itemProps25.xml><?xml version="1.0" encoding="utf-8"?>
<ds:datastoreItem xmlns:ds="http://schemas.openxmlformats.org/officeDocument/2006/customXml" ds:itemID="{F2A368A5-7502-49FB-AB18-5B9754D696C4}">
  <ds:schemaRefs>
    <ds:schemaRef ds:uri="ESRI.ArcGIS.Mapping.OfficeIntegration.PowerPointInfo"/>
  </ds:schemaRefs>
</ds:datastoreItem>
</file>

<file path=customXml/itemProps26.xml><?xml version="1.0" encoding="utf-8"?>
<ds:datastoreItem xmlns:ds="http://schemas.openxmlformats.org/officeDocument/2006/customXml" ds:itemID="{1A2CC58B-4983-4F84-92B7-9C8695A45CF4}">
  <ds:schemaRefs>
    <ds:schemaRef ds:uri="ESRI.ArcGIS.Mapping.OfficeIntegration.PowerPointInfo"/>
  </ds:schemaRefs>
</ds:datastoreItem>
</file>

<file path=customXml/itemProps27.xml><?xml version="1.0" encoding="utf-8"?>
<ds:datastoreItem xmlns:ds="http://schemas.openxmlformats.org/officeDocument/2006/customXml" ds:itemID="{FA9021DA-96F0-4D5F-8DEC-DEBFE89CD9D1}">
  <ds:schemaRefs>
    <ds:schemaRef ds:uri="ESRI.ArcGIS.Mapping.OfficeIntegration.PowerPointInfo"/>
  </ds:schemaRefs>
</ds:datastoreItem>
</file>

<file path=customXml/itemProps28.xml><?xml version="1.0" encoding="utf-8"?>
<ds:datastoreItem xmlns:ds="http://schemas.openxmlformats.org/officeDocument/2006/customXml" ds:itemID="{56D6CD4C-B227-40B6-9849-0FF66AD890E8}">
  <ds:schemaRefs>
    <ds:schemaRef ds:uri="ESRI.ArcGIS.Mapping.OfficeIntegration.PowerPointInfo"/>
  </ds:schemaRefs>
</ds:datastoreItem>
</file>

<file path=customXml/itemProps29.xml><?xml version="1.0" encoding="utf-8"?>
<ds:datastoreItem xmlns:ds="http://schemas.openxmlformats.org/officeDocument/2006/customXml" ds:itemID="{07183321-060F-4EC5-9727-BACB154FAE7B}">
  <ds:schemaRefs>
    <ds:schemaRef ds:uri="ESRI.ArcGIS.Mapping.OfficeIntegration.PowerPointInfo"/>
  </ds:schemaRefs>
</ds:datastoreItem>
</file>

<file path=customXml/itemProps3.xml><?xml version="1.0" encoding="utf-8"?>
<ds:datastoreItem xmlns:ds="http://schemas.openxmlformats.org/officeDocument/2006/customXml" ds:itemID="{E13C93D5-9B5F-4DB7-9CD5-F84F0C434851}">
  <ds:schemaRefs>
    <ds:schemaRef ds:uri="ESRI.ArcGIS.Mapping.OfficeIntegration.PowerPointInfo"/>
  </ds:schemaRefs>
</ds:datastoreItem>
</file>

<file path=customXml/itemProps30.xml><?xml version="1.0" encoding="utf-8"?>
<ds:datastoreItem xmlns:ds="http://schemas.openxmlformats.org/officeDocument/2006/customXml" ds:itemID="{B3F80997-F92C-49C9-9396-75BF0A08D7F0}">
  <ds:schemaRefs>
    <ds:schemaRef ds:uri="ESRI.ArcGIS.Mapping.OfficeIntegration.PowerPointInfo"/>
  </ds:schemaRefs>
</ds:datastoreItem>
</file>

<file path=customXml/itemProps31.xml><?xml version="1.0" encoding="utf-8"?>
<ds:datastoreItem xmlns:ds="http://schemas.openxmlformats.org/officeDocument/2006/customXml" ds:itemID="{4E4A51BF-3C8A-41C8-B24E-270D5FC783F0}">
  <ds:schemaRefs>
    <ds:schemaRef ds:uri="ESRI.ArcGIS.Mapping.OfficeIntegration.PowerPointInfo"/>
  </ds:schemaRefs>
</ds:datastoreItem>
</file>

<file path=customXml/itemProps32.xml><?xml version="1.0" encoding="utf-8"?>
<ds:datastoreItem xmlns:ds="http://schemas.openxmlformats.org/officeDocument/2006/customXml" ds:itemID="{7C8BF17B-E43A-4678-A120-7984B4BCE00D}">
  <ds:schemaRefs>
    <ds:schemaRef ds:uri="ESRI.ArcGIS.Mapping.OfficeIntegration.PowerPointInfo"/>
  </ds:schemaRefs>
</ds:datastoreItem>
</file>

<file path=customXml/itemProps33.xml><?xml version="1.0" encoding="utf-8"?>
<ds:datastoreItem xmlns:ds="http://schemas.openxmlformats.org/officeDocument/2006/customXml" ds:itemID="{7378DDF8-571C-4337-8DA3-6129AB416FEA}">
  <ds:schemaRefs>
    <ds:schemaRef ds:uri="ESRI.ArcGIS.Mapping.OfficeIntegration.PowerPointInfo"/>
  </ds:schemaRefs>
</ds:datastoreItem>
</file>

<file path=customXml/itemProps34.xml><?xml version="1.0" encoding="utf-8"?>
<ds:datastoreItem xmlns:ds="http://schemas.openxmlformats.org/officeDocument/2006/customXml" ds:itemID="{E509D20D-1C5E-4243-BF44-7CF827F10DFE}">
  <ds:schemaRefs>
    <ds:schemaRef ds:uri="ESRI.ArcGIS.Mapping.OfficeIntegration.PowerPointInfo"/>
  </ds:schemaRefs>
</ds:datastoreItem>
</file>

<file path=customXml/itemProps35.xml><?xml version="1.0" encoding="utf-8"?>
<ds:datastoreItem xmlns:ds="http://schemas.openxmlformats.org/officeDocument/2006/customXml" ds:itemID="{58B9B02E-E924-47AB-A2A4-2F3E53B903AB}">
  <ds:schemaRefs>
    <ds:schemaRef ds:uri="ESRI.ArcGIS.Mapping.OfficeIntegration.PowerPointInfo"/>
  </ds:schemaRefs>
</ds:datastoreItem>
</file>

<file path=customXml/itemProps36.xml><?xml version="1.0" encoding="utf-8"?>
<ds:datastoreItem xmlns:ds="http://schemas.openxmlformats.org/officeDocument/2006/customXml" ds:itemID="{2EA10B9E-A67F-470D-95BC-93020CCFE086}">
  <ds:schemaRefs>
    <ds:schemaRef ds:uri="ESRI.ArcGIS.Mapping.OfficeIntegration.PowerPointInfo"/>
  </ds:schemaRefs>
</ds:datastoreItem>
</file>

<file path=customXml/itemProps37.xml><?xml version="1.0" encoding="utf-8"?>
<ds:datastoreItem xmlns:ds="http://schemas.openxmlformats.org/officeDocument/2006/customXml" ds:itemID="{DD485FE8-36B8-4017-B532-AF863DF46291}">
  <ds:schemaRefs>
    <ds:schemaRef ds:uri="ESRI.ArcGIS.Mapping.OfficeIntegration.PowerPointInfo"/>
  </ds:schemaRefs>
</ds:datastoreItem>
</file>

<file path=customXml/itemProps38.xml><?xml version="1.0" encoding="utf-8"?>
<ds:datastoreItem xmlns:ds="http://schemas.openxmlformats.org/officeDocument/2006/customXml" ds:itemID="{B230CDEB-3A18-433F-8020-21240E432379}">
  <ds:schemaRefs>
    <ds:schemaRef ds:uri="ESRI.ArcGIS.Mapping.OfficeIntegration.PowerPointInfo"/>
  </ds:schemaRefs>
</ds:datastoreItem>
</file>

<file path=customXml/itemProps39.xml><?xml version="1.0" encoding="utf-8"?>
<ds:datastoreItem xmlns:ds="http://schemas.openxmlformats.org/officeDocument/2006/customXml" ds:itemID="{848A4105-2003-4B50-8950-94E46CD99786}">
  <ds:schemaRefs>
    <ds:schemaRef ds:uri="ESRI.ArcGIS.Mapping.OfficeIntegration.PowerPointInfo"/>
  </ds:schemaRefs>
</ds:datastoreItem>
</file>

<file path=customXml/itemProps4.xml><?xml version="1.0" encoding="utf-8"?>
<ds:datastoreItem xmlns:ds="http://schemas.openxmlformats.org/officeDocument/2006/customXml" ds:itemID="{E02A80D3-F204-4550-8D31-3C5DCFE6CC0D}">
  <ds:schemaRefs>
    <ds:schemaRef ds:uri="ESRI.ArcGIS.Mapping.OfficeIntegration.PowerPointInfo"/>
  </ds:schemaRefs>
</ds:datastoreItem>
</file>

<file path=customXml/itemProps40.xml><?xml version="1.0" encoding="utf-8"?>
<ds:datastoreItem xmlns:ds="http://schemas.openxmlformats.org/officeDocument/2006/customXml" ds:itemID="{5B95295A-D984-413F-B5D0-75A6D1D50490}">
  <ds:schemaRefs>
    <ds:schemaRef ds:uri="ESRI.ArcGIS.Mapping.OfficeIntegration.PowerPointInfo"/>
  </ds:schemaRefs>
</ds:datastoreItem>
</file>

<file path=customXml/itemProps41.xml><?xml version="1.0" encoding="utf-8"?>
<ds:datastoreItem xmlns:ds="http://schemas.openxmlformats.org/officeDocument/2006/customXml" ds:itemID="{C2E55075-7C66-4855-86BD-F4AC585F2B26}">
  <ds:schemaRefs>
    <ds:schemaRef ds:uri="ESRI.ArcGIS.Mapping.OfficeIntegration.PowerPointInfo"/>
  </ds:schemaRefs>
</ds:datastoreItem>
</file>

<file path=customXml/itemProps42.xml><?xml version="1.0" encoding="utf-8"?>
<ds:datastoreItem xmlns:ds="http://schemas.openxmlformats.org/officeDocument/2006/customXml" ds:itemID="{FB47D040-1DB8-473A-8E70-62E246CE0DB7}">
  <ds:schemaRefs>
    <ds:schemaRef ds:uri="ESRI.ArcGIS.Mapping.OfficeIntegration.PowerPointInfo"/>
  </ds:schemaRefs>
</ds:datastoreItem>
</file>

<file path=customXml/itemProps43.xml><?xml version="1.0" encoding="utf-8"?>
<ds:datastoreItem xmlns:ds="http://schemas.openxmlformats.org/officeDocument/2006/customXml" ds:itemID="{EC32C93A-C7C9-4115-AF9F-86C9D7887DD6}">
  <ds:schemaRefs>
    <ds:schemaRef ds:uri="ESRI.ArcGIS.Mapping.OfficeIntegration.PowerPointInfo"/>
  </ds:schemaRefs>
</ds:datastoreItem>
</file>

<file path=customXml/itemProps44.xml><?xml version="1.0" encoding="utf-8"?>
<ds:datastoreItem xmlns:ds="http://schemas.openxmlformats.org/officeDocument/2006/customXml" ds:itemID="{6EB26108-3573-4BB1-92E0-51D135404E42}">
  <ds:schemaRefs>
    <ds:schemaRef ds:uri="ESRI.ArcGIS.Mapping.OfficeIntegration.PowerPointInfo"/>
  </ds:schemaRefs>
</ds:datastoreItem>
</file>

<file path=customXml/itemProps45.xml><?xml version="1.0" encoding="utf-8"?>
<ds:datastoreItem xmlns:ds="http://schemas.openxmlformats.org/officeDocument/2006/customXml" ds:itemID="{649AD9A3-F333-4F98-86B1-2E7DC3147AA1}">
  <ds:schemaRefs>
    <ds:schemaRef ds:uri="ESRI.ArcGIS.Mapping.OfficeIntegration.PowerPointInfo"/>
  </ds:schemaRefs>
</ds:datastoreItem>
</file>

<file path=customXml/itemProps46.xml><?xml version="1.0" encoding="utf-8"?>
<ds:datastoreItem xmlns:ds="http://schemas.openxmlformats.org/officeDocument/2006/customXml" ds:itemID="{457CC4E8-4056-4CF6-BE9B-1FA2EBC229AE}">
  <ds:schemaRefs>
    <ds:schemaRef ds:uri="ESRI.ArcGIS.Mapping.OfficeIntegration.PowerPointInfo"/>
  </ds:schemaRefs>
</ds:datastoreItem>
</file>

<file path=customXml/itemProps47.xml><?xml version="1.0" encoding="utf-8"?>
<ds:datastoreItem xmlns:ds="http://schemas.openxmlformats.org/officeDocument/2006/customXml" ds:itemID="{067B64C2-E5B0-424C-A90A-CEF65ED40476}">
  <ds:schemaRefs>
    <ds:schemaRef ds:uri="http://schemas.microsoft.com/sharepoint/v3/contenttype/forms"/>
  </ds:schemaRefs>
</ds:datastoreItem>
</file>

<file path=customXml/itemProps48.xml><?xml version="1.0" encoding="utf-8"?>
<ds:datastoreItem xmlns:ds="http://schemas.openxmlformats.org/officeDocument/2006/customXml" ds:itemID="{CD42B32E-62B7-4856-A716-DAFBA20D87E2}">
  <ds:schemaRefs>
    <ds:schemaRef ds:uri="ESRI.ArcGIS.Mapping.OfficeIntegration.PowerPointInfo"/>
  </ds:schemaRefs>
</ds:datastoreItem>
</file>

<file path=customXml/itemProps49.xml><?xml version="1.0" encoding="utf-8"?>
<ds:datastoreItem xmlns:ds="http://schemas.openxmlformats.org/officeDocument/2006/customXml" ds:itemID="{6555B2A8-484B-498D-8B7C-A441F3EAFA29}">
  <ds:schemaRefs>
    <ds:schemaRef ds:uri="ESRI.ArcGIS.Mapping.OfficeIntegration.PowerPointInfo"/>
  </ds:schemaRefs>
</ds:datastoreItem>
</file>

<file path=customXml/itemProps5.xml><?xml version="1.0" encoding="utf-8"?>
<ds:datastoreItem xmlns:ds="http://schemas.openxmlformats.org/officeDocument/2006/customXml" ds:itemID="{72A0D33D-8213-43EE-9A8C-E1EDB8EE6BF6}">
  <ds:schemaRefs>
    <ds:schemaRef ds:uri="ESRI.ArcGIS.Mapping.OfficeIntegration.PowerPointInfo"/>
  </ds:schemaRefs>
</ds:datastoreItem>
</file>

<file path=customXml/itemProps50.xml><?xml version="1.0" encoding="utf-8"?>
<ds:datastoreItem xmlns:ds="http://schemas.openxmlformats.org/officeDocument/2006/customXml" ds:itemID="{DF97E7E2-5176-4BAB-BAEE-7F9C1BF9D57E}">
  <ds:schemaRefs>
    <ds:schemaRef ds:uri="ESRI.ArcGIS.Mapping.OfficeIntegration.PowerPointInfo"/>
  </ds:schemaRefs>
</ds:datastoreItem>
</file>

<file path=customXml/itemProps51.xml><?xml version="1.0" encoding="utf-8"?>
<ds:datastoreItem xmlns:ds="http://schemas.openxmlformats.org/officeDocument/2006/customXml" ds:itemID="{50DD146F-8DB0-4696-B93B-7BA007E6D974}">
  <ds:schemaRefs>
    <ds:schemaRef ds:uri="ESRI.ArcGIS.Mapping.OfficeIntegration.PowerPointInfo"/>
  </ds:schemaRefs>
</ds:datastoreItem>
</file>

<file path=customXml/itemProps52.xml><?xml version="1.0" encoding="utf-8"?>
<ds:datastoreItem xmlns:ds="http://schemas.openxmlformats.org/officeDocument/2006/customXml" ds:itemID="{33E32642-D450-4757-A73F-476EE989D7A4}">
  <ds:schemaRefs>
    <ds:schemaRef ds:uri="ESRI.ArcGIS.Mapping.OfficeIntegration.PowerPointInfo"/>
  </ds:schemaRefs>
</ds:datastoreItem>
</file>

<file path=customXml/itemProps53.xml><?xml version="1.0" encoding="utf-8"?>
<ds:datastoreItem xmlns:ds="http://schemas.openxmlformats.org/officeDocument/2006/customXml" ds:itemID="{F91C6AF9-44EB-4103-9532-ECE9EF48CE02}">
  <ds:schemaRefs>
    <ds:schemaRef ds:uri="ESRI.ArcGIS.Mapping.OfficeIntegration.PowerPointInfo"/>
  </ds:schemaRefs>
</ds:datastoreItem>
</file>

<file path=customXml/itemProps54.xml><?xml version="1.0" encoding="utf-8"?>
<ds:datastoreItem xmlns:ds="http://schemas.openxmlformats.org/officeDocument/2006/customXml" ds:itemID="{F1F20260-A857-4D7F-9A8E-16152017BA64}">
  <ds:schemaRefs>
    <ds:schemaRef ds:uri="ESRI.ArcGIS.Mapping.OfficeIntegration.PowerPointInfo"/>
  </ds:schemaRefs>
</ds:datastoreItem>
</file>

<file path=customXml/itemProps55.xml><?xml version="1.0" encoding="utf-8"?>
<ds:datastoreItem xmlns:ds="http://schemas.openxmlformats.org/officeDocument/2006/customXml" ds:itemID="{5D483F4B-9C1F-486B-BB7D-135F0E5CB5F8}">
  <ds:schemaRefs>
    <ds:schemaRef ds:uri="ESRI.ArcGIS.Mapping.OfficeIntegration.PowerPointInfo"/>
  </ds:schemaRefs>
</ds:datastoreItem>
</file>

<file path=customXml/itemProps56.xml><?xml version="1.0" encoding="utf-8"?>
<ds:datastoreItem xmlns:ds="http://schemas.openxmlformats.org/officeDocument/2006/customXml" ds:itemID="{4A883580-C977-428A-8E84-C914C71B55E1}">
  <ds:schemaRefs>
    <ds:schemaRef ds:uri="ESRI.ArcGIS.Mapping.OfficeIntegration.PowerPointInfo"/>
  </ds:schemaRefs>
</ds:datastoreItem>
</file>

<file path=customXml/itemProps57.xml><?xml version="1.0" encoding="utf-8"?>
<ds:datastoreItem xmlns:ds="http://schemas.openxmlformats.org/officeDocument/2006/customXml" ds:itemID="{E352F69E-119B-4826-B2F3-70323FE035ED}">
  <ds:schemaRefs>
    <ds:schemaRef ds:uri="ESRI.ArcGIS.Mapping.OfficeIntegration.PowerPointInfo"/>
  </ds:schemaRefs>
</ds:datastoreItem>
</file>

<file path=customXml/itemProps58.xml><?xml version="1.0" encoding="utf-8"?>
<ds:datastoreItem xmlns:ds="http://schemas.openxmlformats.org/officeDocument/2006/customXml" ds:itemID="{04AD06F8-8327-4210-A619-D96C2988DF86}">
  <ds:schemaRefs>
    <ds:schemaRef ds:uri="ESRI.ArcGIS.Mapping.OfficeIntegration.PowerPointInfo"/>
  </ds:schemaRefs>
</ds:datastoreItem>
</file>

<file path=customXml/itemProps59.xml><?xml version="1.0" encoding="utf-8"?>
<ds:datastoreItem xmlns:ds="http://schemas.openxmlformats.org/officeDocument/2006/customXml" ds:itemID="{C8875B6B-00FC-42FB-9CF7-B66489B4165E}">
  <ds:schemaRefs>
    <ds:schemaRef ds:uri="ESRI.ArcGIS.Mapping.OfficeIntegration.PowerPointInfo"/>
  </ds:schemaRefs>
</ds:datastoreItem>
</file>

<file path=customXml/itemProps6.xml><?xml version="1.0" encoding="utf-8"?>
<ds:datastoreItem xmlns:ds="http://schemas.openxmlformats.org/officeDocument/2006/customXml" ds:itemID="{3A0F2053-6AD9-46B6-9D56-FAFD066D00F8}">
  <ds:schemaRefs>
    <ds:schemaRef ds:uri="ESRI.ArcGIS.Mapping.OfficeIntegration.PowerPointInfo"/>
  </ds:schemaRefs>
</ds:datastoreItem>
</file>

<file path=customXml/itemProps60.xml><?xml version="1.0" encoding="utf-8"?>
<ds:datastoreItem xmlns:ds="http://schemas.openxmlformats.org/officeDocument/2006/customXml" ds:itemID="{5F789A91-8EED-46E2-ABBB-3E15B70E4B69}">
  <ds:schemaRefs>
    <ds:schemaRef ds:uri="ESRI.ArcGIS.Mapping.OfficeIntegration.PowerPointInfo"/>
  </ds:schemaRefs>
</ds:datastoreItem>
</file>

<file path=customXml/itemProps61.xml><?xml version="1.0" encoding="utf-8"?>
<ds:datastoreItem xmlns:ds="http://schemas.openxmlformats.org/officeDocument/2006/customXml" ds:itemID="{5CD6A915-40B8-40B2-8476-7D2572EBDDD5}">
  <ds:schemaRefs>
    <ds:schemaRef ds:uri="ESRI.ArcGIS.Mapping.OfficeIntegration.PowerPointInfo"/>
  </ds:schemaRefs>
</ds:datastoreItem>
</file>

<file path=customXml/itemProps62.xml><?xml version="1.0" encoding="utf-8"?>
<ds:datastoreItem xmlns:ds="http://schemas.openxmlformats.org/officeDocument/2006/customXml" ds:itemID="{90D3573C-2403-40FC-9216-79DD499A2C90}">
  <ds:schemaRefs>
    <ds:schemaRef ds:uri="ESRI.ArcGIS.Mapping.OfficeIntegration.PowerPointInfo"/>
  </ds:schemaRefs>
</ds:datastoreItem>
</file>

<file path=customXml/itemProps63.xml><?xml version="1.0" encoding="utf-8"?>
<ds:datastoreItem xmlns:ds="http://schemas.openxmlformats.org/officeDocument/2006/customXml" ds:itemID="{45F29E02-4713-485D-AC26-8FE97C07EBDA}">
  <ds:schemaRefs>
    <ds:schemaRef ds:uri="ESRI.ArcGIS.Mapping.OfficeIntegration.PowerPointInfo"/>
  </ds:schemaRefs>
</ds:datastoreItem>
</file>

<file path=customXml/itemProps64.xml><?xml version="1.0" encoding="utf-8"?>
<ds:datastoreItem xmlns:ds="http://schemas.openxmlformats.org/officeDocument/2006/customXml" ds:itemID="{F926252C-C186-4951-B8E6-67BCAB587926}">
  <ds:schemaRefs>
    <ds:schemaRef ds:uri="ESRI.ArcGIS.Mapping.OfficeIntegration.PowerPointInfo"/>
  </ds:schemaRefs>
</ds:datastoreItem>
</file>

<file path=customXml/itemProps65.xml><?xml version="1.0" encoding="utf-8"?>
<ds:datastoreItem xmlns:ds="http://schemas.openxmlformats.org/officeDocument/2006/customXml" ds:itemID="{070B047F-2432-45B3-A4D2-4A586C17AE24}">
  <ds:schemaRefs>
    <ds:schemaRef ds:uri="ESRI.ArcGIS.Mapping.OfficeIntegration.PowerPointInfo"/>
  </ds:schemaRefs>
</ds:datastoreItem>
</file>

<file path=customXml/itemProps66.xml><?xml version="1.0" encoding="utf-8"?>
<ds:datastoreItem xmlns:ds="http://schemas.openxmlformats.org/officeDocument/2006/customXml" ds:itemID="{27E272E2-7B08-4E5D-B8BD-ED2785E729AF}">
  <ds:schemaRefs>
    <ds:schemaRef ds:uri="ESRI.ArcGIS.Mapping.OfficeIntegration.PowerPointInfo"/>
  </ds:schemaRefs>
</ds:datastoreItem>
</file>

<file path=customXml/itemProps67.xml><?xml version="1.0" encoding="utf-8"?>
<ds:datastoreItem xmlns:ds="http://schemas.openxmlformats.org/officeDocument/2006/customXml" ds:itemID="{4642CDA9-A34D-46C4-A677-33B420626C40}">
  <ds:schemaRefs>
    <ds:schemaRef ds:uri="ESRI.ArcGIS.Mapping.OfficeIntegration.PowerPointInfo"/>
  </ds:schemaRefs>
</ds:datastoreItem>
</file>

<file path=customXml/itemProps68.xml><?xml version="1.0" encoding="utf-8"?>
<ds:datastoreItem xmlns:ds="http://schemas.openxmlformats.org/officeDocument/2006/customXml" ds:itemID="{9E6FE2C5-8E64-49BA-ABFC-35BF67FF5F98}">
  <ds:schemaRefs>
    <ds:schemaRef ds:uri="ESRI.ArcGIS.Mapping.OfficeIntegration.PowerPointInfo"/>
  </ds:schemaRefs>
</ds:datastoreItem>
</file>

<file path=customXml/itemProps69.xml><?xml version="1.0" encoding="utf-8"?>
<ds:datastoreItem xmlns:ds="http://schemas.openxmlformats.org/officeDocument/2006/customXml" ds:itemID="{4ACFC4EA-502D-4EEC-9062-91BE51CF91E6}">
  <ds:schemaRefs>
    <ds:schemaRef ds:uri="ESRI.ArcGIS.Mapping.OfficeIntegration.PowerPointInfo"/>
  </ds:schemaRefs>
</ds:datastoreItem>
</file>

<file path=customXml/itemProps7.xml><?xml version="1.0" encoding="utf-8"?>
<ds:datastoreItem xmlns:ds="http://schemas.openxmlformats.org/officeDocument/2006/customXml" ds:itemID="{C14361BE-07D1-4EDA-9815-6C1D469C450D}">
  <ds:schemaRefs>
    <ds:schemaRef ds:uri="ESRI.ArcGIS.Mapping.OfficeIntegration.PowerPointInfo"/>
  </ds:schemaRefs>
</ds:datastoreItem>
</file>

<file path=customXml/itemProps70.xml><?xml version="1.0" encoding="utf-8"?>
<ds:datastoreItem xmlns:ds="http://schemas.openxmlformats.org/officeDocument/2006/customXml" ds:itemID="{D92B3784-19CD-4D49-97A9-C4016B33B864}">
  <ds:schemaRefs>
    <ds:schemaRef ds:uri="ESRI.ArcGIS.Mapping.OfficeIntegration.PowerPointInfo"/>
  </ds:schemaRefs>
</ds:datastoreItem>
</file>

<file path=customXml/itemProps71.xml><?xml version="1.0" encoding="utf-8"?>
<ds:datastoreItem xmlns:ds="http://schemas.openxmlformats.org/officeDocument/2006/customXml" ds:itemID="{3029FE0D-B9A2-4455-980F-295B25E60185}">
  <ds:schemaRefs>
    <ds:schemaRef ds:uri="ESRI.ArcGIS.Mapping.OfficeIntegration.PowerPointInfo"/>
  </ds:schemaRefs>
</ds:datastoreItem>
</file>

<file path=customXml/itemProps72.xml><?xml version="1.0" encoding="utf-8"?>
<ds:datastoreItem xmlns:ds="http://schemas.openxmlformats.org/officeDocument/2006/customXml" ds:itemID="{89A0F9BB-54F9-4279-9181-826102AA767F}">
  <ds:schemaRefs>
    <ds:schemaRef ds:uri="ESRI.ArcGIS.Mapping.OfficeIntegration.PowerPointInfo"/>
  </ds:schemaRefs>
</ds:datastoreItem>
</file>

<file path=customXml/itemProps8.xml><?xml version="1.0" encoding="utf-8"?>
<ds:datastoreItem xmlns:ds="http://schemas.openxmlformats.org/officeDocument/2006/customXml" ds:itemID="{30B98E30-AA8D-44F7-B143-75F7323ADE9B}">
  <ds:schemaRefs>
    <ds:schemaRef ds:uri="ESRI.ArcGIS.Mapping.OfficeIntegration.PowerPointInfo"/>
  </ds:schemaRefs>
</ds:datastoreItem>
</file>

<file path=customXml/itemProps9.xml><?xml version="1.0" encoding="utf-8"?>
<ds:datastoreItem xmlns:ds="http://schemas.openxmlformats.org/officeDocument/2006/customXml" ds:itemID="{1475D46D-8790-4B96-A9F4-3E333ACFA426}">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
  <TotalTime>0</TotalTime>
  <Words>1355</Words>
  <Application>Microsoft Office PowerPoint</Application>
  <PresentationFormat>On-screen Show (4:3)</PresentationFormat>
  <Paragraphs>104</Paragraphs>
  <Slides>15</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Georgia</vt:lpstr>
      <vt:lpstr>Gill Sans MT</vt:lpstr>
      <vt:lpstr>Symbol</vt:lpstr>
      <vt:lpstr>Times New Roman</vt:lpstr>
      <vt:lpstr>Wingdings 2</vt:lpstr>
      <vt:lpstr>Brushed Metal 16x9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2016-05-31T19:39:23Z</dcterms:created>
  <dcterms:modified xsi:type="dcterms:W3CDTF">2019-06-04T14:46:04Z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TC030309819991</vt:lpwstr>
  </property>
</Properties>
</file>