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7" r:id="rId2"/>
    <p:sldId id="303" r:id="rId3"/>
    <p:sldId id="319" r:id="rId4"/>
    <p:sldId id="318" r:id="rId5"/>
    <p:sldId id="321" r:id="rId6"/>
    <p:sldId id="320" r:id="rId7"/>
    <p:sldId id="266" r:id="rId8"/>
    <p:sldId id="293" r:id="rId9"/>
    <p:sldId id="294" r:id="rId10"/>
    <p:sldId id="311" r:id="rId11"/>
    <p:sldId id="310" r:id="rId12"/>
    <p:sldId id="323" r:id="rId13"/>
    <p:sldId id="313" r:id="rId14"/>
    <p:sldId id="300" r:id="rId15"/>
    <p:sldId id="314" r:id="rId16"/>
    <p:sldId id="315" r:id="rId17"/>
    <p:sldId id="324" r:id="rId18"/>
    <p:sldId id="316" r:id="rId19"/>
    <p:sldId id="270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832" autoAdjust="0"/>
    <p:restoredTop sz="94660"/>
  </p:normalViewPr>
  <p:slideViewPr>
    <p:cSldViewPr>
      <p:cViewPr>
        <p:scale>
          <a:sx n="91" d="100"/>
          <a:sy n="91" d="100"/>
        </p:scale>
        <p:origin x="806" y="-11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69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627" cy="464980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1172" y="1"/>
            <a:ext cx="3037627" cy="464980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/>
            </a:lvl1pPr>
          </a:lstStyle>
          <a:p>
            <a:fld id="{B5ED36D1-56AC-42B5-9B01-9703F02B97C4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823"/>
            <a:ext cx="3037627" cy="464980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1172" y="8829823"/>
            <a:ext cx="3037627" cy="464980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/>
            </a:lvl1pPr>
          </a:lstStyle>
          <a:p>
            <a:fld id="{1D259951-1A7A-4F76-A5C0-5C651C721D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7634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627" cy="466578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1172" y="0"/>
            <a:ext cx="3037627" cy="466578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/>
            </a:lvl1pPr>
          </a:lstStyle>
          <a:p>
            <a:fld id="{54C2B3D7-A124-4BB9-9C8F-49D60BDB91FB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2875" y="1162050"/>
            <a:ext cx="4184650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8" rIns="92117" bIns="4605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361" y="4474033"/>
            <a:ext cx="5607679" cy="3660718"/>
          </a:xfrm>
          <a:prstGeom prst="rect">
            <a:avLst/>
          </a:prstGeom>
        </p:spPr>
        <p:txBody>
          <a:bodyPr vert="horz" lIns="92117" tIns="46058" rIns="92117" bIns="4605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822"/>
            <a:ext cx="3037627" cy="466578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1172" y="8829822"/>
            <a:ext cx="3037627" cy="466578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/>
            </a:lvl1pPr>
          </a:lstStyle>
          <a:p>
            <a:fld id="{0A393156-6FD3-4755-B083-E4A6B367F2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017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Our</a:t>
            </a:r>
            <a:r>
              <a:rPr lang="en-US" baseline="0" dirty="0"/>
              <a:t> network is currently comprised of 17 active monitoring stations:</a:t>
            </a:r>
            <a:r>
              <a:rPr lang="en-US" dirty="0"/>
              <a:t> by</a:t>
            </a:r>
            <a:r>
              <a:rPr lang="en-US" baseline="0" dirty="0"/>
              <a:t> Instrumentation we have  9 GCMS, 3 GC(FID) 5 GC(AID) (on-line process GC’s).  Our newest site, on the Elk River, near Charleston became active in Fall 2017.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A22E0F-F38E-4A42-9D52-322124DAE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443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D04960A3-E725-4258-9921-6D6E919E0D2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CE15480B-011C-4FA5-96D2-774BF94D78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Based on Jar testing testing, we were comfortable closing the intakes when the raw water concentration reached 2 ug/l,   No detectable EDB made it to the GAC.  All of it was removed with the PAC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B6701F3A-AEF9-4421-8572-4F3205E9366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8448" indent="-28786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51458" indent="-230292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12041" indent="-230292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72625" indent="-230292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33208" indent="-23029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93791" indent="-23029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54375" indent="-23029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914958" indent="-230292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A5D028D-1BF0-4852-8608-94ED42091D40}" type="slidenum">
              <a:rPr lang="en-US" altLang="en-US" smtClean="0">
                <a:latin typeface="Roboto Light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en-US">
              <a:latin typeface="Roboto Ligh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F2D0308-9403-4092-BDC6-8F9FCB8AE849}" type="datetimeFigureOut">
              <a:rPr lang="en-US" smtClean="0"/>
              <a:pPr/>
              <a:t>6/4/2019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E8D6E6F-5829-481A-8CEE-C8674CE608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47801"/>
            <a:ext cx="7772400" cy="2134562"/>
          </a:xfrm>
        </p:spPr>
        <p:txBody>
          <a:bodyPr>
            <a:normAutofit/>
          </a:bodyPr>
          <a:lstStyle/>
          <a:p>
            <a:r>
              <a:rPr lang="en-US" dirty="0"/>
              <a:t>ODS Next Generation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810696"/>
            <a:ext cx="7772400" cy="1199704"/>
          </a:xfrm>
        </p:spPr>
        <p:txBody>
          <a:bodyPr>
            <a:normAutofit/>
          </a:bodyPr>
          <a:lstStyle/>
          <a:p>
            <a:r>
              <a:rPr lang="en-US" sz="2000" b="1" dirty="0"/>
              <a:t>Technical Committee Meeting</a:t>
            </a:r>
          </a:p>
          <a:p>
            <a:r>
              <a:rPr lang="en-US" sz="2000" b="1" dirty="0"/>
              <a:t>June 4, 2019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838200" y="4038600"/>
            <a:ext cx="7772400" cy="1199704"/>
          </a:xfrm>
          <a:prstGeom prst="rect">
            <a:avLst/>
          </a:prstGeom>
        </p:spPr>
        <p:txBody>
          <a:bodyPr vert="horz" lIns="45720" rIns="45720">
            <a:normAutofit/>
          </a:bodyPr>
          <a:lstStyle>
            <a:lvl1pPr marL="0" marR="64008" indent="0" algn="r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 kumimoji="0" sz="27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1630448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Online Survey Results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3810000"/>
          </a:xfrm>
        </p:spPr>
        <p:txBody>
          <a:bodyPr>
            <a:normAutofit/>
          </a:bodyPr>
          <a:lstStyle/>
          <a:p>
            <a:r>
              <a:rPr lang="en-US" dirty="0"/>
              <a:t>Great participation</a:t>
            </a:r>
          </a:p>
          <a:p>
            <a:pPr lvl="1"/>
            <a:r>
              <a:rPr lang="en-US" dirty="0"/>
              <a:t>Responses from 27 utilities</a:t>
            </a:r>
          </a:p>
          <a:p>
            <a:r>
              <a:rPr lang="en-US" dirty="0"/>
              <a:t>Key Findings</a:t>
            </a:r>
          </a:p>
          <a:p>
            <a:pPr lvl="1"/>
            <a:r>
              <a:rPr lang="en-US" dirty="0"/>
              <a:t>Significant variability among utilities</a:t>
            </a:r>
          </a:p>
          <a:p>
            <a:pPr lvl="2"/>
            <a:r>
              <a:rPr lang="en-US" dirty="0"/>
              <a:t>Size, expertise, monitoring resources</a:t>
            </a:r>
          </a:p>
          <a:p>
            <a:pPr lvl="1"/>
            <a:r>
              <a:rPr lang="en-US" dirty="0"/>
              <a:t>Most desired system enhancements</a:t>
            </a:r>
          </a:p>
          <a:p>
            <a:pPr marL="1088136" lvl="2" indent="-457200">
              <a:buFont typeface="+mj-lt"/>
              <a:buAutoNum type="arabicPeriod"/>
            </a:pPr>
            <a:r>
              <a:rPr lang="en-US" dirty="0"/>
              <a:t>Host water quality data web portal</a:t>
            </a:r>
          </a:p>
          <a:p>
            <a:pPr marL="1088136" lvl="2" indent="-457200">
              <a:buFont typeface="+mj-lt"/>
              <a:buAutoNum type="arabicPeriod"/>
            </a:pPr>
            <a:endParaRPr lang="en-US" sz="800" dirty="0"/>
          </a:p>
          <a:p>
            <a:pPr marL="1088136" lvl="2" indent="-457200">
              <a:buFont typeface="+mj-lt"/>
              <a:buAutoNum type="arabicPeriod"/>
            </a:pPr>
            <a:r>
              <a:rPr lang="en-US" dirty="0"/>
              <a:t>Broaden analytical capabilities</a:t>
            </a:r>
          </a:p>
          <a:p>
            <a:pPr marL="914400" lvl="3" indent="0">
              <a:buNone/>
            </a:pPr>
            <a:endParaRPr lang="en-US" dirty="0"/>
          </a:p>
          <a:p>
            <a:pPr marL="630936" lvl="2" indent="0">
              <a:buNone/>
            </a:pP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" t="10967" r="17420"/>
          <a:stretch/>
        </p:blipFill>
        <p:spPr>
          <a:xfrm>
            <a:off x="6096001" y="3905517"/>
            <a:ext cx="2590799" cy="2647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87170267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orsanco\Downloads\Chart_Q4_180723.png"/>
          <p:cNvPicPr>
            <a:picLocks noChangeAspect="1" noChangeArrowheads="1"/>
          </p:cNvPicPr>
          <p:nvPr/>
        </p:nvPicPr>
        <p:blipFill>
          <a:blip r:embed="rId2"/>
          <a:srcRect l="17165" t="20701" r="22297" b="144"/>
          <a:stretch>
            <a:fillRect/>
          </a:stretch>
        </p:blipFill>
        <p:spPr bwMode="auto">
          <a:xfrm rot="16200000">
            <a:off x="4107206" y="1836394"/>
            <a:ext cx="2812872" cy="7064883"/>
          </a:xfrm>
          <a:prstGeom prst="rect">
            <a:avLst/>
          </a:prstGeom>
          <a:noFill/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VOCs (expand list?)</a:t>
            </a:r>
          </a:p>
          <a:p>
            <a:r>
              <a:rPr lang="en-US" dirty="0"/>
              <a:t>SVOCs, HAB indicators, Inorganic anion/cations, nutrients</a:t>
            </a:r>
          </a:p>
          <a:p>
            <a:r>
              <a:rPr lang="en-US" dirty="0"/>
              <a:t>SVOCs most beneficial; however, costly and labor intensive</a:t>
            </a:r>
          </a:p>
          <a:p>
            <a:r>
              <a:rPr lang="en-US" dirty="0"/>
              <a:t>Utilities routinely collect basic  water quality parameters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Contaminants</a:t>
            </a:r>
          </a:p>
        </p:txBody>
      </p:sp>
    </p:spTree>
    <p:extLst>
      <p:ext uri="{BB962C8B-B14F-4D97-AF65-F5344CB8AC3E}">
        <p14:creationId xmlns:p14="http://schemas.microsoft.com/office/powerpoint/2010/main" val="152936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Work Group discussed various instrument/monitoring options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Alternate sensor types lack necessary detection limits.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HAP unit (portable GC) offers portability; however, is more expensive than current GC/MS system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Basic water quality parameter monitoring system insufficient to detect spills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Instrument Evaluation</a:t>
            </a:r>
          </a:p>
        </p:txBody>
      </p:sp>
    </p:spTree>
    <p:extLst>
      <p:ext uri="{BB962C8B-B14F-4D97-AF65-F5344CB8AC3E}">
        <p14:creationId xmlns:p14="http://schemas.microsoft.com/office/powerpoint/2010/main" val="13292640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072883"/>
              </p:ext>
            </p:extLst>
          </p:nvPr>
        </p:nvGraphicFramePr>
        <p:xfrm>
          <a:off x="380997" y="544868"/>
          <a:ext cx="8382002" cy="5590098"/>
        </p:xfrm>
        <a:graphic>
          <a:graphicData uri="http://schemas.openxmlformats.org/drawingml/2006/table">
            <a:tbl>
              <a:tblPr/>
              <a:tblGrid>
                <a:gridCol w="314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3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98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43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25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59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80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75175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ODS System Configuration Scenarios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788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Annualized Cost</a:t>
                      </a:r>
                    </a:p>
                  </a:txBody>
                  <a:tcPr marL="5173" marR="5173" marT="517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329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Instrumentation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Capital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Labor Hours</a:t>
                      </a:r>
                    </a:p>
                  </a:txBody>
                  <a:tcPr marL="5173" marR="5173" marT="5173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Capital</a:t>
                      </a:r>
                      <a:b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Cost*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</a:t>
                      </a:r>
                      <a:b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Cost**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Annual</a:t>
                      </a:r>
                      <a:b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Cost</a:t>
                      </a:r>
                    </a:p>
                  </a:txBody>
                  <a:tcPr marL="5173" marR="5173" marT="517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849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system +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SVOC at 4 sites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GC/MS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GC/FID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CMS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GC/FID (SVOC)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Backup CMS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$2,441,000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550</a:t>
                      </a:r>
                    </a:p>
                  </a:txBody>
                  <a:tcPr marL="5173" marR="5173" marT="5173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$276,100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$271,500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$547,600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48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Current system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GC/MS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GC/FID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CMS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Backup CMS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$2,121,000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</a:p>
                  </a:txBody>
                  <a:tcPr marL="5173" marR="5173" marT="5173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$212,100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$207,500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$419,600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82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Replace 3 GC/MS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GC/FID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GC/MS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GC/FID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CMS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Backup CMS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$2,013,000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5173" marR="5173" marT="5173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$201,300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$187,000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$388,300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489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Replace 5 GC/MS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with 3 GC/FID &amp; 2 CMS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GC/MS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GC/FID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CMS</a:t>
                      </a:r>
                    </a:p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Backup CMS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$1,803,000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</a:t>
                      </a:r>
                    </a:p>
                  </a:txBody>
                  <a:tcPr marL="5173" marR="5173" marT="5173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$180,300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$169,400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$349,700</a:t>
                      </a:r>
                    </a:p>
                  </a:txBody>
                  <a:tcPr marL="5173" marR="5173" marT="51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5369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Annualized capital cost assumes 10-year replacement schedule.</a:t>
                      </a: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5369">
                <a:tc gridSpan="5"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** Annualized maintenance cost excludes staff labor and travel expenses.</a:t>
                      </a: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73" marR="5173" marT="517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412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Scoring Matrix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Developed matrix to score ODS sites for possible GC/MS placement</a:t>
            </a:r>
          </a:p>
          <a:p>
            <a:r>
              <a:rPr lang="en-US" dirty="0"/>
              <a:t>Scoring factors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Facility ODS performance metrics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Potential for spill occurrences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Enhanced monitoring capacity during spills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Population served</a:t>
            </a:r>
          </a:p>
          <a:p>
            <a:r>
              <a:rPr lang="en-US" dirty="0"/>
              <a:t>Wild Card - Geographic distribution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3150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Prioritization of GC/MS Sites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2000" dirty="0"/>
              <a:t>Cincinnati owns their GC/MS; therefore, was excluded from scoring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Matrix Results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605401"/>
              </p:ext>
            </p:extLst>
          </p:nvPr>
        </p:nvGraphicFramePr>
        <p:xfrm>
          <a:off x="1066800" y="2133600"/>
          <a:ext cx="7010400" cy="2596314"/>
        </p:xfrm>
        <a:graphic>
          <a:graphicData uri="http://schemas.openxmlformats.org/drawingml/2006/table">
            <a:tbl>
              <a:tblPr firstRow="1" bandRow="1">
                <a:effectLst/>
                <a:tableStyleId>{B301B821-A1FF-4177-AEE7-76D212191A09}</a:tableStyleId>
              </a:tblPr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19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Rank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Site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Composite Score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197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Huntington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1.4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02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 (tied)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Louisville</a:t>
                      </a:r>
                    </a:p>
                    <a:p>
                      <a:pPr algn="ctr"/>
                      <a:r>
                        <a:rPr lang="en-US" sz="2400" dirty="0"/>
                        <a:t>Wheeling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1.5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0203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 (tied)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Evansville</a:t>
                      </a:r>
                    </a:p>
                    <a:p>
                      <a:pPr algn="ctr"/>
                      <a:r>
                        <a:rPr lang="en-US" sz="2400" dirty="0"/>
                        <a:t>Hays Mine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1.8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artDeco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98867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Font typeface="+mj-lt"/>
              <a:buAutoNum type="arabicPeriod"/>
            </a:pPr>
            <a:r>
              <a:rPr lang="en-US" dirty="0"/>
              <a:t>Maintain VOCs as primary focus for routine monitoring system.  </a:t>
            </a:r>
          </a:p>
          <a:p>
            <a:pPr marL="624078" indent="-514350">
              <a:buFont typeface="+mj-lt"/>
              <a:buAutoNum type="arabicPeriod"/>
            </a:pPr>
            <a:endParaRPr lang="en-US" sz="1000" dirty="0"/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Expand calibrated suite of VOC analytes for routine analysis.   </a:t>
            </a:r>
          </a:p>
          <a:p>
            <a:pPr marL="624078" indent="-514350">
              <a:buFont typeface="+mj-lt"/>
              <a:buAutoNum type="arabicPeriod"/>
            </a:pPr>
            <a:endParaRPr lang="en-US" sz="1200" dirty="0"/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Scoring matrix developed can be used to prioritize placement of GC/MS instruments. </a:t>
            </a:r>
          </a:p>
          <a:p>
            <a:pPr marL="624078" indent="-51435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33147420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buAutoNum type="arabicPeriod" startAt="4"/>
            </a:pPr>
            <a:r>
              <a:rPr lang="en-US" dirty="0"/>
              <a:t>Trial SVOC analysis at 2-3 sites with existing equipment to evaluate cost and time implications</a:t>
            </a:r>
          </a:p>
          <a:p>
            <a:pPr marL="624078" indent="-514350">
              <a:buFont typeface="Wingdings 3"/>
              <a:buAutoNum type="arabicPeriod" startAt="4"/>
            </a:pPr>
            <a:r>
              <a:rPr lang="en-US" dirty="0"/>
              <a:t>Evaluate possible web-portal for utilities to share routinely-collected water quality results</a:t>
            </a:r>
          </a:p>
          <a:p>
            <a:pPr marL="624078" indent="-514350">
              <a:buAutoNum type="arabicPeriod" startAt="6"/>
            </a:pPr>
            <a:r>
              <a:rPr lang="en-US" dirty="0"/>
              <a:t>Continue ODS Next Gen Work Group to guide ongoing recommendations.</a:t>
            </a:r>
          </a:p>
          <a:p>
            <a:pPr marL="624078" indent="-514350">
              <a:buAutoNum type="arabicPeriod" startAt="4"/>
            </a:pPr>
            <a:endParaRPr lang="en-US" dirty="0"/>
          </a:p>
          <a:p>
            <a:pPr marL="624078" indent="-514350">
              <a:buFont typeface="+mj-lt"/>
              <a:buAutoNum type="arabicPeriod"/>
            </a:pPr>
            <a:endParaRPr lang="en-US" sz="1000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649603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24078" indent="-514350">
              <a:buAutoNum type="arabicPeriod" startAt="7"/>
            </a:pPr>
            <a:r>
              <a:rPr lang="en-US" dirty="0"/>
              <a:t>The three GC instrument system types  currently employed remain the preferred instrument choices.</a:t>
            </a:r>
          </a:p>
          <a:p>
            <a:pPr marL="624078" indent="-514350">
              <a:buFont typeface="Wingdings 3"/>
              <a:buAutoNum type="arabicPeriod" startAt="7"/>
            </a:pPr>
            <a:r>
              <a:rPr lang="en-US" dirty="0"/>
              <a:t>Four configuration options presented provides decision tool to optimize system to available resources.</a:t>
            </a:r>
          </a:p>
          <a:p>
            <a:pPr marL="624078" indent="-514350">
              <a:buFont typeface="Wingdings 3"/>
              <a:buAutoNum type="arabicPeriod" startAt="7"/>
            </a:pPr>
            <a:r>
              <a:rPr lang="en-US" dirty="0"/>
              <a:t>Network with 5 GC/MS units considered minimum required to meet routine and spill response monitoring needs.</a:t>
            </a:r>
          </a:p>
          <a:p>
            <a:pPr marL="624078" indent="-514350">
              <a:buFont typeface="Wingdings 3"/>
              <a:buAutoNum type="arabicPeriod" startAt="7"/>
            </a:pPr>
            <a:r>
              <a:rPr lang="en-US" dirty="0"/>
              <a:t>Maintaining current system configuration deemed preferred option.</a:t>
            </a:r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24725564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24078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/>
              <a:t>Background</a:t>
            </a:r>
            <a:endParaRPr lang="en-US" sz="2800" dirty="0"/>
          </a:p>
          <a:p>
            <a:pPr marL="624078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/>
              <a:t>Value and Purpose of the System</a:t>
            </a:r>
          </a:p>
          <a:p>
            <a:pPr marL="624078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/>
              <a:t>Next Gen Workgroup Evaluation</a:t>
            </a:r>
          </a:p>
          <a:p>
            <a:pPr marL="624078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/>
              <a:t>Summary Of Findings</a:t>
            </a:r>
          </a:p>
          <a:p>
            <a:pPr marL="624078" indent="-514350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/>
              <a:t>Next Steps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ODS Next Generation</a:t>
            </a:r>
          </a:p>
        </p:txBody>
      </p:sp>
    </p:spTree>
    <p:extLst>
      <p:ext uri="{BB962C8B-B14F-4D97-AF65-F5344CB8AC3E}">
        <p14:creationId xmlns:p14="http://schemas.microsoft.com/office/powerpoint/2010/main" val="3693389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1978 - Monitoring system developed in response to major carbon tetrachloride spill on Kanawha River</a:t>
            </a:r>
          </a:p>
          <a:p>
            <a:r>
              <a:rPr lang="en-US" dirty="0"/>
              <a:t>Two key functions: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/>
              <a:t>Spill detection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/>
              <a:t>Spill tracking</a:t>
            </a:r>
          </a:p>
          <a:p>
            <a:pPr marL="880110" lvl="1" indent="-514350">
              <a:buFont typeface="+mj-lt"/>
              <a:buAutoNum type="arabicPeriod"/>
            </a:pPr>
            <a:endParaRPr lang="en-US" sz="1200" dirty="0"/>
          </a:p>
          <a:p>
            <a:r>
              <a:rPr lang="en-US" dirty="0"/>
              <a:t>17 stations</a:t>
            </a:r>
          </a:p>
          <a:p>
            <a:r>
              <a:rPr lang="en-US" dirty="0"/>
              <a:t>Three system types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GC/MS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GC/FID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Process GC</a:t>
            </a:r>
          </a:p>
          <a:p>
            <a:pPr lvl="1"/>
            <a:endParaRPr lang="en-US" sz="1200" dirty="0"/>
          </a:p>
          <a:p>
            <a:r>
              <a:rPr lang="en-US" dirty="0"/>
              <a:t>Quantify 30 VOC analytes</a:t>
            </a:r>
          </a:p>
          <a:p>
            <a:r>
              <a:rPr lang="en-US" dirty="0"/>
              <a:t>Detect thousands of VOCs</a:t>
            </a:r>
          </a:p>
          <a:p>
            <a:pPr marL="109728" indent="0">
              <a:buNone/>
            </a:pPr>
            <a:r>
              <a:rPr lang="en-US" dirty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ODS Background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8763" t="19657" r="19649" b="6308"/>
          <a:stretch>
            <a:fillRect/>
          </a:stretch>
        </p:blipFill>
        <p:spPr bwMode="auto">
          <a:xfrm>
            <a:off x="5486400" y="2590800"/>
            <a:ext cx="3382449" cy="2730500"/>
          </a:xfrm>
          <a:prstGeom prst="rect">
            <a:avLst/>
          </a:prstGeom>
          <a:noFill/>
          <a:ln w="9525" cap="flat" algn="ctr">
            <a:noFill/>
            <a:miter lim="800000"/>
            <a:headEnd type="none" w="med" len="med"/>
            <a:tailEnd type="none" w="med" len="med"/>
          </a:ln>
          <a:effectLst>
            <a:outerShdw blurRad="533400" dist="241300" dir="9180000" sx="95000" sy="95000" algn="tl" rotWithShape="0">
              <a:schemeClr val="accent1">
                <a:lumMod val="50000"/>
                <a:alpha val="43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3266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198149" y="76200"/>
            <a:ext cx="86106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/>
              <a:t>Volatile Organics Monitoring Network</a:t>
            </a:r>
          </a:p>
        </p:txBody>
      </p:sp>
      <p:pic>
        <p:nvPicPr>
          <p:cNvPr id="4" name="Picture 2" descr="C:\Users\orsanco\Downloads\2017 ODS SIt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914400"/>
            <a:ext cx="7787698" cy="5972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78006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Serves as a sentinel to alert water utilities</a:t>
            </a:r>
          </a:p>
          <a:p>
            <a:endParaRPr lang="en-US" dirty="0"/>
          </a:p>
          <a:p>
            <a:r>
              <a:rPr lang="en-US" dirty="0"/>
              <a:t>Examples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1994 – EDB from Shell Chemical fire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2009 – Unreported methylene chloride release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2014 – MCHM release in Charleston, WV</a:t>
            </a:r>
          </a:p>
          <a:p>
            <a:pPr marL="624078" indent="-514350">
              <a:buFont typeface="+mj-lt"/>
              <a:buAutoNum type="arabicPeriod"/>
            </a:pPr>
            <a:r>
              <a:rPr lang="en-US" dirty="0"/>
              <a:t>2017 – Parkersburg warehouse fire</a:t>
            </a:r>
          </a:p>
          <a:p>
            <a:pPr marL="624078" indent="-514350">
              <a:buFont typeface="+mj-lt"/>
              <a:buAutoNum type="arabicPeriod"/>
            </a:pPr>
            <a:endParaRPr lang="en-US" dirty="0"/>
          </a:p>
          <a:p>
            <a:r>
              <a:rPr lang="en-US" dirty="0"/>
              <a:t>Quick turn-around screening provides water utilities with key information to make informed management decisions to protect consumers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of System</a:t>
            </a:r>
          </a:p>
        </p:txBody>
      </p:sp>
    </p:spTree>
    <p:extLst>
      <p:ext uri="{BB962C8B-B14F-4D97-AF65-F5344CB8AC3E}">
        <p14:creationId xmlns:p14="http://schemas.microsoft.com/office/powerpoint/2010/main" val="4132572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39688" y="-296863"/>
          <a:ext cx="9517062" cy="71374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Slide" r:id="rId3" imgW="1752541" imgH="1315116" progId="PowerPoint.Slide.8">
                  <p:embed/>
                </p:oleObj>
              </mc:Choice>
              <mc:Fallback>
                <p:oleObj name="Slide" r:id="rId3" imgW="1752541" imgH="1315116" progId="PowerPoint.Slid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8" y="-296863"/>
                        <a:ext cx="9517062" cy="71374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6553200" y="2819400"/>
            <a:ext cx="2319161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Thursday, Jan 9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1200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6056924" y="3177540"/>
            <a:ext cx="508468" cy="37064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172200" y="3744912"/>
            <a:ext cx="2263825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Sunday, Jan 12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2139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5562600" y="3936025"/>
            <a:ext cx="617538" cy="158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486400" y="4353537"/>
            <a:ext cx="2408095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Monday, Jan 13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 , 0300</a:t>
            </a:r>
          </a:p>
        </p:txBody>
      </p:sp>
      <p:cxnSp>
        <p:nvCxnSpPr>
          <p:cNvPr id="35" name="Straight Arrow Connector 34"/>
          <p:cNvCxnSpPr/>
          <p:nvPr/>
        </p:nvCxnSpPr>
        <p:spPr>
          <a:xfrm flipH="1" flipV="1">
            <a:off x="5257800" y="3972537"/>
            <a:ext cx="228600" cy="37086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572000" y="4953000"/>
            <a:ext cx="2355197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Monday, Jan 13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1400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5072185" y="3667737"/>
            <a:ext cx="1833" cy="1295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887252" y="1832700"/>
            <a:ext cx="2675348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Wednesday, Jan 16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0700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4157790" y="2213700"/>
            <a:ext cx="0" cy="12192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184770" y="5498068"/>
            <a:ext cx="2392193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Tuesday, Jan 15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0600 </a:t>
            </a:r>
          </a:p>
        </p:txBody>
      </p:sp>
      <p:cxnSp>
        <p:nvCxnSpPr>
          <p:cNvPr id="41" name="Straight Arrow Connector 40"/>
          <p:cNvCxnSpPr>
            <a:stCxn id="40" idx="0"/>
          </p:cNvCxnSpPr>
          <p:nvPr/>
        </p:nvCxnSpPr>
        <p:spPr>
          <a:xfrm flipH="1" flipV="1">
            <a:off x="4370633" y="3774101"/>
            <a:ext cx="10234" cy="172396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351982" y="2600937"/>
            <a:ext cx="2153218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Friday, Jan 17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0530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3149600" y="2981937"/>
            <a:ext cx="0" cy="11430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65370" y="3364468"/>
            <a:ext cx="2263825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Sunday, Jan 19</a:t>
            </a:r>
            <a:r>
              <a:rPr lang="en-US" sz="1800" baseline="30000" dirty="0">
                <a:latin typeface="+mj-lt"/>
              </a:rPr>
              <a:t>th</a:t>
            </a:r>
            <a:r>
              <a:rPr lang="en-US" sz="1800" dirty="0">
                <a:latin typeface="+mj-lt"/>
              </a:rPr>
              <a:t>, 2330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1981200" y="3733800"/>
            <a:ext cx="0" cy="3810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36060" y="6068037"/>
            <a:ext cx="2503570" cy="369332"/>
          </a:xfrm>
          <a:prstGeom prst="rect">
            <a:avLst/>
          </a:prstGeom>
          <a:solidFill>
            <a:schemeClr val="bg1"/>
          </a:solidFill>
          <a:ln w="25400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Thursday, Jan 23rd, 1000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717060" y="5166337"/>
            <a:ext cx="0" cy="9144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594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4" grpId="0" animBg="1"/>
      <p:bldP spid="36" grpId="0" animBg="1"/>
      <p:bldP spid="38" grpId="0" animBg="1"/>
      <p:bldP spid="40" grpId="0" animBg="1"/>
      <p:bldP spid="42" grpId="0" animBg="1"/>
      <p:bldP spid="44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F1AB749-81DE-48E8-A617-E5C95A28A8A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DB78F7A-E047-4447-975F-C40FE779F22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5124" name="Picture 3">
            <a:extLst>
              <a:ext uri="{FF2B5EF4-FFF2-40B4-BE49-F238E27FC236}">
                <a16:creationId xmlns:a16="http://schemas.microsoft.com/office/drawing/2014/main" id="{567801E5-8B3A-4148-8D8E-BFC14D1CE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6038850"/>
            <a:ext cx="252412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2">
            <a:extLst>
              <a:ext uri="{FF2B5EF4-FFF2-40B4-BE49-F238E27FC236}">
                <a16:creationId xmlns:a16="http://schemas.microsoft.com/office/drawing/2014/main" id="{20647A04-00C1-4BAE-AF25-A8982252A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Previous renovation initiated in 2009</a:t>
            </a:r>
          </a:p>
          <a:p>
            <a:endParaRPr lang="en-US" dirty="0"/>
          </a:p>
          <a:p>
            <a:r>
              <a:rPr lang="en-US" dirty="0"/>
              <a:t>Work Group Participants</a:t>
            </a:r>
          </a:p>
          <a:p>
            <a:pPr lvl="1"/>
            <a:r>
              <a:rPr lang="en-US" dirty="0"/>
              <a:t>American Water Company</a:t>
            </a:r>
          </a:p>
          <a:p>
            <a:pPr lvl="1"/>
            <a:r>
              <a:rPr lang="en-US" dirty="0"/>
              <a:t>Greater Cincinnati Water Works</a:t>
            </a:r>
          </a:p>
          <a:p>
            <a:pPr lvl="1"/>
            <a:r>
              <a:rPr lang="en-US" dirty="0"/>
              <a:t>Louisville Water Company</a:t>
            </a:r>
          </a:p>
          <a:p>
            <a:pPr lvl="1"/>
            <a:r>
              <a:rPr lang="en-US" dirty="0"/>
              <a:t>Northern Kentucky Water District</a:t>
            </a:r>
          </a:p>
          <a:p>
            <a:pPr lvl="1"/>
            <a:r>
              <a:rPr lang="en-US" dirty="0"/>
              <a:t>US EPA</a:t>
            </a:r>
          </a:p>
          <a:p>
            <a:pPr lvl="1"/>
            <a:r>
              <a:rPr lang="en-US" dirty="0"/>
              <a:t>ORSANCO</a:t>
            </a:r>
          </a:p>
          <a:p>
            <a:pPr lvl="1"/>
            <a:endParaRPr lang="en-US" dirty="0"/>
          </a:p>
          <a:p>
            <a:r>
              <a:rPr lang="en-US" dirty="0"/>
              <a:t>Work Group Charge – 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Evaluate potential contaminants of concern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Evaluate available technologies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Identify at least 3 monitoring designs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dirty="0"/>
              <a:t>Recommend preferred option</a:t>
            </a: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ODS Next Generation</a:t>
            </a:r>
          </a:p>
        </p:txBody>
      </p:sp>
    </p:spTree>
    <p:extLst>
      <p:ext uri="{BB962C8B-B14F-4D97-AF65-F5344CB8AC3E}">
        <p14:creationId xmlns:p14="http://schemas.microsoft.com/office/powerpoint/2010/main" val="2486196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Process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Online Surveys:</a:t>
            </a:r>
          </a:p>
          <a:p>
            <a:pPr lvl="1"/>
            <a:r>
              <a:rPr lang="en-US" dirty="0"/>
              <a:t>Polled Ohio River water utilities to determine system needs and areas for improvement  </a:t>
            </a:r>
          </a:p>
          <a:p>
            <a:r>
              <a:rPr lang="en-US" dirty="0"/>
              <a:t>Researched:</a:t>
            </a:r>
          </a:p>
          <a:p>
            <a:pPr lvl="1"/>
            <a:r>
              <a:rPr lang="en-US" dirty="0"/>
              <a:t>Contaminants of concern</a:t>
            </a:r>
          </a:p>
          <a:p>
            <a:pPr lvl="1"/>
            <a:r>
              <a:rPr lang="en-US" dirty="0"/>
              <a:t>New instrument/sensor technologies</a:t>
            </a:r>
          </a:p>
          <a:p>
            <a:r>
              <a:rPr lang="en-US" dirty="0"/>
              <a:t>System Configuration Options – </a:t>
            </a:r>
          </a:p>
          <a:p>
            <a:pPr lvl="1"/>
            <a:r>
              <a:rPr lang="en-US" dirty="0"/>
              <a:t>Developed list of system design options</a:t>
            </a:r>
          </a:p>
          <a:p>
            <a:r>
              <a:rPr lang="en-US" dirty="0"/>
              <a:t>Scoring Matrix – </a:t>
            </a:r>
          </a:p>
          <a:p>
            <a:pPr lvl="1"/>
            <a:r>
              <a:rPr lang="en-US" dirty="0"/>
              <a:t>Developed matrix to score sites for GC/MS placement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381352"/>
      </p:ext>
    </p:extLst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2137</TotalTime>
  <Words>820</Words>
  <Application>Microsoft Office PowerPoint</Application>
  <PresentationFormat>On-screen Show (4:3)</PresentationFormat>
  <Paragraphs>192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Calibri</vt:lpstr>
      <vt:lpstr>Lucida Sans Unicode</vt:lpstr>
      <vt:lpstr>Roboto Light</vt:lpstr>
      <vt:lpstr>Verdana</vt:lpstr>
      <vt:lpstr>Wingdings 2</vt:lpstr>
      <vt:lpstr>Wingdings 3</vt:lpstr>
      <vt:lpstr>Concourse</vt:lpstr>
      <vt:lpstr>Slide</vt:lpstr>
      <vt:lpstr>ODS Next Generation</vt:lpstr>
      <vt:lpstr>ODS Next Generation</vt:lpstr>
      <vt:lpstr>ODS Background</vt:lpstr>
      <vt:lpstr>Volatile Organics Monitoring Network</vt:lpstr>
      <vt:lpstr>Value of System</vt:lpstr>
      <vt:lpstr>PowerPoint Presentation</vt:lpstr>
      <vt:lpstr>PowerPoint Presentation</vt:lpstr>
      <vt:lpstr>ODS Next Generation</vt:lpstr>
      <vt:lpstr>Process</vt:lpstr>
      <vt:lpstr>Online Survey Results</vt:lpstr>
      <vt:lpstr>Key Contaminants</vt:lpstr>
      <vt:lpstr>Instrument Evaluation</vt:lpstr>
      <vt:lpstr>PowerPoint Presentation</vt:lpstr>
      <vt:lpstr>Scoring Matrix</vt:lpstr>
      <vt:lpstr>Matrix Results</vt:lpstr>
      <vt:lpstr>Summary of Recommendations</vt:lpstr>
      <vt:lpstr>Summary of Recommendations</vt:lpstr>
      <vt:lpstr>Summary of Recommendations</vt:lpstr>
      <vt:lpstr>Questions?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 Water Protection &amp; Emergency Response Update</dc:title>
  <dc:creator>sam</dc:creator>
  <cp:lastModifiedBy>Whitteberry, Bruce</cp:lastModifiedBy>
  <cp:revision>148</cp:revision>
  <cp:lastPrinted>2019-06-04T14:37:19Z</cp:lastPrinted>
  <dcterms:created xsi:type="dcterms:W3CDTF">2017-01-18T14:33:23Z</dcterms:created>
  <dcterms:modified xsi:type="dcterms:W3CDTF">2019-06-04T14:37:21Z</dcterms:modified>
</cp:coreProperties>
</file>