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32" r:id="rId3"/>
    <p:sldId id="333" r:id="rId4"/>
    <p:sldId id="334" r:id="rId5"/>
    <p:sldId id="324" r:id="rId6"/>
    <p:sldId id="309" r:id="rId7"/>
    <p:sldId id="327" r:id="rId8"/>
    <p:sldId id="328" r:id="rId9"/>
    <p:sldId id="313" r:id="rId10"/>
    <p:sldId id="322" r:id="rId11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7739" cy="469424"/>
          </a:xfrm>
          <a:prstGeom prst="rect">
            <a:avLst/>
          </a:prstGeom>
        </p:spPr>
        <p:txBody>
          <a:bodyPr vert="horz" lIns="94752" tIns="47376" rIns="94752" bIns="473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1"/>
            <a:ext cx="3077739" cy="469424"/>
          </a:xfrm>
          <a:prstGeom prst="rect">
            <a:avLst/>
          </a:prstGeom>
        </p:spPr>
        <p:txBody>
          <a:bodyPr vert="horz" lIns="94752" tIns="47376" rIns="94752" bIns="47376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4850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2" tIns="47376" rIns="94752" bIns="473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7"/>
            <a:ext cx="5681980" cy="4224814"/>
          </a:xfrm>
          <a:prstGeom prst="rect">
            <a:avLst/>
          </a:prstGeom>
        </p:spPr>
        <p:txBody>
          <a:bodyPr vert="horz" lIns="94752" tIns="47376" rIns="94752" bIns="473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917422"/>
            <a:ext cx="3077739" cy="469424"/>
          </a:xfrm>
          <a:prstGeom prst="rect">
            <a:avLst/>
          </a:prstGeom>
        </p:spPr>
        <p:txBody>
          <a:bodyPr vert="horz" lIns="94752" tIns="47376" rIns="94752" bIns="473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8917422"/>
            <a:ext cx="3077739" cy="469424"/>
          </a:xfrm>
          <a:prstGeom prst="rect">
            <a:avLst/>
          </a:prstGeom>
        </p:spPr>
        <p:txBody>
          <a:bodyPr vert="horz" lIns="94752" tIns="47376" rIns="94752" bIns="47376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68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Ohio River PFAS Study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23 Workgroup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Site Selection.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Sample Collection Methodology.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Sampling/Field QA/QC Procedures.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EPA Update on Analytical Methods &amp; Sampling Equipment Evaluation.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Workgroup Previous Decisions</a:t>
            </a:r>
          </a:p>
          <a:p>
            <a:pPr marL="845820" lvl="1" indent="-571500">
              <a:buFont typeface="+mj-lt"/>
              <a:buAutoNum type="romanUcPeriod"/>
            </a:pPr>
            <a:r>
              <a:rPr lang="en-US" dirty="0" smtClean="0"/>
              <a:t>Include Gen-X compounds</a:t>
            </a:r>
          </a:p>
          <a:p>
            <a:pPr marL="845820" lvl="1" indent="-571500">
              <a:buFont typeface="+mj-lt"/>
              <a:buAutoNum type="romanUcPeriod"/>
            </a:pPr>
            <a:r>
              <a:rPr lang="en-US" dirty="0" smtClean="0"/>
              <a:t>Bracket Parkersburg area of contamination.</a:t>
            </a:r>
          </a:p>
          <a:p>
            <a:pPr marL="845820" lvl="1" indent="-571500">
              <a:buFont typeface="+mj-lt"/>
              <a:buAutoNum type="romanUcPeriod"/>
            </a:pPr>
            <a:r>
              <a:rPr lang="en-US" dirty="0" smtClean="0"/>
              <a:t>Conduct sampling Fall 2019 &amp; Spring/Summer 2020.</a:t>
            </a:r>
          </a:p>
          <a:p>
            <a:pPr marL="845820" lvl="1" indent="-571500">
              <a:buFont typeface="+mj-lt"/>
              <a:buAutoNum type="romanUcPeriod"/>
            </a:pPr>
            <a:r>
              <a:rPr lang="en-US" dirty="0" smtClean="0"/>
              <a:t>General agreement on survey objectives.</a:t>
            </a:r>
            <a:endParaRPr lang="en-US" dirty="0"/>
          </a:p>
          <a:p>
            <a:pPr marL="571500" indent="-571500">
              <a:buFont typeface="+mj-lt"/>
              <a:buAutoNum type="roman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7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Objectives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Status of sampling site selection.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Sample collection methodology.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USEPA update on analytical and determining whether USGS sampling equipment can be utilized.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Characterize the ambient water quality of the Ohio River for PFAS.</a:t>
            </a:r>
          </a:p>
          <a:p>
            <a:r>
              <a:rPr lang="en-US" dirty="0" smtClean="0"/>
              <a:t>We interpreted that to mean not under the immediate influence of a discharge or in the immediate mixing of a tributary.</a:t>
            </a:r>
          </a:p>
          <a:p>
            <a:r>
              <a:rPr lang="en-US" dirty="0" smtClean="0"/>
              <a:t>Sample size of 20 with two rounds of sampling based on EPA’s capacity to analyze samples.</a:t>
            </a:r>
          </a:p>
          <a:p>
            <a:r>
              <a:rPr lang="en-US" dirty="0" smtClean="0"/>
              <a:t>Begin survey in fall, 2019 and follow with second round in spring//summer 2020.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67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Selection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 group met on May </a:t>
            </a:r>
            <a:r>
              <a:rPr lang="en-US" dirty="0" smtClean="0"/>
              <a:t>23.</a:t>
            </a:r>
            <a:endParaRPr lang="en-US" dirty="0" smtClean="0"/>
          </a:p>
          <a:p>
            <a:r>
              <a:rPr lang="en-US" dirty="0" smtClean="0"/>
              <a:t>We presented a systematic-probabilistic approach recommended by EPA probabilistic design expert.</a:t>
            </a:r>
          </a:p>
          <a:p>
            <a:r>
              <a:rPr lang="en-US" dirty="0" smtClean="0"/>
              <a:t>Proposed to move sites that fell directly downstream of a discharge.</a:t>
            </a:r>
          </a:p>
          <a:p>
            <a:r>
              <a:rPr lang="en-US" dirty="0" smtClean="0"/>
              <a:t>Concerns have been raised with </a:t>
            </a:r>
            <a:r>
              <a:rPr lang="en-US" dirty="0" smtClean="0"/>
              <a:t>this approach which </a:t>
            </a:r>
            <a:r>
              <a:rPr lang="en-US" dirty="0" smtClean="0"/>
              <a:t>need to be addressed.</a:t>
            </a:r>
          </a:p>
          <a:p>
            <a:r>
              <a:rPr lang="en-US" dirty="0" smtClean="0"/>
              <a:t>Intent of this presentation is to open that discussion.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3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758952"/>
          </a:xfrm>
        </p:spPr>
        <p:txBody>
          <a:bodyPr/>
          <a:lstStyle/>
          <a:p>
            <a:r>
              <a:rPr lang="en-US" dirty="0" smtClean="0"/>
              <a:t>Systematic-Probabilistic Approach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2" y="779319"/>
            <a:ext cx="7699248" cy="594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1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Questions </a:t>
            </a:r>
            <a:r>
              <a:rPr lang="en-US" b="1" smtClean="0"/>
              <a:t>for Discussion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the site selection process incorporate a </a:t>
            </a:r>
            <a:r>
              <a:rPr lang="en-US" dirty="0" smtClean="0"/>
              <a:t>higher degree </a:t>
            </a:r>
            <a:r>
              <a:rPr lang="en-US" dirty="0" smtClean="0"/>
              <a:t>probabilistic </a:t>
            </a:r>
            <a:r>
              <a:rPr lang="en-US" dirty="0" smtClean="0"/>
              <a:t>design approach.</a:t>
            </a:r>
          </a:p>
          <a:p>
            <a:endParaRPr lang="en-US" dirty="0" smtClean="0"/>
          </a:p>
          <a:p>
            <a:r>
              <a:rPr lang="en-US" dirty="0" smtClean="0"/>
              <a:t>Should selected sites be moved that may be under the direct influence of a discharge or major tributary </a:t>
            </a:r>
            <a:r>
              <a:rPr lang="en-US" dirty="0" smtClean="0"/>
              <a:t>confluence.</a:t>
            </a:r>
          </a:p>
          <a:p>
            <a:endParaRPr lang="en-US" dirty="0"/>
          </a:p>
          <a:p>
            <a:r>
              <a:rPr lang="en-US" dirty="0" smtClean="0"/>
              <a:t>There are options for increasing the probabilistic aspects.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Collection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Preferred Method is EDI-Equal Discharge Increment.</a:t>
            </a:r>
          </a:p>
          <a:p>
            <a:r>
              <a:rPr lang="en-US" dirty="0" smtClean="0"/>
              <a:t>Collects a flow-weighted cross-sectional composite of the river.</a:t>
            </a:r>
          </a:p>
          <a:p>
            <a:r>
              <a:rPr lang="en-US" dirty="0" smtClean="0"/>
              <a:t>Needs to be evaluated for suitability for PFAS compounds.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6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13" y="-76200"/>
            <a:ext cx="8713920" cy="1046141"/>
          </a:xfrm>
        </p:spPr>
        <p:txBody>
          <a:bodyPr>
            <a:normAutofit/>
          </a:bodyPr>
          <a:lstStyle/>
          <a:p>
            <a:r>
              <a:rPr lang="en-US" b="1" dirty="0" smtClean="0"/>
              <a:t>USGS EDI Sampling Equipment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0122" y="870985"/>
            <a:ext cx="5003090" cy="2814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1" y="3009092"/>
            <a:ext cx="4928840" cy="3696630"/>
          </a:xfrm>
          <a:prstGeom prst="rect">
            <a:avLst/>
          </a:prstGeom>
        </p:spPr>
      </p:pic>
      <p:pic>
        <p:nvPicPr>
          <p:cNvPr id="8" name="Picture 7" descr="IMG_2834_edited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659" y="3685223"/>
            <a:ext cx="4054963" cy="31454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706" y="1375477"/>
            <a:ext cx="5801934" cy="164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PFAS Workgroup Met Jan 15 and May 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Bruno Pigott – Commissioner/TEC Chairman</a:t>
            </a:r>
          </a:p>
          <a:p>
            <a:r>
              <a:rPr lang="en-US" sz="2000" dirty="0" smtClean="0"/>
              <a:t>Ron Potesta – Commissioner/Commission Chairman</a:t>
            </a:r>
          </a:p>
          <a:p>
            <a:r>
              <a:rPr lang="en-US" sz="2000" dirty="0" smtClean="0"/>
              <a:t>Eileen Hack, Ally Miles – IDEM</a:t>
            </a:r>
          </a:p>
          <a:p>
            <a:r>
              <a:rPr lang="en-US" sz="2000" dirty="0" smtClean="0"/>
              <a:t>Erich Emery – USACE</a:t>
            </a:r>
          </a:p>
          <a:p>
            <a:r>
              <a:rPr lang="en-US" sz="2000" dirty="0" smtClean="0"/>
              <a:t>Bruce Whitteberry – WUAC</a:t>
            </a:r>
          </a:p>
          <a:p>
            <a:r>
              <a:rPr lang="en-US" sz="2000" dirty="0" smtClean="0"/>
              <a:t>Katie McKone – KYDOW</a:t>
            </a:r>
          </a:p>
          <a:p>
            <a:r>
              <a:rPr lang="en-US" sz="2000" dirty="0" smtClean="0"/>
              <a:t>Kevin Halloran – PADEP</a:t>
            </a:r>
          </a:p>
          <a:p>
            <a:r>
              <a:rPr lang="en-US" sz="2000" dirty="0" smtClean="0"/>
              <a:t>Mike Profitt, Jeff Lewis, Erin Sherer, Audrey Rush – OEPA</a:t>
            </a:r>
          </a:p>
          <a:p>
            <a:r>
              <a:rPr lang="en-US" sz="2000" dirty="0" smtClean="0"/>
              <a:t>Amy Kramer – NKY Water</a:t>
            </a:r>
          </a:p>
          <a:p>
            <a:r>
              <a:rPr lang="en-US" sz="2000" dirty="0" smtClean="0"/>
              <a:t>Chris </a:t>
            </a:r>
            <a:r>
              <a:rPr lang="en-US" sz="2000" dirty="0" err="1" smtClean="0"/>
              <a:t>Tavenor</a:t>
            </a:r>
            <a:r>
              <a:rPr lang="en-US" sz="2000" dirty="0" smtClean="0"/>
              <a:t> – OH Environmental Coalition</a:t>
            </a:r>
          </a:p>
          <a:p>
            <a:r>
              <a:rPr lang="en-US" sz="2000" dirty="0" smtClean="0"/>
              <a:t>John Wirts - WVDEP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887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12762</TotalTime>
  <Words>359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Georgia</vt:lpstr>
      <vt:lpstr>Wingdings</vt:lpstr>
      <vt:lpstr>Wingdings 2</vt:lpstr>
      <vt:lpstr>Civic</vt:lpstr>
      <vt:lpstr>Ohio River PFAS Study </vt:lpstr>
      <vt:lpstr>Presentation Objectives</vt:lpstr>
      <vt:lpstr>Site Selection</vt:lpstr>
      <vt:lpstr>Site Selection (cont.)</vt:lpstr>
      <vt:lpstr>Systematic-Probabilistic Approach</vt:lpstr>
      <vt:lpstr>Questions for Discussion</vt:lpstr>
      <vt:lpstr>Sample Collection Methodology</vt:lpstr>
      <vt:lpstr>USGS EDI Sampling Equipment</vt:lpstr>
      <vt:lpstr>PFAS Workgroup Met Jan 15 and May 23</vt:lpstr>
      <vt:lpstr>May 23 Workgroup Agenda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401</cp:revision>
  <cp:lastPrinted>2019-06-05T04:09:01Z</cp:lastPrinted>
  <dcterms:created xsi:type="dcterms:W3CDTF">2012-01-26T14:15:38Z</dcterms:created>
  <dcterms:modified xsi:type="dcterms:W3CDTF">2019-06-05T04:09:42Z</dcterms:modified>
</cp:coreProperties>
</file>