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72" r:id="rId3"/>
    <p:sldId id="259" r:id="rId4"/>
    <p:sldId id="274" r:id="rId5"/>
    <p:sldId id="275" r:id="rId6"/>
    <p:sldId id="271" r:id="rId7"/>
    <p:sldId id="269" r:id="rId8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5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378383DF-92AA-4F5B-875C-C884FE89F114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EC9A3F05-F9AC-4CCF-B2F8-A5994859AC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058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34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646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1764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302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349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87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554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903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247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7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5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42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2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1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101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9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33B1A-EF10-49D5-B025-B6B387DCD493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90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IN 604b HABs Monitoring Project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Agenda Item 4a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622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2018 Proposal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91479" y="1399498"/>
            <a:ext cx="5679021" cy="5233121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Install and maintain 2 datasondes on the Indiana section of the Ohio River for HAB detection.</a:t>
            </a:r>
          </a:p>
          <a:p>
            <a:r>
              <a:rPr lang="en-US" sz="2000" b="1" dirty="0" smtClean="0"/>
              <a:t>Monitor </a:t>
            </a:r>
            <a:r>
              <a:rPr lang="en-US" sz="2000" b="1" dirty="0" smtClean="0"/>
              <a:t>for pH, temperature, conductivity, dissolved oxygen, turbidity, chlorophyll a, and </a:t>
            </a:r>
            <a:r>
              <a:rPr lang="en-US" sz="2000" b="1" dirty="0" err="1" smtClean="0"/>
              <a:t>phycocyanin</a:t>
            </a:r>
            <a:r>
              <a:rPr lang="en-US" sz="2000" b="1" dirty="0" smtClean="0"/>
              <a:t>.</a:t>
            </a:r>
          </a:p>
          <a:p>
            <a:r>
              <a:rPr lang="en-US" sz="2000" b="1" dirty="0" smtClean="0"/>
              <a:t>Samples collected twice per month</a:t>
            </a:r>
            <a:r>
              <a:rPr lang="en-US" sz="2000" b="1" dirty="0" smtClean="0"/>
              <a:t>.</a:t>
            </a:r>
          </a:p>
          <a:p>
            <a:r>
              <a:rPr lang="en-US" sz="2000" b="1" dirty="0" smtClean="0"/>
              <a:t>Nitrate/Nitrite</a:t>
            </a:r>
            <a:r>
              <a:rPr lang="en-US" sz="2000" b="1" dirty="0" smtClean="0"/>
              <a:t>, Total Kjeldahl Nitrogen, total phosphorus, soluble reactive phosphorus, chlorophyll, algal toxins (</a:t>
            </a:r>
            <a:r>
              <a:rPr lang="en-US" sz="2000" b="1" dirty="0" err="1" smtClean="0"/>
              <a:t>microcystins</a:t>
            </a:r>
            <a:r>
              <a:rPr lang="en-US" sz="2000" b="1" dirty="0" smtClean="0"/>
              <a:t> and </a:t>
            </a:r>
            <a:r>
              <a:rPr lang="en-US" sz="2000" b="1" dirty="0" err="1" smtClean="0"/>
              <a:t>cylindrospermopsin</a:t>
            </a:r>
            <a:r>
              <a:rPr lang="en-US" sz="2000" b="1" dirty="0" smtClean="0"/>
              <a:t>), and algal community.</a:t>
            </a:r>
          </a:p>
          <a:p>
            <a:r>
              <a:rPr lang="en-US" sz="2000" b="1" dirty="0" smtClean="0"/>
              <a:t>Data made available on our web site.</a:t>
            </a:r>
            <a:endParaRPr lang="en-US" sz="20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58926" y="2125720"/>
            <a:ext cx="3778135" cy="3778135"/>
          </a:xfrm>
        </p:spPr>
      </p:pic>
    </p:spTree>
    <p:extLst>
      <p:ext uri="{BB962C8B-B14F-4D97-AF65-F5344CB8AC3E}">
        <p14:creationId xmlns:p14="http://schemas.microsoft.com/office/powerpoint/2010/main" val="302889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Locations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147" y="1906942"/>
            <a:ext cx="6426558" cy="377762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Grant awarded March </a:t>
            </a:r>
            <a:r>
              <a:rPr lang="en-US" sz="2800" b="1" dirty="0" smtClean="0"/>
              <a:t>2019</a:t>
            </a:r>
            <a:endParaRPr lang="en-US" sz="2800" b="1" dirty="0" smtClean="0"/>
          </a:p>
          <a:p>
            <a:r>
              <a:rPr lang="en-US" sz="2800" b="1" dirty="0" smtClean="0"/>
              <a:t>Ohio River locations selected in coordination with IDEM </a:t>
            </a:r>
          </a:p>
          <a:p>
            <a:r>
              <a:rPr lang="en-US" sz="2800" b="1" dirty="0" err="1" smtClean="0"/>
              <a:t>Markland</a:t>
            </a:r>
            <a:r>
              <a:rPr lang="en-US" sz="2800" b="1" dirty="0" smtClean="0"/>
              <a:t> L&amp;D and Newburgh L&amp;D</a:t>
            </a:r>
          </a:p>
          <a:p>
            <a:r>
              <a:rPr lang="en-US" sz="2800" b="1" dirty="0" smtClean="0"/>
              <a:t>Installation planned for June 2019 (flow dependent)</a:t>
            </a:r>
          </a:p>
          <a:p>
            <a:r>
              <a:rPr lang="en-US" sz="2800" b="1" dirty="0" smtClean="0"/>
              <a:t>Operate through June 2020</a:t>
            </a:r>
          </a:p>
          <a:p>
            <a:endParaRPr lang="en-US" sz="2800" b="1" dirty="0" smtClean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91375" y="2622247"/>
            <a:ext cx="4313238" cy="2785081"/>
          </a:xfrm>
          <a:prstGeom prst="rect">
            <a:avLst/>
          </a:prstGeom>
        </p:spPr>
      </p:pic>
      <p:sp>
        <p:nvSpPr>
          <p:cNvPr id="4" name="Left Arrow 3"/>
          <p:cNvSpPr/>
          <p:nvPr/>
        </p:nvSpPr>
        <p:spPr>
          <a:xfrm>
            <a:off x="7702378" y="3583459"/>
            <a:ext cx="774357" cy="17299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10898659" y="4118919"/>
            <a:ext cx="148281" cy="5025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702378" y="3300624"/>
            <a:ext cx="7296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FLOW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47670" y="3472588"/>
            <a:ext cx="1579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DATASONDE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LOCATION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20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2019 IN604b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8648" y="2133600"/>
            <a:ext cx="9431110" cy="377762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Applied for 2019 604b grant May 15.</a:t>
            </a:r>
          </a:p>
          <a:p>
            <a:r>
              <a:rPr lang="en-US" sz="3200" b="1" dirty="0" smtClean="0"/>
              <a:t>Continuation of current project for 1 year. </a:t>
            </a:r>
          </a:p>
          <a:p>
            <a:r>
              <a:rPr lang="en-US" sz="3200" b="1" dirty="0" smtClean="0"/>
              <a:t>Analysis of the data collected to determine causes of algal blooms.</a:t>
            </a:r>
          </a:p>
          <a:p>
            <a:r>
              <a:rPr lang="en-US" sz="3200" b="1" dirty="0" smtClean="0"/>
              <a:t>Determination of award should be early 2020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HAB Monitors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850261"/>
            <a:ext cx="8915400" cy="4318715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84.2 - Pike Island (ORSANCO)</a:t>
            </a:r>
          </a:p>
          <a:p>
            <a:r>
              <a:rPr lang="en-US" sz="3200" b="1" dirty="0" smtClean="0"/>
              <a:t>279.2 - R.C. Byrd (Marshall University)</a:t>
            </a:r>
          </a:p>
          <a:p>
            <a:r>
              <a:rPr lang="en-US" sz="3200" b="1" dirty="0" smtClean="0"/>
              <a:t>341.0 - Greenup (Marshall University)</a:t>
            </a:r>
          </a:p>
          <a:p>
            <a:r>
              <a:rPr lang="en-US" sz="3200" b="1" dirty="0" smtClean="0"/>
              <a:t>436.2 - </a:t>
            </a:r>
            <a:r>
              <a:rPr lang="en-US" sz="3200" b="1" dirty="0" err="1" smtClean="0"/>
              <a:t>Meldahl</a:t>
            </a:r>
            <a:r>
              <a:rPr lang="en-US" sz="3200" b="1" dirty="0" smtClean="0"/>
              <a:t> (ORSANCO)</a:t>
            </a:r>
          </a:p>
          <a:p>
            <a:r>
              <a:rPr lang="en-US" sz="3200" b="1" dirty="0" smtClean="0"/>
              <a:t>531.5 - Markland (IN 604b)</a:t>
            </a:r>
          </a:p>
          <a:p>
            <a:r>
              <a:rPr lang="en-US" sz="3200" b="1" smtClean="0"/>
              <a:t>776.1 - Newburgh </a:t>
            </a:r>
            <a:r>
              <a:rPr lang="en-US" sz="3200" b="1" dirty="0" smtClean="0"/>
              <a:t>(IN 604b)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1681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Algal Toxin Recreation Standards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35616" y="1592682"/>
            <a:ext cx="10161430" cy="513009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US EPA has released national recommendations for the </a:t>
            </a:r>
            <a:r>
              <a:rPr lang="en-US" sz="2400" b="1" i="1" dirty="0" smtClean="0"/>
              <a:t>Human Health Recreational Ambient Water Quality Criteria or Swimming Advisories for </a:t>
            </a:r>
            <a:r>
              <a:rPr lang="en-US" sz="2400" b="1" i="1" dirty="0" err="1" smtClean="0"/>
              <a:t>Microcystins</a:t>
            </a:r>
            <a:r>
              <a:rPr lang="en-US" sz="2400" b="1" i="1" dirty="0" smtClean="0"/>
              <a:t> and </a:t>
            </a:r>
            <a:r>
              <a:rPr lang="en-US" sz="2400" b="1" i="1" dirty="0" err="1" smtClean="0"/>
              <a:t>Cylindrospermopsin</a:t>
            </a:r>
            <a:r>
              <a:rPr lang="en-US" sz="2400" b="1" dirty="0" smtClean="0"/>
              <a:t>.  </a:t>
            </a:r>
          </a:p>
          <a:p>
            <a:r>
              <a:rPr lang="en-US" sz="2400" b="1" dirty="0" err="1" smtClean="0"/>
              <a:t>Microcystin</a:t>
            </a:r>
            <a:r>
              <a:rPr lang="en-US" sz="2400" b="1" dirty="0" smtClean="0"/>
              <a:t> – 8 </a:t>
            </a:r>
            <a:r>
              <a:rPr lang="en-US" sz="2400" b="1" dirty="0" err="1" smtClean="0"/>
              <a:t>ug</a:t>
            </a:r>
            <a:r>
              <a:rPr lang="en-US" sz="2400" b="1" dirty="0" smtClean="0"/>
              <a:t>/L</a:t>
            </a:r>
          </a:p>
          <a:p>
            <a:r>
              <a:rPr lang="en-US" sz="2400" b="1" dirty="0" err="1" smtClean="0"/>
              <a:t>Cylindrospermopsin</a:t>
            </a:r>
            <a:r>
              <a:rPr lang="en-US" sz="2400" b="1" dirty="0" smtClean="0"/>
              <a:t> – 15 </a:t>
            </a:r>
            <a:r>
              <a:rPr lang="en-US" sz="2400" b="1" dirty="0" err="1" smtClean="0"/>
              <a:t>ug</a:t>
            </a:r>
            <a:r>
              <a:rPr lang="en-US" sz="2400" b="1" dirty="0" smtClean="0"/>
              <a:t>/L</a:t>
            </a:r>
          </a:p>
          <a:p>
            <a:r>
              <a:rPr lang="en-US" sz="2400" b="1" dirty="0" smtClean="0"/>
              <a:t>Can be used in two ways</a:t>
            </a:r>
          </a:p>
          <a:p>
            <a:pPr lvl="1"/>
            <a:r>
              <a:rPr lang="en-US" sz="2000" b="1" dirty="0" smtClean="0"/>
              <a:t>As a recreational water quality criteria for frequency and duration EPA recommends states use 10 day assessment periods, not a rolling 10 day period, over the course of the recreation season.  When an excursion occurs more than 3 times in a season and for more than one year, then the designated use would be impaired.</a:t>
            </a:r>
            <a:endParaRPr lang="en-US" sz="2000" b="1" dirty="0"/>
          </a:p>
          <a:p>
            <a:pPr lvl="1"/>
            <a:r>
              <a:rPr lang="en-US" sz="2000" b="1" dirty="0" smtClean="0"/>
              <a:t>For issuing a swimming advisory, EPA recommends the magnitude not be exceeded on any single day.</a:t>
            </a:r>
          </a:p>
        </p:txBody>
      </p:sp>
    </p:spTree>
    <p:extLst>
      <p:ext uri="{BB962C8B-B14F-4D97-AF65-F5344CB8AC3E}">
        <p14:creationId xmlns:p14="http://schemas.microsoft.com/office/powerpoint/2010/main" val="377415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Questions?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3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662</TotalTime>
  <Words>323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Wingdings 3</vt:lpstr>
      <vt:lpstr>Wisp</vt:lpstr>
      <vt:lpstr>IN 604b HABs Monitoring Project</vt:lpstr>
      <vt:lpstr>2018 Proposal</vt:lpstr>
      <vt:lpstr>Locations</vt:lpstr>
      <vt:lpstr>2019 IN604b</vt:lpstr>
      <vt:lpstr>HAB Monitors</vt:lpstr>
      <vt:lpstr>Algal Toxin Recreation Standards</vt:lpstr>
      <vt:lpstr>Questions?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Youngstrom</dc:creator>
  <cp:lastModifiedBy>ORSANCO 32</cp:lastModifiedBy>
  <cp:revision>49</cp:revision>
  <cp:lastPrinted>2019-02-11T19:38:04Z</cp:lastPrinted>
  <dcterms:created xsi:type="dcterms:W3CDTF">2018-06-01T18:17:09Z</dcterms:created>
  <dcterms:modified xsi:type="dcterms:W3CDTF">2019-06-04T15:49:14Z</dcterms:modified>
</cp:coreProperties>
</file>