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67" r:id="rId3"/>
    <p:sldId id="268" r:id="rId4"/>
    <p:sldId id="270" r:id="rId5"/>
    <p:sldId id="271" r:id="rId6"/>
    <p:sldId id="273" r:id="rId7"/>
    <p:sldId id="282" r:id="rId8"/>
    <p:sldId id="291" r:id="rId9"/>
    <p:sldId id="292" r:id="rId10"/>
    <p:sldId id="274" r:id="rId11"/>
    <p:sldId id="278" r:id="rId12"/>
    <p:sldId id="283" r:id="rId13"/>
    <p:sldId id="285" r:id="rId14"/>
    <p:sldId id="284" r:id="rId15"/>
    <p:sldId id="286" r:id="rId16"/>
    <p:sldId id="287" r:id="rId17"/>
    <p:sldId id="288" r:id="rId18"/>
    <p:sldId id="289" r:id="rId19"/>
    <p:sldId id="290" r:id="rId20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BBE0E3"/>
    <a:srgbClr val="1C6FA8"/>
    <a:srgbClr val="DDDDDD"/>
    <a:srgbClr val="808080"/>
    <a:srgbClr val="C0C0C0"/>
    <a:srgbClr val="99FF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6057" autoAdjust="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Tributary</a:t>
            </a:r>
            <a:r>
              <a:rPr lang="en-US" sz="2400" b="1" baseline="0"/>
              <a:t> Mercury </a:t>
            </a:r>
            <a:r>
              <a:rPr lang="en-US" sz="2400" b="1"/>
              <a:t>Instream</a:t>
            </a:r>
            <a:r>
              <a:rPr lang="en-US" sz="2400" b="1" baseline="0"/>
              <a:t> </a:t>
            </a:r>
            <a:r>
              <a:rPr lang="en-US" sz="2400" b="1"/>
              <a:t>Yield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Instreamgraphs!$D$3</c:f>
              <c:strCache>
                <c:ptCount val="1"/>
                <c:pt idx="0">
                  <c:v>Annual Instream Hg Yield (µg/m²/yr)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Instreamgraphs!$B$4:$B$18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 </c:v>
                </c:pt>
                <c:pt idx="14">
                  <c:v>Tennessee</c:v>
                </c:pt>
              </c:strCache>
            </c:strRef>
          </c:cat>
          <c:val>
            <c:numRef>
              <c:f>Instreamgraphs!$D$4:$D$18</c:f>
              <c:numCache>
                <c:formatCode>#,##0.00</c:formatCode>
                <c:ptCount val="15"/>
                <c:pt idx="0">
                  <c:v>1.2111641404282898</c:v>
                </c:pt>
                <c:pt idx="1">
                  <c:v>1.6864774181932036</c:v>
                </c:pt>
                <c:pt idx="2">
                  <c:v>1.7260321314309899</c:v>
                </c:pt>
                <c:pt idx="3">
                  <c:v>1.7559084452884273</c:v>
                </c:pt>
                <c:pt idx="4">
                  <c:v>2.4074065806867044</c:v>
                </c:pt>
                <c:pt idx="5">
                  <c:v>2.9081670903032468</c:v>
                </c:pt>
                <c:pt idx="6">
                  <c:v>2.2453033562523612</c:v>
                </c:pt>
                <c:pt idx="7">
                  <c:v>1.0785698981839313</c:v>
                </c:pt>
                <c:pt idx="8">
                  <c:v>4.8376170121234328</c:v>
                </c:pt>
                <c:pt idx="9">
                  <c:v>0.55709377670156079</c:v>
                </c:pt>
                <c:pt idx="10">
                  <c:v>1.7963090452503965</c:v>
                </c:pt>
                <c:pt idx="11">
                  <c:v>5.4074866691396286</c:v>
                </c:pt>
                <c:pt idx="12">
                  <c:v>2.0682025684710084</c:v>
                </c:pt>
                <c:pt idx="13">
                  <c:v>2.0640618061778633</c:v>
                </c:pt>
                <c:pt idx="14">
                  <c:v>1.1920399203931464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860344"/>
        <c:axId val="203860736"/>
      </c:barChart>
      <c:catAx>
        <c:axId val="203860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Tributaries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0736"/>
        <c:crosses val="autoZero"/>
        <c:auto val="1"/>
        <c:lblAlgn val="ctr"/>
        <c:lblOffset val="100"/>
        <c:noMultiLvlLbl val="0"/>
      </c:catAx>
      <c:valAx>
        <c:axId val="203860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Yield (µg/m²/yr)</a:t>
                </a:r>
                <a:r>
                  <a:rPr lang="en-US" sz="2000" b="1" baseline="0"/>
                  <a:t> </a:t>
                </a:r>
                <a:endParaRPr lang="en-US" sz="2000" b="1"/>
              </a:p>
            </c:rich>
          </c:tx>
          <c:layout>
            <c:manualLayout>
              <c:xMode val="edge"/>
              <c:yMode val="edge"/>
              <c:x val="7.096695391454696E-3"/>
              <c:y val="0.273002614522752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0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Tributary Instream Mercury Contribution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Instreamgraphs!$C$30</c:f>
              <c:strCache>
                <c:ptCount val="1"/>
                <c:pt idx="0">
                  <c:v>% Tributary Instream Hg Contribution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Instreamgraphs!$B$31:$B$43</c:f>
              <c:strCache>
                <c:ptCount val="13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</c:strCache>
            </c:strRef>
          </c:cat>
          <c:val>
            <c:numRef>
              <c:f>Instreamgraphs!$C$31:$C$43</c:f>
              <c:numCache>
                <c:formatCode>0.0%</c:formatCode>
                <c:ptCount val="13"/>
                <c:pt idx="0">
                  <c:v>2.7386052071891837E-2</c:v>
                </c:pt>
                <c:pt idx="1">
                  <c:v>2.3987334115292185E-2</c:v>
                </c:pt>
                <c:pt idx="2">
                  <c:v>1.0508582797467475E-2</c:v>
                </c:pt>
                <c:pt idx="3">
                  <c:v>2.725621771214376E-2</c:v>
                </c:pt>
                <c:pt idx="4">
                  <c:v>5.6859805847215464E-2</c:v>
                </c:pt>
                <c:pt idx="5">
                  <c:v>2.4073986520837757E-2</c:v>
                </c:pt>
                <c:pt idx="6">
                  <c:v>2.8195233021114027E-2</c:v>
                </c:pt>
                <c:pt idx="7">
                  <c:v>3.6559921870541832E-3</c:v>
                </c:pt>
                <c:pt idx="8">
                  <c:v>3.4568088913477048E-2</c:v>
                </c:pt>
                <c:pt idx="9">
                  <c:v>5.765297300883313E-3</c:v>
                </c:pt>
                <c:pt idx="10">
                  <c:v>2.4127420323301643E-2</c:v>
                </c:pt>
                <c:pt idx="11">
                  <c:v>9.6287385275038842E-2</c:v>
                </c:pt>
                <c:pt idx="12">
                  <c:v>0.13142686288466846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2441984"/>
        <c:axId val="202442376"/>
      </c:barChart>
      <c:catAx>
        <c:axId val="2024419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Tributaries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442376"/>
        <c:crosses val="autoZero"/>
        <c:auto val="1"/>
        <c:lblAlgn val="ctr"/>
        <c:lblOffset val="100"/>
        <c:noMultiLvlLbl val="0"/>
      </c:catAx>
      <c:valAx>
        <c:axId val="202442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Percent</a:t>
                </a:r>
                <a:r>
                  <a:rPr lang="en-US" sz="2000" b="1" baseline="0"/>
                  <a:t> </a:t>
                </a:r>
                <a:endParaRPr lang="en-US" sz="2000" b="1"/>
              </a:p>
            </c:rich>
          </c:tx>
          <c:layout>
            <c:manualLayout>
              <c:xMode val="edge"/>
              <c:yMode val="edge"/>
              <c:x val="1.4729950425597948E-2"/>
              <c:y val="0.289827498675499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441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5790"/>
            <a:ext cx="550545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25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44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39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5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Methylation rates of Ohio River main stem are believed</a:t>
            </a:r>
            <a:r>
              <a:rPr lang="en-US" baseline="0" dirty="0" smtClean="0"/>
              <a:t> to be low. Algae concentrate </a:t>
            </a:r>
            <a:r>
              <a:rPr lang="en-US" baseline="0" dirty="0" err="1" smtClean="0"/>
              <a:t>MeHg</a:t>
            </a:r>
            <a:r>
              <a:rPr lang="en-US" baseline="0" dirty="0" smtClean="0"/>
              <a:t> from water up to 10,000x.  Can </a:t>
            </a:r>
            <a:r>
              <a:rPr lang="en-US" baseline="0" dirty="0" err="1" smtClean="0"/>
              <a:t>bioaccumulate</a:t>
            </a:r>
            <a:r>
              <a:rPr lang="en-US" baseline="0" dirty="0" smtClean="0"/>
              <a:t> up to 1,000,000x by top </a:t>
            </a:r>
            <a:r>
              <a:rPr lang="en-US" baseline="0" dirty="0" err="1" smtClean="0"/>
              <a:t>piscivore</a:t>
            </a:r>
            <a:r>
              <a:rPr lang="en-US" baseline="0" dirty="0" smtClean="0"/>
              <a:t>.  Variable in each system based on many factors from presence of Se to types of zooplankton present.  Commonly accepted that 90-100% of Hg in fish is </a:t>
            </a:r>
            <a:r>
              <a:rPr lang="en-US" baseline="0" dirty="0" err="1" smtClean="0"/>
              <a:t>MeHg</a:t>
            </a:r>
            <a:r>
              <a:rPr lang="en-US" baseline="0" dirty="0" smtClean="0"/>
              <a:t>.  Higher concentrations in larger/older individuals of a species.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39BB4-FC34-4432-AF10-FE76306A50D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87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CECB1-401B-4EC7-BEF8-AA089D7D9CA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87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733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287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78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47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3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69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217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987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17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6/3/2019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7015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Preliminary Results of Mercury Ohio River Basin Mass Balance Project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Report to TEC Committee</a:t>
            </a:r>
          </a:p>
          <a:p>
            <a:pPr algn="ctr"/>
            <a:r>
              <a:rPr lang="en-US" b="1" dirty="0" smtClean="0"/>
              <a:t>February 12-13, 2019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30480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Mass Balance/Source Apportionment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3)  Calc. Point Source Loads.</a:t>
            </a:r>
          </a:p>
          <a:p>
            <a:pPr lvl="2"/>
            <a:r>
              <a:rPr lang="en-US" sz="2200" b="1" dirty="0" smtClean="0"/>
              <a:t>Use USEPA ECHO data base.</a:t>
            </a:r>
          </a:p>
          <a:p>
            <a:pPr lvl="2"/>
            <a:r>
              <a:rPr lang="en-US" sz="2200" b="1" dirty="0" smtClean="0"/>
              <a:t>Align with </a:t>
            </a:r>
            <a:r>
              <a:rPr lang="en-US" sz="2200" b="1" dirty="0" err="1" smtClean="0"/>
              <a:t>trib</a:t>
            </a:r>
            <a:r>
              <a:rPr lang="en-US" sz="2200" b="1" dirty="0" smtClean="0"/>
              <a:t> sampling Nov ‘15-Oct ‘16</a:t>
            </a:r>
            <a:endParaRPr lang="en-US" b="1" dirty="0" smtClean="0"/>
          </a:p>
          <a:p>
            <a:endParaRPr lang="en-US" sz="2800" b="1" dirty="0" smtClean="0"/>
          </a:p>
          <a:p>
            <a:pPr>
              <a:buNone/>
            </a:pPr>
            <a:r>
              <a:rPr lang="en-US" b="1" dirty="0" smtClean="0"/>
              <a:t>4)  Putting It All Together.</a:t>
            </a:r>
            <a:endParaRPr lang="en-US" sz="2200" b="1" dirty="0" smtClean="0"/>
          </a:p>
          <a:p>
            <a:pPr lvl="2"/>
            <a:r>
              <a:rPr lang="en-US" sz="2200" b="1" dirty="0" smtClean="0"/>
              <a:t>Instream = PS + Atmospheric</a:t>
            </a:r>
          </a:p>
          <a:p>
            <a:pPr lvl="2"/>
            <a:r>
              <a:rPr lang="en-US" sz="2200" b="1" dirty="0" smtClean="0"/>
              <a:t>Percent source contributions to instream.</a:t>
            </a:r>
          </a:p>
          <a:p>
            <a:pPr lvl="2"/>
            <a:r>
              <a:rPr lang="en-US" sz="2200" b="1" dirty="0" smtClean="0"/>
              <a:t>Nov ’15-Oct ‘16.</a:t>
            </a:r>
          </a:p>
          <a:p>
            <a:pPr lvl="2">
              <a:buNone/>
            </a:pPr>
            <a:endParaRPr lang="en-US" sz="2200" b="1" dirty="0" smtClean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Study Limitations Identified &amp; Accepted from Project Inception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Atmospheric</a:t>
            </a:r>
            <a:r>
              <a:rPr lang="en-US" dirty="0" smtClean="0"/>
              <a:t> deposition study does not account for the amount </a:t>
            </a:r>
            <a:r>
              <a:rPr lang="en-US" dirty="0" smtClean="0"/>
              <a:t>of atmospheric mercury deposition retained in the landscape.</a:t>
            </a:r>
            <a:r>
              <a:rPr lang="en-US" dirty="0" smtClean="0"/>
              <a:t>		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Point source </a:t>
            </a:r>
            <a:r>
              <a:rPr lang="en-US" dirty="0" smtClean="0"/>
              <a:t>loads rely on ECHO data base does not include data for all mercury discharges. Uses discharge monitoring report data</a:t>
            </a:r>
            <a:r>
              <a:rPr lang="en-US" dirty="0" smtClean="0"/>
              <a:t>.</a:t>
            </a:r>
            <a:r>
              <a:rPr lang="en-US" dirty="0" smtClean="0"/>
              <a:t>	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Instream loads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 smtClean="0"/>
              <a:t>Used existing stream data from different periods of record (</a:t>
            </a:r>
            <a:r>
              <a:rPr lang="en-US" dirty="0" err="1" smtClean="0"/>
              <a:t>mainstem</a:t>
            </a:r>
            <a:r>
              <a:rPr lang="en-US" dirty="0" smtClean="0"/>
              <a:t> data adjusted to a common timeframe.  LOADEST to calc. loads.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 smtClean="0"/>
              <a:t>Does not account for instream transport and fate.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6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Project 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Instream Loads – 4 </a:t>
            </a:r>
            <a:r>
              <a:rPr lang="en-US" dirty="0" err="1" smtClean="0"/>
              <a:t>mainstem</a:t>
            </a:r>
            <a:r>
              <a:rPr lang="en-US" dirty="0" smtClean="0"/>
              <a:t>; 15 </a:t>
            </a:r>
            <a:r>
              <a:rPr lang="en-US" dirty="0" err="1" smtClean="0"/>
              <a:t>tribs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Point Source Loads.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Atmospheric Loads.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Mass Balance Accounting.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These are the 4 main components of the project.</a:t>
            </a:r>
          </a:p>
          <a:p>
            <a:pPr marL="0" indent="0">
              <a:buNone/>
            </a:pPr>
            <a:r>
              <a:rPr lang="en-US" dirty="0" smtClean="0"/>
              <a:t>Either one large report with a Chapter for each component, or 4 individual reports.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1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789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Geographic Scope of Project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7" y="533400"/>
            <a:ext cx="8086165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11533"/>
              </p:ext>
            </p:extLst>
          </p:nvPr>
        </p:nvGraphicFramePr>
        <p:xfrm>
          <a:off x="76200" y="914400"/>
          <a:ext cx="8991600" cy="5668663"/>
        </p:xfrm>
        <a:graphic>
          <a:graphicData uri="http://schemas.openxmlformats.org/drawingml/2006/table">
            <a:tbl>
              <a:tblPr firstRow="1" firstCol="1" bandRow="1"/>
              <a:tblGrid>
                <a:gridCol w="1919376"/>
                <a:gridCol w="1549271"/>
                <a:gridCol w="2051806"/>
                <a:gridCol w="1770489"/>
                <a:gridCol w="1700658"/>
              </a:tblGrid>
              <a:tr h="4020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Watershed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Instream Hg Annual Load (</a:t>
                      </a:r>
                      <a:r>
                        <a:rPr lang="en-US" sz="17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lbs</a:t>
                      </a: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Atmospheric Hg Contribution (loads in pounds)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Point Source Hg Contribution (loads in pounds)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Outfalls with 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Hg </a:t>
                      </a: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Allegheny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17x   (1,357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3.7%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(3)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Monongahela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(901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2.2%  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Beaver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(322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 ~0)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Muskingum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80.7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(814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(~0)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Kanawha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168.4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(1,530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20.5%   (35)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Big Sandy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71.3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(557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0.7%  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Scioto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83.5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(687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(~0)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Little Miami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(190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(~0)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Licking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102.4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(423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0.1%   (0.08)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Great Miami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(560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0.8%  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Kentucky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71.5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(894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13.9%   (10)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Green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285.1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(1,197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1.6%     (4)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Wabash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389.2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(4,088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9.3%   (36)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Cumberland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211.1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(2,299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9.2%   (19)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Tennessee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278.4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(5,482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4.9%   (14)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/>
              <a:t>Tributary Mass Balance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5533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902948"/>
              </p:ext>
            </p:extLst>
          </p:nvPr>
        </p:nvGraphicFramePr>
        <p:xfrm>
          <a:off x="236668" y="-609599"/>
          <a:ext cx="8907333" cy="6857997"/>
        </p:xfrm>
        <a:graphic>
          <a:graphicData uri="http://schemas.openxmlformats.org/drawingml/2006/table">
            <a:tbl>
              <a:tblPr/>
              <a:tblGrid>
                <a:gridCol w="1385048"/>
                <a:gridCol w="1508760"/>
                <a:gridCol w="1847626"/>
                <a:gridCol w="1941736"/>
                <a:gridCol w="2224163"/>
              </a:tblGrid>
              <a:tr h="130468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Mainstem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Mass Balance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896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River Stations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Instream Hg Annual Load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Atmospheric Hg Contribution (loads in pounds)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Point Source Hg Contribution data provided (loads in pounds)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Outfalls w/ Hg Data Upstream of Station (including tributaries and direct watersheds) 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126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(2,973)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3.8%   (8)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26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282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(6,129)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11.2%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(66)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6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782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(11,387)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4.5%  (96)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6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912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(17,244)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4.7%  (139)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15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2417469"/>
              </p:ext>
            </p:extLst>
          </p:nvPr>
        </p:nvGraphicFramePr>
        <p:xfrm>
          <a:off x="0" y="228600"/>
          <a:ext cx="9144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48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04824"/>
              </p:ext>
            </p:extLst>
          </p:nvPr>
        </p:nvGraphicFramePr>
        <p:xfrm>
          <a:off x="129397" y="228600"/>
          <a:ext cx="8850702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484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b="1" dirty="0" smtClean="0"/>
              <a:t>Completion Schedule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110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 Feb TEC Meeting – Ask TEC for additions to Ad Hoc Mercury Committee membership.</a:t>
            </a:r>
          </a:p>
          <a:p>
            <a:r>
              <a:rPr lang="en-US" sz="2800" dirty="0" smtClean="0"/>
              <a:t>March </a:t>
            </a:r>
            <a:r>
              <a:rPr lang="en-US" sz="2800" dirty="0" smtClean="0"/>
              <a:t>– Convene Ad Hoc Committee.  Review project </a:t>
            </a:r>
            <a:r>
              <a:rPr lang="en-US" sz="2800" dirty="0" smtClean="0"/>
              <a:t>results/report.  </a:t>
            </a:r>
            <a:r>
              <a:rPr lang="en-US" sz="2800" dirty="0" smtClean="0"/>
              <a:t>Concurrent TEC review.</a:t>
            </a:r>
          </a:p>
          <a:p>
            <a:r>
              <a:rPr lang="en-US" sz="2800" dirty="0" smtClean="0"/>
              <a:t>June </a:t>
            </a:r>
            <a:r>
              <a:rPr lang="en-US" sz="2800" dirty="0" smtClean="0"/>
              <a:t>TEC Meeting -- Bring drafts back to TEC</a:t>
            </a:r>
            <a:r>
              <a:rPr lang="en-US" sz="2800" dirty="0" smtClean="0"/>
              <a:t>.</a:t>
            </a:r>
          </a:p>
          <a:p>
            <a:pPr lvl="1"/>
            <a:r>
              <a:rPr lang="en-US" sz="2500" dirty="0" smtClean="0"/>
              <a:t>Requested comments by end of May and have received 4 sets of comments to date.</a:t>
            </a:r>
            <a:endParaRPr lang="en-US" sz="2500" dirty="0"/>
          </a:p>
          <a:p>
            <a:r>
              <a:rPr lang="en-US" sz="2800" dirty="0" smtClean="0"/>
              <a:t>Need any corrects to states’ point source DMR data.</a:t>
            </a:r>
            <a:endParaRPr lang="en-US" sz="2800" dirty="0" smtClean="0"/>
          </a:p>
          <a:p>
            <a:r>
              <a:rPr lang="en-US" sz="2800" dirty="0" smtClean="0"/>
              <a:t>Final draft to TEC/Ad Hoc no </a:t>
            </a:r>
            <a:r>
              <a:rPr lang="en-US" sz="2800" smtClean="0"/>
              <a:t>later than end of August.</a:t>
            </a:r>
            <a:endParaRPr lang="en-US" sz="2800" dirty="0" smtClean="0"/>
          </a:p>
          <a:p>
            <a:r>
              <a:rPr lang="en-US" sz="2800" dirty="0" smtClean="0"/>
              <a:t>Oct</a:t>
            </a:r>
            <a:r>
              <a:rPr lang="en-US" sz="2800" dirty="0" smtClean="0"/>
              <a:t>. TEC/Commission Meeting -- Finalize project/approve reports.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33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Ad Hoc Mercury Committee Background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371601"/>
            <a:ext cx="8763000" cy="5127623"/>
          </a:xfrm>
        </p:spPr>
        <p:txBody>
          <a:bodyPr/>
          <a:lstStyle/>
          <a:p>
            <a:pPr lvl="1"/>
            <a:r>
              <a:rPr lang="en-US" sz="2400" b="1" dirty="0" smtClean="0"/>
              <a:t>Ad Hoc Established June, 2015.</a:t>
            </a:r>
          </a:p>
          <a:p>
            <a:pPr lvl="1"/>
            <a:r>
              <a:rPr lang="en-US" sz="2400" b="1" dirty="0" smtClean="0"/>
              <a:t>Held 5 conference calls &amp; meeting Aug. ‘16.</a:t>
            </a:r>
          </a:p>
          <a:p>
            <a:pPr lvl="1"/>
            <a:r>
              <a:rPr lang="en-US" sz="2400" b="1" dirty="0" smtClean="0"/>
              <a:t>Charge:</a:t>
            </a:r>
          </a:p>
          <a:p>
            <a:pPr lvl="2"/>
            <a:r>
              <a:rPr lang="en-US" b="1" dirty="0"/>
              <a:t>Identify what is known and unknown about mercury</a:t>
            </a:r>
            <a:r>
              <a:rPr lang="en-US" b="1" dirty="0" smtClean="0"/>
              <a:t>.</a:t>
            </a:r>
            <a:endParaRPr lang="en-US" b="1" dirty="0"/>
          </a:p>
          <a:p>
            <a:pPr lvl="2"/>
            <a:r>
              <a:rPr lang="en-US" b="1" dirty="0"/>
              <a:t>Determine the value and costs of addressing the unknowns</a:t>
            </a:r>
            <a:r>
              <a:rPr lang="en-US" b="1" dirty="0" smtClean="0"/>
              <a:t>.</a:t>
            </a:r>
            <a:endParaRPr lang="en-US" b="1" dirty="0"/>
          </a:p>
          <a:p>
            <a:pPr lvl="2"/>
            <a:r>
              <a:rPr lang="en-US" b="1" dirty="0"/>
              <a:t>Make recommendations for studies to the Commission</a:t>
            </a:r>
            <a:r>
              <a:rPr lang="en-US" b="1" dirty="0" smtClean="0"/>
              <a:t>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Work completed by Mercury Ad Hoc:</a:t>
            </a:r>
          </a:p>
          <a:p>
            <a:pPr lvl="2"/>
            <a:r>
              <a:rPr lang="en-US" b="1" dirty="0"/>
              <a:t>Identified available outside data.</a:t>
            </a:r>
          </a:p>
          <a:p>
            <a:pPr lvl="2"/>
            <a:r>
              <a:rPr lang="en-US" b="1" dirty="0"/>
              <a:t>Completed </a:t>
            </a:r>
            <a:r>
              <a:rPr lang="en-US" b="1" dirty="0" smtClean="0"/>
              <a:t>literature review &amp; background report.</a:t>
            </a:r>
            <a:endParaRPr lang="en-US" b="1" dirty="0"/>
          </a:p>
          <a:p>
            <a:pPr lvl="2"/>
            <a:r>
              <a:rPr lang="en-US" b="1" dirty="0"/>
              <a:t>Identified and prioritized information needs.</a:t>
            </a:r>
          </a:p>
          <a:p>
            <a:pPr lvl="2"/>
            <a:r>
              <a:rPr lang="en-US" b="1" dirty="0"/>
              <a:t>Identified a project and schedule to fill in information gaps.</a:t>
            </a:r>
          </a:p>
          <a:p>
            <a:pPr lvl="1"/>
            <a:endParaRPr lang="en-US" b="1" dirty="0" smtClean="0"/>
          </a:p>
          <a:p>
            <a:pPr lvl="1"/>
            <a:endParaRPr lang="en-US" b="1" dirty="0"/>
          </a:p>
          <a:p>
            <a:pPr lvl="2"/>
            <a:endParaRPr lang="en-US" sz="2200" b="1" dirty="0"/>
          </a:p>
          <a:p>
            <a:pPr lvl="2"/>
            <a:endParaRPr lang="en-US" sz="2200" b="1" dirty="0" smtClean="0"/>
          </a:p>
          <a:p>
            <a:pPr lvl="1"/>
            <a:endParaRPr lang="en-US" sz="2400" b="1" dirty="0" smtClean="0"/>
          </a:p>
          <a:p>
            <a:pPr lvl="1"/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Held 5 conference calls.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1 in-person meeting at ORSANCO Aug. 3.</a:t>
            </a:r>
          </a:p>
          <a:p>
            <a:pPr lvl="1"/>
            <a:endParaRPr lang="en-US" sz="2400" b="1" dirty="0"/>
          </a:p>
          <a:p>
            <a:pPr lvl="2"/>
            <a:endParaRPr lang="en-US" sz="22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304800" y="533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762000"/>
          </a:xfrm>
        </p:spPr>
        <p:txBody>
          <a:bodyPr/>
          <a:lstStyle/>
          <a:p>
            <a:r>
              <a:rPr lang="en-US" b="1" dirty="0" smtClean="0"/>
              <a:t>Committee Membership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533400"/>
            <a:ext cx="8534400" cy="594360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Stuart Bruny			</a:t>
            </a:r>
            <a:r>
              <a:rPr lang="en-US" sz="1800" dirty="0" smtClean="0">
                <a:solidFill>
                  <a:srgbClr val="000099"/>
                </a:solidFill>
              </a:rPr>
              <a:t>OH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Doug Conroe			</a:t>
            </a:r>
            <a:r>
              <a:rPr lang="en-US" sz="1800" dirty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strike="sngStrike" dirty="0">
                <a:solidFill>
                  <a:srgbClr val="000099"/>
                </a:solidFill>
              </a:rPr>
              <a:t>Jessica Dexter		</a:t>
            </a:r>
            <a:r>
              <a:rPr lang="en-US" sz="1800" strike="sngStrike" dirty="0" smtClean="0">
                <a:solidFill>
                  <a:srgbClr val="000099"/>
                </a:solidFill>
              </a:rPr>
              <a:t>Environmental Law &amp; Policy Center</a:t>
            </a:r>
            <a:r>
              <a:rPr lang="en-US" sz="1800" dirty="0">
                <a:solidFill>
                  <a:srgbClr val="000099"/>
                </a:solidFill>
              </a:rPr>
              <a:t>	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George Elmaraghy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Erich Emery			</a:t>
            </a:r>
            <a:r>
              <a:rPr lang="en-US" sz="1800" dirty="0" smtClean="0">
                <a:solidFill>
                  <a:srgbClr val="000099"/>
                </a:solidFill>
              </a:rPr>
              <a:t>US Army Corps of Engineers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Tom FitzGerald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Madeline Fleisher		</a:t>
            </a:r>
            <a:r>
              <a:rPr lang="en-US" sz="1800" dirty="0" smtClean="0">
                <a:solidFill>
                  <a:srgbClr val="000099"/>
                </a:solidFill>
              </a:rPr>
              <a:t>Environmental Law &amp; Policy Center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Toby Frevert			</a:t>
            </a:r>
            <a:r>
              <a:rPr lang="en-US" sz="1800" dirty="0" smtClean="0">
                <a:solidFill>
                  <a:srgbClr val="000099"/>
                </a:solidFill>
              </a:rPr>
              <a:t>IL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Eileen Hack			</a:t>
            </a:r>
            <a:r>
              <a:rPr lang="en-US" sz="1800" dirty="0">
                <a:solidFill>
                  <a:srgbClr val="000099"/>
                </a:solidFill>
              </a:rPr>
              <a:t>IDEM</a:t>
            </a:r>
          </a:p>
          <a:p>
            <a:pPr>
              <a:buNone/>
            </a:pPr>
            <a:r>
              <a:rPr lang="en-US" sz="1800" b="1" strike="sngStrike" dirty="0" smtClean="0">
                <a:solidFill>
                  <a:srgbClr val="000099"/>
                </a:solidFill>
              </a:rPr>
              <a:t>Tim Henry			</a:t>
            </a:r>
            <a:r>
              <a:rPr lang="en-US" sz="1800" strike="sngStrike" dirty="0" smtClean="0">
                <a:solidFill>
                  <a:srgbClr val="000099"/>
                </a:solidFill>
              </a:rPr>
              <a:t>USEPA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John Kupke (Chair)		</a:t>
            </a:r>
            <a:r>
              <a:rPr lang="en-US" sz="1800" dirty="0" smtClean="0">
                <a:solidFill>
                  <a:srgbClr val="000099"/>
                </a:solidFill>
              </a:rPr>
              <a:t>IN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Ron Lovan			</a:t>
            </a:r>
            <a:r>
              <a:rPr lang="en-US" sz="1800" dirty="0">
                <a:solidFill>
                  <a:srgbClr val="000099"/>
                </a:solidFill>
              </a:rPr>
              <a:t>Commission Chairman (Kentucky)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Paul Novak			</a:t>
            </a:r>
            <a:r>
              <a:rPr lang="en-US" sz="1800" dirty="0" smtClean="0">
                <a:solidFill>
                  <a:srgbClr val="000099"/>
                </a:solidFill>
              </a:rPr>
              <a:t>IDEM/TEC NPDES Chair</a:t>
            </a:r>
          </a:p>
          <a:p>
            <a:pPr>
              <a:buNone/>
            </a:pPr>
            <a:r>
              <a:rPr lang="en-US" sz="1800" b="1" strike="sngStrike" dirty="0" smtClean="0">
                <a:solidFill>
                  <a:srgbClr val="000099"/>
                </a:solidFill>
              </a:rPr>
              <a:t>Eric Nygaard			</a:t>
            </a:r>
            <a:r>
              <a:rPr lang="en-US" sz="1800" strike="sngStrike" dirty="0" smtClean="0">
                <a:solidFill>
                  <a:srgbClr val="000099"/>
                </a:solidFill>
              </a:rPr>
              <a:t>OEPA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Ron Potesta			</a:t>
            </a:r>
            <a:r>
              <a:rPr lang="en-US" sz="1800" dirty="0" smtClean="0">
                <a:solidFill>
                  <a:srgbClr val="000099"/>
                </a:solidFill>
              </a:rPr>
              <a:t>WV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Rob Reash			</a:t>
            </a:r>
            <a:r>
              <a:rPr lang="en-US" sz="1800" dirty="0" smtClean="0">
                <a:solidFill>
                  <a:srgbClr val="000099"/>
                </a:solidFill>
              </a:rPr>
              <a:t>Power Industry Advisory Committee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Martin Risch			</a:t>
            </a:r>
            <a:r>
              <a:rPr lang="en-US" sz="1800" dirty="0" smtClean="0">
                <a:solidFill>
                  <a:srgbClr val="000099"/>
                </a:solidFill>
              </a:rPr>
              <a:t>USGS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Mike Wilson			</a:t>
            </a:r>
            <a:r>
              <a:rPr lang="en-US" sz="1800" dirty="0" smtClean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endParaRPr lang="en-US" sz="1800" b="1" dirty="0" smtClean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609600"/>
          </a:xfrm>
        </p:spPr>
        <p:txBody>
          <a:bodyPr/>
          <a:lstStyle/>
          <a:p>
            <a:r>
              <a:rPr lang="en-US" b="1" dirty="0" smtClean="0"/>
              <a:t>Ad Hoc Committee Identified Information Needs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r>
              <a:rPr lang="en-US" b="1" dirty="0" smtClean="0"/>
              <a:t>Priority #1:	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Mass Balance to quantify and apportion sources of mercury in Ohio River. 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Are point sources having an impact and what is the magnitude of the impact?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These questions could lead towards development of management scenarios.</a:t>
            </a:r>
          </a:p>
          <a:p>
            <a:endParaRPr lang="en-US" b="1" dirty="0" smtClean="0"/>
          </a:p>
          <a:p>
            <a:pPr lvl="1">
              <a:buNone/>
            </a:pPr>
            <a:endParaRPr lang="en-US" sz="24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Ad Hoc Committee Recommended Study to Complete a Mercury Mass Balance for the Ohio River.</a:t>
            </a:r>
            <a:endParaRPr lang="en-US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5638800"/>
          </a:xfrm>
        </p:spPr>
        <p:txBody>
          <a:bodyPr/>
          <a:lstStyle/>
          <a:p>
            <a:r>
              <a:rPr lang="en-US" b="1" dirty="0" smtClean="0"/>
              <a:t>Considered various approaches.</a:t>
            </a:r>
          </a:p>
          <a:p>
            <a:r>
              <a:rPr lang="en-US" b="1" dirty="0" smtClean="0"/>
              <a:t>Decided on a point source focus.</a:t>
            </a:r>
          </a:p>
          <a:p>
            <a:r>
              <a:rPr lang="en-US" b="1" dirty="0" smtClean="0"/>
              <a:t>Relies heavily on existing studies and information.</a:t>
            </a:r>
          </a:p>
          <a:p>
            <a:r>
              <a:rPr lang="en-US" b="1" dirty="0" smtClean="0"/>
              <a:t>Very low cost project.  Completed with existing staff.  No special studies/surveys/projects needed to complete the effort.</a:t>
            </a:r>
          </a:p>
          <a:p>
            <a:r>
              <a:rPr lang="en-US" b="1" dirty="0" smtClean="0"/>
              <a:t>Project recommended Oct. 2016</a:t>
            </a:r>
            <a:endParaRPr lang="en-US" b="1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62000" y="1600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Background on Hg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1763"/>
          </a:xfrm>
        </p:spPr>
        <p:txBody>
          <a:bodyPr>
            <a:normAutofit/>
          </a:bodyPr>
          <a:lstStyle/>
          <a:p>
            <a:r>
              <a:rPr lang="en-US" b="1" dirty="0" smtClean="0"/>
              <a:t>Hg is a natural, trace element found everywhere</a:t>
            </a:r>
          </a:p>
          <a:p>
            <a:endParaRPr lang="en-US" b="1" dirty="0" smtClean="0"/>
          </a:p>
          <a:p>
            <a:r>
              <a:rPr lang="en-US" b="1" dirty="0" smtClean="0"/>
              <a:t>Global Pollutant – Atmospheric emissions.</a:t>
            </a:r>
          </a:p>
          <a:p>
            <a:endParaRPr lang="en-US" b="1" dirty="0" smtClean="0"/>
          </a:p>
          <a:p>
            <a:r>
              <a:rPr lang="en-US" b="1" dirty="0" smtClean="0"/>
              <a:t>Has toxicological risks to humans &amp; wildlife</a:t>
            </a:r>
          </a:p>
          <a:p>
            <a:pPr lvl="1"/>
            <a:r>
              <a:rPr lang="en-US" b="1" dirty="0" smtClean="0"/>
              <a:t>Main exposure to humans is fish-consumption</a:t>
            </a:r>
          </a:p>
          <a:p>
            <a:endParaRPr lang="en-US" b="1" dirty="0" smtClean="0"/>
          </a:p>
          <a:p>
            <a:r>
              <a:rPr lang="en-US" b="1" dirty="0" smtClean="0"/>
              <a:t>Hg is responsible for Fish Consumption Advisories in all 50 states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914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3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9144000" cy="795574"/>
          </a:xfrm>
        </p:spPr>
        <p:txBody>
          <a:bodyPr>
            <a:normAutofit/>
          </a:bodyPr>
          <a:lstStyle/>
          <a:p>
            <a:r>
              <a:rPr lang="en-US" b="1" dirty="0" smtClean="0"/>
              <a:t>Fate and Transport within Aquatic Systems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670208" y="795574"/>
            <a:ext cx="2449908" cy="58975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Methylation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temperature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DO</a:t>
            </a:r>
          </a:p>
          <a:p>
            <a:r>
              <a:rPr lang="en-US" sz="2400" dirty="0" smtClean="0"/>
              <a:t> organic matter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sulfates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ulfides</a:t>
            </a:r>
          </a:p>
          <a:p>
            <a:r>
              <a:rPr lang="en-US" sz="2400" dirty="0" err="1"/>
              <a:t>e</a:t>
            </a:r>
            <a:r>
              <a:rPr lang="en-US" sz="2400" dirty="0" err="1" smtClean="0"/>
              <a:t>tc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Thresholds</a:t>
            </a:r>
          </a:p>
          <a:p>
            <a:pPr marL="0" indent="0">
              <a:buNone/>
            </a:pPr>
            <a:r>
              <a:rPr lang="en-US" sz="2400" dirty="0" smtClean="0"/>
              <a:t>USEPA – 0.3ppm</a:t>
            </a:r>
          </a:p>
          <a:p>
            <a:pPr marL="0" indent="0">
              <a:buNone/>
            </a:pPr>
            <a:r>
              <a:rPr lang="en-US" sz="2400" dirty="0" smtClean="0"/>
              <a:t>FDA – 1.0ppm</a:t>
            </a:r>
          </a:p>
          <a:p>
            <a:pPr marL="0" indent="0">
              <a:buNone/>
            </a:pPr>
            <a:r>
              <a:rPr lang="en-US" sz="2400" dirty="0" smtClean="0"/>
              <a:t>1 ml/</a:t>
            </a:r>
            <a:r>
              <a:rPr lang="en-US" sz="2400" dirty="0" err="1" smtClean="0"/>
              <a:t>wk</a:t>
            </a:r>
            <a:r>
              <a:rPr lang="en-US" sz="2400" dirty="0" smtClean="0"/>
              <a:t> FCA – 0.02ppm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/>
          <a:srcRect l="20007" t="40581" r="61614" b="10404"/>
          <a:stretch/>
        </p:blipFill>
        <p:spPr bwMode="auto">
          <a:xfrm>
            <a:off x="46562" y="801261"/>
            <a:ext cx="6553200" cy="55282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67200" y="6323804"/>
            <a:ext cx="2332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*from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Risch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2010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6937612" y="1795816"/>
            <a:ext cx="148988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flipH="1" flipV="1">
            <a:off x="6950054" y="139496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flipH="1" flipV="1">
            <a:off x="6936406" y="2609632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flipH="1" flipV="1">
            <a:off x="6946574" y="221105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>
            <a:off x="533400" y="609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5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dirty="0" smtClean="0"/>
              <a:t>Mass Balance Diagram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09600" y="3581400"/>
            <a:ext cx="7924800" cy="38100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Ohio River</a:t>
            </a:r>
            <a:endParaRPr lang="en-US" b="1" dirty="0"/>
          </a:p>
        </p:txBody>
      </p:sp>
      <p:sp>
        <p:nvSpPr>
          <p:cNvPr id="6" name="Down Arrow 5"/>
          <p:cNvSpPr/>
          <p:nvPr/>
        </p:nvSpPr>
        <p:spPr>
          <a:xfrm>
            <a:off x="711131" y="2743200"/>
            <a:ext cx="508069" cy="914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0" y="944562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96931" y="2971800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Trib Instream Sampling</a:t>
            </a:r>
            <a:endParaRPr lang="en-US" dirty="0"/>
          </a:p>
        </p:txBody>
      </p:sp>
      <p:cxnSp>
        <p:nvCxnSpPr>
          <p:cNvPr id="14" name="Straight Connector 13"/>
          <p:cNvCxnSpPr>
            <a:stCxn id="3" idx="6"/>
          </p:cNvCxnSpPr>
          <p:nvPr/>
        </p:nvCxnSpPr>
        <p:spPr>
          <a:xfrm>
            <a:off x="1213851" y="3056669"/>
            <a:ext cx="286835" cy="103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40216" y="4038600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Mainstem</a:t>
            </a:r>
            <a:r>
              <a:rPr lang="en-US" dirty="0" smtClean="0"/>
              <a:t> Instream Sampling</a:t>
            </a:r>
            <a:endParaRPr lang="en-US" dirty="0"/>
          </a:p>
        </p:txBody>
      </p:sp>
      <p:cxnSp>
        <p:nvCxnSpPr>
          <p:cNvPr id="17" name="Straight Connector 16"/>
          <p:cNvCxnSpPr>
            <a:stCxn id="30" idx="5"/>
          </p:cNvCxnSpPr>
          <p:nvPr/>
        </p:nvCxnSpPr>
        <p:spPr>
          <a:xfrm>
            <a:off x="3064488" y="3941483"/>
            <a:ext cx="233072" cy="2495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9220200" y="3657600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9220200" y="1828800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9220200" y="0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457200" y="4906962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4" name="Up Arrow 23"/>
          <p:cNvSpPr/>
          <p:nvPr/>
        </p:nvSpPr>
        <p:spPr>
          <a:xfrm>
            <a:off x="1098619" y="3886200"/>
            <a:ext cx="511940" cy="102076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705858" y="4507468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Trib Instream Sampling</a:t>
            </a:r>
            <a:endParaRPr lang="en-US" dirty="0"/>
          </a:p>
        </p:txBody>
      </p:sp>
      <p:cxnSp>
        <p:nvCxnSpPr>
          <p:cNvPr id="28" name="Straight Connector 27"/>
          <p:cNvCxnSpPr>
            <a:stCxn id="37" idx="6"/>
          </p:cNvCxnSpPr>
          <p:nvPr/>
        </p:nvCxnSpPr>
        <p:spPr>
          <a:xfrm>
            <a:off x="1592857" y="4543299"/>
            <a:ext cx="203302" cy="2468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5418454" y="2607833"/>
            <a:ext cx="531377" cy="10058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4728527" y="868362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125458" y="2895600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Trib Instream Sampling</a:t>
            </a:r>
            <a:endParaRPr lang="en-US" dirty="0"/>
          </a:p>
        </p:txBody>
      </p:sp>
      <p:cxnSp>
        <p:nvCxnSpPr>
          <p:cNvPr id="36" name="Straight Connector 35"/>
          <p:cNvCxnSpPr>
            <a:stCxn id="38" idx="6"/>
          </p:cNvCxnSpPr>
          <p:nvPr/>
        </p:nvCxnSpPr>
        <p:spPr>
          <a:xfrm>
            <a:off x="5928540" y="2936245"/>
            <a:ext cx="255215" cy="439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40" idx="2"/>
          </p:cNvCxnSpPr>
          <p:nvPr/>
        </p:nvCxnSpPr>
        <p:spPr>
          <a:xfrm flipV="1">
            <a:off x="6400800" y="3812104"/>
            <a:ext cx="701297" cy="378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57600" y="5562600"/>
            <a:ext cx="445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Atmospheric + PS = Instream</a:t>
            </a:r>
            <a:endParaRPr lang="en-US" sz="2400" b="1" dirty="0"/>
          </a:p>
        </p:txBody>
      </p:sp>
      <p:sp>
        <p:nvSpPr>
          <p:cNvPr id="3" name="Oval 2"/>
          <p:cNvSpPr/>
          <p:nvPr/>
        </p:nvSpPr>
        <p:spPr>
          <a:xfrm>
            <a:off x="756651" y="2828069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674243" y="3551238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135657" y="4314699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471340" y="2707645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102097" y="358350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mass loads in Ohio River.</a:t>
            </a:r>
          </a:p>
          <a:p>
            <a:pPr lvl="2"/>
            <a:r>
              <a:rPr lang="en-US" sz="2200" b="1" dirty="0" smtClean="0"/>
              <a:t>Based on existing studies.</a:t>
            </a:r>
          </a:p>
          <a:p>
            <a:pPr lvl="2"/>
            <a:r>
              <a:rPr lang="en-US" sz="2200" b="1" dirty="0" smtClean="0"/>
              <a:t>Adjust data to </a:t>
            </a:r>
            <a:r>
              <a:rPr lang="en-US" sz="2200" b="1" dirty="0" err="1" smtClean="0"/>
              <a:t>trib</a:t>
            </a:r>
            <a:r>
              <a:rPr lang="en-US" sz="2200" b="1" dirty="0" smtClean="0"/>
              <a:t> timeframe Nov. ‘15-Oct. ‘16. 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mass loads from 15 largest </a:t>
            </a:r>
            <a:r>
              <a:rPr lang="en-US" b="1" dirty="0" err="1" smtClean="0"/>
              <a:t>tribs</a:t>
            </a:r>
            <a:r>
              <a:rPr lang="en-US" b="1" dirty="0" smtClean="0"/>
              <a:t>.</a:t>
            </a:r>
          </a:p>
          <a:p>
            <a:pPr lvl="2"/>
            <a:r>
              <a:rPr lang="en-US" sz="2200" b="1" dirty="0" smtClean="0"/>
              <a:t>Accounts for approx. 85% of watershed.</a:t>
            </a:r>
          </a:p>
          <a:p>
            <a:pPr lvl="2"/>
            <a:r>
              <a:rPr lang="en-US" sz="2200" b="1" dirty="0" smtClean="0"/>
              <a:t>Based on sampling effort – Nov ‘15 to Oct. ‘16.</a:t>
            </a:r>
          </a:p>
          <a:p>
            <a:pPr marL="914400" lvl="2" indent="0">
              <a:buNone/>
            </a:pPr>
            <a:endParaRPr lang="en-US" sz="22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1963</TotalTime>
  <Words>1031</Words>
  <Application>Microsoft Office PowerPoint</Application>
  <PresentationFormat>On-screen Show (4:3)</PresentationFormat>
  <Paragraphs>293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Verdana</vt:lpstr>
      <vt:lpstr>Selling points presentation</vt:lpstr>
      <vt:lpstr>Office Theme</vt:lpstr>
      <vt:lpstr>Preliminary Results of Mercury Ohio River Basin Mass Balance Project</vt:lpstr>
      <vt:lpstr>Ad Hoc Mercury Committee Background</vt:lpstr>
      <vt:lpstr>Committee Membership</vt:lpstr>
      <vt:lpstr>Ad Hoc Committee Identified Information Needs</vt:lpstr>
      <vt:lpstr>Ad Hoc Committee Recommended Study to Complete a Mercury Mass Balance for the Ohio River.</vt:lpstr>
      <vt:lpstr>Background on Hg</vt:lpstr>
      <vt:lpstr>Fate and Transport within Aquatic Systems</vt:lpstr>
      <vt:lpstr>Mass Balance Diagram</vt:lpstr>
      <vt:lpstr>Mass Balance/Source Apportionment</vt:lpstr>
      <vt:lpstr>Mass Balance/Source Apportionment (cont.)</vt:lpstr>
      <vt:lpstr>Study Limitations Identified &amp; Accepted from Project Inception </vt:lpstr>
      <vt:lpstr>Project Components</vt:lpstr>
      <vt:lpstr>Geographic Scope of Project</vt:lpstr>
      <vt:lpstr>Tributary Mass Balance</vt:lpstr>
      <vt:lpstr>PowerPoint Presentation</vt:lpstr>
      <vt:lpstr>PowerPoint Presentation</vt:lpstr>
      <vt:lpstr>PowerPoint Presentation</vt:lpstr>
      <vt:lpstr>Completion Schedule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Jason Heath</cp:lastModifiedBy>
  <cp:revision>159</cp:revision>
  <cp:lastPrinted>2019-02-11T19:48:11Z</cp:lastPrinted>
  <dcterms:created xsi:type="dcterms:W3CDTF">2016-09-16T13:54:06Z</dcterms:created>
  <dcterms:modified xsi:type="dcterms:W3CDTF">2019-06-03T16:15:10Z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