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22"/>
  </p:sldMasterIdLst>
  <p:notesMasterIdLst>
    <p:notesMasterId r:id="rId33"/>
  </p:notesMasterIdLst>
  <p:sldIdLst>
    <p:sldId id="268" r:id="rId23"/>
    <p:sldId id="272" r:id="rId24"/>
    <p:sldId id="269" r:id="rId25"/>
    <p:sldId id="270" r:id="rId26"/>
    <p:sldId id="271" r:id="rId27"/>
    <p:sldId id="274" r:id="rId28"/>
    <p:sldId id="265" r:id="rId29"/>
    <p:sldId id="273" r:id="rId30"/>
    <p:sldId id="275" r:id="rId31"/>
    <p:sldId id="276" r:id="rId3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nyder, Emily" initials="EG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131" autoAdjust="0"/>
  </p:normalViewPr>
  <p:slideViewPr>
    <p:cSldViewPr>
      <p:cViewPr varScale="1">
        <p:scale>
          <a:sx n="72" d="100"/>
          <a:sy n="72" d="100"/>
        </p:scale>
        <p:origin x="11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12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slide" Target="slides/slide4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commentAuthors" Target="commentAuthor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slide" Target="slides/slide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7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2.xml"/><Relationship Id="rId32" Type="http://schemas.openxmlformats.org/officeDocument/2006/relationships/slide" Target="slides/slide10.xml"/><Relationship Id="rId37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36" Type="http://schemas.openxmlformats.org/officeDocument/2006/relationships/viewProps" Target="viewProp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9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Master" Target="slideMasters/slideMaster1.xml"/><Relationship Id="rId27" Type="http://schemas.openxmlformats.org/officeDocument/2006/relationships/slide" Target="slides/slide5.xml"/><Relationship Id="rId30" Type="http://schemas.openxmlformats.org/officeDocument/2006/relationships/slide" Target="slides/slide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8594A25-D19A-4730-A271-1443FE24C49F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FCE807F-967E-494B-8097-B6F6AF436C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6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096000"/>
            <a:ext cx="957264" cy="457200"/>
          </a:xfrm>
        </p:spPr>
        <p:txBody>
          <a:bodyPr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53200" y="6096000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91400" y="6096000"/>
            <a:ext cx="957264" cy="457200"/>
          </a:xfrm>
        </p:spPr>
        <p:txBody>
          <a:bodyPr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43600" y="6096000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848600" y="6096000"/>
            <a:ext cx="957264" cy="457200"/>
          </a:xfrm>
        </p:spPr>
        <p:txBody>
          <a:bodyPr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7F1D1-9D2F-426C-8AFE-068D33BF70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r>
              <a:rPr kumimoji="0" lang="en-US" sz="1600" b="0" dirty="0"/>
              <a:t>ORD’s Homeland Security Research Program</a:t>
            </a:r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EC934B3-6DBF-41D4-BE14-8B4DAFB13BCD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B57F1D1-9D2F-426C-8AFE-068D33BF7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oodrich.james@epa.gov" TargetMode="External"/><Relationship Id="rId2" Type="http://schemas.openxmlformats.org/officeDocument/2006/relationships/hyperlink" Target="mailto:buse.helen@epa.gov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mailto:hall.john@epa.gov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hall.john@epa.g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rsms2017.cloudapp.ne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3798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3600" b="1"/>
              <a:t>Short Strand DNA Tracer Projects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2281"/>
            <a:ext cx="8229600" cy="4325112"/>
          </a:xfrm>
        </p:spPr>
        <p:txBody>
          <a:bodyPr/>
          <a:lstStyle/>
          <a:p>
            <a:pPr lvl="1"/>
            <a:r>
              <a:rPr lang="en-US">
                <a:solidFill>
                  <a:schemeClr val="tx1"/>
                </a:solidFill>
              </a:rPr>
              <a:t>Dr. Helen Buse, </a:t>
            </a:r>
            <a:r>
              <a:rPr lang="en-US">
                <a:solidFill>
                  <a:schemeClr val="tx1"/>
                </a:solidFill>
                <a:hlinkClick r:id="rId2"/>
              </a:rPr>
              <a:t>buse.helen@epa.gov</a:t>
            </a:r>
            <a:endParaRPr lang="en-US">
              <a:solidFill>
                <a:schemeClr val="tx1"/>
              </a:solidFill>
            </a:endParaRPr>
          </a:p>
          <a:p>
            <a:pPr lvl="1"/>
            <a:r>
              <a:rPr lang="en-US">
                <a:solidFill>
                  <a:schemeClr val="tx1"/>
                </a:solidFill>
              </a:rPr>
              <a:t>Dr. Jim Goodrich, </a:t>
            </a:r>
            <a:r>
              <a:rPr lang="en-US">
                <a:solidFill>
                  <a:schemeClr val="tx1"/>
                </a:solidFill>
                <a:hlinkClick r:id="rId3"/>
              </a:rPr>
              <a:t>Goodrich.james@epa.gov</a:t>
            </a:r>
            <a:endParaRPr lang="en-US">
              <a:solidFill>
                <a:schemeClr val="tx1"/>
              </a:solidFill>
            </a:endParaRPr>
          </a:p>
          <a:p>
            <a:pPr lvl="1"/>
            <a:r>
              <a:rPr lang="en-US">
                <a:solidFill>
                  <a:schemeClr val="tx1"/>
                </a:solidFill>
              </a:rPr>
              <a:t>John Hall, </a:t>
            </a:r>
            <a:r>
              <a:rPr lang="en-US">
                <a:solidFill>
                  <a:schemeClr val="tx1"/>
                </a:solidFill>
                <a:hlinkClick r:id="rId4"/>
              </a:rPr>
              <a:t>hall.john@epa.gov</a:t>
            </a:r>
            <a:endParaRPr lang="en-US">
              <a:solidFill>
                <a:schemeClr val="tx1"/>
              </a:solidFill>
            </a:endParaRPr>
          </a:p>
          <a:p>
            <a:pPr lvl="1"/>
            <a:endParaRPr lang="en-US">
              <a:solidFill>
                <a:schemeClr val="tx1"/>
              </a:solidFill>
            </a:endParaRPr>
          </a:p>
          <a:p>
            <a:pPr lvl="1"/>
            <a:endParaRPr lang="en-US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173" y="3882454"/>
            <a:ext cx="4325971" cy="24349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9802E4-3F6B-4DB5-A02D-E30750BD2AE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29" y="3872929"/>
            <a:ext cx="4191000" cy="243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885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93B67-A668-429C-ADC6-DC6A9EF42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Questions and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AE133-3E87-4EED-A0CC-63D8ECD18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846576"/>
          </a:xfrm>
        </p:spPr>
        <p:txBody>
          <a:bodyPr/>
          <a:lstStyle/>
          <a:p>
            <a:r>
              <a:rPr lang="en-US" dirty="0"/>
              <a:t>John Hall (513) 487- 2814 or </a:t>
            </a:r>
            <a:r>
              <a:rPr lang="en-US" dirty="0">
                <a:hlinkClick r:id="rId2"/>
              </a:rPr>
              <a:t>hall.john@epa.gov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555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38150"/>
            <a:ext cx="8229600" cy="1066800"/>
          </a:xfrm>
        </p:spPr>
        <p:txBody>
          <a:bodyPr>
            <a:normAutofit/>
          </a:bodyPr>
          <a:lstStyle/>
          <a:p>
            <a:r>
              <a:rPr lang="en-US" sz="3400" b="1" dirty="0"/>
              <a:t>DNA Tracing Technology is Cool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600" dirty="0"/>
              <a:t>Short strand DNA is considered Generally Recognized As Safe (GRAS) by the US Food and Drug Administration </a:t>
            </a:r>
          </a:p>
          <a:p>
            <a:r>
              <a:rPr lang="en-US" sz="2600" dirty="0"/>
              <a:t>Strands are less than 200 pairs</a:t>
            </a:r>
          </a:p>
          <a:p>
            <a:r>
              <a:rPr lang="en-US" sz="2600" dirty="0"/>
              <a:t>DNA strands are being added to ocean going vessels fuel tanks to facilitate spill forensics. Similar to how radioisotopes are added to petroleum pipeline products to identify ownership. Kind of a modern day Cattle Brand.</a:t>
            </a:r>
          </a:p>
          <a:p>
            <a:r>
              <a:rPr lang="en-US" sz="2600" dirty="0"/>
              <a:t>Also being used to identify conflict free diamonds from certified mines</a:t>
            </a:r>
          </a:p>
          <a:p>
            <a:r>
              <a:rPr lang="en-US" sz="2600" dirty="0"/>
              <a:t>Burberry clothing and handbags are also using DNA tracers</a:t>
            </a:r>
          </a:p>
          <a:p>
            <a:pPr marL="109728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401487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38150"/>
            <a:ext cx="8229600" cy="1066800"/>
          </a:xfrm>
        </p:spPr>
        <p:txBody>
          <a:bodyPr>
            <a:normAutofit/>
          </a:bodyPr>
          <a:lstStyle/>
          <a:p>
            <a:r>
              <a:rPr lang="en-US" sz="3400" b="1" dirty="0"/>
              <a:t>Why is EPA Interested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5349240" cy="5334000"/>
          </a:xfrm>
        </p:spPr>
        <p:txBody>
          <a:bodyPr>
            <a:normAutofit/>
          </a:bodyPr>
          <a:lstStyle/>
          <a:p>
            <a:r>
              <a:rPr lang="en-US" sz="2600" dirty="0"/>
              <a:t>We would like to calibrate the Riverine Spill Model Simulator.</a:t>
            </a:r>
          </a:p>
          <a:p>
            <a:r>
              <a:rPr lang="en-US" u="sng" dirty="0">
                <a:hlinkClick r:id="rId2"/>
              </a:rPr>
              <a:t>http://rsms2017.cloudapp.net</a:t>
            </a:r>
            <a:endParaRPr lang="en-US" sz="2600" dirty="0"/>
          </a:p>
          <a:p>
            <a:r>
              <a:rPr lang="en-US" sz="2600" dirty="0"/>
              <a:t>Thankfully, there have not been enough large spills in the Ohio River since we updated and upgraded the HEC-RAS based RSMS. </a:t>
            </a:r>
          </a:p>
          <a:p>
            <a:r>
              <a:rPr lang="en-US" sz="2600" dirty="0"/>
              <a:t>Incorporate specific contamination route simulations. Develop in house expertise to perform studies under various river conditions. </a:t>
            </a:r>
          </a:p>
        </p:txBody>
      </p:sp>
      <p:pic>
        <p:nvPicPr>
          <p:cNvPr id="3074" name="Picture 2" descr="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559" y="1676400"/>
            <a:ext cx="3174863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04559" y="5105400"/>
            <a:ext cx="29870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</a:t>
            </a:r>
          </a:p>
          <a:p>
            <a:r>
              <a:rPr lang="en-US" dirty="0"/>
              <a:t>http://www.hec.usace.army.mil/software/hec-ras/</a:t>
            </a:r>
          </a:p>
        </p:txBody>
      </p:sp>
    </p:spTree>
    <p:extLst>
      <p:ext uri="{BB962C8B-B14F-4D97-AF65-F5344CB8AC3E}">
        <p14:creationId xmlns:p14="http://schemas.microsoft.com/office/powerpoint/2010/main" val="1879634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3815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Brief History of DNA Tracers in Watersheds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600" dirty="0"/>
              <a:t>Short strand DNA tracer research originated in Europe (groundwater, glacial melt, small streams). N. </a:t>
            </a:r>
            <a:r>
              <a:rPr lang="en-US" sz="2600" dirty="0" err="1"/>
              <a:t>Paunescu</a:t>
            </a:r>
            <a:r>
              <a:rPr lang="en-US" sz="2600" dirty="0"/>
              <a:t> is primary EU researcher.  A. Sharma (Cornell) and H. Dahlke (UC Davis) are primary researchers in USA. </a:t>
            </a:r>
          </a:p>
          <a:p>
            <a:r>
              <a:rPr lang="en-US" sz="2600" dirty="0"/>
              <a:t>Environmental Science and Technology, 2012, 46 (16) pp 8928-8936, “Hydrological Tracers Using Nanobiology : Proof of Concept”,  Asha N. Sharma, et. al.</a:t>
            </a:r>
          </a:p>
          <a:p>
            <a:r>
              <a:rPr lang="en-US" sz="2600" dirty="0"/>
              <a:t>Hydrological Processes, 2015 Vol. 29, Issue 25, pp 5257 -5274, “Using Concurrent DNA Tracer Injections to infer Glacial Flow Pathways” Helen Dahlke, et. al. </a:t>
            </a:r>
          </a:p>
          <a:p>
            <a:r>
              <a:rPr lang="en-US" sz="2600" dirty="0"/>
              <a:t>DNA Tracers used on small stream near Ithaca NY and Yuba and American Rivers in Northern California. </a:t>
            </a:r>
          </a:p>
        </p:txBody>
      </p:sp>
    </p:spTree>
    <p:extLst>
      <p:ext uri="{BB962C8B-B14F-4D97-AF65-F5344CB8AC3E}">
        <p14:creationId xmlns:p14="http://schemas.microsoft.com/office/powerpoint/2010/main" val="4072658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38150"/>
            <a:ext cx="8229600" cy="1066800"/>
          </a:xfrm>
        </p:spPr>
        <p:txBody>
          <a:bodyPr>
            <a:normAutofit/>
          </a:bodyPr>
          <a:lstStyle/>
          <a:p>
            <a:r>
              <a:rPr lang="en-US" sz="3400" b="1" dirty="0"/>
              <a:t>More Background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5334000"/>
          </a:xfrm>
        </p:spPr>
        <p:txBody>
          <a:bodyPr>
            <a:normAutofit lnSpcReduction="10000"/>
          </a:bodyPr>
          <a:lstStyle/>
          <a:p>
            <a:r>
              <a:rPr lang="en-US" sz="2600" dirty="0"/>
              <a:t>The short strands need some type of coating or encapsulation to protect the DNA in the tracer.</a:t>
            </a:r>
          </a:p>
          <a:p>
            <a:r>
              <a:rPr lang="en-US" sz="2600" dirty="0"/>
              <a:t>Two major types of encapsulation are emerging. Polylactic Acid (PLA) or Silicon dioxide E551. </a:t>
            </a:r>
          </a:p>
          <a:p>
            <a:r>
              <a:rPr lang="en-US" sz="2600" dirty="0"/>
              <a:t>PLA is a food grade material and E551 is a synthetic amorphous silica used as an anti caking agent in foods.   </a:t>
            </a:r>
          </a:p>
          <a:p>
            <a:r>
              <a:rPr lang="en-US" sz="2600" dirty="0"/>
              <a:t>University groups tend to make their own encapsulated  DNA beads. </a:t>
            </a:r>
          </a:p>
          <a:p>
            <a:r>
              <a:rPr lang="en-US" sz="2600" dirty="0"/>
              <a:t>We didn’t think we would be good at making DNA beads without grad students so we have talked to 2 European companies to buy beads.</a:t>
            </a:r>
          </a:p>
          <a:p>
            <a:r>
              <a:rPr lang="en-US" sz="2600" dirty="0"/>
              <a:t>Forecast Technologies, Ltd. (UK) &amp; </a:t>
            </a:r>
            <a:r>
              <a:rPr lang="en-US" sz="2600" dirty="0" err="1"/>
              <a:t>Haelixa</a:t>
            </a:r>
            <a:r>
              <a:rPr lang="en-US" sz="2600" dirty="0"/>
              <a:t>, Inc. (Switzerland) </a:t>
            </a:r>
          </a:p>
          <a:p>
            <a:pPr marL="109728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811692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975" y="446219"/>
            <a:ext cx="7772399" cy="1077781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/>
              <a:t>Starting Research with </a:t>
            </a:r>
            <a:r>
              <a:rPr lang="en-US" sz="3400" b="1" dirty="0" err="1"/>
              <a:t>Haelixa</a:t>
            </a:r>
            <a:endParaRPr lang="en-US" sz="3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D64E10-21BF-47BB-B5C2-A7FE5535FFC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CC06078F-229B-4DFE-89D4-A39976B7FB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4984" y="1828800"/>
            <a:ext cx="752458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915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975" y="446219"/>
            <a:ext cx="7772399" cy="1648098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/>
              <a:t>Tracer Detection and Enumeration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D64E10-21BF-47BB-B5C2-A7FE5535FFC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980975" y="1828800"/>
            <a:ext cx="7772400" cy="4704711"/>
          </a:xfrm>
        </p:spPr>
        <p:txBody>
          <a:bodyPr>
            <a:normAutofit/>
          </a:bodyPr>
          <a:lstStyle/>
          <a:p>
            <a:r>
              <a:rPr lang="en-US" dirty="0"/>
              <a:t>After sample collection, tracer particles are dissolved to release the DNA, which is then mixed with qPCR reagents. The DNA sequence is then identified and quantified using a standard qPCR device, and data is processed to deliver easy-to-interpret results.</a:t>
            </a:r>
          </a:p>
          <a:p>
            <a:endParaRPr lang="en-US" dirty="0"/>
          </a:p>
          <a:p>
            <a:r>
              <a:rPr lang="en-US" dirty="0"/>
              <a:t>Analysis can be done either in high-throughput in our laboratories, or with a portable device on-site.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975" y="553089"/>
            <a:ext cx="7772399" cy="970911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/>
              <a:t>A little Goes a Long way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D64E10-21BF-47BB-B5C2-A7FE5535FFC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957783" y="5334000"/>
            <a:ext cx="7772400" cy="1295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 mg = enough to trace 1 million liters (1ppt) </a:t>
            </a:r>
          </a:p>
          <a:p>
            <a:r>
              <a:rPr lang="en-US" dirty="0"/>
              <a:t>No magnetic parts – dispersion stable for expended periods of time 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E88F44-9C94-4EE2-A173-74E1FE434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783" y="1905000"/>
            <a:ext cx="3810000" cy="3276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90D1DD-0A2A-4813-B29E-DD9820437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905000"/>
            <a:ext cx="3559919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73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38150"/>
            <a:ext cx="8229600" cy="1066800"/>
          </a:xfrm>
        </p:spPr>
        <p:txBody>
          <a:bodyPr>
            <a:normAutofit/>
          </a:bodyPr>
          <a:lstStyle/>
          <a:p>
            <a:r>
              <a:rPr lang="en-US" sz="3400" b="1" dirty="0"/>
              <a:t>Final Thoughts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This summer 2019, We would like to release some DNA beads into the Big  Sandy River near the Marathon Refinery and go downstream and collect some samples for enumeration by </a:t>
            </a:r>
            <a:r>
              <a:rPr lang="en-US" sz="2600" dirty="0" err="1"/>
              <a:t>Haelixa</a:t>
            </a:r>
            <a:r>
              <a:rPr lang="en-US" sz="2600" dirty="0"/>
              <a:t>. </a:t>
            </a:r>
          </a:p>
          <a:p>
            <a:r>
              <a:rPr lang="en-US" sz="2600" dirty="0"/>
              <a:t>We are interested in getting your thoughts and input on the project.</a:t>
            </a:r>
          </a:p>
          <a:p>
            <a:r>
              <a:rPr lang="en-US" sz="2600" dirty="0"/>
              <a:t>We want to identify and obtain all the necessary permits for the DNA tracer study.</a:t>
            </a:r>
          </a:p>
          <a:p>
            <a:r>
              <a:rPr lang="en-US" sz="2600" dirty="0"/>
              <a:t>We are considering a co release of a food grade fluorescent dye with the DNA beads. The dye is not expected to persist but it may help locate the beads. </a:t>
            </a:r>
            <a:r>
              <a:rPr lang="en-US" sz="2600"/>
              <a:t>(Rhodamine WT?)</a:t>
            </a:r>
            <a:endParaRPr lang="en-US" sz="2600" dirty="0"/>
          </a:p>
          <a:p>
            <a:r>
              <a:rPr lang="en-US" sz="2600" dirty="0"/>
              <a:t>We are upsizing the current research by an enormous   magnitude. The steam in Ithaca was only 0.023 cu m/ sec. The Ohio River is over 100,000 cu ft/ sec.  </a:t>
            </a:r>
          </a:p>
          <a:p>
            <a:r>
              <a:rPr lang="en-US" sz="2600" dirty="0"/>
              <a:t>What Permits and Approvals are necessary?  </a:t>
            </a:r>
          </a:p>
          <a:p>
            <a:pPr marL="109728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4245671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3">
      <a:dk1>
        <a:sysClr val="windowText" lastClr="000000"/>
      </a:dk1>
      <a:lt1>
        <a:sysClr val="window" lastClr="FFFFFF"/>
      </a:lt1>
      <a:dk2>
        <a:srgbClr val="5C92B5"/>
      </a:dk2>
      <a:lt2>
        <a:srgbClr val="DEDEDE"/>
      </a:lt2>
      <a:accent1>
        <a:srgbClr val="A6A6A6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8B253E67-51E8-4615-A0ED-B95734AD0058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43FD3ECE-3D88-4CEC-8659-B7FEB7A73D9E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1E3B1F9E-10C8-4558-AE4A-55909DAB040B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2E8C41B6-DA87-4D29-AA2B-7B1F4C383DCD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262490A2-E717-4EDE-8413-FBC8CB30D81A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DE5DA049-3C39-4C89-BC99-88A8917ADDB1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6EC49D7D-E279-4FB7-BFF7-ECDBDB7E5214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2F670BB6-E44A-4F5A-81DA-DD32BC2713AF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FD6CAC17-3523-47D2-A56B-908044B3204B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C9F45D38-983B-4949-8520-25FEA0480834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AD670D78-5753-4013-9EE3-36975BAE7DB1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952A26EB-F345-493E-A544-3474F42A4841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45980833-3264-450A-8A46-92D892820B66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0A0AC626-C0AF-4ECB-A319-7A97EE1F1CA6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521A0C00-26C5-404B-BA7F-487E86E4144C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2BF06CB7-FB42-4459-8B0F-87C4FC4CA1D5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C94DB775-7CC8-4389-937A-1FC9D7356374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4A79D65D-FCC6-4B51-A916-D7EEBA526AA7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9C41747E-A4FF-44CA-833E-663DA195A12A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DA918901-B937-449E-85C3-BF54F1CFDF70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27543A2D-DFDE-4639-A94D-D8F27776A409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10023</TotalTime>
  <Words>719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Georgia</vt:lpstr>
      <vt:lpstr>Times New Roman</vt:lpstr>
      <vt:lpstr>Wingdings 2</vt:lpstr>
      <vt:lpstr>Urban</vt:lpstr>
      <vt:lpstr>Short Strand DNA Tracer Projects</vt:lpstr>
      <vt:lpstr>DNA Tracing Technology is Cool </vt:lpstr>
      <vt:lpstr>Why is EPA Interested</vt:lpstr>
      <vt:lpstr>Brief History of DNA Tracers in Watersheds</vt:lpstr>
      <vt:lpstr>More Background </vt:lpstr>
      <vt:lpstr>Starting Research with Haelixa</vt:lpstr>
      <vt:lpstr>Tracer Detection and Enumeration </vt:lpstr>
      <vt:lpstr>A little Goes a Long way </vt:lpstr>
      <vt:lpstr>Final Thoughts</vt:lpstr>
      <vt:lpstr>Questions and Comments</vt:lpstr>
    </vt:vector>
  </TitlesOfParts>
  <Company>US-EPA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ORD’s Homeland Security Research Program</dc:title>
  <dc:creator>Snyder, Emily</dc:creator>
  <cp:lastModifiedBy>Hall, John</cp:lastModifiedBy>
  <cp:revision>228</cp:revision>
  <dcterms:created xsi:type="dcterms:W3CDTF">2013-09-12T12:46:58Z</dcterms:created>
  <dcterms:modified xsi:type="dcterms:W3CDTF">2019-06-03T20:18:04Z</dcterms:modified>
</cp:coreProperties>
</file>