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2"/>
    <p:sldMasterId id="2147483672" r:id="rId3"/>
  </p:sldMasterIdLst>
  <p:notesMasterIdLst>
    <p:notesMasterId r:id="rId23"/>
  </p:notesMasterIdLst>
  <p:handoutMasterIdLst>
    <p:handoutMasterId r:id="rId24"/>
  </p:handoutMasterIdLst>
  <p:sldIdLst>
    <p:sldId id="256" r:id="rId4"/>
    <p:sldId id="292" r:id="rId5"/>
    <p:sldId id="258" r:id="rId6"/>
    <p:sldId id="294" r:id="rId7"/>
    <p:sldId id="295" r:id="rId8"/>
    <p:sldId id="274" r:id="rId9"/>
    <p:sldId id="273" r:id="rId10"/>
    <p:sldId id="277" r:id="rId11"/>
    <p:sldId id="278" r:id="rId12"/>
    <p:sldId id="280" r:id="rId13"/>
    <p:sldId id="281" r:id="rId14"/>
    <p:sldId id="279" r:id="rId15"/>
    <p:sldId id="283" r:id="rId16"/>
    <p:sldId id="286" r:id="rId17"/>
    <p:sldId id="284" r:id="rId18"/>
    <p:sldId id="285" r:id="rId19"/>
    <p:sldId id="287" r:id="rId20"/>
    <p:sldId id="290" r:id="rId21"/>
    <p:sldId id="289" r:id="rId22"/>
  </p:sldIdLst>
  <p:sldSz cx="9144000" cy="6858000" type="screen4x3"/>
  <p:notesSz cx="9313863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n  Giza" initials="DG" lastIdx="1" clrIdx="0">
    <p:extLst>
      <p:ext uri="{19B8F6BF-5375-455C-9EA6-DF929625EA0E}">
        <p15:presenceInfo xmlns:p15="http://schemas.microsoft.com/office/powerpoint/2012/main" userId="Dan  Giz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3E3E0"/>
    <a:srgbClr val="3E857F"/>
    <a:srgbClr val="679D94"/>
    <a:srgbClr val="3C7A62"/>
    <a:srgbClr val="3C70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87362" autoAdjust="0"/>
  </p:normalViewPr>
  <p:slideViewPr>
    <p:cSldViewPr snapToGrid="0">
      <p:cViewPr varScale="1">
        <p:scale>
          <a:sx n="93" d="100"/>
          <a:sy n="93" d="100"/>
        </p:scale>
        <p:origin x="2106" y="24"/>
      </p:cViewPr>
      <p:guideLst/>
    </p:cSldViewPr>
  </p:slideViewPr>
  <p:outlineViewPr>
    <p:cViewPr>
      <p:scale>
        <a:sx n="33" d="100"/>
        <a:sy n="33" d="100"/>
      </p:scale>
      <p:origin x="0" y="-45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3" d="100"/>
          <a:sy n="93" d="100"/>
        </p:scale>
        <p:origin x="102" y="3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commentAuthors" Target="commentAuthor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36412" cy="343581"/>
          </a:xfrm>
          <a:prstGeom prst="rect">
            <a:avLst/>
          </a:prstGeom>
        </p:spPr>
        <p:txBody>
          <a:bodyPr vert="horz" lIns="87407" tIns="43704" rIns="87407" bIns="43704" rtlCol="0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275431" y="0"/>
            <a:ext cx="4036412" cy="343581"/>
          </a:xfrm>
          <a:prstGeom prst="rect">
            <a:avLst/>
          </a:prstGeom>
        </p:spPr>
        <p:txBody>
          <a:bodyPr vert="horz" lIns="87407" tIns="43704" rIns="87407" bIns="43704" rtlCol="0"/>
          <a:lstStyle>
            <a:lvl1pPr algn="r">
              <a:defRPr sz="1100"/>
            </a:lvl1pPr>
          </a:lstStyle>
          <a:p>
            <a:fld id="{A364EFCE-0C13-4FEF-84D2-5FC027613977}" type="datetimeFigureOut">
              <a:rPr lang="en-US" smtClean="0"/>
              <a:t>5/31/2019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4421"/>
            <a:ext cx="4036412" cy="343580"/>
          </a:xfrm>
          <a:prstGeom prst="rect">
            <a:avLst/>
          </a:prstGeom>
        </p:spPr>
        <p:txBody>
          <a:bodyPr vert="horz" lIns="87407" tIns="43704" rIns="87407" bIns="43704" rtlCol="0" anchor="b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275431" y="6514421"/>
            <a:ext cx="4036412" cy="343580"/>
          </a:xfrm>
          <a:prstGeom prst="rect">
            <a:avLst/>
          </a:prstGeom>
        </p:spPr>
        <p:txBody>
          <a:bodyPr vert="horz" lIns="87407" tIns="43704" rIns="87407" bIns="43704" rtlCol="0" anchor="b"/>
          <a:lstStyle>
            <a:lvl1pPr algn="r">
              <a:defRPr sz="1100"/>
            </a:lvl1pPr>
          </a:lstStyle>
          <a:p>
            <a:fld id="{9B74C558-9E23-4FBB-BE8D-C23EF404F5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8994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35425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75263" y="0"/>
            <a:ext cx="4037012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68D9EC-344D-41D6-BDB4-6D0AD762E67D}" type="datetimeFigureOut">
              <a:rPr lang="en-US" smtClean="0"/>
              <a:t>5/31/2019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113088" y="857250"/>
            <a:ext cx="3087687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31863" y="3300413"/>
            <a:ext cx="7450137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4035425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75263" y="6513513"/>
            <a:ext cx="4037012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0D5AF5-6E8A-40F9-B731-83FB3EE60F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4733232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D5AF5-6E8A-40F9-B731-83FB3EE60FE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3087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Spray wash pressure, transit time, return</a:t>
            </a:r>
            <a:r>
              <a:rPr lang="en-US" baseline="0" dirty="0"/>
              <a:t> location, predation risk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0D5AF5-6E8A-40F9-B731-83FB3EE60FE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646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D5AF5-6E8A-40F9-B731-83FB3EE60FE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9296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D5AF5-6E8A-40F9-B731-83FB3EE60FE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7598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D5AF5-6E8A-40F9-B731-83FB3EE60FE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2049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D5AF5-6E8A-40F9-B731-83FB3EE60FE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0708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D5AF5-6E8A-40F9-B731-83FB3EE60FE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24741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D5AF5-6E8A-40F9-B731-83FB3EE60FE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9091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D5AF5-6E8A-40F9-B731-83FB3EE60FE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200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D5AF5-6E8A-40F9-B731-83FB3EE60FE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55728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D5AF5-6E8A-40F9-B731-83FB3EE60FEF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5588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D5AF5-6E8A-40F9-B731-83FB3EE60FE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6258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D5AF5-6E8A-40F9-B731-83FB3EE60FE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903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D5AF5-6E8A-40F9-B731-83FB3EE60FE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1216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0D5AF5-6E8A-40F9-B731-83FB3EE60FE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88477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Important that r6 and r11 coordinate to avoid Impingement</a:t>
            </a:r>
            <a:r>
              <a:rPr lang="en-US" baseline="0" dirty="0"/>
              <a:t> issues.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0D5AF5-6E8A-40F9-B731-83FB3EE60FE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3903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D5AF5-6E8A-40F9-B731-83FB3EE60FE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646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If existing screens are conventional without fish protection features, then additional modifications will</a:t>
            </a:r>
            <a:r>
              <a:rPr lang="en-US" baseline="0" dirty="0"/>
              <a:t> be necessary.  Cost will approach new screens.  Fish return system consideration.  </a:t>
            </a:r>
          </a:p>
          <a:p>
            <a:endParaRPr lang="en-US" baseline="0" dirty="0"/>
          </a:p>
          <a:p>
            <a:r>
              <a:rPr lang="en-US" baseline="0" dirty="0"/>
              <a:t>Velocities will increase.  May need to consider expansion of the intake to maintain lower velocities.</a:t>
            </a:r>
          </a:p>
          <a:p>
            <a:endParaRPr lang="en-US" baseline="0" dirty="0"/>
          </a:p>
          <a:p>
            <a:r>
              <a:rPr lang="en-US" baseline="0" dirty="0"/>
              <a:t>WWS are designed to maintain 0.5 fps so impingement compliant as well.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0D5AF5-6E8A-40F9-B731-83FB3EE60FE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9948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D5AF5-6E8A-40F9-B731-83FB3EE60FE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0646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0AAA6-7C94-490A-81C1-2CBCD2CA04B5}" type="datetimeFigureOut">
              <a:rPr lang="en-US" smtClean="0"/>
              <a:t>5/31/2019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3E900-9C12-4E51-ACEC-C7DA942CD0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4192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0AAA6-7C94-490A-81C1-2CBCD2CA04B5}" type="datetimeFigureOut">
              <a:rPr lang="en-US" smtClean="0"/>
              <a:t>5/31/2019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3E900-9C12-4E51-ACEC-C7DA942CD0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4133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0AAA6-7C94-490A-81C1-2CBCD2CA04B5}" type="datetimeFigureOut">
              <a:rPr lang="en-US" smtClean="0"/>
              <a:t>5/31/2019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3E900-9C12-4E51-ACEC-C7DA942CD0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7681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3BB69-355C-4C12-AAEF-6D9D4D1CEA6C}" type="datetimeFigureOut">
              <a:rPr lang="en-US" smtClean="0"/>
              <a:pPr/>
              <a:t>5/31/2019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0C09C-A3EE-429E-859C-9805178652B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5431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3BB69-355C-4C12-AAEF-6D9D4D1CEA6C}" type="datetimeFigureOut">
              <a:rPr lang="en-US" smtClean="0"/>
              <a:pPr/>
              <a:t>5/31/2019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0C09C-A3EE-429E-859C-9805178652B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5281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3BB69-355C-4C12-AAEF-6D9D4D1CEA6C}" type="datetimeFigureOut">
              <a:rPr lang="en-US" smtClean="0"/>
              <a:pPr/>
              <a:t>5/31/2019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0C09C-A3EE-429E-859C-9805178652B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31824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3BB69-355C-4C12-AAEF-6D9D4D1CEA6C}" type="datetimeFigureOut">
              <a:rPr lang="en-US" smtClean="0"/>
              <a:pPr/>
              <a:t>5/31/2019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0C09C-A3EE-429E-859C-9805178652B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9273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3BB69-355C-4C12-AAEF-6D9D4D1CEA6C}" type="datetimeFigureOut">
              <a:rPr lang="en-US" smtClean="0"/>
              <a:pPr/>
              <a:t>5/31/2019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0C09C-A3EE-429E-859C-9805178652B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5134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3BB69-355C-4C12-AAEF-6D9D4D1CEA6C}" type="datetimeFigureOut">
              <a:rPr lang="en-US" smtClean="0"/>
              <a:pPr/>
              <a:t>5/31/2019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0C09C-A3EE-429E-859C-9805178652B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5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3BB69-355C-4C12-AAEF-6D9D4D1CEA6C}" type="datetimeFigureOut">
              <a:rPr lang="en-US" smtClean="0"/>
              <a:pPr/>
              <a:t>5/31/2019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0C09C-A3EE-429E-859C-9805178652B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5100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3BB69-355C-4C12-AAEF-6D9D4D1CEA6C}" type="datetimeFigureOut">
              <a:rPr lang="en-US" smtClean="0"/>
              <a:pPr/>
              <a:t>5/31/2019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0C09C-A3EE-429E-859C-9805178652B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526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0AAA6-7C94-490A-81C1-2CBCD2CA04B5}" type="datetimeFigureOut">
              <a:rPr lang="en-US" smtClean="0"/>
              <a:t>5/31/2019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3E900-9C12-4E51-ACEC-C7DA942CD0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65389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3BB69-355C-4C12-AAEF-6D9D4D1CEA6C}" type="datetimeFigureOut">
              <a:rPr lang="en-US" smtClean="0"/>
              <a:pPr/>
              <a:t>5/31/2019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0C09C-A3EE-429E-859C-9805178652B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7836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3BB69-355C-4C12-AAEF-6D9D4D1CEA6C}" type="datetimeFigureOut">
              <a:rPr lang="en-US" smtClean="0"/>
              <a:pPr/>
              <a:t>5/31/2019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0C09C-A3EE-429E-859C-9805178652B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5254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3BB69-355C-4C12-AAEF-6D9D4D1CEA6C}" type="datetimeFigureOut">
              <a:rPr lang="en-US" smtClean="0"/>
              <a:pPr/>
              <a:t>5/31/2019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0C09C-A3EE-429E-859C-9805178652B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79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0AAA6-7C94-490A-81C1-2CBCD2CA04B5}" type="datetimeFigureOut">
              <a:rPr lang="en-US" smtClean="0"/>
              <a:t>5/31/2019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3E900-9C12-4E51-ACEC-C7DA942CD0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9700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0AAA6-7C94-490A-81C1-2CBCD2CA04B5}" type="datetimeFigureOut">
              <a:rPr lang="en-US" smtClean="0"/>
              <a:t>5/31/2019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3E900-9C12-4E51-ACEC-C7DA942CD0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798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0AAA6-7C94-490A-81C1-2CBCD2CA04B5}" type="datetimeFigureOut">
              <a:rPr lang="en-US" smtClean="0"/>
              <a:t>5/31/2019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3E900-9C12-4E51-ACEC-C7DA942CD0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4197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0AAA6-7C94-490A-81C1-2CBCD2CA04B5}" type="datetimeFigureOut">
              <a:rPr lang="en-US" smtClean="0"/>
              <a:t>5/31/2019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3E900-9C12-4E51-ACEC-C7DA942CD0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586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0AAA6-7C94-490A-81C1-2CBCD2CA04B5}" type="datetimeFigureOut">
              <a:rPr lang="en-US" smtClean="0"/>
              <a:t>5/31/2019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3E900-9C12-4E51-ACEC-C7DA942CD0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2286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0AAA6-7C94-490A-81C1-2CBCD2CA04B5}" type="datetimeFigureOut">
              <a:rPr lang="en-US" smtClean="0"/>
              <a:t>5/31/2019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3E900-9C12-4E51-ACEC-C7DA942CD0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19839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0AAA6-7C94-490A-81C1-2CBCD2CA04B5}" type="datetimeFigureOut">
              <a:rPr lang="en-US" smtClean="0"/>
              <a:t>5/31/2019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3E900-9C12-4E51-ACEC-C7DA942CD0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378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4000">
              <a:schemeClr val="bg1"/>
            </a:gs>
            <a:gs pos="100000">
              <a:srgbClr val="679D94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20AAA6-7C94-490A-81C1-2CBCD2CA04B5}" type="datetimeFigureOut">
              <a:rPr lang="en-US" smtClean="0"/>
              <a:t>5/31/2019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D3E900-9C12-4E51-ACEC-C7DA942CD0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228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D3BB69-355C-4C12-AAEF-6D9D4D1CEA6C}" type="datetimeFigureOut">
              <a:rPr lang="en-US" smtClean="0"/>
              <a:pPr/>
              <a:t>5/31/2019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0C09C-A3EE-429E-859C-9805178652B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418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5" Type="http://schemas.openxmlformats.org/officeDocument/2006/relationships/image" Target="../media/image3.png"/><Relationship Id="rId4" Type="http://schemas.openxmlformats.org/officeDocument/2006/relationships/image" Target="../media/image8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7000">
              <a:schemeClr val="bg1"/>
            </a:gs>
            <a:gs pos="100000">
              <a:srgbClr val="679D94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00C9C61-BD72-4B2E-B664-D66F14E933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3143" y="610152"/>
            <a:ext cx="7805057" cy="2463973"/>
          </a:xfrm>
        </p:spPr>
        <p:txBody>
          <a:bodyPr/>
          <a:lstStyle/>
          <a:p>
            <a:r>
              <a:rPr lang="en-US" b="1" dirty="0">
                <a:solidFill>
                  <a:srgbClr val="3E857F"/>
                </a:solidFill>
                <a:latin typeface="+mn-lt"/>
              </a:rPr>
              <a:t>Fine-mesh Screens: Entrainment BTA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705DD50-F69C-43D1-9E4F-46363D2D8FDB}"/>
              </a:ext>
            </a:extLst>
          </p:cNvPr>
          <p:cNvSpPr txBox="1"/>
          <p:nvPr/>
        </p:nvSpPr>
        <p:spPr>
          <a:xfrm>
            <a:off x="6884377" y="6268915"/>
            <a:ext cx="17320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www.asaac.com</a:t>
            </a:r>
          </a:p>
        </p:txBody>
      </p:sp>
      <p:pic>
        <p:nvPicPr>
          <p:cNvPr id="6" name="Picture 5" descr="A picture containing clipart&#10;&#10;Description automatically generated">
            <a:extLst>
              <a:ext uri="{FF2B5EF4-FFF2-40B4-BE49-F238E27FC236}">
                <a16:creationId xmlns:a16="http://schemas.microsoft.com/office/drawing/2014/main" id="{128E6587-CD70-4B1A-9F4D-F61E55FAD8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182" y="188454"/>
            <a:ext cx="2394752" cy="98035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8F0F36C-17CF-4697-9FF9-D6B6C1FBCB27}"/>
              </a:ext>
            </a:extLst>
          </p:cNvPr>
          <p:cNvSpPr/>
          <p:nvPr/>
        </p:nvSpPr>
        <p:spPr>
          <a:xfrm>
            <a:off x="1402080" y="3614823"/>
            <a:ext cx="6305006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>
              <a:lnSpc>
                <a:spcPct val="90000"/>
              </a:lnSpc>
              <a:spcBef>
                <a:spcPts val="1000"/>
              </a:spcBef>
            </a:pPr>
            <a:r>
              <a:rPr lang="en-US" sz="2400" dirty="0" smtClean="0">
                <a:solidFill>
                  <a:prstClr val="black"/>
                </a:solidFill>
              </a:rPr>
              <a:t>Rob Reash – American Electric Power</a:t>
            </a:r>
            <a:r>
              <a:rPr lang="en-US" sz="2400" dirty="0">
                <a:solidFill>
                  <a:prstClr val="black"/>
                </a:solidFill>
              </a:rPr>
              <a:t/>
            </a:r>
            <a:br>
              <a:rPr lang="en-US" sz="2400" dirty="0">
                <a:solidFill>
                  <a:prstClr val="black"/>
                </a:solidFill>
              </a:rPr>
            </a:br>
            <a:r>
              <a:rPr lang="en-US" sz="2400" dirty="0">
                <a:solidFill>
                  <a:prstClr val="black"/>
                </a:solidFill>
              </a:rPr>
              <a:t/>
            </a:r>
            <a:br>
              <a:rPr lang="en-US" sz="2400" dirty="0">
                <a:solidFill>
                  <a:prstClr val="black"/>
                </a:solidFill>
              </a:rPr>
            </a:br>
            <a:r>
              <a:rPr lang="en-US" sz="2400" dirty="0" smtClean="0">
                <a:solidFill>
                  <a:prstClr val="black"/>
                </a:solidFill>
              </a:rPr>
              <a:t>ORSANCO Technical Committee Meeting</a:t>
            </a:r>
            <a:r>
              <a:rPr lang="en-US" sz="2400" dirty="0">
                <a:solidFill>
                  <a:prstClr val="black"/>
                </a:solidFill>
              </a:rPr>
              <a:t/>
            </a:r>
            <a:br>
              <a:rPr lang="en-US" sz="2400" dirty="0">
                <a:solidFill>
                  <a:prstClr val="black"/>
                </a:solidFill>
              </a:rPr>
            </a:br>
            <a:r>
              <a:rPr lang="en-US" sz="2400" dirty="0" smtClean="0">
                <a:solidFill>
                  <a:prstClr val="black"/>
                </a:solidFill>
              </a:rPr>
              <a:t>4 June 2019</a:t>
            </a:r>
            <a:endParaRPr lang="en-US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634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C469C7DD-5CBC-4058-A655-7436C05D85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3E857F"/>
                </a:solidFill>
                <a:latin typeface="+mn-lt"/>
              </a:rPr>
              <a:t>Factors Impacting Fine-Mesh Screen Survival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AEB0E162-94E3-486E-84E0-2245D6B6C88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52664" y="1878843"/>
            <a:ext cx="5688648" cy="4351338"/>
          </a:xfrm>
        </p:spPr>
        <p:txBody>
          <a:bodyPr>
            <a:normAutofit/>
          </a:bodyPr>
          <a:lstStyle/>
          <a:p>
            <a:r>
              <a:rPr lang="en-US" dirty="0"/>
              <a:t>Mesh size</a:t>
            </a:r>
          </a:p>
          <a:p>
            <a:r>
              <a:rPr lang="en-US" dirty="0"/>
              <a:t>Rotation speed (duration of impingement)</a:t>
            </a:r>
          </a:p>
          <a:p>
            <a:r>
              <a:rPr lang="en-US" dirty="0"/>
              <a:t>Through-screen velocity</a:t>
            </a:r>
          </a:p>
          <a:p>
            <a:r>
              <a:rPr lang="en-US" dirty="0"/>
              <a:t>Organism size (&gt;12 mm)</a:t>
            </a:r>
          </a:p>
          <a:p>
            <a:r>
              <a:rPr lang="en-US" dirty="0"/>
              <a:t>Impacts of debris loading</a:t>
            </a:r>
          </a:p>
          <a:p>
            <a:r>
              <a:rPr lang="en-US" dirty="0"/>
              <a:t>Characteristics of the wash, handling, and return systems</a:t>
            </a: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D427A71-BED1-4265-A0E8-19EEC6682F21}"/>
              </a:ext>
            </a:extLst>
          </p:cNvPr>
          <p:cNvSpPr txBox="1"/>
          <p:nvPr/>
        </p:nvSpPr>
        <p:spPr>
          <a:xfrm>
            <a:off x="5952390" y="6251332"/>
            <a:ext cx="2844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Solutions through Science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C9145F6-20C3-4E11-8DBD-9ADA804003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946" y="5847683"/>
            <a:ext cx="2450804" cy="117663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693A399-B616-4BE6-AA14-0B871A100E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1312" y="1640397"/>
            <a:ext cx="2663462" cy="253082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D5715E3-E1C6-48D3-BE80-6BDC06C3D00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393" t="4396" r="2393" b="2402"/>
          <a:stretch/>
        </p:blipFill>
        <p:spPr>
          <a:xfrm>
            <a:off x="6200579" y="4306186"/>
            <a:ext cx="2682360" cy="1945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5755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C469C7DD-5CBC-4058-A655-7436C05D85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3E857F"/>
                </a:solidFill>
                <a:latin typeface="+mn-lt"/>
              </a:rPr>
              <a:t>Results of Research To Date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AEB0E162-94E3-486E-84E0-2245D6B6C88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47897" y="1581677"/>
            <a:ext cx="5398168" cy="4351338"/>
          </a:xfrm>
        </p:spPr>
        <p:txBody>
          <a:bodyPr>
            <a:normAutofit fontScale="92500"/>
          </a:bodyPr>
          <a:lstStyle/>
          <a:p>
            <a:r>
              <a:rPr lang="en-US" dirty="0"/>
              <a:t>Survival is species/</a:t>
            </a:r>
            <a:r>
              <a:rPr lang="en-US" dirty="0" err="1"/>
              <a:t>lifestage</a:t>
            </a:r>
            <a:r>
              <a:rPr lang="en-US" dirty="0"/>
              <a:t> specific</a:t>
            </a:r>
          </a:p>
          <a:p>
            <a:r>
              <a:rPr lang="en-US" dirty="0"/>
              <a:t>Lower through-screen velocities are more conducive to survival but no definitive threshold </a:t>
            </a:r>
          </a:p>
          <a:p>
            <a:r>
              <a:rPr lang="en-US" dirty="0"/>
              <a:t>Reduced impingement duration improves survival</a:t>
            </a:r>
          </a:p>
          <a:p>
            <a:r>
              <a:rPr lang="en-US" dirty="0"/>
              <a:t>Larger organisms survival better</a:t>
            </a:r>
          </a:p>
          <a:p>
            <a:r>
              <a:rPr lang="en-US" dirty="0"/>
              <a:t>There is a tradeoff between survival of larvae impinged on fine-mesh and through plant survival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FA4F4B7E-DA5C-4BB5-B5C2-274DF13FA98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/>
          <a:srcRect t="15722" r="24343"/>
          <a:stretch/>
        </p:blipFill>
        <p:spPr>
          <a:xfrm>
            <a:off x="6091100" y="1392864"/>
            <a:ext cx="2903849" cy="472896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D427A71-BED1-4265-A0E8-19EEC6682F21}"/>
              </a:ext>
            </a:extLst>
          </p:cNvPr>
          <p:cNvSpPr txBox="1"/>
          <p:nvPr/>
        </p:nvSpPr>
        <p:spPr>
          <a:xfrm>
            <a:off x="5952390" y="6251332"/>
            <a:ext cx="2844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Solutions through Science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C9145F6-20C3-4E11-8DBD-9ADA804003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946" y="5847683"/>
            <a:ext cx="2450804" cy="1176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1756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C469C7DD-5CBC-4058-A655-7436C05D85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3E857F"/>
                </a:solidFill>
                <a:latin typeface="+mn-lt"/>
              </a:rPr>
              <a:t>Case Studies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AEB0E162-94E3-486E-84E0-2245D6B6C88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5599" y="1496345"/>
            <a:ext cx="5776792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Two EPRI projects have examined survival of </a:t>
            </a:r>
            <a:r>
              <a:rPr lang="en-US" dirty="0" err="1"/>
              <a:t>entrainable</a:t>
            </a:r>
            <a:r>
              <a:rPr lang="en-US" dirty="0"/>
              <a:t> size organism excluded by fine-mesh screens 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Field studies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Traveling screens with </a:t>
            </a:r>
            <a:r>
              <a:rPr lang="en-US" altLang="en-US" dirty="0"/>
              <a:t>0.6 mm fine mesh overlays</a:t>
            </a:r>
            <a:endParaRPr lang="en-US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Simultaneous sampling at three locations allowed comparison of exclusion and through plant survival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D427A71-BED1-4265-A0E8-19EEC6682F21}"/>
              </a:ext>
            </a:extLst>
          </p:cNvPr>
          <p:cNvSpPr txBox="1"/>
          <p:nvPr/>
        </p:nvSpPr>
        <p:spPr>
          <a:xfrm>
            <a:off x="5952390" y="6251332"/>
            <a:ext cx="2844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Solutions through Science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C9145F6-20C3-4E11-8DBD-9ADA804003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946" y="5847683"/>
            <a:ext cx="2450804" cy="117663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A57B0E3-3543-4957-AD2A-61824475E9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5748" y="1605936"/>
            <a:ext cx="3156246" cy="3156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9516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C469C7DD-5CBC-4058-A655-7436C05D85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err="1">
                <a:solidFill>
                  <a:srgbClr val="3E857F"/>
                </a:solidFill>
                <a:latin typeface="+mn-lt"/>
              </a:rPr>
              <a:t>ConEd</a:t>
            </a:r>
            <a:r>
              <a:rPr lang="en-US" b="1" dirty="0">
                <a:solidFill>
                  <a:srgbClr val="3E857F"/>
                </a:solidFill>
                <a:latin typeface="+mn-lt"/>
              </a:rPr>
              <a:t> East River Station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D427A71-BED1-4265-A0E8-19EEC6682F21}"/>
              </a:ext>
            </a:extLst>
          </p:cNvPr>
          <p:cNvSpPr txBox="1"/>
          <p:nvPr/>
        </p:nvSpPr>
        <p:spPr>
          <a:xfrm>
            <a:off x="5952390" y="6251332"/>
            <a:ext cx="2844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Solutions through Science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C9145F6-20C3-4E11-8DBD-9ADA804003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946" y="5847683"/>
            <a:ext cx="2450804" cy="117663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9AE5FF2-7F1D-4CE5-BB6F-FF3B58FC4B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6329" y="1488559"/>
            <a:ext cx="3906351" cy="2839304"/>
          </a:xfrm>
          <a:prstGeom prst="rect">
            <a:avLst/>
          </a:prstGeom>
        </p:spPr>
      </p:pic>
      <p:sp>
        <p:nvSpPr>
          <p:cNvPr id="18" name="Rectangle 2">
            <a:extLst>
              <a:ext uri="{FF2B5EF4-FFF2-40B4-BE49-F238E27FC236}">
                <a16:creationId xmlns:a16="http://schemas.microsoft.com/office/drawing/2014/main" id="{18FA538C-49B8-4D6F-A199-39E045BF06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298" y="1326907"/>
            <a:ext cx="4429031" cy="4555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algn="l" eaLnBrk="0" hangingPunct="0">
              <a:buClr>
                <a:srgbClr val="0583D7"/>
              </a:buClr>
              <a:buSzPct val="125000"/>
              <a:buFont typeface="Times" panose="02020603050405020304" pitchFamily="18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algn="l" eaLnBrk="0" hangingPunct="0">
              <a:buClr>
                <a:srgbClr val="0583D7"/>
              </a:buClr>
              <a:buSzPct val="130000"/>
              <a:buFont typeface="Times" panose="02020603050405020304" pitchFamily="18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algn="l" eaLnBrk="0" hangingPunct="0">
              <a:buClr>
                <a:srgbClr val="0583D7"/>
              </a:buClr>
              <a:buSzPct val="110000"/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algn="l" eaLnBrk="0" hangingPunct="0">
              <a:buClr>
                <a:srgbClr val="0583D7"/>
              </a:buClr>
              <a:buSzPct val="110000"/>
              <a:buFont typeface="Times" panose="02020603050405020304" pitchFamily="18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algn="l" eaLnBrk="0" hangingPunct="0">
              <a:buClr>
                <a:srgbClr val="0583D7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0583D7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0583D7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0583D7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0583D7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dirty="0">
                <a:latin typeface="+mn-lt"/>
              </a:rPr>
              <a:t>Water intake - 369 MGD</a:t>
            </a:r>
          </a:p>
          <a:p>
            <a:pPr algn="just" eaLnBrk="1" hangingPunct="1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dirty="0">
                <a:latin typeface="+mn-lt"/>
              </a:rPr>
              <a:t>Once through cooling</a:t>
            </a:r>
          </a:p>
          <a:p>
            <a:pPr algn="just" eaLnBrk="1" hangingPunct="1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dirty="0">
                <a:latin typeface="+mn-lt"/>
              </a:rPr>
              <a:t>5 dual flow screens</a:t>
            </a:r>
          </a:p>
          <a:p>
            <a:pPr algn="just" eaLnBrk="1" hangingPunct="1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dirty="0">
                <a:latin typeface="+mn-lt"/>
              </a:rPr>
              <a:t>TSV – 1 ft/sec with 3/8” mesh, slightly higher at screen outfitted with fine mesh</a:t>
            </a:r>
          </a:p>
          <a:p>
            <a:pPr algn="just" eaLnBrk="1" hangingPunct="1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dirty="0">
                <a:latin typeface="+mn-lt"/>
              </a:rPr>
              <a:t>Delta T ~ 3 degrees avg.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dirty="0">
                <a:latin typeface="+mn-lt"/>
              </a:rPr>
              <a:t>SPDES permit requirement </a:t>
            </a:r>
            <a:br>
              <a:rPr lang="en-US" altLang="en-US" dirty="0">
                <a:latin typeface="+mn-lt"/>
              </a:rPr>
            </a:br>
            <a:r>
              <a:rPr lang="en-US" altLang="en-US" dirty="0">
                <a:latin typeface="+mn-lt"/>
              </a:rPr>
              <a:t>to use 0.6 mm fine-mesh overlays seasonally.</a:t>
            </a:r>
          </a:p>
        </p:txBody>
      </p:sp>
    </p:spTree>
    <p:extLst>
      <p:ext uri="{BB962C8B-B14F-4D97-AF65-F5344CB8AC3E}">
        <p14:creationId xmlns:p14="http://schemas.microsoft.com/office/powerpoint/2010/main" val="23193845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C469C7DD-5CBC-4058-A655-7436C05D85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err="1">
                <a:solidFill>
                  <a:srgbClr val="3E857F"/>
                </a:solidFill>
                <a:latin typeface="+mn-lt"/>
              </a:rPr>
              <a:t>ConEd</a:t>
            </a:r>
            <a:r>
              <a:rPr lang="en-US" b="1" dirty="0">
                <a:solidFill>
                  <a:srgbClr val="3E857F"/>
                </a:solidFill>
                <a:latin typeface="+mn-lt"/>
              </a:rPr>
              <a:t> East River Station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D427A71-BED1-4265-A0E8-19EEC6682F21}"/>
              </a:ext>
            </a:extLst>
          </p:cNvPr>
          <p:cNvSpPr txBox="1"/>
          <p:nvPr/>
        </p:nvSpPr>
        <p:spPr>
          <a:xfrm>
            <a:off x="5952390" y="6251332"/>
            <a:ext cx="2844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Solutions through Science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C9145F6-20C3-4E11-8DBD-9ADA804003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946" y="5847683"/>
            <a:ext cx="2450804" cy="1176630"/>
          </a:xfrm>
          <a:prstGeom prst="rect">
            <a:avLst/>
          </a:prstGeom>
        </p:spPr>
      </p:pic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B773DB6-9268-42C9-A135-7E59B9FCBB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9983625"/>
              </p:ext>
            </p:extLst>
          </p:nvPr>
        </p:nvGraphicFramePr>
        <p:xfrm>
          <a:off x="1661375" y="1452083"/>
          <a:ext cx="5821249" cy="45063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79408">
                  <a:extLst>
                    <a:ext uri="{9D8B030D-6E8A-4147-A177-3AD203B41FA5}">
                      <a16:colId xmlns:a16="http://schemas.microsoft.com/office/drawing/2014/main" val="3555131708"/>
                    </a:ext>
                  </a:extLst>
                </a:gridCol>
                <a:gridCol w="889830">
                  <a:extLst>
                    <a:ext uri="{9D8B030D-6E8A-4147-A177-3AD203B41FA5}">
                      <a16:colId xmlns:a16="http://schemas.microsoft.com/office/drawing/2014/main" val="584263472"/>
                    </a:ext>
                  </a:extLst>
                </a:gridCol>
                <a:gridCol w="1526922">
                  <a:extLst>
                    <a:ext uri="{9D8B030D-6E8A-4147-A177-3AD203B41FA5}">
                      <a16:colId xmlns:a16="http://schemas.microsoft.com/office/drawing/2014/main" val="577496754"/>
                    </a:ext>
                  </a:extLst>
                </a:gridCol>
                <a:gridCol w="1225089">
                  <a:extLst>
                    <a:ext uri="{9D8B030D-6E8A-4147-A177-3AD203B41FA5}">
                      <a16:colId xmlns:a16="http://schemas.microsoft.com/office/drawing/2014/main" val="2564129524"/>
                    </a:ext>
                  </a:extLst>
                </a:gridCol>
              </a:tblGrid>
              <a:tr h="10957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Taxon</a:t>
                      </a:r>
                      <a:endParaRPr lang="en-US" sz="2000" b="1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solidFill>
                      <a:srgbClr val="3E85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Stage</a:t>
                      </a:r>
                      <a:endParaRPr lang="en-US" sz="2000" b="1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solidFill>
                      <a:srgbClr val="3E85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Entrainment Survival</a:t>
                      </a:r>
                      <a:endParaRPr lang="en-US" sz="2000" b="1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Estimate 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(%)</a:t>
                      </a:r>
                      <a:endParaRPr lang="en-US" sz="2000" b="1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solidFill>
                      <a:srgbClr val="3E85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Exclusion Survival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Estimate (%)</a:t>
                      </a:r>
                      <a:endParaRPr lang="en-US" sz="2000" b="1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solidFill>
                      <a:srgbClr val="3E857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7429189"/>
                  </a:ext>
                </a:extLst>
              </a:tr>
              <a:tr h="41089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Cunner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Egg</a:t>
                      </a:r>
                      <a:endParaRPr lang="en-US" sz="20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99.4</a:t>
                      </a:r>
                      <a:endParaRPr lang="en-US" sz="20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61.3</a:t>
                      </a:r>
                      <a:endParaRPr lang="en-US" sz="20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5868351"/>
                  </a:ext>
                </a:extLst>
              </a:tr>
              <a:tr h="41089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Tautog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Egg</a:t>
                      </a:r>
                      <a:endParaRPr lang="en-US" sz="20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93.8</a:t>
                      </a:r>
                      <a:endParaRPr lang="en-US" sz="20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73.1</a:t>
                      </a:r>
                      <a:endParaRPr lang="en-US" sz="20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665717"/>
                  </a:ext>
                </a:extLst>
              </a:tr>
              <a:tr h="41089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Labridae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Egg</a:t>
                      </a:r>
                      <a:endParaRPr lang="en-US" sz="20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98.8</a:t>
                      </a:r>
                      <a:endParaRPr lang="en-US" sz="20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66.2</a:t>
                      </a:r>
                      <a:endParaRPr lang="en-US" sz="20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4043015"/>
                  </a:ext>
                </a:extLst>
              </a:tr>
              <a:tr h="41089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Bay Anchovy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Egg</a:t>
                      </a:r>
                      <a:endParaRPr lang="en-US" sz="20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100.0</a:t>
                      </a:r>
                      <a:endParaRPr lang="en-US" sz="20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52.6</a:t>
                      </a:r>
                      <a:endParaRPr lang="en-US" sz="20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3350572"/>
                  </a:ext>
                </a:extLst>
              </a:tr>
              <a:tr h="41089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Oth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 fish eggs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Egg</a:t>
                      </a:r>
                      <a:endParaRPr lang="en-US" sz="20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99.0</a:t>
                      </a:r>
                      <a:endParaRPr lang="en-US" sz="20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93.7</a:t>
                      </a:r>
                      <a:endParaRPr lang="en-US" sz="20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4887276"/>
                  </a:ext>
                </a:extLst>
              </a:tr>
              <a:tr h="41089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Unid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 eggs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Egg</a:t>
                      </a:r>
                      <a:endParaRPr lang="en-US" sz="20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86.7</a:t>
                      </a:r>
                      <a:endParaRPr lang="en-US" sz="20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46.1</a:t>
                      </a:r>
                      <a:endParaRPr lang="en-US" sz="20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305640"/>
                  </a:ext>
                </a:extLst>
              </a:tr>
              <a:tr h="41089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Atlantic Silverside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+mn-lt"/>
                          <a:cs typeface="Arial" panose="020B0604020202020204" pitchFamily="34" charset="0"/>
                        </a:rPr>
                        <a:t>Larvae</a:t>
                      </a:r>
                      <a:endParaRPr lang="en-US" sz="200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78.1</a:t>
                      </a:r>
                      <a:endParaRPr lang="en-US" sz="20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9656817"/>
                  </a:ext>
                </a:extLst>
              </a:tr>
              <a:tr h="41089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Naked Goby</a:t>
                      </a:r>
                      <a:endParaRPr lang="en-US" sz="20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Larvae</a:t>
                      </a:r>
                      <a:endParaRPr lang="en-US" sz="20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58.4</a:t>
                      </a:r>
                      <a:endParaRPr lang="en-US" sz="20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27068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57761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C469C7DD-5CBC-4058-A655-7436C05D85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3E857F"/>
                </a:solidFill>
                <a:latin typeface="+mn-lt"/>
              </a:rPr>
              <a:t>Permitting Consequence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D427A71-BED1-4265-A0E8-19EEC6682F21}"/>
              </a:ext>
            </a:extLst>
          </p:cNvPr>
          <p:cNvSpPr txBox="1"/>
          <p:nvPr/>
        </p:nvSpPr>
        <p:spPr>
          <a:xfrm>
            <a:off x="5952390" y="6251332"/>
            <a:ext cx="2844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Solutions through Science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C9145F6-20C3-4E11-8DBD-9ADA804003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946" y="5847683"/>
            <a:ext cx="2450804" cy="1176630"/>
          </a:xfrm>
          <a:prstGeom prst="rect">
            <a:avLst/>
          </a:prstGeom>
        </p:spPr>
      </p:pic>
      <p:sp>
        <p:nvSpPr>
          <p:cNvPr id="9" name="Rectangle 2">
            <a:extLst>
              <a:ext uri="{FF2B5EF4-FFF2-40B4-BE49-F238E27FC236}">
                <a16:creationId xmlns:a16="http://schemas.microsoft.com/office/drawing/2014/main" id="{2F91F2A6-7D75-4B43-94F9-2D37006807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21835" y="1481971"/>
            <a:ext cx="542984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algn="l" eaLnBrk="0" hangingPunct="0">
              <a:buClr>
                <a:srgbClr val="0583D7"/>
              </a:buClr>
              <a:buSzPct val="125000"/>
              <a:buFont typeface="Times" panose="02020603050405020304" pitchFamily="18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algn="l" eaLnBrk="0" hangingPunct="0">
              <a:buClr>
                <a:srgbClr val="0583D7"/>
              </a:buClr>
              <a:buSzPct val="130000"/>
              <a:buFont typeface="Times" panose="02020603050405020304" pitchFamily="18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algn="l" eaLnBrk="0" hangingPunct="0">
              <a:buClr>
                <a:srgbClr val="0583D7"/>
              </a:buClr>
              <a:buSzPct val="110000"/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algn="l" eaLnBrk="0" hangingPunct="0">
              <a:buClr>
                <a:srgbClr val="0583D7"/>
              </a:buClr>
              <a:buSzPct val="110000"/>
              <a:buFont typeface="Times" panose="02020603050405020304" pitchFamily="18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algn="l" eaLnBrk="0" hangingPunct="0">
              <a:buClr>
                <a:srgbClr val="0583D7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0583D7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0583D7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0583D7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0583D7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indent="0" algn="ctr" eaLnBrk="1" hangingPunct="1">
              <a:buClrTx/>
              <a:buSzTx/>
              <a:buNone/>
            </a:pPr>
            <a:r>
              <a:rPr lang="en-US" altLang="en-US" dirty="0">
                <a:latin typeface="+mn-lt"/>
              </a:rPr>
              <a:t>Seasonal Use of Fine-Mesh Screens No Longer Required at ERGS!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B45F316-64C9-4FD0-BA90-913A93E1FA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82374" y="2860114"/>
            <a:ext cx="4160982" cy="3119916"/>
          </a:xfrm>
          <a:prstGeom prst="rect">
            <a:avLst/>
          </a:prstGeom>
        </p:spPr>
      </p:pic>
      <p:sp>
        <p:nvSpPr>
          <p:cNvPr id="12" name="&quot;Not Allowed&quot; Symbol 11">
            <a:extLst>
              <a:ext uri="{FF2B5EF4-FFF2-40B4-BE49-F238E27FC236}">
                <a16:creationId xmlns:a16="http://schemas.microsoft.com/office/drawing/2014/main" id="{186C4810-C1F0-4A0E-8050-2CA3F79A71D2}"/>
              </a:ext>
            </a:extLst>
          </p:cNvPr>
          <p:cNvSpPr/>
          <p:nvPr/>
        </p:nvSpPr>
        <p:spPr>
          <a:xfrm>
            <a:off x="2104392" y="2380099"/>
            <a:ext cx="5116945" cy="3842327"/>
          </a:xfrm>
          <a:prstGeom prst="noSmoking">
            <a:avLst>
              <a:gd name="adj" fmla="val 7204"/>
            </a:avLst>
          </a:prstGeom>
          <a:solidFill>
            <a:srgbClr val="F1433F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1636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C469C7DD-5CBC-4058-A655-7436C05D85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3E857F"/>
                </a:solidFill>
                <a:latin typeface="+mn-lt"/>
              </a:rPr>
              <a:t>DTE Monroe Power Plant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D427A71-BED1-4265-A0E8-19EEC6682F21}"/>
              </a:ext>
            </a:extLst>
          </p:cNvPr>
          <p:cNvSpPr txBox="1"/>
          <p:nvPr/>
        </p:nvSpPr>
        <p:spPr>
          <a:xfrm>
            <a:off x="5952390" y="6251332"/>
            <a:ext cx="2844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Solutions through Science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C9145F6-20C3-4E11-8DBD-9ADA804003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946" y="5847683"/>
            <a:ext cx="2450804" cy="1176630"/>
          </a:xfrm>
          <a:prstGeom prst="rect">
            <a:avLst/>
          </a:prstGeom>
        </p:spPr>
      </p:pic>
      <p:sp>
        <p:nvSpPr>
          <p:cNvPr id="18" name="Rectangle 2">
            <a:extLst>
              <a:ext uri="{FF2B5EF4-FFF2-40B4-BE49-F238E27FC236}">
                <a16:creationId xmlns:a16="http://schemas.microsoft.com/office/drawing/2014/main" id="{18FA538C-49B8-4D6F-A199-39E045BF06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946" y="1652382"/>
            <a:ext cx="8480794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algn="l" eaLnBrk="0" hangingPunct="0">
              <a:buClr>
                <a:srgbClr val="0583D7"/>
              </a:buClr>
              <a:buSzPct val="125000"/>
              <a:buFont typeface="Times" panose="02020603050405020304" pitchFamily="18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algn="l" eaLnBrk="0" hangingPunct="0">
              <a:buClr>
                <a:srgbClr val="0583D7"/>
              </a:buClr>
              <a:buSzPct val="130000"/>
              <a:buFont typeface="Times" panose="02020603050405020304" pitchFamily="18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algn="l" eaLnBrk="0" hangingPunct="0">
              <a:buClr>
                <a:srgbClr val="0583D7"/>
              </a:buClr>
              <a:buSzPct val="110000"/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algn="l" eaLnBrk="0" hangingPunct="0">
              <a:buClr>
                <a:srgbClr val="0583D7"/>
              </a:buClr>
              <a:buSzPct val="110000"/>
              <a:buFont typeface="Times" panose="02020603050405020304" pitchFamily="18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algn="l" eaLnBrk="0" hangingPunct="0">
              <a:buClr>
                <a:srgbClr val="0583D7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0583D7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0583D7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0583D7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0583D7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dirty="0">
                <a:latin typeface="+mn-lt"/>
              </a:rPr>
              <a:t>Electric – 3,080 MW</a:t>
            </a:r>
          </a:p>
          <a:p>
            <a:pPr eaLnBrk="1" hangingPunct="1"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dirty="0">
                <a:latin typeface="+mn-lt"/>
              </a:rPr>
              <a:t>Water intake – 2,056 MGD</a:t>
            </a:r>
          </a:p>
          <a:p>
            <a:pPr eaLnBrk="1" hangingPunct="1"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dirty="0">
                <a:latin typeface="+mn-lt"/>
              </a:rPr>
              <a:t>Once through cooling</a:t>
            </a:r>
          </a:p>
          <a:p>
            <a:pPr eaLnBrk="1" hangingPunct="1"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dirty="0">
                <a:latin typeface="+mn-lt"/>
              </a:rPr>
              <a:t>Skimmer wall extending </a:t>
            </a:r>
            <a:br>
              <a:rPr lang="en-US" altLang="en-US" dirty="0">
                <a:latin typeface="+mn-lt"/>
              </a:rPr>
            </a:br>
            <a:r>
              <a:rPr lang="en-US" altLang="en-US" dirty="0">
                <a:latin typeface="+mn-lt"/>
              </a:rPr>
              <a:t>to 14ft from bottom</a:t>
            </a:r>
          </a:p>
          <a:p>
            <a:pPr eaLnBrk="1" hangingPunct="1"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dirty="0">
                <a:latin typeface="+mn-lt"/>
              </a:rPr>
              <a:t>16 vertical traveling screens </a:t>
            </a:r>
            <a:br>
              <a:rPr lang="en-US" altLang="en-US" dirty="0">
                <a:latin typeface="+mn-lt"/>
              </a:rPr>
            </a:br>
            <a:r>
              <a:rPr lang="en-US" altLang="en-US" dirty="0">
                <a:latin typeface="+mn-lt"/>
              </a:rPr>
              <a:t>with 3/8” mesh</a:t>
            </a:r>
          </a:p>
          <a:p>
            <a:pPr eaLnBrk="1" hangingPunct="1"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dirty="0">
                <a:latin typeface="+mn-lt"/>
              </a:rPr>
              <a:t>TSV – 1.6 ft/sec </a:t>
            </a:r>
          </a:p>
          <a:p>
            <a:pPr eaLnBrk="1" hangingPunct="1"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dirty="0">
                <a:latin typeface="+mn-lt"/>
              </a:rPr>
              <a:t>Delta T ~12 degrees</a:t>
            </a:r>
          </a:p>
          <a:p>
            <a:pPr eaLnBrk="1" hangingPunct="1"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dirty="0">
                <a:latin typeface="+mn-lt"/>
              </a:rPr>
              <a:t>Proactive approach to study, no permit requirement or BTA determination.  Data to inform benefits valuation.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0F30285-E445-49C1-89CF-6CC600FF77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67963" y="1588445"/>
            <a:ext cx="4880344" cy="2808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3757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C469C7DD-5CBC-4058-A655-7436C05D85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34493"/>
            <a:ext cx="78867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3E857F"/>
                </a:solidFill>
                <a:latin typeface="+mn-lt"/>
              </a:rPr>
              <a:t>DTE Monroe Power Plant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D427A71-BED1-4265-A0E8-19EEC6682F21}"/>
              </a:ext>
            </a:extLst>
          </p:cNvPr>
          <p:cNvSpPr txBox="1"/>
          <p:nvPr/>
        </p:nvSpPr>
        <p:spPr>
          <a:xfrm>
            <a:off x="5952390" y="6251332"/>
            <a:ext cx="2844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Solutions through Science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C9145F6-20C3-4E11-8DBD-9ADA804003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946" y="5847683"/>
            <a:ext cx="2450804" cy="1176630"/>
          </a:xfrm>
          <a:prstGeom prst="rect">
            <a:avLst/>
          </a:prstGeom>
        </p:spPr>
      </p:pic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EF1A6D4A-15B7-4A4C-8AFC-BD800DA07B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5275619"/>
              </p:ext>
            </p:extLst>
          </p:nvPr>
        </p:nvGraphicFramePr>
        <p:xfrm>
          <a:off x="1790191" y="1214723"/>
          <a:ext cx="5563617" cy="47548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72228">
                  <a:extLst>
                    <a:ext uri="{9D8B030D-6E8A-4147-A177-3AD203B41FA5}">
                      <a16:colId xmlns:a16="http://schemas.microsoft.com/office/drawing/2014/main" val="3555131708"/>
                    </a:ext>
                  </a:extLst>
                </a:gridCol>
                <a:gridCol w="853069">
                  <a:extLst>
                    <a:ext uri="{9D8B030D-6E8A-4147-A177-3AD203B41FA5}">
                      <a16:colId xmlns:a16="http://schemas.microsoft.com/office/drawing/2014/main" val="584263472"/>
                    </a:ext>
                  </a:extLst>
                </a:gridCol>
                <a:gridCol w="1463842">
                  <a:extLst>
                    <a:ext uri="{9D8B030D-6E8A-4147-A177-3AD203B41FA5}">
                      <a16:colId xmlns:a16="http://schemas.microsoft.com/office/drawing/2014/main" val="577496754"/>
                    </a:ext>
                  </a:extLst>
                </a:gridCol>
                <a:gridCol w="1174478">
                  <a:extLst>
                    <a:ext uri="{9D8B030D-6E8A-4147-A177-3AD203B41FA5}">
                      <a16:colId xmlns:a16="http://schemas.microsoft.com/office/drawing/2014/main" val="2564129524"/>
                    </a:ext>
                  </a:extLst>
                </a:gridCol>
              </a:tblGrid>
              <a:tr h="6775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Taxon</a:t>
                      </a:r>
                      <a:endParaRPr lang="en-US" sz="1800" b="1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solidFill>
                      <a:srgbClr val="3E85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Stage</a:t>
                      </a:r>
                      <a:endParaRPr lang="en-US" sz="1800" b="1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solidFill>
                      <a:srgbClr val="3E85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Entrainment Survival</a:t>
                      </a:r>
                      <a:endParaRPr lang="en-US" sz="1800" b="1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Estimate 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(%)</a:t>
                      </a:r>
                      <a:endParaRPr lang="en-US" sz="1800" b="1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solidFill>
                      <a:srgbClr val="3E85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Exclusion Survival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+mn-lt"/>
                          <a:cs typeface="Arial" panose="020B0604020202020204" pitchFamily="34" charset="0"/>
                        </a:rPr>
                        <a:t>Estimate 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(%)</a:t>
                      </a:r>
                    </a:p>
                  </a:txBody>
                  <a:tcPr marL="68580" marR="68580" marT="0" marB="0" anchor="b">
                    <a:solidFill>
                      <a:srgbClr val="3E857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742918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Freshwater drum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Eggs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73.6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97.1</a:t>
                      </a: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586835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Unidentified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Eggs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37.4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100.0</a:t>
                      </a: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6657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Alewife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Larvae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17.3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40430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Clupeidae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Larvae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30.3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33505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Freshwater drum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Larvae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34.4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48872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Gizzard shad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Larvae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30.2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30564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Moronidae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Larvae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35.5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96568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Percidae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Larvae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10.1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51546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Shad/Smelt/Alewife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Larvae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16.8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407496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Unidentified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Larvae</a:t>
                      </a:r>
                      <a:endParaRPr lang="en-US" sz="180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10.0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b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 anchor="ctr">
                    <a:solidFill>
                      <a:srgbClr val="D3E3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27068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94877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C469C7DD-5CBC-4058-A655-7436C05D85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3E857F"/>
                </a:solidFill>
                <a:latin typeface="+mn-lt"/>
              </a:rPr>
              <a:t>Permitting Consequence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D427A71-BED1-4265-A0E8-19EEC6682F21}"/>
              </a:ext>
            </a:extLst>
          </p:cNvPr>
          <p:cNvSpPr txBox="1"/>
          <p:nvPr/>
        </p:nvSpPr>
        <p:spPr>
          <a:xfrm>
            <a:off x="5952390" y="6251332"/>
            <a:ext cx="2844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Solutions through Science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C9145F6-20C3-4E11-8DBD-9ADA804003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946" y="5847683"/>
            <a:ext cx="2450804" cy="1176630"/>
          </a:xfrm>
          <a:prstGeom prst="rect">
            <a:avLst/>
          </a:prstGeom>
        </p:spPr>
      </p:pic>
      <p:sp>
        <p:nvSpPr>
          <p:cNvPr id="8" name="Rectangle 2">
            <a:extLst>
              <a:ext uri="{FF2B5EF4-FFF2-40B4-BE49-F238E27FC236}">
                <a16:creationId xmlns:a16="http://schemas.microsoft.com/office/drawing/2014/main" id="{DCDB3F07-3F5C-464E-805C-29D6D43BEE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650" y="1924607"/>
            <a:ext cx="7886700" cy="232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algn="l" eaLnBrk="0" hangingPunct="0">
              <a:buClr>
                <a:srgbClr val="0583D7"/>
              </a:buClr>
              <a:buSzPct val="125000"/>
              <a:buFont typeface="Times" panose="02020603050405020304" pitchFamily="18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algn="l" eaLnBrk="0" hangingPunct="0">
              <a:buClr>
                <a:srgbClr val="0583D7"/>
              </a:buClr>
              <a:buSzPct val="130000"/>
              <a:buFont typeface="Times" panose="02020603050405020304" pitchFamily="18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algn="l" eaLnBrk="0" hangingPunct="0">
              <a:buClr>
                <a:srgbClr val="0583D7"/>
              </a:buClr>
              <a:buSzPct val="110000"/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algn="l" eaLnBrk="0" hangingPunct="0">
              <a:buClr>
                <a:srgbClr val="0583D7"/>
              </a:buClr>
              <a:buSzPct val="110000"/>
              <a:buFont typeface="Times" panose="02020603050405020304" pitchFamily="18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algn="l" eaLnBrk="0" hangingPunct="0">
              <a:buClr>
                <a:srgbClr val="0583D7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0583D7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0583D7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0583D7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0583D7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dirty="0">
                <a:latin typeface="+mn-lt"/>
              </a:rPr>
              <a:t>To be determined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dirty="0">
                <a:latin typeface="+mn-lt"/>
              </a:rPr>
              <a:t>Results suggest that fine mesh panels were not effective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dirty="0">
                <a:latin typeface="+mn-lt"/>
              </a:rPr>
              <a:t>Site-specific study data incorporated into the benefits valuation study</a:t>
            </a:r>
          </a:p>
          <a:p>
            <a:pPr eaLnBrk="1" hangingPunct="1">
              <a:buClrTx/>
              <a:buSzTx/>
              <a:buFont typeface="Arial" panose="020B0604020202020204" pitchFamily="34" charset="0"/>
              <a:buChar char="•"/>
            </a:pPr>
            <a:endParaRPr lang="en-US" alt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636146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C469C7DD-5CBC-4058-A655-7436C05D85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3E857F"/>
                </a:solidFill>
                <a:latin typeface="+mn-lt"/>
              </a:rPr>
              <a:t>Conclusions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D427A71-BED1-4265-A0E8-19EEC6682F21}"/>
              </a:ext>
            </a:extLst>
          </p:cNvPr>
          <p:cNvSpPr txBox="1"/>
          <p:nvPr/>
        </p:nvSpPr>
        <p:spPr>
          <a:xfrm>
            <a:off x="5952390" y="6251332"/>
            <a:ext cx="2844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Solutions through Science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C9145F6-20C3-4E11-8DBD-9ADA804003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946" y="5847683"/>
            <a:ext cx="2450804" cy="1176630"/>
          </a:xfrm>
          <a:prstGeom prst="rect">
            <a:avLst/>
          </a:prstGeom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id="{AE06B715-828E-4564-8E3B-B7603681D7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534" y="1533276"/>
            <a:ext cx="8263168" cy="3954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algn="l" eaLnBrk="0" hangingPunct="0">
              <a:buClr>
                <a:srgbClr val="0583D7"/>
              </a:buClr>
              <a:buSzPct val="125000"/>
              <a:buFont typeface="Times" panose="02020603050405020304" pitchFamily="18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algn="l" eaLnBrk="0" hangingPunct="0">
              <a:buClr>
                <a:srgbClr val="0583D7"/>
              </a:buClr>
              <a:buSzPct val="130000"/>
              <a:buFont typeface="Times" panose="02020603050405020304" pitchFamily="18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algn="l" eaLnBrk="0" hangingPunct="0">
              <a:buClr>
                <a:srgbClr val="0583D7"/>
              </a:buClr>
              <a:buSzPct val="110000"/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algn="l" eaLnBrk="0" hangingPunct="0">
              <a:buClr>
                <a:srgbClr val="0583D7"/>
              </a:buClr>
              <a:buSzPct val="110000"/>
              <a:buFont typeface="Times" panose="02020603050405020304" pitchFamily="18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algn="l" eaLnBrk="0" hangingPunct="0">
              <a:buClr>
                <a:srgbClr val="0583D7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0583D7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0583D7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0583D7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0583D7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dirty="0"/>
              <a:t>Accounting for through plant survival may reduce risk of a fine-mesh screen BTA determination. 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dirty="0"/>
              <a:t>Fine-mesh screen survival is not 100%.  Assuming otherwise biases BTA toward fine-mesh screens.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dirty="0"/>
              <a:t>Reference through plant and fine-mesh screen survival studies that have been conducted. 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dirty="0" smtClean="0"/>
              <a:t>Demonstration </a:t>
            </a:r>
            <a:r>
              <a:rPr lang="en-US" altLang="en-US" dirty="0"/>
              <a:t>study post-BTA determination is an option and may not require full retrofit to fine-mesh.</a:t>
            </a:r>
          </a:p>
          <a:p>
            <a:pPr marL="0" indent="0" eaLnBrk="1" hangingPunct="1">
              <a:buClrTx/>
              <a:buSzTx/>
              <a:buNone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86706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39" y="0"/>
            <a:ext cx="9145139" cy="6858855"/>
          </a:xfr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68640"/>
            <a:ext cx="9080156" cy="1143000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Historical Perspectives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4168" y="1254302"/>
            <a:ext cx="856923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1972 Clean Water Act Amendments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100% mortality assumed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Ignore/unaware Kerr (1953) &amp;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Markowski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(1962)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E9CBD0F-D892-4320-B60E-A73C3B400F2C}"/>
              </a:ext>
            </a:extLst>
          </p:cNvPr>
          <p:cNvSpPr txBox="1"/>
          <p:nvPr/>
        </p:nvSpPr>
        <p:spPr>
          <a:xfrm>
            <a:off x="314647" y="2499935"/>
            <a:ext cx="856923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1980 – Hudson River Settlement Agreement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USEPA consultants acknowledge survival</a:t>
            </a:r>
          </a:p>
          <a:p>
            <a:pPr marL="1200150" marR="0" lvl="2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Utility-sponsored studies</a:t>
            </a:r>
          </a:p>
          <a:p>
            <a:pPr marL="1200150" marR="0" lvl="2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ORNL simulator studies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E0D5325-7C11-4191-96DE-E04E8C6B11F9}"/>
              </a:ext>
            </a:extLst>
          </p:cNvPr>
          <p:cNvSpPr txBox="1"/>
          <p:nvPr/>
        </p:nvSpPr>
        <p:spPr>
          <a:xfrm>
            <a:off x="255461" y="4154817"/>
            <a:ext cx="856923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2004  Phase II Rule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USEPA reverted to 100% mortality default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May perform site-specific study (benefits)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5C8AEC9-8F72-4321-8D73-392F640FB254}"/>
              </a:ext>
            </a:extLst>
          </p:cNvPr>
          <p:cNvSpPr txBox="1"/>
          <p:nvPr/>
        </p:nvSpPr>
        <p:spPr>
          <a:xfrm>
            <a:off x="255461" y="5449026"/>
            <a:ext cx="85692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2014 New 316(b) rule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Acknowledge importance of survival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6B165A8D-53D1-4D49-90D2-681CF2E1E5CA}"/>
              </a:ext>
            </a:extLst>
          </p:cNvPr>
          <p:cNvGrpSpPr/>
          <p:nvPr/>
        </p:nvGrpSpPr>
        <p:grpSpPr>
          <a:xfrm>
            <a:off x="753290" y="3043646"/>
            <a:ext cx="7410996" cy="1995662"/>
            <a:chOff x="753290" y="3043646"/>
            <a:chExt cx="7410996" cy="1995662"/>
          </a:xfrm>
        </p:grpSpPr>
        <p:sp>
          <p:nvSpPr>
            <p:cNvPr id="20" name="Arrow: Down 19">
              <a:extLst>
                <a:ext uri="{FF2B5EF4-FFF2-40B4-BE49-F238E27FC236}">
                  <a16:creationId xmlns:a16="http://schemas.microsoft.com/office/drawing/2014/main" id="{55B5869C-54CE-4A9A-940F-F861AC0F2F2F}"/>
                </a:ext>
              </a:extLst>
            </p:cNvPr>
            <p:cNvSpPr/>
            <p:nvPr/>
          </p:nvSpPr>
          <p:spPr>
            <a:xfrm>
              <a:off x="2555966" y="3429000"/>
              <a:ext cx="3474720" cy="1240972"/>
            </a:xfrm>
            <a:prstGeom prst="downArrow">
              <a:avLst>
                <a:gd name="adj1" fmla="val 50000"/>
                <a:gd name="adj2" fmla="val 45349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875C62E0-DBF3-4ACD-82EE-CBB6A87D0EF3}"/>
                </a:ext>
              </a:extLst>
            </p:cNvPr>
            <p:cNvSpPr/>
            <p:nvPr/>
          </p:nvSpPr>
          <p:spPr>
            <a:xfrm>
              <a:off x="875211" y="3043646"/>
              <a:ext cx="7289075" cy="385354"/>
            </a:xfrm>
            <a:prstGeom prst="rect">
              <a:avLst/>
            </a:prstGeom>
            <a:solidFill>
              <a:srgbClr val="FFFF00">
                <a:alpha val="41000"/>
              </a:srgbClr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A95675B-F8C2-40A6-8032-EAFAFFF83038}"/>
                </a:ext>
              </a:extLst>
            </p:cNvPr>
            <p:cNvSpPr/>
            <p:nvPr/>
          </p:nvSpPr>
          <p:spPr>
            <a:xfrm>
              <a:off x="753290" y="4653954"/>
              <a:ext cx="7289075" cy="385354"/>
            </a:xfrm>
            <a:prstGeom prst="rect">
              <a:avLst/>
            </a:prstGeom>
            <a:solidFill>
              <a:srgbClr val="FFFF00">
                <a:alpha val="41000"/>
              </a:srgbClr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5189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C469C7DD-5CBC-4058-A655-7436C05D85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3E857F"/>
                </a:solidFill>
                <a:latin typeface="+mn-lt"/>
              </a:rPr>
              <a:t>Entrainment BTA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AEB0E162-94E3-486E-84E0-2245D6B6C8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1" y="1447558"/>
            <a:ext cx="7886700" cy="4351339"/>
          </a:xfrm>
        </p:spPr>
        <p:txBody>
          <a:bodyPr>
            <a:normAutofit fontScale="85000" lnSpcReduction="20000"/>
          </a:bodyPr>
          <a:lstStyle/>
          <a:p>
            <a:r>
              <a:rPr lang="en-US" b="1" dirty="0"/>
              <a:t>§122.21(r)(11) Benefits Valuation Study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All existing facilities that withdraw greater than 125 </a:t>
            </a:r>
            <a:r>
              <a:rPr lang="en-US" dirty="0" err="1"/>
              <a:t>mgd</a:t>
            </a:r>
            <a:r>
              <a:rPr lang="en-US" dirty="0"/>
              <a:t> AIF and others as directed must develop for submission to the Director an evaluation of the benefits of the candidate entrainment reduction technologies and operational measures evaluated in §122.21(r)(10)</a:t>
            </a:r>
          </a:p>
          <a:p>
            <a:pPr marL="685800" indent="0">
              <a:buNone/>
            </a:pPr>
            <a:endParaRPr lang="en-US" dirty="0"/>
          </a:p>
          <a:p>
            <a:pPr marL="1027113" indent="-452438">
              <a:buFont typeface="Wingdings" panose="05000000000000000000" pitchFamily="2" charset="2"/>
              <a:buChar char="Ø"/>
            </a:pPr>
            <a:r>
              <a:rPr lang="en-US" dirty="0"/>
              <a:t>Baseline: Reflects conditions without alternative </a:t>
            </a:r>
          </a:p>
          <a:p>
            <a:pPr marL="1027113" indent="0">
              <a:buNone/>
            </a:pPr>
            <a:r>
              <a:rPr lang="en-US" b="1" dirty="0"/>
              <a:t>= No Action Alternative</a:t>
            </a:r>
            <a:br>
              <a:rPr lang="en-US" b="1" dirty="0"/>
            </a:br>
            <a:endParaRPr lang="en-US" b="1" dirty="0"/>
          </a:p>
          <a:p>
            <a:pPr marL="1027113" indent="-452438">
              <a:buFont typeface="Wingdings" panose="05000000000000000000" pitchFamily="2" charset="2"/>
              <a:buChar char="Ø"/>
            </a:pPr>
            <a:r>
              <a:rPr lang="en-US" dirty="0"/>
              <a:t>Benefit : Difference in economic welfare to humans over that would exist without change</a:t>
            </a:r>
          </a:p>
          <a:p>
            <a:pPr marL="685800" indent="0">
              <a:buNone/>
            </a:pPr>
            <a:r>
              <a:rPr lang="en-US" dirty="0"/>
              <a:t>	  </a:t>
            </a:r>
            <a:r>
              <a:rPr lang="en-US" b="1" dirty="0"/>
              <a:t>= Economic value of reductions in entrainment</a:t>
            </a:r>
          </a:p>
          <a:p>
            <a:pPr marL="1027113" indent="0">
              <a:buNone/>
            </a:pPr>
            <a:endParaRPr lang="en-US" b="1" dirty="0"/>
          </a:p>
          <a:p>
            <a:pPr marL="914400">
              <a:buFont typeface="Wingdings" panose="05000000000000000000" pitchFamily="2" charset="2"/>
              <a:buChar char="Ø"/>
            </a:pP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D68C86D-6445-4728-99CA-8B8796FAFECA}"/>
              </a:ext>
            </a:extLst>
          </p:cNvPr>
          <p:cNvSpPr txBox="1"/>
          <p:nvPr/>
        </p:nvSpPr>
        <p:spPr>
          <a:xfrm>
            <a:off x="5952390" y="6251332"/>
            <a:ext cx="2844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Solutions through Science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083DA27-8C4A-4C50-8DD7-B62979BB44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536" y="5847683"/>
            <a:ext cx="2450804" cy="1176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0388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39" y="-855"/>
            <a:ext cx="9145139" cy="6858855"/>
          </a:xfr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93356" y="68640"/>
            <a:ext cx="86868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Entrainment Survival and the 2014 316(b) Rule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72EDCF9-8FBF-4FD3-B34A-400DB6841C46}"/>
              </a:ext>
            </a:extLst>
          </p:cNvPr>
          <p:cNvSpPr/>
          <p:nvPr/>
        </p:nvSpPr>
        <p:spPr>
          <a:xfrm>
            <a:off x="798822" y="1568804"/>
            <a:ext cx="739594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Comment Responses -With regard to entrainment survival,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EPA does allow for consideration of entrainment survival.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……. mortality after passing the cooling water intake structure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must be counted as 100 percent mortality unless you have demonstrated to the approval of the Director that the mortality for each species is less than 100 percent.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18E6A63-D12F-40F8-BC78-E86FE52B7B2D}"/>
              </a:ext>
            </a:extLst>
          </p:cNvPr>
          <p:cNvSpPr/>
          <p:nvPr/>
        </p:nvSpPr>
        <p:spPr>
          <a:xfrm>
            <a:off x="696308" y="3428572"/>
            <a:ext cx="77502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§122.21  (r) (7)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Entrainment Performance Studies.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The owner or operator of an existing facility must submit any previously conducted studies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or studies obtained from other facilities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addressing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technology efficacy,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through-facility entrainment survival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and other entrainment studies…… Any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studies conducted at other locations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must include an explanation as to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why the data from other locations are relevant and representative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of conditions at your facility. In the case of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studies more than 10 years old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the applicant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must explain why the data are still relevant and representative ……..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634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057"/>
            <a:ext cx="9145139" cy="6858855"/>
          </a:xfr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93356" y="68640"/>
            <a:ext cx="8686800" cy="1143000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Entrainment Survival and BTA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36256" y="1574459"/>
            <a:ext cx="8001000" cy="147732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§125.94 (d) </a:t>
            </a: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BTA standards for entrainment for existing facilities</a:t>
            </a: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 Director must establish BTA standards for entrainment for each intake on a site-specific basis. These standards must reflect the Director’s determination of the </a:t>
            </a:r>
            <a:r>
              <a:rPr kumimoji="0" lang="en-US" sz="18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maximum reduction in entrainment warranted after consideration of the relevant factors as specified in § 125.98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736256" y="3150223"/>
            <a:ext cx="7696200" cy="203132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§125.98  (f) (2)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The proposed determination in the fact sheet or statement of basis </a:t>
            </a:r>
            <a:r>
              <a:rPr kumimoji="0" lang="en-US" sz="1800" b="1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must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be based on: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(v) Quantified and qualitative social benefits and costs of available entrainment technologies.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(3)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The proposed determination in the fact sheet or statement of basis </a:t>
            </a:r>
            <a:r>
              <a:rPr kumimoji="0" lang="en-US" sz="1800" b="1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may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be based on: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(i) Entrainment impacts on the waterbody;</a:t>
            </a:r>
          </a:p>
        </p:txBody>
      </p:sp>
    </p:spTree>
    <p:extLst>
      <p:ext uri="{BB962C8B-B14F-4D97-AF65-F5344CB8AC3E}">
        <p14:creationId xmlns:p14="http://schemas.microsoft.com/office/powerpoint/2010/main" val="23621831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C469C7DD-5CBC-4058-A655-7436C05D85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121286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solidFill>
                  <a:srgbClr val="3E857F"/>
                </a:solidFill>
                <a:latin typeface="+mn-lt"/>
              </a:rPr>
              <a:t>Benefits Valuation: Four Step Process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7A36235-A985-4BE0-B613-4AA798D28526}"/>
              </a:ext>
            </a:extLst>
          </p:cNvPr>
          <p:cNvSpPr txBox="1"/>
          <p:nvPr/>
        </p:nvSpPr>
        <p:spPr>
          <a:xfrm>
            <a:off x="5952390" y="6251332"/>
            <a:ext cx="2844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Solutions through Science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CF1F8C3-D5B2-4C13-A6E2-625C85B693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209" y="5847683"/>
            <a:ext cx="2450804" cy="117663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55266E59-814D-4CD7-8DEB-DD12D5B65098}"/>
              </a:ext>
            </a:extLst>
          </p:cNvPr>
          <p:cNvSpPr txBox="1"/>
          <p:nvPr/>
        </p:nvSpPr>
        <p:spPr>
          <a:xfrm>
            <a:off x="2400521" y="1327202"/>
            <a:ext cx="4271108" cy="830997"/>
          </a:xfrm>
          <a:prstGeom prst="rect">
            <a:avLst/>
          </a:prstGeom>
          <a:solidFill>
            <a:srgbClr val="3E857F"/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cs typeface="Arial" panose="020B0604020202020204" pitchFamily="34" charset="0"/>
              </a:rPr>
              <a:t>Estimate Annual Entrainment and Impingement Reduction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9AD5A32-035C-4D82-81BA-C536E564171E}"/>
              </a:ext>
            </a:extLst>
          </p:cNvPr>
          <p:cNvSpPr txBox="1"/>
          <p:nvPr/>
        </p:nvSpPr>
        <p:spPr>
          <a:xfrm>
            <a:off x="2400521" y="2609954"/>
            <a:ext cx="4271108" cy="830997"/>
          </a:xfrm>
          <a:prstGeom prst="rect">
            <a:avLst/>
          </a:prstGeom>
          <a:solidFill>
            <a:srgbClr val="3E857F"/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cs typeface="Arial" panose="020B0604020202020204" pitchFamily="34" charset="0"/>
              </a:rPr>
              <a:t>Convert Losses to Effects on Resources of Interest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8014C58-FDE5-45C2-8E16-A263AB66F3BD}"/>
              </a:ext>
            </a:extLst>
          </p:cNvPr>
          <p:cNvSpPr txBox="1"/>
          <p:nvPr/>
        </p:nvSpPr>
        <p:spPr>
          <a:xfrm>
            <a:off x="2400521" y="3892706"/>
            <a:ext cx="4271108" cy="830997"/>
          </a:xfrm>
          <a:prstGeom prst="rect">
            <a:avLst/>
          </a:prstGeom>
          <a:solidFill>
            <a:srgbClr val="3E857F"/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cs typeface="Arial" panose="020B0604020202020204" pitchFamily="34" charset="0"/>
              </a:rPr>
              <a:t>Estimate Annual Benefit of Resource Effects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9D84193-09B7-451C-AE67-0DF752352C0D}"/>
              </a:ext>
            </a:extLst>
          </p:cNvPr>
          <p:cNvSpPr txBox="1"/>
          <p:nvPr/>
        </p:nvSpPr>
        <p:spPr>
          <a:xfrm>
            <a:off x="2400521" y="5175457"/>
            <a:ext cx="4271108" cy="830997"/>
          </a:xfrm>
          <a:prstGeom prst="rect">
            <a:avLst/>
          </a:prstGeom>
          <a:solidFill>
            <a:srgbClr val="3E857F"/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cs typeface="Arial" panose="020B0604020202020204" pitchFamily="34" charset="0"/>
              </a:rPr>
              <a:t>Estimate Total Benefit Over Facility Lifetime</a:t>
            </a:r>
          </a:p>
        </p:txBody>
      </p:sp>
      <p:sp>
        <p:nvSpPr>
          <p:cNvPr id="22" name="Arrow: Down 21">
            <a:extLst>
              <a:ext uri="{FF2B5EF4-FFF2-40B4-BE49-F238E27FC236}">
                <a16:creationId xmlns:a16="http://schemas.microsoft.com/office/drawing/2014/main" id="{467ED540-3527-47DD-B69D-625133525091}"/>
              </a:ext>
            </a:extLst>
          </p:cNvPr>
          <p:cNvSpPr/>
          <p:nvPr/>
        </p:nvSpPr>
        <p:spPr>
          <a:xfrm>
            <a:off x="4293759" y="2163487"/>
            <a:ext cx="484632" cy="446466"/>
          </a:xfrm>
          <a:prstGeom prst="downArrow">
            <a:avLst/>
          </a:prstGeom>
          <a:solidFill>
            <a:srgbClr val="3E857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Arrow: Down 22">
            <a:extLst>
              <a:ext uri="{FF2B5EF4-FFF2-40B4-BE49-F238E27FC236}">
                <a16:creationId xmlns:a16="http://schemas.microsoft.com/office/drawing/2014/main" id="{2C7C2BF1-643E-4E06-8A2D-9E280115A724}"/>
              </a:ext>
            </a:extLst>
          </p:cNvPr>
          <p:cNvSpPr/>
          <p:nvPr/>
        </p:nvSpPr>
        <p:spPr>
          <a:xfrm>
            <a:off x="4293759" y="3440951"/>
            <a:ext cx="484632" cy="446466"/>
          </a:xfrm>
          <a:prstGeom prst="downArrow">
            <a:avLst/>
          </a:prstGeom>
          <a:solidFill>
            <a:srgbClr val="3E857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Arrow: Down 23">
            <a:extLst>
              <a:ext uri="{FF2B5EF4-FFF2-40B4-BE49-F238E27FC236}">
                <a16:creationId xmlns:a16="http://schemas.microsoft.com/office/drawing/2014/main" id="{2D9CE981-4282-453E-9D5C-E45AD7E6502A}"/>
              </a:ext>
            </a:extLst>
          </p:cNvPr>
          <p:cNvSpPr/>
          <p:nvPr/>
        </p:nvSpPr>
        <p:spPr>
          <a:xfrm>
            <a:off x="4293759" y="4728991"/>
            <a:ext cx="484632" cy="446466"/>
          </a:xfrm>
          <a:prstGeom prst="downArrow">
            <a:avLst/>
          </a:prstGeom>
          <a:solidFill>
            <a:srgbClr val="3E857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ight Brace 24">
            <a:extLst>
              <a:ext uri="{FF2B5EF4-FFF2-40B4-BE49-F238E27FC236}">
                <a16:creationId xmlns:a16="http://schemas.microsoft.com/office/drawing/2014/main" id="{5363DEFC-29FC-45EC-A0B2-66A6FF587F45}"/>
              </a:ext>
            </a:extLst>
          </p:cNvPr>
          <p:cNvSpPr/>
          <p:nvPr/>
        </p:nvSpPr>
        <p:spPr>
          <a:xfrm>
            <a:off x="7036998" y="1249047"/>
            <a:ext cx="156308" cy="2297723"/>
          </a:xfrm>
          <a:prstGeom prst="rightBrace">
            <a:avLst/>
          </a:prstGeom>
          <a:ln w="38100">
            <a:solidFill>
              <a:srgbClr val="3E85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C74C463-1FAF-4EC2-BD5C-DB7AE7AD5559}"/>
              </a:ext>
            </a:extLst>
          </p:cNvPr>
          <p:cNvSpPr txBox="1"/>
          <p:nvPr/>
        </p:nvSpPr>
        <p:spPr>
          <a:xfrm>
            <a:off x="7459029" y="2190936"/>
            <a:ext cx="8723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cs typeface="Arial" panose="020B0604020202020204" pitchFamily="34" charset="0"/>
              </a:rPr>
              <a:t>Biology</a:t>
            </a:r>
          </a:p>
        </p:txBody>
      </p:sp>
      <p:sp>
        <p:nvSpPr>
          <p:cNvPr id="27" name="Right Brace 26">
            <a:extLst>
              <a:ext uri="{FF2B5EF4-FFF2-40B4-BE49-F238E27FC236}">
                <a16:creationId xmlns:a16="http://schemas.microsoft.com/office/drawing/2014/main" id="{7974D6AB-E158-4446-8076-05032C897338}"/>
              </a:ext>
            </a:extLst>
          </p:cNvPr>
          <p:cNvSpPr/>
          <p:nvPr/>
        </p:nvSpPr>
        <p:spPr>
          <a:xfrm>
            <a:off x="7050911" y="3781814"/>
            <a:ext cx="156308" cy="2297723"/>
          </a:xfrm>
          <a:prstGeom prst="rightBrace">
            <a:avLst/>
          </a:prstGeom>
          <a:ln w="38100">
            <a:solidFill>
              <a:srgbClr val="3E85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C9EA19F-0A71-40B1-A14D-3DE0AC2823AC}"/>
              </a:ext>
            </a:extLst>
          </p:cNvPr>
          <p:cNvSpPr txBox="1"/>
          <p:nvPr/>
        </p:nvSpPr>
        <p:spPr>
          <a:xfrm>
            <a:off x="7472942" y="4723703"/>
            <a:ext cx="11798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cs typeface="Arial" panose="020B0604020202020204" pitchFamily="34" charset="0"/>
              </a:rPr>
              <a:t>Economics</a:t>
            </a:r>
          </a:p>
        </p:txBody>
      </p:sp>
    </p:spTree>
    <p:extLst>
      <p:ext uri="{BB962C8B-B14F-4D97-AF65-F5344CB8AC3E}">
        <p14:creationId xmlns:p14="http://schemas.microsoft.com/office/powerpoint/2010/main" val="1364093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/>
      <p:bldP spid="27" grpId="0" animBg="1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C469C7DD-5CBC-4058-A655-7436C05D85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3E857F"/>
                </a:solidFill>
                <a:latin typeface="+mn-lt"/>
              </a:rPr>
              <a:t>Entrainment Technologies 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AEB0E162-94E3-486E-84E0-2245D6B6C88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50259" y="1421588"/>
            <a:ext cx="7984115" cy="4351338"/>
          </a:xfrm>
        </p:spPr>
        <p:txBody>
          <a:bodyPr>
            <a:normAutofit/>
          </a:bodyPr>
          <a:lstStyle/>
          <a:p>
            <a:r>
              <a:rPr lang="en-US" dirty="0"/>
              <a:t>Closed-cycle cooling</a:t>
            </a:r>
          </a:p>
          <a:p>
            <a:r>
              <a:rPr lang="en-US" dirty="0"/>
              <a:t>Fine-mesh screens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Mesh size of 2 mm or smaller</a:t>
            </a:r>
          </a:p>
          <a:p>
            <a:pPr lvl="0"/>
            <a:r>
              <a:rPr lang="en-US" dirty="0">
                <a:solidFill>
                  <a:prstClr val="black"/>
                </a:solidFill>
              </a:rPr>
              <a:t>Reuse of water or alternate sources of cooling water</a:t>
            </a:r>
          </a:p>
          <a:p>
            <a:pPr lvl="0"/>
            <a:r>
              <a:rPr lang="en-US" dirty="0"/>
              <a:t>Other technologies identified by the applicant or requested by the Director.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D427A71-BED1-4265-A0E8-19EEC6682F21}"/>
              </a:ext>
            </a:extLst>
          </p:cNvPr>
          <p:cNvSpPr txBox="1"/>
          <p:nvPr/>
        </p:nvSpPr>
        <p:spPr>
          <a:xfrm>
            <a:off x="5952390" y="6251332"/>
            <a:ext cx="2844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Solutions through Science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C9145F6-20C3-4E11-8DBD-9ADA804003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946" y="5847683"/>
            <a:ext cx="2450804" cy="117663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30196A6-1111-44AC-8713-12781C9361F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2596"/>
          <a:stretch/>
        </p:blipFill>
        <p:spPr>
          <a:xfrm>
            <a:off x="723516" y="4209182"/>
            <a:ext cx="2254834" cy="184786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91EC3C7-D8C2-4D4E-AB03-90CDFC5EC8F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3037" b="11565"/>
          <a:stretch/>
        </p:blipFill>
        <p:spPr>
          <a:xfrm>
            <a:off x="3191612" y="4209182"/>
            <a:ext cx="2450803" cy="184786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F1B14C3-D67F-4CE1-A7B2-EB325D7EFBE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22651"/>
          <a:stretch/>
        </p:blipFill>
        <p:spPr>
          <a:xfrm>
            <a:off x="5855677" y="4216328"/>
            <a:ext cx="2254833" cy="1846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3342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A68596B8-F909-4781-B7BB-AACF8CC481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395" y="3833215"/>
            <a:ext cx="2577066" cy="201446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79519C8F-236C-4782-B434-F1967E476E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9533" y="3414222"/>
            <a:ext cx="2494214" cy="2470809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C469C7DD-5CBC-4058-A655-7436C05D85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3E857F"/>
                </a:solidFill>
                <a:latin typeface="+mn-lt"/>
              </a:rPr>
              <a:t>Fine-Mesh Screens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AEB0E162-94E3-486E-84E0-2245D6B6C88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89601" y="1411593"/>
            <a:ext cx="6745896" cy="4351338"/>
          </a:xfrm>
        </p:spPr>
        <p:txBody>
          <a:bodyPr/>
          <a:lstStyle/>
          <a:p>
            <a:r>
              <a:rPr lang="en-US" dirty="0"/>
              <a:t>Traveling Screens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Overlays on existing screens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New modified screens</a:t>
            </a:r>
          </a:p>
          <a:p>
            <a:r>
              <a:rPr lang="en-US" dirty="0"/>
              <a:t>Narrow-slot cylindrical </a:t>
            </a:r>
            <a:r>
              <a:rPr lang="en-US" dirty="0" err="1"/>
              <a:t>wedgewire</a:t>
            </a:r>
            <a:r>
              <a:rPr lang="en-US" dirty="0"/>
              <a:t> screens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Not focus of this presentation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D427A71-BED1-4265-A0E8-19EEC6682F21}"/>
              </a:ext>
            </a:extLst>
          </p:cNvPr>
          <p:cNvSpPr txBox="1"/>
          <p:nvPr/>
        </p:nvSpPr>
        <p:spPr>
          <a:xfrm>
            <a:off x="5952390" y="6251332"/>
            <a:ext cx="2844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Solutions through Science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C9145F6-20C3-4E11-8DBD-9ADA804003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0946" y="5847683"/>
            <a:ext cx="2450804" cy="117663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4C13534A-DC35-47B1-9BE0-1B8A6352F787}"/>
              </a:ext>
            </a:extLst>
          </p:cNvPr>
          <p:cNvSpPr txBox="1"/>
          <p:nvPr/>
        </p:nvSpPr>
        <p:spPr>
          <a:xfrm>
            <a:off x="5133244" y="5570684"/>
            <a:ext cx="13262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</a:rPr>
              <a:t>Source: EPRI 2003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D0CA67A1-7628-447F-9CDB-C029F94551F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09771" y="1195583"/>
            <a:ext cx="1483215" cy="4689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138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C469C7DD-5CBC-4058-A655-7436C05D85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3E857F"/>
                </a:solidFill>
                <a:latin typeface="+mn-lt"/>
              </a:rPr>
              <a:t>Critical Benefits Assumptions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AEB0E162-94E3-486E-84E0-2245D6B6C88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690691"/>
            <a:ext cx="5400010" cy="4351338"/>
          </a:xfrm>
        </p:spPr>
        <p:txBody>
          <a:bodyPr>
            <a:normAutofit/>
          </a:bodyPr>
          <a:lstStyle/>
          <a:p>
            <a:r>
              <a:rPr lang="en-US" dirty="0"/>
              <a:t>Survival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Excluded – EPA assumes 100% survival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Through plant - EPA assumes 0% survival</a:t>
            </a:r>
          </a:p>
          <a:p>
            <a:r>
              <a:rPr lang="en-US" dirty="0"/>
              <a:t>O&amp;M Costs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>
                <a:solidFill>
                  <a:prstClr val="black"/>
                </a:solidFill>
              </a:rPr>
              <a:t>Consequence of screen outages or failures = $$$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>
                <a:solidFill>
                  <a:prstClr val="black"/>
                </a:solidFill>
              </a:rPr>
              <a:t>Continuous rotation </a:t>
            </a:r>
          </a:p>
          <a:p>
            <a:pPr lvl="1"/>
            <a:endParaRPr lang="en-US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94CBA509-1498-46FF-B4C1-4A802C544D8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259845" y="1531202"/>
            <a:ext cx="2448220" cy="433197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D427A71-BED1-4265-A0E8-19EEC6682F21}"/>
              </a:ext>
            </a:extLst>
          </p:cNvPr>
          <p:cNvSpPr txBox="1"/>
          <p:nvPr/>
        </p:nvSpPr>
        <p:spPr>
          <a:xfrm>
            <a:off x="5952390" y="6251332"/>
            <a:ext cx="2844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Solutions through Science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C9145F6-20C3-4E11-8DBD-9ADA804003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946" y="5847683"/>
            <a:ext cx="2450804" cy="1176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0386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SA Deck Gradient.pptx  -  Read-Only" id="{2B82DD12-AD15-4EE1-883A-076FB7AC0689}" vid="{3F78511F-C0F6-4255-8102-0765AE64240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low Edge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sisl xmlns:xsi="http://www.w3.org/2001/XMLSchema-instance" xmlns:xsd="http://www.w3.org/2001/XMLSchema" xmlns="http://www.boldonjames.com/2008/01/sie/internal/label" sislVersion="0" policy="e9c0b8d7-bdb4-4fd3-b62a-f50327aaefce" origin="autoSelectedSuggestion">
  <element uid="c5f8eb12-5b27-439d-aaa6-3402af626fa3" value=""/>
  <element uid="c64218ab-b8d1-40b6-a478-cb8be1e10ecc" value=""/>
</sisl>
</file>

<file path=customXml/itemProps1.xml><?xml version="1.0" encoding="utf-8"?>
<ds:datastoreItem xmlns:ds="http://schemas.openxmlformats.org/officeDocument/2006/customXml" ds:itemID="{41C83931-D67C-40AA-802B-15E7390E48D3}">
  <ds:schemaRefs>
    <ds:schemaRef ds:uri="http://www.w3.org/2001/XMLSchema"/>
    <ds:schemaRef ds:uri="http://www.boldonjames.com/2008/01/sie/internal/label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ASA Deck Gradient</Template>
  <TotalTime>838</TotalTime>
  <Words>1079</Words>
  <Application>Microsoft Office PowerPoint</Application>
  <PresentationFormat>On-screen Show (4:3)</PresentationFormat>
  <Paragraphs>235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8" baseType="lpstr">
      <vt:lpstr>ＭＳ Ｐゴシック</vt:lpstr>
      <vt:lpstr>Arial</vt:lpstr>
      <vt:lpstr>Calibri</vt:lpstr>
      <vt:lpstr>Calibri Light</vt:lpstr>
      <vt:lpstr>Times</vt:lpstr>
      <vt:lpstr>Times New Roman</vt:lpstr>
      <vt:lpstr>Wingdings</vt:lpstr>
      <vt:lpstr>Office Theme</vt:lpstr>
      <vt:lpstr>1_Office Theme</vt:lpstr>
      <vt:lpstr>Fine-mesh Screens: Entrainment BTA</vt:lpstr>
      <vt:lpstr>Historical Perspectives</vt:lpstr>
      <vt:lpstr>Entrainment BTA</vt:lpstr>
      <vt:lpstr>Entrainment Survival and the 2014 316(b) Rule</vt:lpstr>
      <vt:lpstr>Entrainment Survival and BTA</vt:lpstr>
      <vt:lpstr>Benefits Valuation: Four Step Process</vt:lpstr>
      <vt:lpstr>Entrainment Technologies </vt:lpstr>
      <vt:lpstr>Fine-Mesh Screens</vt:lpstr>
      <vt:lpstr>Critical Benefits Assumptions</vt:lpstr>
      <vt:lpstr>Factors Impacting Fine-Mesh Screen Survival</vt:lpstr>
      <vt:lpstr>Results of Research To Date</vt:lpstr>
      <vt:lpstr>Case Studies</vt:lpstr>
      <vt:lpstr>ConEd East River Station </vt:lpstr>
      <vt:lpstr>ConEd East River Station </vt:lpstr>
      <vt:lpstr>Permitting Consequence</vt:lpstr>
      <vt:lpstr>DTE Monroe Power Plant</vt:lpstr>
      <vt:lpstr>DTE Monroe Power Plant</vt:lpstr>
      <vt:lpstr>Permitting Consequence</vt:lpstr>
      <vt:lpstr>Conclusions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Fine-mesh Screens- BTA or</dc:title>
  <dc:creator>Brooks Fost</dc:creator>
  <cp:keywords>AEP Public</cp:keywords>
  <cp:lastModifiedBy>s728962</cp:lastModifiedBy>
  <cp:revision>54</cp:revision>
  <cp:lastPrinted>2016-11-15T18:30:49Z</cp:lastPrinted>
  <dcterms:created xsi:type="dcterms:W3CDTF">2019-04-19T13:56:45Z</dcterms:created>
  <dcterms:modified xsi:type="dcterms:W3CDTF">2019-05-31T18:27:12Z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IndexRef">
    <vt:lpwstr>062de6bf-05b7-4b81-9941-0cc7615a69c0</vt:lpwstr>
  </property>
  <property fmtid="{D5CDD505-2E9C-101B-9397-08002B2CF9AE}" pid="3" name="bjSaver">
    <vt:lpwstr>rVmnNUAZpS5ZugJ5AU6Q9xdjj0Sw0SSJ</vt:lpwstr>
  </property>
  <property fmtid="{D5CDD505-2E9C-101B-9397-08002B2CF9AE}" pid="4" name="bjDocumentSecurityLabel">
    <vt:lpwstr>AEP Public</vt:lpwstr>
  </property>
  <property fmtid="{D5CDD505-2E9C-101B-9397-08002B2CF9AE}" pid="5" name="bjDocumentLabelXML">
    <vt:lpwstr>&lt;?xml version="1.0" encoding="us-ascii"?&gt;&lt;sisl xmlns:xsi="http://www.w3.org/2001/XMLSchema-instance" xmlns:xsd="http://www.w3.org/2001/XMLSchema" sislVersion="0" policy="e9c0b8d7-bdb4-4fd3-b62a-f50327aaefce" origin="autoSelectedSuggestion" xmlns="http://w</vt:lpwstr>
  </property>
  <property fmtid="{D5CDD505-2E9C-101B-9397-08002B2CF9AE}" pid="6" name="bjDocumentLabelXML-0">
    <vt:lpwstr>ww.boldonjames.com/2008/01/sie/internal/label"&gt;&lt;element uid="c5f8eb12-5b27-439d-aaa6-3402af626fa3" value="" /&gt;&lt;element uid="c64218ab-b8d1-40b6-a478-cb8be1e10ecc" value="" /&gt;&lt;/sisl&gt;</vt:lpwstr>
  </property>
  <property fmtid="{D5CDD505-2E9C-101B-9397-08002B2CF9AE}" pid="7" name="Visual Markings Removed">
    <vt:lpwstr>No</vt:lpwstr>
  </property>
</Properties>
</file>