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7" r:id="rId2"/>
    <p:sldId id="302" r:id="rId3"/>
    <p:sldId id="303" r:id="rId4"/>
    <p:sldId id="310" r:id="rId5"/>
    <p:sldId id="304" r:id="rId6"/>
    <p:sldId id="308" r:id="rId7"/>
    <p:sldId id="307" r:id="rId8"/>
    <p:sldId id="270" r:id="rId9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D36D1-56AC-42B5-9B01-9703F02B97C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59951-1A7A-4F76-A5C0-5C651C721D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63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2B3D7-A124-4BB9-9C8F-49D60BDB91FB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59425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93156-6FD3-4755-B083-E4A6B367F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0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3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Source Water Protection &amp; Emergency Response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810696"/>
            <a:ext cx="7772400" cy="1199704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Water Users Advisory Committee</a:t>
            </a:r>
          </a:p>
          <a:p>
            <a:r>
              <a:rPr lang="en-US" sz="2000" b="1" dirty="0" smtClean="0"/>
              <a:t>May 14-15, 2019</a:t>
            </a:r>
            <a:endParaRPr lang="en-US" sz="20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38200" y="4038600"/>
            <a:ext cx="7772400" cy="1199704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6304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Harmful Algal Blooms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Grant project </a:t>
            </a:r>
            <a:r>
              <a:rPr lang="en-US" sz="2000" dirty="0" smtClean="0"/>
              <a:t>updates</a:t>
            </a:r>
          </a:p>
          <a:p>
            <a:pPr lvl="1">
              <a:lnSpc>
                <a:spcPct val="150000"/>
              </a:lnSpc>
            </a:pPr>
            <a:endParaRPr lang="en-US" sz="900" dirty="0" smtClean="0"/>
          </a:p>
          <a:p>
            <a:r>
              <a:rPr lang="en-US" b="1" dirty="0"/>
              <a:t>Emergency Response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ER Preparedness </a:t>
            </a:r>
            <a:r>
              <a:rPr lang="en-US" sz="2000" dirty="0" smtClean="0"/>
              <a:t>Activities</a:t>
            </a:r>
          </a:p>
          <a:p>
            <a:pPr lvl="1">
              <a:lnSpc>
                <a:spcPct val="150000"/>
              </a:lnSpc>
            </a:pPr>
            <a:endParaRPr lang="en-US" sz="900" dirty="0"/>
          </a:p>
          <a:p>
            <a:r>
              <a:rPr lang="en-US" b="1" dirty="0" smtClean="0"/>
              <a:t>Source </a:t>
            </a:r>
            <a:r>
              <a:rPr lang="en-US" b="1" dirty="0"/>
              <a:t>Water Protection Planning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Contaminant Source Inventory </a:t>
            </a:r>
            <a:r>
              <a:rPr lang="en-US" sz="2000" dirty="0" smtClean="0"/>
              <a:t>Project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ODS Next Gen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b="1" dirty="0" smtClean="0"/>
              <a:t>Organic </a:t>
            </a:r>
            <a:r>
              <a:rPr lang="en-US" b="1" dirty="0" smtClean="0"/>
              <a:t>Detection System (ODS)</a:t>
            </a:r>
            <a:endParaRPr lang="en-US" b="1" dirty="0"/>
          </a:p>
          <a:p>
            <a:pPr lvl="1"/>
            <a:r>
              <a:rPr lang="en-US" sz="2000" dirty="0" smtClean="0"/>
              <a:t>ODS Status Update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94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Preparedness Exercises</a:t>
            </a:r>
          </a:p>
          <a:p>
            <a:pPr lvl="1"/>
            <a:r>
              <a:rPr lang="en-US" sz="2000" dirty="0" smtClean="0"/>
              <a:t>Clermont County LEPC</a:t>
            </a:r>
          </a:p>
          <a:p>
            <a:pPr lvl="1"/>
            <a:r>
              <a:rPr lang="en-US" sz="2000" dirty="0" smtClean="0"/>
              <a:t>US EPA / Marathon – Upper River</a:t>
            </a:r>
          </a:p>
          <a:p>
            <a:pPr lvl="1"/>
            <a:r>
              <a:rPr lang="en-US" sz="2000" dirty="0" smtClean="0"/>
              <a:t>Marathon Bio-refining (Cincinnati)</a:t>
            </a:r>
          </a:p>
          <a:p>
            <a:pPr lvl="1"/>
            <a:endParaRPr lang="en-US" sz="2000" dirty="0" smtClean="0"/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Clean Waterways Conference</a:t>
            </a:r>
          </a:p>
          <a:p>
            <a:pPr lvl="1"/>
            <a:r>
              <a:rPr lang="en-US" sz="2000" dirty="0" smtClean="0"/>
              <a:t>Covers all areas of spill response</a:t>
            </a:r>
          </a:p>
          <a:p>
            <a:pPr lvl="1"/>
            <a:r>
              <a:rPr lang="en-US" sz="2000" dirty="0" smtClean="0"/>
              <a:t>2019 – Cincinnati; 2020 – Indianapolis</a:t>
            </a:r>
          </a:p>
          <a:p>
            <a:pPr lvl="1"/>
            <a:endParaRPr lang="en-US" sz="2000" dirty="0"/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Emergency Response Meetings</a:t>
            </a:r>
          </a:p>
          <a:p>
            <a:pPr lvl="1"/>
            <a:r>
              <a:rPr lang="en-US" sz="2000" dirty="0" smtClean="0"/>
              <a:t>Hamilton County LEPC</a:t>
            </a:r>
          </a:p>
          <a:p>
            <a:pPr lvl="1"/>
            <a:r>
              <a:rPr lang="en-US" sz="2000" dirty="0" smtClean="0"/>
              <a:t>RRT5 – Indianapolis, IN</a:t>
            </a:r>
          </a:p>
          <a:p>
            <a:pPr lvl="1"/>
            <a:r>
              <a:rPr lang="en-US" sz="2000" dirty="0" smtClean="0"/>
              <a:t>Tri-State Spill Committee – Huntington, WV</a:t>
            </a:r>
          </a:p>
          <a:p>
            <a:pPr marL="624078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Emergency Response</a:t>
            </a:r>
            <a:endParaRPr lang="en-US" dirty="0"/>
          </a:p>
        </p:txBody>
      </p:sp>
      <p:pic>
        <p:nvPicPr>
          <p:cNvPr id="4" name="Picture 6" descr="C:\Documents and Settings\jerry\Desktop\KY River Spill\EPA Photos\0332179-R1-040-1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4307" y="353212"/>
            <a:ext cx="1524001" cy="2256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C:\Documents and Settings\jerry\Desktop\KY River Spill\EPA Photos\MVC-005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6518" y="3429000"/>
            <a:ext cx="2019577" cy="1515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9338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New Staff – Jamie Tsiominas</a:t>
            </a:r>
          </a:p>
          <a:p>
            <a:pPr lvl="1"/>
            <a:r>
              <a:rPr lang="en-US" sz="2000" dirty="0" smtClean="0"/>
              <a:t>ODS operation, maintenance &amp; support</a:t>
            </a:r>
          </a:p>
          <a:p>
            <a:pPr lvl="1"/>
            <a:endParaRPr lang="en-US" sz="2000" dirty="0" smtClean="0"/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New Service Contract – Terra Tech </a:t>
            </a:r>
          </a:p>
          <a:p>
            <a:pPr lvl="1"/>
            <a:r>
              <a:rPr lang="en-US" sz="2000" dirty="0" smtClean="0"/>
              <a:t>Previous contract</a:t>
            </a:r>
          </a:p>
          <a:p>
            <a:pPr lvl="2"/>
            <a:r>
              <a:rPr lang="en-US" sz="1800" dirty="0" smtClean="0"/>
              <a:t>Covered only GC/MS components</a:t>
            </a:r>
          </a:p>
          <a:p>
            <a:pPr lvl="2"/>
            <a:r>
              <a:rPr lang="en-US" sz="1800" dirty="0" smtClean="0"/>
              <a:t>Expired Dec 2018</a:t>
            </a:r>
          </a:p>
          <a:p>
            <a:pPr lvl="1"/>
            <a:r>
              <a:rPr lang="en-US" sz="2000" dirty="0" smtClean="0"/>
              <a:t>New Contract</a:t>
            </a:r>
          </a:p>
          <a:p>
            <a:pPr lvl="2"/>
            <a:r>
              <a:rPr lang="en-US" sz="1800" dirty="0" smtClean="0"/>
              <a:t>Covers </a:t>
            </a:r>
            <a:r>
              <a:rPr lang="en-US" sz="1800" smtClean="0"/>
              <a:t>all components </a:t>
            </a:r>
            <a:r>
              <a:rPr lang="en-US" sz="1800" dirty="0" smtClean="0"/>
              <a:t>Purge &amp; Trap, </a:t>
            </a:r>
            <a:r>
              <a:rPr lang="en-US" sz="1800" dirty="0" err="1" smtClean="0"/>
              <a:t>Autosampler</a:t>
            </a:r>
            <a:r>
              <a:rPr lang="en-US" sz="1800" dirty="0" smtClean="0"/>
              <a:t>, GC-FID/MS</a:t>
            </a:r>
          </a:p>
          <a:p>
            <a:pPr lvl="2"/>
            <a:r>
              <a:rPr lang="en-US" sz="1800" dirty="0" smtClean="0"/>
              <a:t>Increased coverage, reduced annual cost</a:t>
            </a:r>
          </a:p>
          <a:p>
            <a:pPr lvl="2"/>
            <a:r>
              <a:rPr lang="en-US" sz="1800" dirty="0" smtClean="0"/>
              <a:t>Provides training platform</a:t>
            </a:r>
            <a:endParaRPr lang="en-US" sz="1800" dirty="0"/>
          </a:p>
          <a:p>
            <a:pPr lvl="1"/>
            <a:r>
              <a:rPr lang="en-US" sz="2000" dirty="0" smtClean="0"/>
              <a:t>Have already started scheduling service visits</a:t>
            </a:r>
          </a:p>
          <a:p>
            <a:pPr lvl="1"/>
            <a:endParaRPr lang="en-US" sz="2000" dirty="0"/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Evaluating Potential Software Upgrade</a:t>
            </a:r>
          </a:p>
          <a:p>
            <a:pPr lvl="1"/>
            <a:r>
              <a:rPr lang="en-US" sz="2000" dirty="0" smtClean="0"/>
              <a:t>Transition GC/MS sites from </a:t>
            </a:r>
            <a:r>
              <a:rPr lang="en-US" sz="2000" dirty="0" err="1" smtClean="0"/>
              <a:t>Tracefinder</a:t>
            </a:r>
            <a:r>
              <a:rPr lang="en-US" sz="2000" dirty="0" smtClean="0"/>
              <a:t> to </a:t>
            </a:r>
            <a:r>
              <a:rPr lang="en-US" sz="2000" dirty="0" err="1" smtClean="0"/>
              <a:t>Chromeleon</a:t>
            </a:r>
            <a:r>
              <a:rPr lang="en-US" sz="2000" dirty="0" smtClean="0"/>
              <a:t> 7</a:t>
            </a:r>
          </a:p>
          <a:p>
            <a:pPr marL="624078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New With 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3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59712"/>
            <a:ext cx="8382000" cy="1828800"/>
          </a:xfrm>
        </p:spPr>
        <p:txBody>
          <a:bodyPr>
            <a:noAutofit/>
          </a:bodyPr>
          <a:lstStyle/>
          <a:p>
            <a:r>
              <a:rPr lang="en-US" sz="4200" dirty="0" smtClean="0"/>
              <a:t>Contaminant Source Inventory</a:t>
            </a:r>
            <a:br>
              <a:rPr lang="en-US" sz="4200" dirty="0" smtClean="0"/>
            </a:br>
            <a:r>
              <a:rPr lang="en-US" sz="4200" dirty="0" smtClean="0"/>
              <a:t>Pilot Project</a:t>
            </a:r>
            <a:endParaRPr lang="en-US" sz="4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7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Contaminant Source Inventory Project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7772400" cy="4525963"/>
          </a:xfrm>
        </p:spPr>
        <p:txBody>
          <a:bodyPr/>
          <a:lstStyle/>
          <a:p>
            <a:r>
              <a:rPr lang="en-US" dirty="0" smtClean="0"/>
              <a:t>Objective:  </a:t>
            </a:r>
            <a:r>
              <a:rPr lang="en-US" b="1" dirty="0" smtClean="0"/>
              <a:t>Develop GIS database tool to assist water utilities in assessing potential water quality risks.</a:t>
            </a:r>
          </a:p>
          <a:p>
            <a:endParaRPr lang="en-US" sz="1000" dirty="0" smtClean="0"/>
          </a:p>
          <a:p>
            <a:r>
              <a:rPr lang="en-US" sz="2400" dirty="0" smtClean="0"/>
              <a:t>Utilizes WaterSuite software to map contaminant threats and associated information</a:t>
            </a:r>
          </a:p>
          <a:p>
            <a:endParaRPr lang="en-US" sz="1000" dirty="0" smtClean="0"/>
          </a:p>
          <a:p>
            <a:r>
              <a:rPr lang="en-US" sz="2400" dirty="0" smtClean="0"/>
              <a:t>US EPA, Greater Cincinnati Water Works, &amp; Northern Kentucky Water District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EF27C3F-A08F-4C26-AAE9-BB5CBC5779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4343400"/>
            <a:ext cx="2948790" cy="211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1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4411571"/>
              </p:ext>
            </p:extLst>
          </p:nvPr>
        </p:nvGraphicFramePr>
        <p:xfrm>
          <a:off x="4830267" y="3352799"/>
          <a:ext cx="4313733" cy="3048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Acrobat Document" r:id="rId3" imgW="6415920" imgH="4533840" progId="Acrobat.Document.11">
                  <p:embed/>
                </p:oleObj>
              </mc:Choice>
              <mc:Fallback>
                <p:oleObj name="Acrobat Document" r:id="rId3" imgW="6415920" imgH="453384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30267" y="3352799"/>
                        <a:ext cx="4313733" cy="3048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Contaminant Source Inventory Project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9"/>
            <a:ext cx="7239000" cy="2709672"/>
          </a:xfrm>
        </p:spPr>
        <p:txBody>
          <a:bodyPr/>
          <a:lstStyle/>
          <a:p>
            <a:r>
              <a:rPr lang="en-US" sz="2400" dirty="0" smtClean="0"/>
              <a:t>Phase 1 – Maysville to Cincinnati</a:t>
            </a:r>
          </a:p>
          <a:p>
            <a:pPr lvl="1"/>
            <a:r>
              <a:rPr lang="en-US" sz="2000" dirty="0" smtClean="0"/>
              <a:t>Initial mapping completed Fall 2018</a:t>
            </a:r>
          </a:p>
          <a:p>
            <a:r>
              <a:rPr lang="en-US" sz="2400" dirty="0" smtClean="0"/>
              <a:t>Phase 2 –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Extend study area to upstream of Portsmouth, OH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Evaluate source water protection and emergency response priorities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Update Tier II data</a:t>
            </a:r>
            <a:endParaRPr lang="en-US" sz="20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3962400"/>
            <a:ext cx="5181600" cy="259080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dirty="0" smtClean="0"/>
              <a:t>Maysville and Portsmouth water utilities participating</a:t>
            </a:r>
          </a:p>
          <a:p>
            <a:r>
              <a:rPr lang="en-US" sz="2400" dirty="0" smtClean="0"/>
              <a:t>Time-of-travel model comparison</a:t>
            </a:r>
          </a:p>
          <a:p>
            <a:r>
              <a:rPr lang="en-US" sz="2400" dirty="0" smtClean="0"/>
              <a:t>Runs thru July 2019</a:t>
            </a:r>
          </a:p>
          <a:p>
            <a:r>
              <a:rPr lang="en-US" sz="2400" dirty="0" smtClean="0"/>
              <a:t>Potential to expand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6631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2033</TotalTime>
  <Words>274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Lucida Sans Unicode</vt:lpstr>
      <vt:lpstr>Verdana</vt:lpstr>
      <vt:lpstr>Wingdings 2</vt:lpstr>
      <vt:lpstr>Wingdings 3</vt:lpstr>
      <vt:lpstr>Concourse</vt:lpstr>
      <vt:lpstr>Acrobat Document</vt:lpstr>
      <vt:lpstr>Source Water Protection &amp; Emergency Response Update</vt:lpstr>
      <vt:lpstr>Program Elements</vt:lpstr>
      <vt:lpstr>Emergency Response</vt:lpstr>
      <vt:lpstr>What’s New With ODS</vt:lpstr>
      <vt:lpstr>Contaminant Source Inventory Pilot Project</vt:lpstr>
      <vt:lpstr>Contaminant Source Inventory Project</vt:lpstr>
      <vt:lpstr>Contaminant Source Inventory Project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Water Protection &amp; Emergency Response Update</dc:title>
  <dc:creator>sam</dc:creator>
  <cp:lastModifiedBy>Sam Dinkins</cp:lastModifiedBy>
  <cp:revision>136</cp:revision>
  <cp:lastPrinted>2018-05-18T19:36:13Z</cp:lastPrinted>
  <dcterms:created xsi:type="dcterms:W3CDTF">2017-01-18T14:33:23Z</dcterms:created>
  <dcterms:modified xsi:type="dcterms:W3CDTF">2019-06-04T12:55:58Z</dcterms:modified>
</cp:coreProperties>
</file>