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71" r:id="rId2"/>
    <p:sldId id="256" r:id="rId3"/>
    <p:sldId id="257" r:id="rId4"/>
    <p:sldId id="258" r:id="rId5"/>
    <p:sldId id="259" r:id="rId6"/>
    <p:sldId id="260" r:id="rId7"/>
    <p:sldId id="261" r:id="rId8"/>
    <p:sldId id="265" r:id="rId9"/>
    <p:sldId id="272" r:id="rId10"/>
    <p:sldId id="266" r:id="rId11"/>
    <p:sldId id="267" r:id="rId12"/>
    <p:sldId id="270" r:id="rId13"/>
    <p:sldId id="269" r:id="rId1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2E8"/>
          </a:solidFill>
        </a:fill>
      </a:tcStyle>
    </a:wholeTbl>
    <a:band2H>
      <a:tcTxStyle/>
      <a:tcStyle>
        <a:tcBdr/>
        <a:fill>
          <a:solidFill>
            <a:srgbClr val="E6EA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2E7CB"/>
          </a:solidFill>
        </a:fill>
      </a:tcStyle>
    </a:wholeTbl>
    <a:band2H>
      <a:tcTxStyle/>
      <a:tcStyle>
        <a:tcBdr/>
        <a:fill>
          <a:solidFill>
            <a:srgbClr val="F8F4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CDDE"/>
          </a:solidFill>
        </a:fill>
      </a:tcStyle>
    </a:wholeTbl>
    <a:band2H>
      <a:tcTxStyle/>
      <a:tcStyle>
        <a:tcBdr/>
        <a:fill>
          <a:solidFill>
            <a:srgbClr val="EBE8E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Helvetica Light"/>
          <a:ea typeface="Helvetica Light"/>
          <a:cs typeface="Helvetica Light"/>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0" d="100"/>
          <a:sy n="50" d="100"/>
        </p:scale>
        <p:origin x="1344"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9" name="Shape 179"/>
          <p:cNvSpPr>
            <a:spLocks noGrp="1" noRot="1" noChangeAspect="1"/>
          </p:cNvSpPr>
          <p:nvPr>
            <p:ph type="sldImg"/>
          </p:nvPr>
        </p:nvSpPr>
        <p:spPr>
          <a:xfrm>
            <a:off x="1143000" y="685800"/>
            <a:ext cx="4572000" cy="3429000"/>
          </a:xfrm>
          <a:prstGeom prst="rect">
            <a:avLst/>
          </a:prstGeom>
        </p:spPr>
        <p:txBody>
          <a:bodyPr/>
          <a:lstStyle/>
          <a:p>
            <a:endParaRPr/>
          </a:p>
        </p:txBody>
      </p:sp>
      <p:sp>
        <p:nvSpPr>
          <p:cNvPr id="180" name="Shape 18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316628608"/>
      </p:ext>
    </p:extLst>
  </p:cSld>
  <p:clrMap bg1="lt1" tx1="dk1" bg2="lt2" tx2="dk2" accent1="accent1" accent2="accent2" accent3="accent3" accent4="accent4" accent5="accent5" accent6="accent6" hlink="hlink" folHlink="folHlink"/>
  <p:notesStyle>
    <a:lvl1pPr defTabSz="457200" latinLnBrk="0">
      <a:lnSpc>
        <a:spcPct val="117999"/>
      </a:lnSpc>
      <a:defRPr>
        <a:latin typeface="+mn-lt"/>
        <a:ea typeface="+mn-ea"/>
        <a:cs typeface="+mn-cs"/>
        <a:sym typeface="Helvetica Neue"/>
      </a:defRPr>
    </a:lvl1pPr>
    <a:lvl2pPr indent="228600" defTabSz="457200" latinLnBrk="0">
      <a:lnSpc>
        <a:spcPct val="117999"/>
      </a:lnSpc>
      <a:defRPr>
        <a:latin typeface="+mn-lt"/>
        <a:ea typeface="+mn-ea"/>
        <a:cs typeface="+mn-cs"/>
        <a:sym typeface="Helvetica Neue"/>
      </a:defRPr>
    </a:lvl2pPr>
    <a:lvl3pPr indent="457200" defTabSz="457200" latinLnBrk="0">
      <a:lnSpc>
        <a:spcPct val="117999"/>
      </a:lnSpc>
      <a:defRPr>
        <a:latin typeface="+mn-lt"/>
        <a:ea typeface="+mn-ea"/>
        <a:cs typeface="+mn-cs"/>
        <a:sym typeface="Helvetica Neue"/>
      </a:defRPr>
    </a:lvl3pPr>
    <a:lvl4pPr indent="685800" defTabSz="457200" latinLnBrk="0">
      <a:lnSpc>
        <a:spcPct val="117999"/>
      </a:lnSpc>
      <a:defRPr>
        <a:latin typeface="+mn-lt"/>
        <a:ea typeface="+mn-ea"/>
        <a:cs typeface="+mn-cs"/>
        <a:sym typeface="Helvetica Neue"/>
      </a:defRPr>
    </a:lvl4pPr>
    <a:lvl5pPr indent="914400" defTabSz="457200" latinLnBrk="0">
      <a:lnSpc>
        <a:spcPct val="117999"/>
      </a:lnSpc>
      <a:defRPr>
        <a:latin typeface="+mn-lt"/>
        <a:ea typeface="+mn-ea"/>
        <a:cs typeface="+mn-cs"/>
        <a:sym typeface="Helvetica Neue"/>
      </a:defRPr>
    </a:lvl5pPr>
    <a:lvl6pPr indent="1143000" defTabSz="457200" latinLnBrk="0">
      <a:lnSpc>
        <a:spcPct val="117999"/>
      </a:lnSpc>
      <a:defRPr>
        <a:latin typeface="+mn-lt"/>
        <a:ea typeface="+mn-ea"/>
        <a:cs typeface="+mn-cs"/>
        <a:sym typeface="Helvetica Neue"/>
      </a:defRPr>
    </a:lvl6pPr>
    <a:lvl7pPr indent="1371600" defTabSz="457200" latinLnBrk="0">
      <a:lnSpc>
        <a:spcPct val="117999"/>
      </a:lnSpc>
      <a:defRPr>
        <a:latin typeface="+mn-lt"/>
        <a:ea typeface="+mn-ea"/>
        <a:cs typeface="+mn-cs"/>
        <a:sym typeface="Helvetica Neue"/>
      </a:defRPr>
    </a:lvl7pPr>
    <a:lvl8pPr indent="1600200" defTabSz="457200" latinLnBrk="0">
      <a:lnSpc>
        <a:spcPct val="117999"/>
      </a:lnSpc>
      <a:defRPr>
        <a:latin typeface="+mn-lt"/>
        <a:ea typeface="+mn-ea"/>
        <a:cs typeface="+mn-cs"/>
        <a:sym typeface="Helvetica Neue"/>
      </a:defRPr>
    </a:lvl8pPr>
    <a:lvl9pPr indent="1828800" defTabSz="457200" latinLnBrk="0">
      <a:lnSpc>
        <a:spcPct val="117999"/>
      </a:lnSpc>
      <a:defRPr>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OhioRiverBasinAllianc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noRot="1" noChangeAspect="1"/>
          </p:cNvSpPr>
          <p:nvPr>
            <p:ph type="sldImg"/>
          </p:nvPr>
        </p:nvSpPr>
        <p:spPr>
          <a:prstGeom prst="rect">
            <a:avLst/>
          </a:prstGeom>
        </p:spPr>
        <p:txBody>
          <a:bodyPr/>
          <a:lstStyle/>
          <a:p>
            <a:endParaRPr/>
          </a:p>
        </p:txBody>
      </p:sp>
      <p:sp>
        <p:nvSpPr>
          <p:cNvPr id="194" name="Shape 194"/>
          <p:cNvSpPr>
            <a:spLocks noGrp="1"/>
          </p:cNvSpPr>
          <p:nvPr>
            <p:ph type="body" sz="quarter" idx="1"/>
          </p:nvPr>
        </p:nvSpPr>
        <p:spPr>
          <a:prstGeom prst="rect">
            <a:avLst/>
          </a:prstGeom>
        </p:spPr>
        <p:txBody>
          <a:bodyPr/>
          <a:lstStyle/>
          <a:p>
            <a:pPr>
              <a:lnSpc>
                <a:spcPct val="117999"/>
              </a:lnSpc>
              <a:defRPr sz="1600"/>
            </a:pPr>
            <a:endParaRPr/>
          </a:p>
          <a:p>
            <a:pPr>
              <a:lnSpc>
                <a:spcPct val="117999"/>
              </a:lnSpc>
              <a:defRPr sz="1600"/>
            </a:pPr>
            <a:r>
              <a:t>The vision in 2009 was for an organization that would enable the region to “speak with one voice,” thereby gaining leverage, influence, and funding.</a:t>
            </a:r>
          </a:p>
          <a:p>
            <a:pPr>
              <a:lnSpc>
                <a:spcPct val="117999"/>
              </a:lnSpc>
              <a:defRPr sz="1600"/>
            </a:pPr>
            <a:endParaRPr/>
          </a:p>
          <a:p>
            <a:pPr>
              <a:lnSpc>
                <a:spcPct val="117999"/>
              </a:lnSpc>
              <a:defRPr sz="1600"/>
            </a:pPr>
            <a:r>
              <a:t>The Great Lakes Restoration Initiative Geographic Program, for example, gets $300 million this year to address the same types of problems we have in the Ohio River Basin. The Ohio River Basin does not even have a Geographic Program - zero dollars.</a:t>
            </a:r>
          </a:p>
          <a:p>
            <a:pPr>
              <a:lnSpc>
                <a:spcPct val="117999"/>
              </a:lnSpc>
              <a:defRPr sz="1600"/>
            </a:pPr>
            <a:endParaRPr/>
          </a:p>
          <a:p>
            <a:pPr>
              <a:lnSpc>
                <a:spcPct val="117999"/>
              </a:lnSpc>
              <a:defRPr sz="1600"/>
            </a:pPr>
            <a:r>
              <a:t>This vision led to the formation of ORBA as a voluntary association of Ohio River Basin stakeholder organizations. The ORBA collaboration develops and advocates for priorities and strategies to address complex water resource challenges in the Ohio River Basin with a unified voice.</a:t>
            </a:r>
          </a:p>
          <a:p>
            <a:pPr>
              <a:lnSpc>
                <a:spcPct val="117999"/>
              </a:lnSpc>
              <a:defRPr sz="1600"/>
            </a:pPr>
            <a:endParaRPr/>
          </a:p>
          <a:p>
            <a:pPr>
              <a:lnSpc>
                <a:spcPct val="117999"/>
              </a:lnSpc>
              <a:defRPr sz="1600"/>
            </a:pPr>
            <a:r>
              <a:t>ORBA pursues its mission by striving to: include all Ohio River Basin stakeholders, leverage existing authorities, resources and capabilities to accomplish ORBA’ goals, capitalize on existing collaborations, and</a:t>
            </a:r>
          </a:p>
          <a:p>
            <a:pPr>
              <a:lnSpc>
                <a:spcPct val="117999"/>
              </a:lnSpc>
              <a:defRPr sz="1600"/>
            </a:pPr>
            <a:r>
              <a:t>not impede or infringe on the mission of any other organization.</a:t>
            </a:r>
          </a:p>
        </p:txBody>
      </p:sp>
    </p:spTree>
    <p:extLst>
      <p:ext uri="{BB962C8B-B14F-4D97-AF65-F5344CB8AC3E}">
        <p14:creationId xmlns:p14="http://schemas.microsoft.com/office/powerpoint/2010/main" val="1634341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noRot="1" noChangeAspect="1"/>
          </p:cNvSpPr>
          <p:nvPr>
            <p:ph type="sldImg"/>
          </p:nvPr>
        </p:nvSpPr>
        <p:spPr>
          <a:prstGeom prst="rect">
            <a:avLst/>
          </a:prstGeom>
        </p:spPr>
        <p:txBody>
          <a:bodyPr/>
          <a:lstStyle/>
          <a:p>
            <a:endParaRPr/>
          </a:p>
        </p:txBody>
      </p:sp>
      <p:sp>
        <p:nvSpPr>
          <p:cNvPr id="199" name="Shape 199"/>
          <p:cNvSpPr>
            <a:spLocks noGrp="1"/>
          </p:cNvSpPr>
          <p:nvPr>
            <p:ph type="body" sz="quarter" idx="1"/>
          </p:nvPr>
        </p:nvSpPr>
        <p:spPr>
          <a:prstGeom prst="rect">
            <a:avLst/>
          </a:prstGeom>
        </p:spPr>
        <p:txBody>
          <a:bodyPr/>
          <a:lstStyle/>
          <a:p>
            <a:endParaRPr/>
          </a:p>
        </p:txBody>
      </p:sp>
    </p:spTree>
    <p:extLst>
      <p:ext uri="{BB962C8B-B14F-4D97-AF65-F5344CB8AC3E}">
        <p14:creationId xmlns:p14="http://schemas.microsoft.com/office/powerpoint/2010/main" val="2496149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noRot="1" noChangeAspect="1"/>
          </p:cNvSpPr>
          <p:nvPr>
            <p:ph type="sldImg"/>
          </p:nvPr>
        </p:nvSpPr>
        <p:spPr>
          <a:prstGeom prst="rect">
            <a:avLst/>
          </a:prstGeom>
        </p:spPr>
        <p:txBody>
          <a:bodyPr/>
          <a:lstStyle/>
          <a:p>
            <a:endParaRPr/>
          </a:p>
        </p:txBody>
      </p:sp>
      <p:sp>
        <p:nvSpPr>
          <p:cNvPr id="209" name="Shape 209"/>
          <p:cNvSpPr>
            <a:spLocks noGrp="1"/>
          </p:cNvSpPr>
          <p:nvPr>
            <p:ph type="body" sz="quarter" idx="1"/>
          </p:nvPr>
        </p:nvSpPr>
        <p:spPr>
          <a:prstGeom prst="rect">
            <a:avLst/>
          </a:prstGeom>
        </p:spPr>
        <p:txBody>
          <a:bodyPr/>
          <a:lstStyle/>
          <a:p>
            <a:r>
              <a:t>The Ohio River Basin’s abundant supply of clean, fresh water is vital to the regional economy and the health of its communities. Recognizing this, federal and state laws have been designed to ensure that water quality is sufficient to allow for a safe and sustainable public water supply, water-dependent economic activities, agriculture, healthy fish and wildlife populations, and water-related tourism and recreation. Additionally, water quality is increasingly linked to water quantity, in particular as governments address the threat of water shortages. </a:t>
            </a:r>
          </a:p>
        </p:txBody>
      </p:sp>
    </p:spTree>
    <p:extLst>
      <p:ext uri="{BB962C8B-B14F-4D97-AF65-F5344CB8AC3E}">
        <p14:creationId xmlns:p14="http://schemas.microsoft.com/office/powerpoint/2010/main" val="3801562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7929" indent="-277929" defTabSz="449833">
              <a:spcBef>
                <a:spcPts val="3200"/>
              </a:spcBef>
              <a:buSzPct val="100000"/>
              <a:defRPr sz="2772"/>
            </a:pPr>
            <a:r>
              <a:rPr lang="en-US" dirty="0" smtClean="0"/>
              <a:t>Advocate for ORSANCO, in collaboration with the States of the Ohio River Basin, to lead in the development and dissemination of flow and water quality data and information necessary for implementing drinking, storm and wastewater management programs that identify critical needs, protect source water, and advance solutions to the benefit of public health and safety, water infrastructure and delivery, ecosystem health and water quality.</a:t>
            </a:r>
          </a:p>
          <a:p>
            <a:pPr marL="277929" indent="-277929" defTabSz="449833">
              <a:spcBef>
                <a:spcPts val="3200"/>
              </a:spcBef>
              <a:buSzPct val="100000"/>
              <a:defRPr sz="2772"/>
            </a:pPr>
            <a:r>
              <a:rPr lang="en-US" dirty="0" smtClean="0"/>
              <a:t>Advocate for the State’s and US EPA’s efforts to implement the provisions of the Clean Water Act.</a:t>
            </a:r>
          </a:p>
          <a:p>
            <a:pPr marL="277929" indent="-277929" defTabSz="449833">
              <a:spcBef>
                <a:spcPts val="3200"/>
              </a:spcBef>
              <a:buSzPct val="100000"/>
              <a:defRPr sz="2772"/>
            </a:pPr>
            <a:r>
              <a:rPr lang="en-US" dirty="0" smtClean="0"/>
              <a:t>Encourage ORSANCO to identify and advance solutions to water management and infrastructure challenges by facilitating forums initiatives and partnerships including all Basin States utilizing ORSANCO’s committee structure.</a:t>
            </a:r>
            <a:endParaRPr lang="en-US" dirty="0"/>
          </a:p>
        </p:txBody>
      </p:sp>
    </p:spTree>
    <p:extLst>
      <p:ext uri="{BB962C8B-B14F-4D97-AF65-F5344CB8AC3E}">
        <p14:creationId xmlns:p14="http://schemas.microsoft.com/office/powerpoint/2010/main" val="3242976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7929" indent="-277929" defTabSz="449833">
              <a:spcBef>
                <a:spcPts val="3200"/>
              </a:spcBef>
              <a:buSzPct val="100000"/>
              <a:defRPr sz="2772"/>
            </a:pPr>
            <a:r>
              <a:rPr lang="en-US" dirty="0" smtClean="0"/>
              <a:t>Advocate for ORSANCO, in collaboration with the States of the Ohio River Basin, to lead in the development and dissemination of flow and water quality data and information necessary for implementing drinking, storm and wastewater management programs that identify critical needs, protect source water, and advance solutions to the benefit of public health and safety, water infrastructure and delivery, ecosystem health and water quality.</a:t>
            </a:r>
          </a:p>
          <a:p>
            <a:pPr marL="277929" indent="-277929" defTabSz="449833">
              <a:spcBef>
                <a:spcPts val="3200"/>
              </a:spcBef>
              <a:buSzPct val="100000"/>
              <a:defRPr sz="2772"/>
            </a:pPr>
            <a:r>
              <a:rPr lang="en-US" dirty="0" smtClean="0"/>
              <a:t>Advocate for the State’s and US EPA’s efforts to implement the provisions of the Clean Water Act.</a:t>
            </a:r>
          </a:p>
          <a:p>
            <a:pPr marL="277929" indent="-277929" defTabSz="449833">
              <a:spcBef>
                <a:spcPts val="3200"/>
              </a:spcBef>
              <a:buSzPct val="100000"/>
              <a:defRPr sz="2772"/>
            </a:pPr>
            <a:r>
              <a:rPr lang="en-US" dirty="0" smtClean="0"/>
              <a:t>Encourage ORSANCO to identify and advance solutions to water management and infrastructure challenges by facilitating forums initiatives and partnerships including all Basin States utilizing ORSANCO’s committee structure.</a:t>
            </a:r>
            <a:endParaRPr lang="en-US" dirty="0"/>
          </a:p>
        </p:txBody>
      </p:sp>
    </p:spTree>
    <p:extLst>
      <p:ext uri="{BB962C8B-B14F-4D97-AF65-F5344CB8AC3E}">
        <p14:creationId xmlns:p14="http://schemas.microsoft.com/office/powerpoint/2010/main" val="3286990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75481" indent="-775481" defTabSz="368045">
              <a:spcBef>
                <a:spcPts val="2600"/>
              </a:spcBef>
              <a:defRPr sz="2268"/>
            </a:pPr>
            <a:r>
              <a:rPr lang="en-US" dirty="0" smtClean="0"/>
              <a:t>Raise awareness of the fundamental value of water and the need for infrastructure improvements by advocating for federal legislation and funding to support and accelerate drinking, storm and wastewater infrastructure improvements through the Clean Water and Drinking Water State Revolving Fund programs and other water management programs. </a:t>
            </a:r>
          </a:p>
          <a:p>
            <a:pPr marL="775481" indent="-775481" defTabSz="368045">
              <a:spcBef>
                <a:spcPts val="2600"/>
              </a:spcBef>
              <a:defRPr sz="2268"/>
            </a:pPr>
            <a:r>
              <a:rPr lang="en-US" dirty="0" smtClean="0"/>
              <a:t>Advocate for federal funding to support the HTF Strategy: development of Basin-scale models; collaborative approach for monitoring nutrients and sediments in the ORB; and provision of access through public online portals to federal databases and tools for addressing nutrient reduction.</a:t>
            </a:r>
          </a:p>
          <a:p>
            <a:pPr marL="775481" indent="-775481" defTabSz="368045">
              <a:spcBef>
                <a:spcPts val="2600"/>
              </a:spcBef>
              <a:defRPr sz="2268"/>
            </a:pPr>
            <a:r>
              <a:rPr lang="en-US" dirty="0" smtClean="0"/>
              <a:t>Stabilize USGS super gauges in regards to the installation and maintenance for ORB rivers and critical watersheds.</a:t>
            </a:r>
          </a:p>
          <a:p>
            <a:pPr marL="775481" indent="-775481" defTabSz="368045">
              <a:spcBef>
                <a:spcPts val="2600"/>
              </a:spcBef>
              <a:defRPr sz="2268"/>
            </a:pPr>
            <a:r>
              <a:rPr lang="en-US" dirty="0" smtClean="0"/>
              <a:t>Develop ORB GIS platform mapping system that incorporates current water quality monitoring status.</a:t>
            </a:r>
          </a:p>
          <a:p>
            <a:endParaRPr lang="en-US" dirty="0"/>
          </a:p>
        </p:txBody>
      </p:sp>
    </p:spTree>
    <p:extLst>
      <p:ext uri="{BB962C8B-B14F-4D97-AF65-F5344CB8AC3E}">
        <p14:creationId xmlns:p14="http://schemas.microsoft.com/office/powerpoint/2010/main" val="3609795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a:spLocks noGrp="1" noRot="1" noChangeAspect="1"/>
          </p:cNvSpPr>
          <p:nvPr>
            <p:ph type="sldImg"/>
          </p:nvPr>
        </p:nvSpPr>
        <p:spPr>
          <a:prstGeom prst="rect">
            <a:avLst/>
          </a:prstGeom>
        </p:spPr>
        <p:txBody>
          <a:bodyPr/>
          <a:lstStyle/>
          <a:p>
            <a:endParaRPr/>
          </a:p>
        </p:txBody>
      </p:sp>
      <p:sp>
        <p:nvSpPr>
          <p:cNvPr id="247" name="Shape 247"/>
          <p:cNvSpPr>
            <a:spLocks noGrp="1"/>
          </p:cNvSpPr>
          <p:nvPr>
            <p:ph type="body" sz="quarter" idx="1"/>
          </p:nvPr>
        </p:nvSpPr>
        <p:spPr>
          <a:prstGeom prst="rect">
            <a:avLst/>
          </a:prstGeom>
        </p:spPr>
        <p:txBody>
          <a:bodyPr/>
          <a:lstStyle/>
          <a:p>
            <a:r>
              <a:t>You are invited to participate in ORBA. You can sign on at our website - </a:t>
            </a:r>
            <a:r>
              <a:rPr u="sng">
                <a:solidFill>
                  <a:srgbClr val="0000FF"/>
                </a:solidFill>
                <a:uFill>
                  <a:solidFill>
                    <a:srgbClr val="0000FF"/>
                  </a:solidFill>
                </a:uFill>
                <a:hlinkClick r:id="rId3"/>
              </a:rPr>
              <a:t>OhioRiverBasinAlliance.com</a:t>
            </a:r>
            <a:r>
              <a:t>. </a:t>
            </a:r>
          </a:p>
          <a:p>
            <a:endParaRPr/>
          </a:p>
          <a:p>
            <a:r>
              <a:t>Go to ORSANCO.usace.army.mil to provide input— What stakeholders need to be at the table? What documents should we review that focus on Basin wide ecosystem restoration and protection, water quality and availability, and adaptive management/resilience? And What do you see as the Basin-wide priorities for which strategies and action are needed?</a:t>
            </a:r>
          </a:p>
          <a:p>
            <a:r>
              <a:t>It is my hope that the approach we are pursuing together will result in a collaborative basin-wide strategy by 2020 that is united in vision, strategy and voice sufficient to give the Ohio River Basin the leverage, influence and funding appropriate to its significance to the nation. Thank you for being here today to do your part.</a:t>
            </a:r>
          </a:p>
        </p:txBody>
      </p:sp>
    </p:spTree>
    <p:extLst>
      <p:ext uri="{BB962C8B-B14F-4D97-AF65-F5344CB8AC3E}">
        <p14:creationId xmlns:p14="http://schemas.microsoft.com/office/powerpoint/2010/main" val="3128726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atin typeface="Helvetica Light"/>
                <a:ea typeface="Helvetica Light"/>
                <a:cs typeface="Helvetica Light"/>
                <a:sym typeface="Helvetica Light"/>
              </a:defRPr>
            </a:lvl1pPr>
            <a:lvl2pPr marL="0" indent="0" algn="ctr">
              <a:spcBef>
                <a:spcPts val="0"/>
              </a:spcBef>
              <a:buSzTx/>
              <a:buNone/>
              <a:defRPr sz="3200">
                <a:latin typeface="Helvetica Light"/>
                <a:ea typeface="Helvetica Light"/>
                <a:cs typeface="Helvetica Light"/>
                <a:sym typeface="Helvetica Light"/>
              </a:defRPr>
            </a:lvl2pPr>
            <a:lvl3pPr marL="0" indent="0" algn="ctr">
              <a:spcBef>
                <a:spcPts val="0"/>
              </a:spcBef>
              <a:buSzTx/>
              <a:buNone/>
              <a:defRPr sz="3200">
                <a:latin typeface="Helvetica Light"/>
                <a:ea typeface="Helvetica Light"/>
                <a:cs typeface="Helvetica Light"/>
                <a:sym typeface="Helvetica Light"/>
              </a:defRPr>
            </a:lvl3pPr>
            <a:lvl4pPr marL="0" indent="0" algn="ctr">
              <a:spcBef>
                <a:spcPts val="0"/>
              </a:spcBef>
              <a:buSzTx/>
              <a:buNone/>
              <a:defRPr sz="3200">
                <a:latin typeface="Helvetica Light"/>
                <a:ea typeface="Helvetica Light"/>
                <a:cs typeface="Helvetica Light"/>
                <a:sym typeface="Helvetica Light"/>
              </a:defRPr>
            </a:lvl4pPr>
            <a:lvl5pPr marL="0" indent="0" algn="ctr">
              <a:spcBef>
                <a:spcPts val="0"/>
              </a:spcBef>
              <a:buSzTx/>
              <a:buNone/>
              <a:defRPr sz="3200">
                <a:latin typeface="Helvetica Light"/>
                <a:ea typeface="Helvetica Light"/>
                <a:cs typeface="Helvetica Light"/>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Body Level One…"/>
          <p:cNvSpPr txBox="1">
            <a:spLocks noGrp="1"/>
          </p:cNvSpPr>
          <p:nvPr>
            <p:ph type="body" sz="quarter" idx="1"/>
          </p:nvPr>
        </p:nvSpPr>
        <p:spPr>
          <a:xfrm>
            <a:off x="1270000" y="6362700"/>
            <a:ext cx="10464800" cy="469900"/>
          </a:xfrm>
          <a:prstGeom prst="rect">
            <a:avLst/>
          </a:prstGeom>
        </p:spPr>
        <p:txBody>
          <a:bodyPr anchor="t"/>
          <a:lstStyle>
            <a:lvl1pPr marL="0" indent="0" algn="ctr">
              <a:spcBef>
                <a:spcPts val="0"/>
              </a:spcBef>
              <a:buSzTx/>
              <a:buNone/>
              <a:defRPr sz="2400"/>
            </a:lvl1pPr>
            <a:lvl2pPr marL="740833" indent="-296333" algn="ctr">
              <a:spcBef>
                <a:spcPts val="0"/>
              </a:spcBef>
              <a:defRPr sz="2400"/>
            </a:lvl2pPr>
            <a:lvl3pPr marL="1185333" indent="-296333" algn="ctr">
              <a:spcBef>
                <a:spcPts val="0"/>
              </a:spcBef>
              <a:defRPr sz="2400"/>
            </a:lvl3pPr>
            <a:lvl4pPr marL="1629833" indent="-296333" algn="ctr">
              <a:spcBef>
                <a:spcPts val="0"/>
              </a:spcBef>
              <a:defRPr sz="2400"/>
            </a:lvl4pPr>
            <a:lvl5pPr marL="2074333" indent="-296333" algn="ctr">
              <a:spcBef>
                <a:spcPts val="0"/>
              </a:spcBef>
              <a:defRPr sz="2400"/>
            </a:lvl5pPr>
          </a:lstStyle>
          <a:p>
            <a:r>
              <a:t>Body Level One</a:t>
            </a:r>
          </a:p>
          <a:p>
            <a:pPr lvl="1"/>
            <a:r>
              <a:t>Body Level Two</a:t>
            </a:r>
          </a:p>
          <a:p>
            <a:pPr lvl="2"/>
            <a:r>
              <a:t>Body Level Three</a:t>
            </a:r>
          </a:p>
          <a:p>
            <a:pPr lvl="3"/>
            <a:r>
              <a:t>Body Level Four</a:t>
            </a:r>
          </a:p>
          <a:p>
            <a:pPr lvl="4"/>
            <a:r>
              <a:t>Body Level Five</a:t>
            </a:r>
          </a:p>
        </p:txBody>
      </p:sp>
      <p:sp>
        <p:nvSpPr>
          <p:cNvPr id="94" name="“Type a quote here.”"/>
          <p:cNvSpPr txBox="1">
            <a:spLocks noGrp="1"/>
          </p:cNvSpPr>
          <p:nvPr>
            <p:ph type="body" sz="quarter" idx="13"/>
          </p:nvPr>
        </p:nvSpPr>
        <p:spPr>
          <a:xfrm>
            <a:off x="1270000" y="4267200"/>
            <a:ext cx="10464800" cy="685800"/>
          </a:xfrm>
          <a:prstGeom prst="rect">
            <a:avLst/>
          </a:prstGeom>
        </p:spPr>
        <p:txBody>
          <a:bodyPr/>
          <a:lstStyle/>
          <a:p>
            <a:pPr marL="0" indent="0" algn="ctr">
              <a:spcBef>
                <a:spcPts val="0"/>
              </a:spcBef>
              <a:buSzTx/>
              <a:buNone/>
              <a:defRPr sz="3800">
                <a:latin typeface="Helvetica Light"/>
                <a:ea typeface="Helvetica Light"/>
                <a:cs typeface="Helvetica Light"/>
                <a:sym typeface="Helvetica Light"/>
              </a:defRPr>
            </a:pPr>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17" name="Title Text"/>
          <p:cNvSpPr txBox="1">
            <a:spLocks noGrp="1"/>
          </p:cNvSpPr>
          <p:nvPr>
            <p:ph type="title"/>
          </p:nvPr>
        </p:nvSpPr>
        <p:spPr>
          <a:prstGeom prst="rect">
            <a:avLst/>
          </a:prstGeom>
        </p:spPr>
        <p:txBody>
          <a:bodyPr/>
          <a:lstStyle/>
          <a:p>
            <a:r>
              <a:t>Title Text</a:t>
            </a:r>
          </a:p>
        </p:txBody>
      </p:sp>
      <p:sp>
        <p:nvSpPr>
          <p:cNvPr id="118" name="Body Level One…"/>
          <p:cNvSpPr txBox="1">
            <a:spLocks noGrp="1"/>
          </p:cNvSpPr>
          <p:nvPr>
            <p:ph type="body" idx="1"/>
          </p:nvPr>
        </p:nvSpPr>
        <p:spPr>
          <a:prstGeom prst="rect">
            <a:avLst/>
          </a:prstGeom>
        </p:spPr>
        <p:txBody>
          <a:bodyPr/>
          <a:lstStyle>
            <a:lvl1pPr>
              <a:defRPr>
                <a:latin typeface="Helvetica Light"/>
                <a:ea typeface="Helvetica Light"/>
                <a:cs typeface="Helvetica Light"/>
                <a:sym typeface="Helvetica Light"/>
              </a:defRPr>
            </a:lvl1pPr>
            <a:lvl2pPr>
              <a:defRPr>
                <a:latin typeface="Helvetica Light"/>
                <a:ea typeface="Helvetica Light"/>
                <a:cs typeface="Helvetica Light"/>
                <a:sym typeface="Helvetica Light"/>
              </a:defRPr>
            </a:lvl2pPr>
            <a:lvl3pPr>
              <a:defRPr>
                <a:latin typeface="Helvetica Light"/>
                <a:ea typeface="Helvetica Light"/>
                <a:cs typeface="Helvetica Light"/>
                <a:sym typeface="Helvetica Light"/>
              </a:defRPr>
            </a:lvl3pPr>
            <a:lvl4pPr>
              <a:defRPr>
                <a:latin typeface="Helvetica Light"/>
                <a:ea typeface="Helvetica Light"/>
                <a:cs typeface="Helvetica Light"/>
                <a:sym typeface="Helvetica Light"/>
              </a:defRPr>
            </a:lvl4pPr>
            <a:lvl5pPr>
              <a:defRPr>
                <a:latin typeface="Helvetica Light"/>
                <a:ea typeface="Helvetica Light"/>
                <a:cs typeface="Helvetica Light"/>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126" name="Title Text"/>
          <p:cNvSpPr txBox="1">
            <a:spLocks noGrp="1"/>
          </p:cNvSpPr>
          <p:nvPr>
            <p:ph type="title"/>
          </p:nvPr>
        </p:nvSpPr>
        <p:spPr>
          <a:prstGeom prst="rect">
            <a:avLst/>
          </a:prstGeom>
        </p:spPr>
        <p:txBody>
          <a:bodyPr/>
          <a:lstStyle/>
          <a:p>
            <a:r>
              <a:t>Title Text</a:t>
            </a:r>
          </a:p>
        </p:txBody>
      </p:sp>
      <p:sp>
        <p:nvSpPr>
          <p:cNvPr id="127" name="Body Level One…"/>
          <p:cNvSpPr txBox="1">
            <a:spLocks noGrp="1"/>
          </p:cNvSpPr>
          <p:nvPr>
            <p:ph type="body" sz="half" idx="1"/>
          </p:nvPr>
        </p:nvSpPr>
        <p:spPr>
          <a:xfrm>
            <a:off x="650240" y="2275839"/>
            <a:ext cx="5743789" cy="6436928"/>
          </a:xfrm>
          <a:prstGeom prst="rect">
            <a:avLst/>
          </a:prstGeom>
        </p:spPr>
        <p:txBody>
          <a:bodyPr/>
          <a:lstStyle>
            <a:lvl1pPr>
              <a:defRPr>
                <a:latin typeface="Helvetica Light"/>
                <a:ea typeface="Helvetica Light"/>
                <a:cs typeface="Helvetica Light"/>
                <a:sym typeface="Helvetica Light"/>
              </a:defRPr>
            </a:lvl1pPr>
            <a:lvl2pPr marL="915147" indent="-470646">
              <a:defRPr>
                <a:latin typeface="Helvetica Light"/>
                <a:ea typeface="Helvetica Light"/>
                <a:cs typeface="Helvetica Light"/>
                <a:sym typeface="Helvetica Light"/>
              </a:defRPr>
            </a:lvl2pPr>
            <a:lvl3pPr marL="1460500" indent="-571500">
              <a:defRPr>
                <a:latin typeface="Helvetica Light"/>
                <a:ea typeface="Helvetica Light"/>
                <a:cs typeface="Helvetica Light"/>
                <a:sym typeface="Helvetica Light"/>
              </a:defRPr>
            </a:lvl3pPr>
            <a:lvl4pPr marL="1973578" indent="-640078">
              <a:defRPr>
                <a:latin typeface="Helvetica Light"/>
                <a:ea typeface="Helvetica Light"/>
                <a:cs typeface="Helvetica Light"/>
                <a:sym typeface="Helvetica Light"/>
              </a:defRPr>
            </a:lvl4pPr>
            <a:lvl5pPr marL="2418078" indent="-640078">
              <a:defRPr>
                <a:latin typeface="Helvetica Light"/>
                <a:ea typeface="Helvetica Light"/>
                <a:cs typeface="Helvetica Light"/>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1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35" name="Title Text"/>
          <p:cNvSpPr txBox="1">
            <a:spLocks noGrp="1"/>
          </p:cNvSpPr>
          <p:nvPr>
            <p:ph type="title"/>
          </p:nvPr>
        </p:nvSpPr>
        <p:spPr>
          <a:prstGeom prst="rect">
            <a:avLst/>
          </a:prstGeom>
        </p:spPr>
        <p:txBody>
          <a:bodyPr/>
          <a:lstStyle/>
          <a:p>
            <a:r>
              <a:t>Title Text</a:t>
            </a:r>
          </a:p>
        </p:txBody>
      </p:sp>
      <p:sp>
        <p:nvSpPr>
          <p:cNvPr id="136" name="Body Level One…"/>
          <p:cNvSpPr txBox="1">
            <a:spLocks noGrp="1"/>
          </p:cNvSpPr>
          <p:nvPr>
            <p:ph type="body" idx="1"/>
          </p:nvPr>
        </p:nvSpPr>
        <p:spPr>
          <a:prstGeom prst="rect">
            <a:avLst/>
          </a:prstGeom>
        </p:spPr>
        <p:txBody>
          <a:bodyPr/>
          <a:lstStyle>
            <a:lvl1pPr>
              <a:defRPr>
                <a:latin typeface="Helvetica Light"/>
                <a:ea typeface="Helvetica Light"/>
                <a:cs typeface="Helvetica Light"/>
                <a:sym typeface="Helvetica Light"/>
              </a:defRPr>
            </a:lvl1pPr>
            <a:lvl2pPr>
              <a:defRPr>
                <a:latin typeface="Helvetica Light"/>
                <a:ea typeface="Helvetica Light"/>
                <a:cs typeface="Helvetica Light"/>
                <a:sym typeface="Helvetica Light"/>
              </a:defRPr>
            </a:lvl2pPr>
            <a:lvl3pPr>
              <a:defRPr>
                <a:latin typeface="Helvetica Light"/>
                <a:ea typeface="Helvetica Light"/>
                <a:cs typeface="Helvetica Light"/>
                <a:sym typeface="Helvetica Light"/>
              </a:defRPr>
            </a:lvl3pPr>
            <a:lvl4pPr>
              <a:defRPr>
                <a:latin typeface="Helvetica Light"/>
                <a:ea typeface="Helvetica Light"/>
                <a:cs typeface="Helvetica Light"/>
                <a:sym typeface="Helvetica Light"/>
              </a:defRPr>
            </a:lvl4pPr>
            <a:lvl5pPr>
              <a:defRPr>
                <a:latin typeface="Helvetica Light"/>
                <a:ea typeface="Helvetica Light"/>
                <a:cs typeface="Helvetica Light"/>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13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44" name="Title Text"/>
          <p:cNvSpPr txBox="1">
            <a:spLocks noGrp="1"/>
          </p:cNvSpPr>
          <p:nvPr>
            <p:ph type="title"/>
          </p:nvPr>
        </p:nvSpPr>
        <p:spPr>
          <a:prstGeom prst="rect">
            <a:avLst/>
          </a:prstGeom>
        </p:spPr>
        <p:txBody>
          <a:bodyPr/>
          <a:lstStyle/>
          <a:p>
            <a:r>
              <a:t>Title Text</a:t>
            </a:r>
          </a:p>
        </p:txBody>
      </p:sp>
      <p:sp>
        <p:nvSpPr>
          <p:cNvPr id="145" name="Body Level One…"/>
          <p:cNvSpPr txBox="1">
            <a:spLocks noGrp="1"/>
          </p:cNvSpPr>
          <p:nvPr>
            <p:ph type="body" idx="1"/>
          </p:nvPr>
        </p:nvSpPr>
        <p:spPr>
          <a:prstGeom prst="rect">
            <a:avLst/>
          </a:prstGeom>
        </p:spPr>
        <p:txBody>
          <a:bodyPr/>
          <a:lstStyle>
            <a:lvl1pPr>
              <a:defRPr>
                <a:latin typeface="Helvetica Light"/>
                <a:ea typeface="Helvetica Light"/>
                <a:cs typeface="Helvetica Light"/>
                <a:sym typeface="Helvetica Light"/>
              </a:defRPr>
            </a:lvl1pPr>
            <a:lvl2pPr>
              <a:defRPr>
                <a:latin typeface="Helvetica Light"/>
                <a:ea typeface="Helvetica Light"/>
                <a:cs typeface="Helvetica Light"/>
                <a:sym typeface="Helvetica Light"/>
              </a:defRPr>
            </a:lvl2pPr>
            <a:lvl3pPr>
              <a:defRPr>
                <a:latin typeface="Helvetica Light"/>
                <a:ea typeface="Helvetica Light"/>
                <a:cs typeface="Helvetica Light"/>
                <a:sym typeface="Helvetica Light"/>
              </a:defRPr>
            </a:lvl3pPr>
            <a:lvl4pPr>
              <a:defRPr>
                <a:latin typeface="Helvetica Light"/>
                <a:ea typeface="Helvetica Light"/>
                <a:cs typeface="Helvetica Light"/>
                <a:sym typeface="Helvetica Light"/>
              </a:defRPr>
            </a:lvl4pPr>
            <a:lvl5pPr>
              <a:defRPr>
                <a:latin typeface="Helvetica Light"/>
                <a:ea typeface="Helvetica Light"/>
                <a:cs typeface="Helvetica Light"/>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53" name="Title Text"/>
          <p:cNvSpPr txBox="1">
            <a:spLocks noGrp="1"/>
          </p:cNvSpPr>
          <p:nvPr>
            <p:ph type="title"/>
          </p:nvPr>
        </p:nvSpPr>
        <p:spPr>
          <a:prstGeom prst="rect">
            <a:avLst/>
          </a:prstGeom>
        </p:spPr>
        <p:txBody>
          <a:bodyPr/>
          <a:lstStyle/>
          <a:p>
            <a:r>
              <a:t>Title Text</a:t>
            </a:r>
          </a:p>
        </p:txBody>
      </p:sp>
      <p:sp>
        <p:nvSpPr>
          <p:cNvPr id="154"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55" name="Slide Number"/>
          <p:cNvSpPr txBox="1">
            <a:spLocks noGrp="1"/>
          </p:cNvSpPr>
          <p:nvPr>
            <p:ph type="sldNum" sz="quarter" idx="2"/>
          </p:nvPr>
        </p:nvSpPr>
        <p:spPr>
          <a:xfrm>
            <a:off x="6311798" y="925195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162" name="Title Text"/>
          <p:cNvSpPr txBox="1">
            <a:spLocks noGrp="1"/>
          </p:cNvSpPr>
          <p:nvPr>
            <p:ph type="title"/>
          </p:nvPr>
        </p:nvSpPr>
        <p:spPr>
          <a:prstGeom prst="rect">
            <a:avLst/>
          </a:prstGeom>
        </p:spPr>
        <p:txBody>
          <a:bodyPr/>
          <a:lstStyle/>
          <a:p>
            <a:r>
              <a:t>Title Text</a:t>
            </a:r>
          </a:p>
        </p:txBody>
      </p:sp>
      <p:sp>
        <p:nvSpPr>
          <p:cNvPr id="163" name="Body Level One…"/>
          <p:cNvSpPr txBox="1">
            <a:spLocks noGrp="1"/>
          </p:cNvSpPr>
          <p:nvPr>
            <p:ph type="body" sz="half" idx="1"/>
          </p:nvPr>
        </p:nvSpPr>
        <p:spPr>
          <a:xfrm>
            <a:off x="650240" y="2275840"/>
            <a:ext cx="5743788" cy="6436926"/>
          </a:xfrm>
          <a:prstGeom prst="rect">
            <a:avLst/>
          </a:prstGeom>
        </p:spPr>
        <p:txBody>
          <a:bodyPr/>
          <a:lstStyle>
            <a:lvl2pPr marL="915147" indent="-470647"/>
            <a:lvl3pPr marL="1460500" indent="-571500"/>
            <a:lvl4pPr marL="1973579" indent="-640079"/>
            <a:lvl5pPr marL="2418079" indent="-640079"/>
          </a:lstStyle>
          <a:p>
            <a:r>
              <a:t>Body Level One</a:t>
            </a:r>
          </a:p>
          <a:p>
            <a:pPr lvl="1"/>
            <a:r>
              <a:t>Body Level Two</a:t>
            </a:r>
          </a:p>
          <a:p>
            <a:pPr lvl="2"/>
            <a:r>
              <a:t>Body Level Three</a:t>
            </a:r>
          </a:p>
          <a:p>
            <a:pPr lvl="3"/>
            <a:r>
              <a:t>Body Level Four</a:t>
            </a:r>
          </a:p>
          <a:p>
            <a:pPr lvl="4"/>
            <a:r>
              <a:t>Body Level Five</a:t>
            </a:r>
          </a:p>
        </p:txBody>
      </p:sp>
      <p:sp>
        <p:nvSpPr>
          <p:cNvPr id="164" name="Slide Number"/>
          <p:cNvSpPr txBox="1">
            <a:spLocks noGrp="1"/>
          </p:cNvSpPr>
          <p:nvPr>
            <p:ph type="sldNum" sz="quarter" idx="2"/>
          </p:nvPr>
        </p:nvSpPr>
        <p:spPr>
          <a:xfrm>
            <a:off x="6311798" y="925195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71" name="Title Text"/>
          <p:cNvSpPr txBox="1">
            <a:spLocks noGrp="1"/>
          </p:cNvSpPr>
          <p:nvPr>
            <p:ph type="title"/>
          </p:nvPr>
        </p:nvSpPr>
        <p:spPr>
          <a:prstGeom prst="rect">
            <a:avLst/>
          </a:prstGeom>
        </p:spPr>
        <p:txBody>
          <a:bodyPr/>
          <a:lstStyle/>
          <a:p>
            <a:r>
              <a:t>Title Text</a:t>
            </a:r>
          </a:p>
        </p:txBody>
      </p:sp>
      <p:sp>
        <p:nvSpPr>
          <p:cNvPr id="17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atin typeface="Helvetica Light"/>
                <a:ea typeface="Helvetica Light"/>
                <a:cs typeface="Helvetica Light"/>
                <a:sym typeface="Helvetica Light"/>
              </a:defRPr>
            </a:lvl1pPr>
            <a:lvl2pPr marL="0" indent="0" algn="ctr">
              <a:spcBef>
                <a:spcPts val="0"/>
              </a:spcBef>
              <a:buSzTx/>
              <a:buNone/>
              <a:defRPr sz="3200">
                <a:latin typeface="Helvetica Light"/>
                <a:ea typeface="Helvetica Light"/>
                <a:cs typeface="Helvetica Light"/>
                <a:sym typeface="Helvetica Light"/>
              </a:defRPr>
            </a:lvl2pPr>
            <a:lvl3pPr marL="0" indent="0" algn="ctr">
              <a:spcBef>
                <a:spcPts val="0"/>
              </a:spcBef>
              <a:buSzTx/>
              <a:buNone/>
              <a:defRPr sz="3200">
                <a:latin typeface="Helvetica Light"/>
                <a:ea typeface="Helvetica Light"/>
                <a:cs typeface="Helvetica Light"/>
                <a:sym typeface="Helvetica Light"/>
              </a:defRPr>
            </a:lvl3pPr>
            <a:lvl4pPr marL="0" indent="0" algn="ctr">
              <a:spcBef>
                <a:spcPts val="0"/>
              </a:spcBef>
              <a:buSzTx/>
              <a:buNone/>
              <a:defRPr sz="3200">
                <a:latin typeface="Helvetica Light"/>
                <a:ea typeface="Helvetica Light"/>
                <a:cs typeface="Helvetica Light"/>
                <a:sym typeface="Helvetica Light"/>
              </a:defRPr>
            </a:lvl4pPr>
            <a:lvl5pPr marL="0" indent="0" algn="ctr">
              <a:spcBef>
                <a:spcPts val="0"/>
              </a:spcBef>
              <a:buSzTx/>
              <a:buNone/>
              <a:defRPr sz="3200">
                <a:latin typeface="Helvetica Light"/>
                <a:ea typeface="Helvetica Light"/>
                <a:cs typeface="Helvetica Light"/>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lgn="ct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atin typeface="Helvetica Light"/>
                <a:ea typeface="Helvetica Light"/>
                <a:cs typeface="Helvetica Light"/>
                <a:sym typeface="Helvetica Light"/>
              </a:defRPr>
            </a:lvl1pPr>
            <a:lvl2pPr marL="0" indent="0" algn="ctr">
              <a:spcBef>
                <a:spcPts val="0"/>
              </a:spcBef>
              <a:buSzTx/>
              <a:buNone/>
              <a:defRPr sz="3200">
                <a:latin typeface="Helvetica Light"/>
                <a:ea typeface="Helvetica Light"/>
                <a:cs typeface="Helvetica Light"/>
                <a:sym typeface="Helvetica Light"/>
              </a:defRPr>
            </a:lvl2pPr>
            <a:lvl3pPr marL="0" indent="0" algn="ctr">
              <a:spcBef>
                <a:spcPts val="0"/>
              </a:spcBef>
              <a:buSzTx/>
              <a:buNone/>
              <a:defRPr sz="3200">
                <a:latin typeface="Helvetica Light"/>
                <a:ea typeface="Helvetica Light"/>
                <a:cs typeface="Helvetica Light"/>
                <a:sym typeface="Helvetica Light"/>
              </a:defRPr>
            </a:lvl3pPr>
            <a:lvl4pPr marL="0" indent="0" algn="ctr">
              <a:spcBef>
                <a:spcPts val="0"/>
              </a:spcBef>
              <a:buSzTx/>
              <a:buNone/>
              <a:defRPr sz="3200">
                <a:latin typeface="Helvetica Light"/>
                <a:ea typeface="Helvetica Light"/>
                <a:cs typeface="Helvetica Light"/>
                <a:sym typeface="Helvetica Light"/>
              </a:defRPr>
            </a:lvl4pPr>
            <a:lvl5pPr marL="0" indent="0" algn="ctr">
              <a:spcBef>
                <a:spcPts val="0"/>
              </a:spcBef>
              <a:buSzTx/>
              <a:buNone/>
              <a:defRPr sz="3200">
                <a:latin typeface="Helvetica Light"/>
                <a:ea typeface="Helvetica Light"/>
                <a:cs typeface="Helvetica Light"/>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6724518" y="889000"/>
            <a:ext cx="5334002" cy="3771900"/>
          </a:xfrm>
          <a:prstGeom prst="rect">
            <a:avLst/>
          </a:prstGeom>
        </p:spPr>
        <p:txBody>
          <a:bodyPr lIns="91439" tIns="45719" rIns="91439" bIns="45719" anchor="t">
            <a:noAutofit/>
          </a:bodyPr>
          <a:lstStyle/>
          <a:p>
            <a:endParaRPr/>
          </a:p>
        </p:txBody>
      </p:sp>
      <p:sp>
        <p:nvSpPr>
          <p:cNvPr id="85" name="Image"/>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marL="0" marR="0" indent="0" algn="l"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Helvetica Light"/>
          <a:ea typeface="Helvetica Light"/>
          <a:cs typeface="Helvetica Light"/>
          <a:sym typeface="Helvetica Light"/>
        </a:defRPr>
      </a:lvl1pPr>
      <a:lvl2pPr marL="0" marR="0" indent="0" algn="l"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Helvetica Light"/>
          <a:ea typeface="Helvetica Light"/>
          <a:cs typeface="Helvetica Light"/>
          <a:sym typeface="Helvetica Light"/>
        </a:defRPr>
      </a:lvl2pPr>
      <a:lvl3pPr marL="0" marR="0" indent="0" algn="l"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Helvetica Light"/>
          <a:ea typeface="Helvetica Light"/>
          <a:cs typeface="Helvetica Light"/>
          <a:sym typeface="Helvetica Light"/>
        </a:defRPr>
      </a:lvl3pPr>
      <a:lvl4pPr marL="0" marR="0" indent="0" algn="l"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Helvetica Light"/>
          <a:ea typeface="Helvetica Light"/>
          <a:cs typeface="Helvetica Light"/>
          <a:sym typeface="Helvetica Light"/>
        </a:defRPr>
      </a:lvl4pPr>
      <a:lvl5pPr marL="0" marR="0" indent="0" algn="l"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Helvetica Light"/>
          <a:ea typeface="Helvetica Light"/>
          <a:cs typeface="Helvetica Light"/>
          <a:sym typeface="Helvetica Light"/>
        </a:defRPr>
      </a:lvl5pPr>
      <a:lvl6pPr marL="0" marR="0" indent="0" algn="l"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Helvetica Light"/>
          <a:ea typeface="Helvetica Light"/>
          <a:cs typeface="Helvetica Light"/>
          <a:sym typeface="Helvetica Light"/>
        </a:defRPr>
      </a:lvl6pPr>
      <a:lvl7pPr marL="0" marR="0" indent="0" algn="l"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Helvetica Light"/>
          <a:ea typeface="Helvetica Light"/>
          <a:cs typeface="Helvetica Light"/>
          <a:sym typeface="Helvetica Light"/>
        </a:defRPr>
      </a:lvl7pPr>
      <a:lvl8pPr marL="0" marR="0" indent="0" algn="l"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Helvetica Light"/>
          <a:ea typeface="Helvetica Light"/>
          <a:cs typeface="Helvetica Light"/>
          <a:sym typeface="Helvetica Light"/>
        </a:defRPr>
      </a:lvl8pPr>
      <a:lvl9pPr marL="0" marR="0" indent="0" algn="l"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Helvetica Light"/>
          <a:ea typeface="Helvetica Light"/>
          <a:cs typeface="Helvetica Light"/>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j-lt"/>
          <a:ea typeface="+mj-ea"/>
          <a:cs typeface="+mj-cs"/>
          <a:sym typeface="Helvetica"/>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j-lt"/>
          <a:ea typeface="+mj-ea"/>
          <a:cs typeface="+mj-cs"/>
          <a:sym typeface="Helvetica"/>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j-lt"/>
          <a:ea typeface="+mj-ea"/>
          <a:cs typeface="+mj-cs"/>
          <a:sym typeface="Helvetica"/>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j-lt"/>
          <a:ea typeface="+mj-ea"/>
          <a:cs typeface="+mj-cs"/>
          <a:sym typeface="Helvetica"/>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j-lt"/>
          <a:ea typeface="+mj-ea"/>
          <a:cs typeface="+mj-cs"/>
          <a:sym typeface="Helvetica"/>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j-lt"/>
          <a:ea typeface="+mj-ea"/>
          <a:cs typeface="+mj-cs"/>
          <a:sym typeface="Helvetica"/>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j-lt"/>
          <a:ea typeface="+mj-ea"/>
          <a:cs typeface="+mj-cs"/>
          <a:sym typeface="Helvetica"/>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j-lt"/>
          <a:ea typeface="+mj-ea"/>
          <a:cs typeface="+mj-cs"/>
          <a:sym typeface="Helvetica"/>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j-lt"/>
          <a:ea typeface="+mj-ea"/>
          <a:cs typeface="+mj-cs"/>
          <a:sym typeface="Helvetica"/>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5.tif"/><Relationship Id="rId5" Type="http://schemas.openxmlformats.org/officeDocument/2006/relationships/image" Target="../media/image4.tif"/><Relationship Id="rId4" Type="http://schemas.openxmlformats.org/officeDocument/2006/relationships/image" Target="../media/image3.tif"/></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3.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mailto:ORSANCO@USACE.Army.Mil" TargetMode="External"/><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3.tif"/><Relationship Id="rId5" Type="http://schemas.openxmlformats.org/officeDocument/2006/relationships/image" Target="../media/image4.tif"/><Relationship Id="rId4" Type="http://schemas.openxmlformats.org/officeDocument/2006/relationships/hyperlink" Target="http://OhioRiverBasinAlliance.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tif"/><Relationship Id="rId2" Type="http://schemas.openxmlformats.org/officeDocument/2006/relationships/notesSlide" Target="../notesSlides/notesSlide1.xml"/><Relationship Id="rId1" Type="http://schemas.openxmlformats.org/officeDocument/2006/relationships/slideLayout" Target="../slideLayouts/slideLayout16.xml"/><Relationship Id="rId5" Type="http://schemas.openxmlformats.org/officeDocument/2006/relationships/image" Target="../media/image5.tif"/><Relationship Id="rId4" Type="http://schemas.openxmlformats.org/officeDocument/2006/relationships/image" Target="../media/image3.tif"/></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6448" y="863252"/>
            <a:ext cx="11765430" cy="2159000"/>
          </a:xfrm>
        </p:spPr>
        <p:txBody>
          <a:bodyPr>
            <a:normAutofit fontScale="90000"/>
          </a:bodyPr>
          <a:lstStyle/>
          <a:p>
            <a:pPr algn="ctr"/>
            <a:r>
              <a:rPr lang="en-US" dirty="0" smtClean="0">
                <a:ln w="0"/>
                <a:solidFill>
                  <a:schemeClr val="accent1"/>
                </a:solidFill>
                <a:effectLst>
                  <a:outerShdw blurRad="38100" dist="25400" dir="5400000" algn="ctr" rotWithShape="0">
                    <a:srgbClr val="6E747A">
                      <a:alpha val="43000"/>
                    </a:srgbClr>
                  </a:outerShdw>
                </a:effectLst>
              </a:rPr>
              <a:t>What are the biggest challenges to </a:t>
            </a:r>
            <a:r>
              <a:rPr lang="en-US" smtClean="0">
                <a:ln w="0"/>
                <a:solidFill>
                  <a:schemeClr val="accent1"/>
                </a:solidFill>
                <a:effectLst>
                  <a:outerShdw blurRad="38100" dist="25400" dir="5400000" algn="ctr" rotWithShape="0">
                    <a:srgbClr val="6E747A">
                      <a:alpha val="43000"/>
                    </a:srgbClr>
                  </a:outerShdw>
                </a:effectLst>
              </a:rPr>
              <a:t>abundant clean water in the ORB?</a:t>
            </a:r>
            <a:endParaRPr lang="en-US" dirty="0">
              <a:ln w="0"/>
              <a:solidFill>
                <a:schemeClr val="accent1"/>
              </a:solidFill>
              <a:effectLst>
                <a:outerShdw blurRad="38100" dist="25400" dir="5400000" algn="ctr" rotWithShape="0">
                  <a:srgbClr val="6E747A">
                    <a:alpha val="43000"/>
                  </a:srgbClr>
                </a:outerShdw>
              </a:effectLst>
            </a:endParaRPr>
          </a:p>
        </p:txBody>
      </p:sp>
      <p:pic>
        <p:nvPicPr>
          <p:cNvPr id="8" name="Picture 7"/>
          <p:cNvPicPr>
            <a:picLocks noChangeAspect="1"/>
          </p:cNvPicPr>
          <p:nvPr/>
        </p:nvPicPr>
        <p:blipFill>
          <a:blip r:embed="rId2"/>
          <a:stretch>
            <a:fillRect/>
          </a:stretch>
        </p:blipFill>
        <p:spPr>
          <a:xfrm>
            <a:off x="747810" y="4159272"/>
            <a:ext cx="11542707" cy="1282523"/>
          </a:xfrm>
          <a:prstGeom prst="rect">
            <a:avLst/>
          </a:prstGeom>
        </p:spPr>
      </p:pic>
      <p:pic>
        <p:nvPicPr>
          <p:cNvPr id="4" name="Image" descr="Image"/>
          <p:cNvPicPr>
            <a:picLocks noChangeAspect="1"/>
          </p:cNvPicPr>
          <p:nvPr/>
        </p:nvPicPr>
        <p:blipFill>
          <a:blip r:embed="rId3">
            <a:extLst/>
          </a:blip>
          <a:stretch>
            <a:fillRect/>
          </a:stretch>
        </p:blipFill>
        <p:spPr>
          <a:xfrm>
            <a:off x="747810" y="6527841"/>
            <a:ext cx="2402075" cy="1873209"/>
          </a:xfrm>
          <a:prstGeom prst="rect">
            <a:avLst/>
          </a:prstGeom>
          <a:ln w="12700">
            <a:miter lim="400000"/>
          </a:ln>
        </p:spPr>
      </p:pic>
      <p:pic>
        <p:nvPicPr>
          <p:cNvPr id="5" name="image8.tif" descr="image8.tif"/>
          <p:cNvPicPr>
            <a:picLocks noChangeAspect="1"/>
          </p:cNvPicPr>
          <p:nvPr/>
        </p:nvPicPr>
        <p:blipFill>
          <a:blip r:embed="rId4">
            <a:extLst/>
          </a:blip>
          <a:stretch>
            <a:fillRect/>
          </a:stretch>
        </p:blipFill>
        <p:spPr>
          <a:xfrm>
            <a:off x="9942394" y="6527839"/>
            <a:ext cx="2419408" cy="1873209"/>
          </a:xfrm>
          <a:prstGeom prst="rect">
            <a:avLst/>
          </a:prstGeom>
          <a:ln w="12700">
            <a:miter lim="400000"/>
          </a:ln>
        </p:spPr>
      </p:pic>
      <p:pic>
        <p:nvPicPr>
          <p:cNvPr id="6" name="image7.tif" descr="image7.tif"/>
          <p:cNvPicPr>
            <a:picLocks noChangeAspect="1"/>
          </p:cNvPicPr>
          <p:nvPr/>
        </p:nvPicPr>
        <p:blipFill>
          <a:blip r:embed="rId5">
            <a:extLst/>
          </a:blip>
          <a:srcRect/>
          <a:stretch>
            <a:fillRect/>
          </a:stretch>
        </p:blipFill>
        <p:spPr>
          <a:xfrm>
            <a:off x="4064504" y="6527841"/>
            <a:ext cx="2155254" cy="1873209"/>
          </a:xfrm>
          <a:prstGeom prst="rect">
            <a:avLst/>
          </a:prstGeom>
          <a:ln w="12700">
            <a:miter lim="400000"/>
          </a:ln>
        </p:spPr>
      </p:pic>
      <p:pic>
        <p:nvPicPr>
          <p:cNvPr id="7" name="image12.tif" descr="image12.tif"/>
          <p:cNvPicPr>
            <a:picLocks noChangeAspect="1"/>
          </p:cNvPicPr>
          <p:nvPr/>
        </p:nvPicPr>
        <p:blipFill>
          <a:blip r:embed="rId6">
            <a:extLst/>
          </a:blip>
          <a:stretch>
            <a:fillRect/>
          </a:stretch>
        </p:blipFill>
        <p:spPr>
          <a:xfrm>
            <a:off x="6951899" y="6259803"/>
            <a:ext cx="2409282" cy="2409282"/>
          </a:xfrm>
          <a:prstGeom prst="rect">
            <a:avLst/>
          </a:prstGeom>
          <a:ln w="12700">
            <a:miter lim="400000"/>
          </a:ln>
        </p:spPr>
      </p:pic>
    </p:spTree>
    <p:extLst>
      <p:ext uri="{BB962C8B-B14F-4D97-AF65-F5344CB8AC3E}">
        <p14:creationId xmlns:p14="http://schemas.microsoft.com/office/powerpoint/2010/main" val="3458557128"/>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Abundant Clean Water Strategic Actions (Cont.)"/>
          <p:cNvSpPr txBox="1">
            <a:spLocks noGrp="1"/>
          </p:cNvSpPr>
          <p:nvPr>
            <p:ph type="title"/>
          </p:nvPr>
        </p:nvSpPr>
        <p:spPr>
          <a:xfrm>
            <a:off x="952500" y="177800"/>
            <a:ext cx="11099800" cy="2159000"/>
          </a:xfrm>
          <a:prstGeom prst="rect">
            <a:avLst/>
          </a:prstGeom>
        </p:spPr>
        <p:txBody>
          <a:bodyPr/>
          <a:lstStyle>
            <a:lvl1pPr defTabSz="490727">
              <a:defRPr sz="6719"/>
            </a:lvl1pPr>
          </a:lstStyle>
          <a:p>
            <a:r>
              <a:t>Abundant Clean Water Strategic Actions (Cont.)</a:t>
            </a:r>
          </a:p>
        </p:txBody>
      </p:sp>
      <p:sp>
        <p:nvSpPr>
          <p:cNvPr id="231" name="Raise awareness of the fundamental value of water and the need for infrastructure improvements by advocating for federal legislation and funding to support and accelerate drinking, storm and wastewater infrastructure improvements through the Clean Water and Drinking Water State Revolving Fund programs and other water management programs.…"/>
          <p:cNvSpPr txBox="1">
            <a:spLocks noGrp="1"/>
          </p:cNvSpPr>
          <p:nvPr>
            <p:ph type="body" idx="1"/>
          </p:nvPr>
        </p:nvSpPr>
        <p:spPr>
          <a:xfrm>
            <a:off x="640265" y="1828799"/>
            <a:ext cx="11099800" cy="4987073"/>
          </a:xfrm>
          <a:prstGeom prst="rect">
            <a:avLst/>
          </a:prstGeom>
        </p:spPr>
        <p:txBody>
          <a:bodyPr/>
          <a:lstStyle/>
          <a:p>
            <a:pPr marL="560070" indent="-560070" defTabSz="368045">
              <a:spcBef>
                <a:spcPts val="2600"/>
              </a:spcBef>
              <a:defRPr sz="1637"/>
            </a:pPr>
            <a:endParaRPr dirty="0"/>
          </a:p>
          <a:p>
            <a:pPr marL="775481" indent="-775481" defTabSz="368045">
              <a:spcBef>
                <a:spcPts val="2600"/>
              </a:spcBef>
              <a:defRPr sz="2268"/>
            </a:pPr>
            <a:r>
              <a:rPr dirty="0"/>
              <a:t>Raise awareness of the fundamental value of water and the need for infrastructure </a:t>
            </a:r>
            <a:r>
              <a:rPr dirty="0" smtClean="0"/>
              <a:t>improvements</a:t>
            </a:r>
            <a:r>
              <a:rPr lang="en-US" dirty="0" smtClean="0"/>
              <a:t>…</a:t>
            </a:r>
            <a:endParaRPr dirty="0" smtClean="0"/>
          </a:p>
          <a:p>
            <a:pPr marL="775481" indent="-775481" defTabSz="368045">
              <a:spcBef>
                <a:spcPts val="2600"/>
              </a:spcBef>
              <a:defRPr sz="2268"/>
            </a:pPr>
            <a:r>
              <a:rPr dirty="0" smtClean="0"/>
              <a:t>Advocate for federal funding to support the HTF Strategy</a:t>
            </a:r>
            <a:r>
              <a:rPr lang="en-US" dirty="0" smtClean="0"/>
              <a:t>…</a:t>
            </a:r>
            <a:endParaRPr dirty="0" smtClean="0"/>
          </a:p>
          <a:p>
            <a:pPr marL="775481" indent="-775481" defTabSz="368045">
              <a:spcBef>
                <a:spcPts val="2600"/>
              </a:spcBef>
              <a:defRPr sz="2268"/>
            </a:pPr>
            <a:r>
              <a:rPr dirty="0" smtClean="0"/>
              <a:t>Stabilize </a:t>
            </a:r>
            <a:r>
              <a:rPr dirty="0"/>
              <a:t>USGS super gauges in regards to the installation and maintenance for ORB rivers and critical watersheds.</a:t>
            </a:r>
          </a:p>
          <a:p>
            <a:pPr marL="775481" indent="-775481" defTabSz="368045">
              <a:spcBef>
                <a:spcPts val="2600"/>
              </a:spcBef>
              <a:defRPr sz="2268"/>
            </a:pPr>
            <a:r>
              <a:rPr dirty="0"/>
              <a:t>Develop ORB GIS platform mapping system that incorporates current water quality monitoring status.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4025" y="6011254"/>
            <a:ext cx="5498275" cy="3663538"/>
          </a:xfrm>
          <a:prstGeom prst="rect">
            <a:avLst/>
          </a:prstGeom>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1530" y="2296377"/>
            <a:ext cx="5486400" cy="4114800"/>
          </a:xfrm>
          <a:prstGeom prst="rect">
            <a:avLst/>
          </a:prstGeom>
        </p:spPr>
      </p:pic>
      <p:sp>
        <p:nvSpPr>
          <p:cNvPr id="233" name="Regional Flood Risk Management Challenges"/>
          <p:cNvSpPr txBox="1">
            <a:spLocks noGrp="1"/>
          </p:cNvSpPr>
          <p:nvPr>
            <p:ph type="title"/>
          </p:nvPr>
        </p:nvSpPr>
        <p:spPr>
          <a:prstGeom prst="rect">
            <a:avLst/>
          </a:prstGeom>
        </p:spPr>
        <p:txBody>
          <a:bodyPr/>
          <a:lstStyle>
            <a:lvl1pPr defTabSz="362204">
              <a:defRPr sz="4960"/>
            </a:lvl1pPr>
          </a:lstStyle>
          <a:p>
            <a:r>
              <a:t>Gaps: What high priority abundant clean water strategies are we missing?</a:t>
            </a:r>
          </a:p>
        </p:txBody>
      </p:sp>
      <p:sp>
        <p:nvSpPr>
          <p:cNvPr id="234" name="Slide Number"/>
          <p:cNvSpPr txBox="1">
            <a:spLocks noGrp="1"/>
          </p:cNvSpPr>
          <p:nvPr>
            <p:ph type="sldNum" sz="quarter" idx="4294967295"/>
          </p:nvPr>
        </p:nvSpPr>
        <p:spPr>
          <a:xfrm>
            <a:off x="6311797" y="9251950"/>
            <a:ext cx="368505" cy="3810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11</a:t>
            </a:fld>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3797" y="5060950"/>
            <a:ext cx="6096000" cy="45720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056" y="2369557"/>
            <a:ext cx="5700751" cy="4275563"/>
          </a:xfrm>
          <a:prstGeom prst="rect">
            <a:avLst/>
          </a:prstGeom>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Voting"/>
          <p:cNvSpPr txBox="1">
            <a:spLocks noGrp="1"/>
          </p:cNvSpPr>
          <p:nvPr>
            <p:ph type="title"/>
          </p:nvPr>
        </p:nvSpPr>
        <p:spPr>
          <a:prstGeom prst="rect">
            <a:avLst/>
          </a:prstGeom>
        </p:spPr>
        <p:txBody>
          <a:bodyPr/>
          <a:lstStyle/>
          <a:p>
            <a:r>
              <a:rPr lang="en-US" dirty="0" smtClean="0"/>
              <a:t>Dot </a:t>
            </a:r>
            <a:r>
              <a:rPr dirty="0" smtClean="0"/>
              <a:t>Voting</a:t>
            </a:r>
            <a:endParaRPr dirty="0"/>
          </a:p>
        </p:txBody>
      </p:sp>
      <p:sp>
        <p:nvSpPr>
          <p:cNvPr id="242" name="Green dots - highest priority. Place green dots on the highest priority strategies (all on one strategy, or on separate strategies)…"/>
          <p:cNvSpPr txBox="1">
            <a:spLocks noGrp="1"/>
          </p:cNvSpPr>
          <p:nvPr>
            <p:ph type="body" idx="1"/>
          </p:nvPr>
        </p:nvSpPr>
        <p:spPr>
          <a:prstGeom prst="rect">
            <a:avLst/>
          </a:prstGeom>
        </p:spPr>
        <p:txBody>
          <a:bodyPr/>
          <a:lstStyle/>
          <a:p>
            <a:r>
              <a:rPr lang="en-US" dirty="0"/>
              <a:t>H</a:t>
            </a:r>
            <a:r>
              <a:rPr dirty="0" smtClean="0"/>
              <a:t>ighest </a:t>
            </a:r>
            <a:r>
              <a:rPr dirty="0"/>
              <a:t>priority. Place green dots on the highest priority strategies (all on one strategy, or on separate strategies)</a:t>
            </a:r>
          </a:p>
          <a:p>
            <a:pPr marL="0" indent="0">
              <a:buNone/>
            </a:pPr>
            <a:r>
              <a:rPr lang="en-US" dirty="0"/>
              <a:t>	</a:t>
            </a:r>
            <a:r>
              <a:rPr lang="en-US" dirty="0" smtClean="0"/>
              <a:t>S</a:t>
            </a:r>
            <a:r>
              <a:rPr dirty="0" smtClean="0"/>
              <a:t>how-stoppers</a:t>
            </a:r>
            <a:r>
              <a:rPr dirty="0"/>
              <a:t>. Place a red dot on any strategy </a:t>
            </a:r>
            <a:r>
              <a:rPr lang="en-US" dirty="0" smtClean="0"/>
              <a:t>	</a:t>
            </a:r>
            <a:r>
              <a:rPr dirty="0" smtClean="0"/>
              <a:t>that </a:t>
            </a:r>
            <a:r>
              <a:rPr dirty="0"/>
              <a:t>you (or the interests you represent) could not </a:t>
            </a:r>
            <a:r>
              <a:rPr lang="en-US" dirty="0" smtClean="0"/>
              <a:t>	</a:t>
            </a:r>
            <a:r>
              <a:rPr dirty="0" smtClean="0"/>
              <a:t>possibly </a:t>
            </a:r>
            <a:r>
              <a:rPr dirty="0"/>
              <a:t>support.</a:t>
            </a:r>
          </a:p>
        </p:txBody>
      </p:sp>
      <p:sp>
        <p:nvSpPr>
          <p:cNvPr id="2" name="Oval 1"/>
          <p:cNvSpPr/>
          <p:nvPr/>
        </p:nvSpPr>
        <p:spPr>
          <a:xfrm>
            <a:off x="427074" y="3708547"/>
            <a:ext cx="717149" cy="717149"/>
          </a:xfrm>
          <a:prstGeom prst="ellipse">
            <a:avLst/>
          </a:prstGeom>
          <a:solidFill>
            <a:schemeClr val="accent2">
              <a:lumMod val="60000"/>
              <a:lumOff val="40000"/>
            </a:schemeClr>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a:ln>
                <a:noFill/>
              </a:ln>
              <a:solidFill>
                <a:srgbClr val="000000"/>
              </a:solidFill>
              <a:effectLst/>
              <a:uFillTx/>
              <a:latin typeface="Helvetica Light"/>
              <a:ea typeface="Helvetica Light"/>
              <a:cs typeface="Helvetica Light"/>
              <a:sym typeface="Helvetica Light"/>
            </a:endParaRPr>
          </a:p>
        </p:txBody>
      </p:sp>
      <p:sp>
        <p:nvSpPr>
          <p:cNvPr id="3" name="Oval 2"/>
          <p:cNvSpPr/>
          <p:nvPr/>
        </p:nvSpPr>
        <p:spPr>
          <a:xfrm>
            <a:off x="422644" y="6025707"/>
            <a:ext cx="721579" cy="721579"/>
          </a:xfrm>
          <a:prstGeom prst="ellipse">
            <a:avLst/>
          </a:prstGeom>
          <a:solidFill>
            <a:schemeClr val="accent5"/>
          </a:solidFill>
          <a:ln w="25400" cap="flat">
            <a:solidFill>
              <a:schemeClr val="accent1"/>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a:ln>
                <a:noFill/>
              </a:ln>
              <a:solidFill>
                <a:srgbClr val="000000"/>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623232720"/>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Ohio River Basin Alliance"/>
          <p:cNvSpPr txBox="1">
            <a:spLocks noGrp="1"/>
          </p:cNvSpPr>
          <p:nvPr>
            <p:ph type="title"/>
          </p:nvPr>
        </p:nvSpPr>
        <p:spPr>
          <a:xfrm>
            <a:off x="1381416" y="494896"/>
            <a:ext cx="9951217" cy="2159001"/>
          </a:xfrm>
          <a:prstGeom prst="rect">
            <a:avLst/>
          </a:prstGeom>
        </p:spPr>
        <p:txBody>
          <a:bodyPr>
            <a:normAutofit fontScale="90000"/>
          </a:bodyPr>
          <a:lstStyle/>
          <a:p>
            <a:pPr defTabSz="476707">
              <a:defRPr sz="5856"/>
            </a:pPr>
            <a:r>
              <a:rPr u="sng">
                <a:solidFill>
                  <a:srgbClr val="0000FF"/>
                </a:solidFill>
                <a:uFill>
                  <a:solidFill>
                    <a:srgbClr val="0000FF"/>
                  </a:solidFill>
                </a:uFill>
                <a:hlinkClick r:id="rId3"/>
              </a:rPr>
              <a:t>ORSANCO@USACE.Army.Mil</a:t>
            </a:r>
          </a:p>
          <a:p>
            <a:pPr defTabSz="476707">
              <a:defRPr sz="5856"/>
            </a:pPr>
            <a:r>
              <a:rPr u="sng">
                <a:solidFill>
                  <a:srgbClr val="0000FF"/>
                </a:solidFill>
                <a:uFill>
                  <a:solidFill>
                    <a:srgbClr val="0000FF"/>
                  </a:solidFill>
                </a:uFill>
                <a:hlinkClick r:id="rId4"/>
              </a:rPr>
              <a:t>OhioRiverBasinAlliance.com</a:t>
            </a:r>
          </a:p>
        </p:txBody>
      </p:sp>
      <p:sp>
        <p:nvSpPr>
          <p:cNvPr id="241" name="Slide Number"/>
          <p:cNvSpPr txBox="1">
            <a:spLocks noGrp="1"/>
          </p:cNvSpPr>
          <p:nvPr>
            <p:ph type="sldNum" sz="quarter" idx="4294967295"/>
          </p:nvPr>
        </p:nvSpPr>
        <p:spPr>
          <a:xfrm>
            <a:off x="6311797" y="9251950"/>
            <a:ext cx="368505" cy="3810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13</a:t>
            </a:fld>
            <a:endParaRPr/>
          </a:p>
        </p:txBody>
      </p:sp>
      <p:pic>
        <p:nvPicPr>
          <p:cNvPr id="242" name="Image" descr="Image"/>
          <p:cNvPicPr>
            <a:picLocks noChangeAspect="1"/>
          </p:cNvPicPr>
          <p:nvPr/>
        </p:nvPicPr>
        <p:blipFill>
          <a:blip r:embed="rId5">
            <a:extLst/>
          </a:blip>
          <a:stretch>
            <a:fillRect/>
          </a:stretch>
        </p:blipFill>
        <p:spPr>
          <a:xfrm>
            <a:off x="599966" y="5825050"/>
            <a:ext cx="2976916" cy="2587346"/>
          </a:xfrm>
          <a:prstGeom prst="rect">
            <a:avLst/>
          </a:prstGeom>
          <a:ln w="12700">
            <a:miter lim="400000"/>
          </a:ln>
        </p:spPr>
      </p:pic>
      <p:pic>
        <p:nvPicPr>
          <p:cNvPr id="243" name="Image" descr="Image"/>
          <p:cNvPicPr>
            <a:picLocks noChangeAspect="1"/>
          </p:cNvPicPr>
          <p:nvPr/>
        </p:nvPicPr>
        <p:blipFill>
          <a:blip r:embed="rId6">
            <a:extLst/>
          </a:blip>
          <a:stretch>
            <a:fillRect/>
          </a:stretch>
        </p:blipFill>
        <p:spPr>
          <a:xfrm>
            <a:off x="9213860" y="6312303"/>
            <a:ext cx="2788533" cy="2159001"/>
          </a:xfrm>
          <a:prstGeom prst="rect">
            <a:avLst/>
          </a:prstGeom>
          <a:ln w="12700">
            <a:miter lim="400000"/>
          </a:ln>
        </p:spPr>
      </p:pic>
      <p:pic>
        <p:nvPicPr>
          <p:cNvPr id="244" name="ORBA Logo.PNG" descr="ORBA Logo.PNG"/>
          <p:cNvPicPr>
            <a:picLocks noChangeAspect="1"/>
          </p:cNvPicPr>
          <p:nvPr/>
        </p:nvPicPr>
        <p:blipFill>
          <a:blip r:embed="rId7">
            <a:extLst/>
          </a:blip>
          <a:srcRect l="31070" t="19818" r="31070" b="36404"/>
          <a:stretch>
            <a:fillRect/>
          </a:stretch>
        </p:blipFill>
        <p:spPr>
          <a:xfrm>
            <a:off x="5501084" y="6173763"/>
            <a:ext cx="2002437" cy="1890103"/>
          </a:xfrm>
          <a:prstGeom prst="rect">
            <a:avLst/>
          </a:prstGeom>
          <a:ln w="12700">
            <a:miter lim="400000"/>
          </a:ln>
        </p:spPr>
      </p:pic>
      <p:sp>
        <p:nvSpPr>
          <p:cNvPr id="245" name="United in Vision, Strategy, Voice"/>
          <p:cNvSpPr txBox="1"/>
          <p:nvPr/>
        </p:nvSpPr>
        <p:spPr>
          <a:xfrm>
            <a:off x="2967414" y="3454399"/>
            <a:ext cx="7069972" cy="20574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6400" b="1">
                <a:latin typeface="+mj-lt"/>
                <a:ea typeface="+mj-ea"/>
                <a:cs typeface="+mj-cs"/>
                <a:sym typeface="Helvetica"/>
              </a:defRPr>
            </a:lvl1pPr>
          </a:lstStyle>
          <a:p>
            <a:r>
              <a:t>Uniting in Vision, Strategy, Voice</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Harry Stone, Ph.D.,  ORSANCO/ORBA Planning Assistance to States Project Manager"/>
          <p:cNvSpPr txBox="1">
            <a:spLocks noGrp="1"/>
          </p:cNvSpPr>
          <p:nvPr>
            <p:ph type="subTitle" sz="quarter" idx="1"/>
          </p:nvPr>
        </p:nvSpPr>
        <p:spPr>
          <a:xfrm>
            <a:off x="1263649" y="7513989"/>
            <a:ext cx="10464800" cy="1928461"/>
          </a:xfrm>
          <a:prstGeom prst="rect">
            <a:avLst/>
          </a:prstGeom>
        </p:spPr>
        <p:txBody>
          <a:bodyPr/>
          <a:lstStyle/>
          <a:p>
            <a:pPr defTabSz="578358">
              <a:defRPr sz="3100"/>
            </a:pPr>
            <a:r>
              <a:rPr dirty="0"/>
              <a:t>October 3, 2019</a:t>
            </a:r>
            <a:br>
              <a:rPr dirty="0"/>
            </a:br>
            <a:endParaRPr dirty="0"/>
          </a:p>
          <a:p>
            <a:pPr defTabSz="578358">
              <a:defRPr sz="2700"/>
            </a:pPr>
            <a:r>
              <a:rPr sz="3100" dirty="0"/>
              <a:t>Facilitator: </a:t>
            </a:r>
            <a:r>
              <a:rPr dirty="0"/>
              <a:t>Richard Harrison, ORSANCO Executive Director</a:t>
            </a:r>
          </a:p>
        </p:txBody>
      </p:sp>
      <p:pic>
        <p:nvPicPr>
          <p:cNvPr id="183" name="Image" descr="Image"/>
          <p:cNvPicPr>
            <a:picLocks noChangeAspect="1"/>
          </p:cNvPicPr>
          <p:nvPr/>
        </p:nvPicPr>
        <p:blipFill>
          <a:blip r:embed="rId2">
            <a:extLst/>
          </a:blip>
          <a:stretch>
            <a:fillRect/>
          </a:stretch>
        </p:blipFill>
        <p:spPr>
          <a:xfrm>
            <a:off x="2479955" y="142096"/>
            <a:ext cx="8032187" cy="6263736"/>
          </a:xfrm>
          <a:prstGeom prst="rect">
            <a:avLst/>
          </a:prstGeom>
          <a:ln w="12700">
            <a:miter lim="400000"/>
          </a:ln>
        </p:spPr>
      </p:pic>
      <p:sp>
        <p:nvSpPr>
          <p:cNvPr id="184" name="Development of an Ohio River Basin-wide Strategic Plan"/>
          <p:cNvSpPr txBox="1">
            <a:spLocks noGrp="1"/>
          </p:cNvSpPr>
          <p:nvPr>
            <p:ph type="ctrTitle"/>
          </p:nvPr>
        </p:nvSpPr>
        <p:spPr>
          <a:xfrm>
            <a:off x="1263649" y="6153907"/>
            <a:ext cx="10620114" cy="1169582"/>
          </a:xfrm>
          <a:prstGeom prst="rect">
            <a:avLst/>
          </a:prstGeom>
        </p:spPr>
        <p:txBody>
          <a:bodyPr/>
          <a:lstStyle>
            <a:lvl1pPr algn="ctr">
              <a:defRPr sz="5300"/>
            </a:lvl1pPr>
          </a:lstStyle>
          <a:p>
            <a:r>
              <a:rPr dirty="0"/>
              <a:t>Abundant Clean Water Goal</a:t>
            </a:r>
          </a:p>
        </p:txBody>
      </p:sp>
      <p:sp>
        <p:nvSpPr>
          <p:cNvPr id="185" name="Slide Number"/>
          <p:cNvSpPr txBox="1">
            <a:spLocks noGrp="1"/>
          </p:cNvSpPr>
          <p:nvPr>
            <p:ph type="sldNum" sz="quarter" idx="4294967295"/>
          </p:nvPr>
        </p:nvSpPr>
        <p:spPr>
          <a:xfrm>
            <a:off x="6375348" y="9251950"/>
            <a:ext cx="241403" cy="3810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a:t>
            </a:fld>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Vision for the Ohio River Basin"/>
          <p:cNvSpPr txBox="1">
            <a:spLocks noGrp="1"/>
          </p:cNvSpPr>
          <p:nvPr>
            <p:ph type="title"/>
          </p:nvPr>
        </p:nvSpPr>
        <p:spPr>
          <a:xfrm>
            <a:off x="630699" y="12700"/>
            <a:ext cx="11099801" cy="2159000"/>
          </a:xfrm>
          <a:prstGeom prst="rect">
            <a:avLst/>
          </a:prstGeom>
        </p:spPr>
        <p:txBody>
          <a:bodyPr/>
          <a:lstStyle/>
          <a:p>
            <a:pPr lvl="6" indent="1371600">
              <a:defRPr sz="4800"/>
            </a:pPr>
            <a:r>
              <a:t>Vision for the Ohio River Basin</a:t>
            </a:r>
          </a:p>
        </p:txBody>
      </p:sp>
      <p:sp>
        <p:nvSpPr>
          <p:cNvPr id="188" name="Develop a collaborative strategy enabling the Ohio River Basin (ORB) to speak &quot;with one voice”, thereby gaining leverage, influence, and funding."/>
          <p:cNvSpPr txBox="1">
            <a:spLocks noGrp="1"/>
          </p:cNvSpPr>
          <p:nvPr>
            <p:ph type="body" idx="1"/>
          </p:nvPr>
        </p:nvSpPr>
        <p:spPr>
          <a:xfrm>
            <a:off x="952500" y="3708400"/>
            <a:ext cx="11099800" cy="6286500"/>
          </a:xfrm>
          <a:prstGeom prst="rect">
            <a:avLst/>
          </a:prstGeom>
        </p:spPr>
        <p:txBody>
          <a:bodyPr/>
          <a:lstStyle>
            <a:lvl1pPr marL="0" indent="0">
              <a:spcBef>
                <a:spcPts val="0"/>
              </a:spcBef>
              <a:buSzTx/>
              <a:buNone/>
              <a:defRPr sz="3200"/>
            </a:lvl1pPr>
          </a:lstStyle>
          <a:p>
            <a:r>
              <a:t>Develop a collaborative strategy enabling the Ohio River Basin (ORB) to speak "with one voice”, thereby gaining leverage, influence, and funding.</a:t>
            </a:r>
          </a:p>
        </p:txBody>
      </p:sp>
      <p:pic>
        <p:nvPicPr>
          <p:cNvPr id="189" name="image7.tif" descr="image7.tif"/>
          <p:cNvPicPr>
            <a:picLocks noChangeAspect="1"/>
          </p:cNvPicPr>
          <p:nvPr/>
        </p:nvPicPr>
        <p:blipFill>
          <a:blip r:embed="rId3">
            <a:extLst/>
          </a:blip>
          <a:srcRect/>
          <a:stretch>
            <a:fillRect/>
          </a:stretch>
        </p:blipFill>
        <p:spPr>
          <a:xfrm>
            <a:off x="5149056" y="2341760"/>
            <a:ext cx="2706601" cy="2352405"/>
          </a:xfrm>
          <a:prstGeom prst="rect">
            <a:avLst/>
          </a:prstGeom>
          <a:ln w="12700">
            <a:miter lim="400000"/>
          </a:ln>
        </p:spPr>
      </p:pic>
      <p:pic>
        <p:nvPicPr>
          <p:cNvPr id="190" name="image8.tif" descr="image8.tif"/>
          <p:cNvPicPr>
            <a:picLocks noChangeAspect="1"/>
          </p:cNvPicPr>
          <p:nvPr/>
        </p:nvPicPr>
        <p:blipFill>
          <a:blip r:embed="rId4">
            <a:extLst/>
          </a:blip>
          <a:stretch>
            <a:fillRect/>
          </a:stretch>
        </p:blipFill>
        <p:spPr>
          <a:xfrm>
            <a:off x="1083733" y="2470117"/>
            <a:ext cx="2706601" cy="2095566"/>
          </a:xfrm>
          <a:prstGeom prst="rect">
            <a:avLst/>
          </a:prstGeom>
          <a:ln w="12700">
            <a:miter lim="400000"/>
          </a:ln>
        </p:spPr>
      </p:pic>
      <p:pic>
        <p:nvPicPr>
          <p:cNvPr id="191" name="image12.tif" descr="image12.tif"/>
          <p:cNvPicPr>
            <a:picLocks noChangeAspect="1"/>
          </p:cNvPicPr>
          <p:nvPr/>
        </p:nvPicPr>
        <p:blipFill>
          <a:blip r:embed="rId5">
            <a:extLst/>
          </a:blip>
          <a:stretch>
            <a:fillRect/>
          </a:stretch>
        </p:blipFill>
        <p:spPr>
          <a:xfrm>
            <a:off x="9214466" y="2142860"/>
            <a:ext cx="2750080" cy="2750080"/>
          </a:xfrm>
          <a:prstGeom prst="rect">
            <a:avLst/>
          </a:prstGeom>
          <a:ln w="12700">
            <a:miter lim="400000"/>
          </a:ln>
        </p:spPr>
      </p:pic>
      <p:sp>
        <p:nvSpPr>
          <p:cNvPr id="192" name="Slide Number"/>
          <p:cNvSpPr txBox="1">
            <a:spLocks noGrp="1"/>
          </p:cNvSpPr>
          <p:nvPr>
            <p:ph type="sldNum" sz="quarter" idx="2"/>
          </p:nvPr>
        </p:nvSpPr>
        <p:spPr>
          <a:xfrm>
            <a:off x="6375349" y="9251950"/>
            <a:ext cx="241402" cy="3810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a:t>
            </a:fld>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Outline"/>
          <p:cNvSpPr txBox="1">
            <a:spLocks noGrp="1"/>
          </p:cNvSpPr>
          <p:nvPr>
            <p:ph type="title"/>
          </p:nvPr>
        </p:nvSpPr>
        <p:spPr>
          <a:prstGeom prst="rect">
            <a:avLst/>
          </a:prstGeom>
        </p:spPr>
        <p:txBody>
          <a:bodyPr/>
          <a:lstStyle/>
          <a:p>
            <a:r>
              <a:t>Outline</a:t>
            </a:r>
          </a:p>
        </p:txBody>
      </p:sp>
      <p:sp>
        <p:nvSpPr>
          <p:cNvPr id="197" name="1st Challenge - A Unified Voice…"/>
          <p:cNvSpPr txBox="1">
            <a:spLocks noGrp="1"/>
          </p:cNvSpPr>
          <p:nvPr>
            <p:ph type="body" idx="1"/>
          </p:nvPr>
        </p:nvSpPr>
        <p:spPr>
          <a:prstGeom prst="rect">
            <a:avLst/>
          </a:prstGeom>
        </p:spPr>
        <p:txBody>
          <a:bodyPr/>
          <a:lstStyle/>
          <a:p>
            <a:pPr marL="222250" indent="-222250" defTabSz="292100">
              <a:spcBef>
                <a:spcPts val="2100"/>
              </a:spcBef>
              <a:defRPr sz="3700"/>
            </a:pPr>
            <a:r>
              <a:t>Review of planning to date and path forward</a:t>
            </a:r>
          </a:p>
          <a:p>
            <a:pPr marL="222250" indent="-222250" defTabSz="292100">
              <a:spcBef>
                <a:spcPts val="2100"/>
              </a:spcBef>
              <a:defRPr sz="3700"/>
            </a:pPr>
            <a:r>
              <a:t>Present and clarify the goal </a:t>
            </a:r>
          </a:p>
          <a:p>
            <a:pPr marL="222250" indent="-222250" defTabSz="292100">
              <a:spcBef>
                <a:spcPts val="2100"/>
              </a:spcBef>
              <a:defRPr sz="3700"/>
            </a:pPr>
            <a:r>
              <a:t>What key regional strategic documents are we missing?</a:t>
            </a:r>
          </a:p>
          <a:p>
            <a:pPr marL="222250" indent="-222250" defTabSz="292100">
              <a:spcBef>
                <a:spcPts val="2100"/>
              </a:spcBef>
              <a:defRPr sz="3700"/>
            </a:pPr>
            <a:r>
              <a:t>Review and clarity strategic actions</a:t>
            </a:r>
          </a:p>
          <a:p>
            <a:pPr marL="222250" indent="-222250" defTabSz="292100">
              <a:spcBef>
                <a:spcPts val="2100"/>
              </a:spcBef>
              <a:defRPr sz="3700"/>
            </a:pPr>
            <a:r>
              <a:t>Discussion of strategic actions and strategic gaps</a:t>
            </a:r>
          </a:p>
          <a:p>
            <a:pPr marL="222250" indent="-222250" defTabSz="292100">
              <a:spcBef>
                <a:spcPts val="2100"/>
              </a:spcBef>
              <a:defRPr sz="3700"/>
            </a:pPr>
            <a:r>
              <a:t>Voting on strategic action priorities</a:t>
            </a:r>
          </a:p>
          <a:p>
            <a:pPr marL="222250" indent="-222250" defTabSz="292100">
              <a:spcBef>
                <a:spcPts val="2100"/>
              </a:spcBef>
              <a:defRPr sz="3700"/>
            </a:pPr>
            <a:r>
              <a:t>Submitting comments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4702" y="140414"/>
            <a:ext cx="3483393" cy="2585750"/>
          </a:xfrm>
          <a:prstGeom prst="rect">
            <a:avLst/>
          </a:prstGeom>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Regional Flood Risk Management Challenges"/>
          <p:cNvSpPr txBox="1">
            <a:spLocks noGrp="1"/>
          </p:cNvSpPr>
          <p:nvPr>
            <p:ph type="title"/>
          </p:nvPr>
        </p:nvSpPr>
        <p:spPr>
          <a:prstGeom prst="rect">
            <a:avLst/>
          </a:prstGeom>
        </p:spPr>
        <p:txBody>
          <a:bodyPr/>
          <a:lstStyle/>
          <a:p>
            <a:r>
              <a:t>Ohio River Basin Goals</a:t>
            </a:r>
          </a:p>
        </p:txBody>
      </p:sp>
      <p:sp>
        <p:nvSpPr>
          <p:cNvPr id="202" name="Access to resources - regional funding…"/>
          <p:cNvSpPr txBox="1">
            <a:spLocks noGrp="1"/>
          </p:cNvSpPr>
          <p:nvPr>
            <p:ph type="body" idx="1"/>
          </p:nvPr>
        </p:nvSpPr>
        <p:spPr>
          <a:xfrm>
            <a:off x="952500" y="2603500"/>
            <a:ext cx="11372975" cy="6286500"/>
          </a:xfrm>
          <a:prstGeom prst="rect">
            <a:avLst/>
          </a:prstGeom>
        </p:spPr>
        <p:txBody>
          <a:bodyPr>
            <a:normAutofit lnSpcReduction="10000"/>
          </a:bodyPr>
          <a:lstStyle/>
          <a:p>
            <a:pPr marL="345002" indent="-345002" defTabSz="449833">
              <a:spcBef>
                <a:spcPts val="3200"/>
              </a:spcBef>
              <a:defRPr sz="2772"/>
            </a:pPr>
            <a:r>
              <a:t>Valuable River Transportation </a:t>
            </a:r>
          </a:p>
          <a:p>
            <a:pPr marL="345002" indent="-345002" defTabSz="449833">
              <a:spcBef>
                <a:spcPts val="3200"/>
              </a:spcBef>
              <a:defRPr sz="2772"/>
            </a:pPr>
            <a:r>
              <a:t>Vibrant Economy</a:t>
            </a:r>
          </a:p>
          <a:p>
            <a:pPr marL="345002" indent="-345002" defTabSz="449833">
              <a:spcBef>
                <a:spcPts val="3200"/>
              </a:spcBef>
              <a:defRPr sz="2772"/>
            </a:pPr>
            <a:r>
              <a:t>Healthy, Productive Ecosystems </a:t>
            </a:r>
          </a:p>
          <a:p>
            <a:pPr marL="345002" indent="-345002" defTabSz="449833">
              <a:spcBef>
                <a:spcPts val="3200"/>
              </a:spcBef>
              <a:defRPr sz="2772"/>
            </a:pPr>
            <a:r>
              <a:t>Abundant Clean Water</a:t>
            </a:r>
          </a:p>
          <a:p>
            <a:pPr marL="345002" indent="-345002" defTabSz="449833">
              <a:spcBef>
                <a:spcPts val="3200"/>
              </a:spcBef>
              <a:defRPr sz="2772"/>
            </a:pPr>
            <a:r>
              <a:t>Flood Control and Risk Reduction </a:t>
            </a:r>
          </a:p>
          <a:p>
            <a:pPr marL="345002" indent="-345002" defTabSz="449833">
              <a:spcBef>
                <a:spcPts val="3200"/>
              </a:spcBef>
              <a:defRPr sz="2772"/>
            </a:pPr>
            <a:r>
              <a:t>Timely Change Adaptation and Resilience</a:t>
            </a:r>
          </a:p>
          <a:p>
            <a:pPr marL="345002" indent="-345002" defTabSz="449833">
              <a:spcBef>
                <a:spcPts val="3200"/>
              </a:spcBef>
              <a:defRPr sz="2772"/>
            </a:pPr>
            <a:r>
              <a:t>Knowledge-informed Decisions </a:t>
            </a:r>
          </a:p>
          <a:p>
            <a:pPr marL="345002" indent="-345002" defTabSz="449833">
              <a:spcBef>
                <a:spcPts val="3200"/>
              </a:spcBef>
              <a:defRPr sz="2772"/>
            </a:pPr>
            <a:r>
              <a:t>World Class Nature-based Recreation </a:t>
            </a:r>
          </a:p>
        </p:txBody>
      </p:sp>
      <p:sp>
        <p:nvSpPr>
          <p:cNvPr id="203" name="Slide Number"/>
          <p:cNvSpPr txBox="1">
            <a:spLocks noGrp="1"/>
          </p:cNvSpPr>
          <p:nvPr>
            <p:ph type="sldNum" sz="quarter" idx="4294967295"/>
          </p:nvPr>
        </p:nvSpPr>
        <p:spPr>
          <a:xfrm>
            <a:off x="6375349" y="9251950"/>
            <a:ext cx="241402" cy="3810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a:t>
            </a:fld>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3310" y="2878115"/>
            <a:ext cx="5157340" cy="3352564"/>
          </a:xfrm>
          <a:prstGeom prst="rect">
            <a:avLst/>
          </a:prstGeom>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Abundant Clean Water…"/>
          <p:cNvSpPr txBox="1">
            <a:spLocks noGrp="1"/>
          </p:cNvSpPr>
          <p:nvPr>
            <p:ph type="title"/>
          </p:nvPr>
        </p:nvSpPr>
        <p:spPr>
          <a:prstGeom prst="rect">
            <a:avLst/>
          </a:prstGeom>
        </p:spPr>
        <p:txBody>
          <a:bodyPr/>
          <a:lstStyle/>
          <a:p>
            <a:pPr defTabSz="490727">
              <a:defRPr sz="6719"/>
            </a:pPr>
            <a:r>
              <a:rPr dirty="0"/>
              <a:t>Abundant Clean Water</a:t>
            </a:r>
          </a:p>
          <a:p>
            <a:pPr defTabSz="490727">
              <a:defRPr sz="6719"/>
            </a:pPr>
            <a:r>
              <a:rPr dirty="0"/>
              <a:t>Goal</a:t>
            </a:r>
            <a:endParaRPr b="1" dirty="0"/>
          </a:p>
        </p:txBody>
      </p:sp>
      <p:sp>
        <p:nvSpPr>
          <p:cNvPr id="207" name="Goal: Ensure the quality and quantity of water in the Ohio River Basin is adequate to support the economic, social and environmental functions that are dependent on it."/>
          <p:cNvSpPr txBox="1">
            <a:spLocks noGrp="1"/>
          </p:cNvSpPr>
          <p:nvPr>
            <p:ph type="body" idx="1"/>
          </p:nvPr>
        </p:nvSpPr>
        <p:spPr>
          <a:xfrm>
            <a:off x="952500" y="3657600"/>
            <a:ext cx="5704777" cy="3459356"/>
          </a:xfrm>
          <a:prstGeom prst="rect">
            <a:avLst/>
          </a:prstGeom>
        </p:spPr>
        <p:txBody>
          <a:bodyPr>
            <a:normAutofit fontScale="92500"/>
          </a:bodyPr>
          <a:lstStyle/>
          <a:p>
            <a:pPr marL="0" indent="0">
              <a:buSzTx/>
              <a:buNone/>
            </a:pPr>
            <a:r>
              <a:rPr dirty="0"/>
              <a:t>Goal: Ensure the quality and quantity of water in the Ohio River Basin is adequate to support the economic, social and environmental functions that are dependent on it.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6994" y="3248877"/>
            <a:ext cx="5843557" cy="3868079"/>
          </a:xfrm>
          <a:prstGeom prst="rect">
            <a:avLst/>
          </a:prstGeom>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Federal Hypoxia Task Force Strategy Update 2016"/>
          <p:cNvSpPr txBox="1">
            <a:spLocks noGrp="1"/>
          </p:cNvSpPr>
          <p:nvPr>
            <p:ph type="title"/>
          </p:nvPr>
        </p:nvSpPr>
        <p:spPr>
          <a:xfrm>
            <a:off x="1287036" y="3797300"/>
            <a:ext cx="11099800" cy="2159000"/>
          </a:xfrm>
          <a:prstGeom prst="rect">
            <a:avLst/>
          </a:prstGeom>
        </p:spPr>
        <p:txBody>
          <a:bodyPr>
            <a:normAutofit fontScale="90000"/>
          </a:bodyPr>
          <a:lstStyle>
            <a:lvl1pPr defTabSz="332993">
              <a:defRPr sz="4560"/>
            </a:lvl1pPr>
          </a:lstStyle>
          <a:p>
            <a:r>
              <a:rPr dirty="0"/>
              <a:t>Federal Hypoxia Task Force Strategy Update 2016 </a:t>
            </a:r>
            <a:r>
              <a:rPr lang="en-US" dirty="0" smtClean="0"/>
              <a:t/>
            </a:r>
            <a:br>
              <a:rPr lang="en-US" dirty="0" smtClean="0"/>
            </a:br>
            <a:r>
              <a:rPr lang="en-US" dirty="0"/>
              <a:t/>
            </a:r>
            <a:br>
              <a:rPr lang="en-US" dirty="0"/>
            </a:br>
            <a:r>
              <a:rPr lang="en-US" dirty="0"/>
              <a:t>EPA Hypoxia Task Force Report to Congress 2017 </a:t>
            </a:r>
            <a:r>
              <a:rPr lang="en-US" dirty="0" smtClean="0"/>
              <a:t/>
            </a:r>
            <a:br>
              <a:rPr lang="en-US" dirty="0" smtClean="0"/>
            </a:br>
            <a:r>
              <a:rPr lang="en-US" dirty="0" smtClean="0"/>
              <a:t/>
            </a:r>
            <a:br>
              <a:rPr lang="en-US" dirty="0" smtClean="0"/>
            </a:br>
            <a:r>
              <a:rPr lang="en-US" dirty="0"/>
              <a:t>Integrated Water Resources Science &amp; Services ORB Stakeholder Report 2014 (NOAA/NWS &amp; ORSANCO</a:t>
            </a:r>
            <a:r>
              <a:rPr lang="en-US" dirty="0" smtClean="0"/>
              <a:t>)</a:t>
            </a:r>
            <a:br>
              <a:rPr lang="en-US" dirty="0" smtClean="0"/>
            </a:br>
            <a:r>
              <a:rPr lang="en-US" dirty="0"/>
              <a:t/>
            </a:r>
            <a:br>
              <a:rPr lang="en-US" dirty="0"/>
            </a:br>
            <a:r>
              <a:rPr lang="fr-FR" dirty="0"/>
              <a:t>USACE ORB </a:t>
            </a:r>
            <a:r>
              <a:rPr lang="fr-FR" dirty="0" err="1"/>
              <a:t>Comprehensive</a:t>
            </a:r>
            <a:r>
              <a:rPr lang="fr-FR" dirty="0"/>
              <a:t> Plan </a:t>
            </a:r>
            <a:r>
              <a:rPr lang="fr-FR" dirty="0" err="1"/>
              <a:t>Recommendations</a:t>
            </a:r>
            <a:r>
              <a:rPr lang="fr-FR" dirty="0"/>
              <a:t> (2009)</a:t>
            </a:r>
            <a:endParaRPr dirty="0"/>
          </a:p>
        </p:txBody>
      </p:sp>
      <p:sp>
        <p:nvSpPr>
          <p:cNvPr id="213" name="Strategic Document"/>
          <p:cNvSpPr txBox="1"/>
          <p:nvPr/>
        </p:nvSpPr>
        <p:spPr>
          <a:xfrm rot="16200000">
            <a:off x="-1539091" y="4548187"/>
            <a:ext cx="4189248" cy="657226"/>
          </a:xfrm>
          <a:prstGeom prst="rect">
            <a:avLst/>
          </a:prstGeom>
          <a:gradFill>
            <a:gsLst>
              <a:gs pos="0">
                <a:srgbClr val="CE2100"/>
              </a:gs>
              <a:gs pos="100000">
                <a:schemeClr val="accent5">
                  <a:hueOff val="-477027"/>
                  <a:satOff val="5825"/>
                  <a:lumOff val="41095"/>
                </a:schemeClr>
              </a:gs>
            </a:gsLst>
            <a:lin ang="16200000"/>
          </a:gradFill>
          <a:ln>
            <a:solidFill>
              <a:srgbClr val="C82101"/>
            </a:solidFill>
          </a:ln>
          <a:effectLst>
            <a:outerShdw blurRad="50800" dist="127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Strategic Document</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Abundant Clean Water Strategic Actions"/>
          <p:cNvSpPr txBox="1">
            <a:spLocks noGrp="1"/>
          </p:cNvSpPr>
          <p:nvPr>
            <p:ph type="title"/>
          </p:nvPr>
        </p:nvSpPr>
        <p:spPr>
          <a:xfrm>
            <a:off x="952500" y="177800"/>
            <a:ext cx="11099800" cy="2159000"/>
          </a:xfrm>
          <a:prstGeom prst="rect">
            <a:avLst/>
          </a:prstGeom>
        </p:spPr>
        <p:txBody>
          <a:bodyPr/>
          <a:lstStyle>
            <a:lvl1pPr defTabSz="490727">
              <a:defRPr sz="6719"/>
            </a:lvl1pPr>
          </a:lstStyle>
          <a:p>
            <a:r>
              <a:t>Abundant Clean Water Strategic Actions</a:t>
            </a:r>
          </a:p>
        </p:txBody>
      </p:sp>
      <p:sp>
        <p:nvSpPr>
          <p:cNvPr id="228" name="Advocate for ORSANCO, in collaboration with the States of the Ohio River Basin, to lead in the development and dissemination of flow and water quality data and information necessary for implementing drinking, storm and wastewater management programs that identify critical needs, protect source water, and advance solutions to the benefit of public health and safety, water infrastructure and delivery, ecosystem health and water quality.…"/>
          <p:cNvSpPr txBox="1">
            <a:spLocks noGrp="1"/>
          </p:cNvSpPr>
          <p:nvPr>
            <p:ph type="body" idx="1"/>
          </p:nvPr>
        </p:nvSpPr>
        <p:spPr>
          <a:prstGeom prst="rect">
            <a:avLst/>
          </a:prstGeom>
        </p:spPr>
        <p:txBody>
          <a:bodyPr>
            <a:normAutofit/>
          </a:bodyPr>
          <a:lstStyle/>
          <a:p>
            <a:pPr marL="277929" indent="-277929" defTabSz="449833">
              <a:spcBef>
                <a:spcPts val="3200"/>
              </a:spcBef>
              <a:buSzPct val="100000"/>
              <a:defRPr sz="2772"/>
            </a:pPr>
            <a:r>
              <a:rPr dirty="0"/>
              <a:t>Advocate for ORSANCO, in collaboration with the States of the Ohio River Basin, to lead in the development and dissemination of flow and water quality data and information necessary for implementing drinking, storm and wastewater management </a:t>
            </a:r>
            <a:r>
              <a:rPr dirty="0" smtClean="0"/>
              <a:t>programs</a:t>
            </a:r>
            <a:r>
              <a:rPr lang="en-US" dirty="0" smtClean="0"/>
              <a:t>…</a:t>
            </a:r>
            <a:r>
              <a:rPr dirty="0" smtClean="0"/>
              <a:t> </a:t>
            </a:r>
            <a:endParaRPr lang="en-US" dirty="0" smtClean="0"/>
          </a:p>
          <a:p>
            <a:pPr marL="277929" indent="-277929" defTabSz="449833">
              <a:spcBef>
                <a:spcPts val="3200"/>
              </a:spcBef>
              <a:buSzPct val="100000"/>
              <a:defRPr sz="2772"/>
            </a:pPr>
            <a:r>
              <a:rPr dirty="0" smtClean="0"/>
              <a:t>Advocate </a:t>
            </a:r>
            <a:r>
              <a:rPr dirty="0"/>
              <a:t>for the State’s and US EPA’s efforts to implement the provisions of the Clean Water Act.</a:t>
            </a:r>
          </a:p>
          <a:p>
            <a:pPr marL="277929" indent="-277929" defTabSz="449833">
              <a:spcBef>
                <a:spcPts val="3200"/>
              </a:spcBef>
              <a:buSzPct val="100000"/>
              <a:defRPr sz="2772"/>
            </a:pPr>
            <a:r>
              <a:rPr dirty="0"/>
              <a:t>Encourage ORSANCO to identify and advance solutions to water management and infrastructure </a:t>
            </a:r>
            <a:r>
              <a:rPr dirty="0" smtClean="0"/>
              <a:t>challenges</a:t>
            </a:r>
            <a:r>
              <a:rPr lang="en-US" dirty="0" smtClean="0"/>
              <a:t>…</a:t>
            </a:r>
            <a:endParaRPr dirty="0"/>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Abundant Clean Water Strategic Actions"/>
          <p:cNvSpPr txBox="1">
            <a:spLocks noGrp="1"/>
          </p:cNvSpPr>
          <p:nvPr>
            <p:ph type="title"/>
          </p:nvPr>
        </p:nvSpPr>
        <p:spPr>
          <a:xfrm>
            <a:off x="952500" y="177800"/>
            <a:ext cx="11099800" cy="2159000"/>
          </a:xfrm>
          <a:prstGeom prst="rect">
            <a:avLst/>
          </a:prstGeom>
        </p:spPr>
        <p:txBody>
          <a:bodyPr>
            <a:normAutofit fontScale="90000"/>
          </a:bodyPr>
          <a:lstStyle>
            <a:lvl1pPr defTabSz="490727">
              <a:defRPr sz="6719"/>
            </a:lvl1pPr>
          </a:lstStyle>
          <a:p>
            <a:r>
              <a:rPr dirty="0"/>
              <a:t>Abundant Clean Water Strategic </a:t>
            </a:r>
            <a:r>
              <a:rPr dirty="0" smtClean="0"/>
              <a:t>Actions</a:t>
            </a:r>
            <a:r>
              <a:rPr lang="en-US" dirty="0" smtClean="0"/>
              <a:t> (Continued)</a:t>
            </a:r>
            <a:br>
              <a:rPr lang="en-US" dirty="0" smtClean="0"/>
            </a:br>
            <a:endParaRPr dirty="0"/>
          </a:p>
        </p:txBody>
      </p:sp>
      <p:sp>
        <p:nvSpPr>
          <p:cNvPr id="228" name="Advocate for ORSANCO, in collaboration with the States of the Ohio River Basin, to lead in the development and dissemination of flow and water quality data and information necessary for implementing drinking, storm and wastewater management programs that identify critical needs, protect source water, and advance solutions to the benefit of public health and safety, water infrastructure and delivery, ecosystem health and water quality.…"/>
          <p:cNvSpPr txBox="1">
            <a:spLocks noGrp="1"/>
          </p:cNvSpPr>
          <p:nvPr>
            <p:ph type="body" idx="1"/>
          </p:nvPr>
        </p:nvSpPr>
        <p:spPr>
          <a:prstGeom prst="rect">
            <a:avLst/>
          </a:prstGeom>
        </p:spPr>
        <p:txBody>
          <a:bodyPr>
            <a:normAutofit/>
          </a:bodyPr>
          <a:lstStyle/>
          <a:p>
            <a:pPr marL="277929" indent="-277929" defTabSz="449833">
              <a:spcBef>
                <a:spcPts val="3200"/>
              </a:spcBef>
              <a:buSzPct val="100000"/>
              <a:defRPr sz="2772"/>
            </a:pPr>
            <a:r>
              <a:rPr dirty="0"/>
              <a:t>Advocate for </a:t>
            </a:r>
            <a:r>
              <a:rPr lang="en-US" dirty="0" smtClean="0"/>
              <a:t>Clean Water Program funding for States and other environmental agencies</a:t>
            </a:r>
          </a:p>
          <a:p>
            <a:pPr marL="277929" indent="-277929" defTabSz="449833">
              <a:spcBef>
                <a:spcPts val="3200"/>
              </a:spcBef>
              <a:buSzPct val="100000"/>
              <a:defRPr sz="2772"/>
            </a:pPr>
            <a:r>
              <a:rPr lang="en-US" dirty="0" smtClean="0"/>
              <a:t>Emerging Contaminants</a:t>
            </a:r>
          </a:p>
          <a:p>
            <a:pPr marL="277929" indent="-277929" defTabSz="449833">
              <a:spcBef>
                <a:spcPts val="3200"/>
              </a:spcBef>
              <a:buSzPct val="100000"/>
              <a:defRPr sz="2772"/>
            </a:pPr>
            <a:r>
              <a:rPr lang="en-US" dirty="0" smtClean="0"/>
              <a:t>Non-Point Pollution Challenges</a:t>
            </a:r>
          </a:p>
          <a:p>
            <a:pPr marL="277929" indent="-277929" defTabSz="449833">
              <a:spcBef>
                <a:spcPts val="3200"/>
              </a:spcBef>
              <a:buSzPct val="100000"/>
              <a:defRPr sz="2772"/>
            </a:pPr>
            <a:r>
              <a:rPr lang="en-US" dirty="0" smtClean="0"/>
              <a:t>Source Water Protection</a:t>
            </a:r>
            <a:endParaRPr dirty="0"/>
          </a:p>
        </p:txBody>
      </p:sp>
    </p:spTree>
    <p:extLst>
      <p:ext uri="{BB962C8B-B14F-4D97-AF65-F5344CB8AC3E}">
        <p14:creationId xmlns:p14="http://schemas.microsoft.com/office/powerpoint/2010/main" val="2010555415"/>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1401</TotalTime>
  <Words>1152</Words>
  <Application>Microsoft Office PowerPoint</Application>
  <PresentationFormat>Custom</PresentationFormat>
  <Paragraphs>79</Paragraphs>
  <Slides>13</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Helvetica</vt:lpstr>
      <vt:lpstr>Helvetica Light</vt:lpstr>
      <vt:lpstr>Helvetica Neue</vt:lpstr>
      <vt:lpstr>White</vt:lpstr>
      <vt:lpstr>What are the biggest challenges to abundant clean water in the ORB?</vt:lpstr>
      <vt:lpstr>Abundant Clean Water Goal</vt:lpstr>
      <vt:lpstr>Vision for the Ohio River Basin</vt:lpstr>
      <vt:lpstr>Outline</vt:lpstr>
      <vt:lpstr>Ohio River Basin Goals</vt:lpstr>
      <vt:lpstr>Abundant Clean Water Goal</vt:lpstr>
      <vt:lpstr>Federal Hypoxia Task Force Strategy Update 2016   EPA Hypoxia Task Force Report to Congress 2017   Integrated Water Resources Science &amp; Services ORB Stakeholder Report 2014 (NOAA/NWS &amp; ORSANCO)  USACE ORB Comprehensive Plan Recommendations (2009)</vt:lpstr>
      <vt:lpstr>Abundant Clean Water Strategic Actions</vt:lpstr>
      <vt:lpstr>Abundant Clean Water Strategic Actions (Continued) </vt:lpstr>
      <vt:lpstr>Abundant Clean Water Strategic Actions (Cont.)</vt:lpstr>
      <vt:lpstr>Gaps: What high priority abundant clean water strategies are we missing?</vt:lpstr>
      <vt:lpstr>Dot Voting</vt:lpstr>
      <vt:lpstr>ORSANCO@USACE.Army.Mil OhioRiverBasinAlliance.com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Abundant Clean Water Goal</dc:title>
  <dc:creator>Richard Harrison</dc:creator>
  <cp:lastModifiedBy>ORSANCO 32</cp:lastModifiedBy>
  <cp:revision>18</cp:revision>
  <dcterms:modified xsi:type="dcterms:W3CDTF">2019-10-09T14:32:01Z</dcterms:modified>
</cp:coreProperties>
</file>