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handoutMasterIdLst>
    <p:handoutMasterId r:id="rId17"/>
  </p:handoutMasterIdLst>
  <p:sldIdLst>
    <p:sldId id="281" r:id="rId2"/>
    <p:sldId id="277" r:id="rId3"/>
    <p:sldId id="298" r:id="rId4"/>
    <p:sldId id="280" r:id="rId5"/>
    <p:sldId id="282" r:id="rId6"/>
    <p:sldId id="283" r:id="rId7"/>
    <p:sldId id="286" r:id="rId8"/>
    <p:sldId id="295" r:id="rId9"/>
    <p:sldId id="292" r:id="rId10"/>
    <p:sldId id="289" r:id="rId11"/>
    <p:sldId id="293" r:id="rId12"/>
    <p:sldId id="288" r:id="rId13"/>
    <p:sldId id="290" r:id="rId14"/>
    <p:sldId id="297" r:id="rId1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EE00"/>
    <a:srgbClr val="FC8604"/>
    <a:srgbClr val="85DCF7"/>
    <a:srgbClr val="F385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41" autoAdjust="0"/>
    <p:restoredTop sz="94660"/>
  </p:normalViewPr>
  <p:slideViewPr>
    <p:cSldViewPr snapToGrid="0">
      <p:cViewPr varScale="1">
        <p:scale>
          <a:sx n="68" d="100"/>
          <a:sy n="68" d="100"/>
        </p:scale>
        <p:origin x="186" y="156"/>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23D1AB8A-7CC2-494E-B53D-A9986709A7EA}" type="datetimeFigureOut">
              <a:rPr lang="en-US" smtClean="0"/>
              <a:t>10/8/2019</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0C0D701-FE8F-4FD1-9307-04AB802B012E}" type="slidenum">
              <a:rPr lang="en-US" smtClean="0"/>
              <a:t>‹#›</a:t>
            </a:fld>
            <a:endParaRPr lang="en-US"/>
          </a:p>
        </p:txBody>
      </p:sp>
    </p:spTree>
    <p:extLst>
      <p:ext uri="{BB962C8B-B14F-4D97-AF65-F5344CB8AC3E}">
        <p14:creationId xmlns:p14="http://schemas.microsoft.com/office/powerpoint/2010/main" val="39257859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E2C9C548-2D2F-4909-A135-37AFE2664338}" type="datetimeFigureOut">
              <a:rPr lang="en-US" smtClean="0"/>
              <a:pPr/>
              <a:t>10/8/2019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14D477CE-CA63-4034-9346-6785356A6F32}" type="slidenum">
              <a:rPr lang="en-US" smtClean="0"/>
              <a:pPr/>
              <a:t>‹#›</a:t>
            </a:fld>
            <a:endParaRPr lang="en-US"/>
          </a:p>
        </p:txBody>
      </p:sp>
    </p:spTree>
    <p:extLst>
      <p:ext uri="{BB962C8B-B14F-4D97-AF65-F5344CB8AC3E}">
        <p14:creationId xmlns:p14="http://schemas.microsoft.com/office/powerpoint/2010/main" val="2466074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93EC2B0-84FA-4C26-93F3-05F64014CA80}" type="slidenum">
              <a:rPr lang="en-US" smtClean="0"/>
              <a:pPr/>
              <a:t>1</a:t>
            </a:fld>
            <a:endParaRPr lang="en-US"/>
          </a:p>
        </p:txBody>
      </p:sp>
    </p:spTree>
    <p:extLst>
      <p:ext uri="{BB962C8B-B14F-4D97-AF65-F5344CB8AC3E}">
        <p14:creationId xmlns:p14="http://schemas.microsoft.com/office/powerpoint/2010/main" val="868939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ALU assessment</a:t>
            </a:r>
            <a:r>
              <a:rPr lang="en-US" baseline="0" dirty="0" smtClean="0"/>
              <a:t> approach (weight of evidence) outlined here requires index endpoints to be relatively congruous. Any very poor rating indicates non-support for that assessment unit. </a:t>
            </a:r>
            <a:endParaRPr lang="en-US" dirty="0"/>
          </a:p>
        </p:txBody>
      </p:sp>
      <p:sp>
        <p:nvSpPr>
          <p:cNvPr id="4" name="Slide Number Placeholder 3"/>
          <p:cNvSpPr>
            <a:spLocks noGrp="1"/>
          </p:cNvSpPr>
          <p:nvPr>
            <p:ph type="sldNum" sz="quarter" idx="10"/>
          </p:nvPr>
        </p:nvSpPr>
        <p:spPr/>
        <p:txBody>
          <a:bodyPr/>
          <a:lstStyle/>
          <a:p>
            <a:fld id="{C632C138-EA36-4916-9892-C8E367E8C6C8}" type="slidenum">
              <a:rPr lang="en-US" smtClean="0"/>
              <a:pPr/>
              <a:t>3</a:t>
            </a:fld>
            <a:endParaRPr lang="en-US"/>
          </a:p>
        </p:txBody>
      </p:sp>
    </p:spTree>
    <p:extLst>
      <p:ext uri="{BB962C8B-B14F-4D97-AF65-F5344CB8AC3E}">
        <p14:creationId xmlns:p14="http://schemas.microsoft.com/office/powerpoint/2010/main" val="441705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42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dirty="0" smtClean="0"/>
              <a:t>Click to edit Master title style</a:t>
            </a:r>
            <a:endParaRPr kumimoji="0" lang="en-US" dirty="0"/>
          </a:p>
        </p:txBody>
      </p:sp>
      <p:sp>
        <p:nvSpPr>
          <p:cNvPr id="17" name="Subtitle 16"/>
          <p:cNvSpPr>
            <a:spLocks noGrp="1"/>
          </p:cNvSpPr>
          <p:nvPr>
            <p:ph type="subTitle" idx="1"/>
          </p:nvPr>
        </p:nvSpPr>
        <p:spPr>
          <a:xfrm>
            <a:off x="711200" y="3228536"/>
            <a:ext cx="10472928" cy="1752600"/>
          </a:xfrm>
        </p:spPr>
        <p:txBody>
          <a:bodyPr lIns="0" rIns="18288"/>
          <a:lstStyle>
            <a:lvl1pPr marL="0" marR="34290" indent="0" algn="r">
              <a:buNone/>
              <a:defRPr>
                <a:solidFill>
                  <a:schemeClr val="tx1"/>
                </a:solidFill>
                <a:latin typeface="+mj-lt"/>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dirty="0" smtClean="0"/>
              <a:t>Click to edit Master subtitle style</a:t>
            </a:r>
            <a:endParaRPr kumimoji="0" lang="en-US" dirty="0"/>
          </a:p>
        </p:txBody>
      </p:sp>
      <p:sp>
        <p:nvSpPr>
          <p:cNvPr id="27" name="Slide Number Placeholder 26"/>
          <p:cNvSpPr>
            <a:spLocks noGrp="1"/>
          </p:cNvSpPr>
          <p:nvPr>
            <p:ph type="sldNum" sz="quarter" idx="12"/>
          </p:nvPr>
        </p:nvSpPr>
        <p:spPr/>
        <p:txBody>
          <a:bodyPr/>
          <a:lstStyle/>
          <a:p>
            <a:fld id="{BF5F3F77-31EA-483D-8C46-9C7570146435}" type="slidenum">
              <a:rPr lang="en-US" smtClean="0">
                <a:solidFill>
                  <a:srgbClr val="EAEBDE">
                    <a:shade val="90000"/>
                  </a:srgbClr>
                </a:solidFill>
              </a:rPr>
              <a:pPr/>
              <a:t>‹#›</a:t>
            </a:fld>
            <a:endParaRPr lang="en-US">
              <a:solidFill>
                <a:srgbClr val="EAEBDE">
                  <a:shade val="90000"/>
                </a:srgbClr>
              </a:solidFill>
            </a:endParaRPr>
          </a:p>
        </p:txBody>
      </p:sp>
    </p:spTree>
    <p:extLst>
      <p:ext uri="{BB962C8B-B14F-4D97-AF65-F5344CB8AC3E}">
        <p14:creationId xmlns:p14="http://schemas.microsoft.com/office/powerpoint/2010/main" val="72194103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5" name="Footer Placeholder 4"/>
          <p:cNvSpPr>
            <a:spLocks noGrp="1"/>
          </p:cNvSpPr>
          <p:nvPr>
            <p:ph type="ftr" sz="quarter" idx="11"/>
          </p:nvPr>
        </p:nvSpPr>
        <p:spPr/>
        <p:txBody>
          <a:bodyPr/>
          <a:lstStyle/>
          <a:p>
            <a:endParaRPr lang="en-US">
              <a:solidFill>
                <a:srgbClr val="7385A9">
                  <a:shade val="90000"/>
                </a:srgbClr>
              </a:solidFill>
            </a:endParaRPr>
          </a:p>
        </p:txBody>
      </p:sp>
      <p:sp>
        <p:nvSpPr>
          <p:cNvPr id="6" name="Slide Number Placeholder 5"/>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789464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5" name="Footer Placeholder 4"/>
          <p:cNvSpPr>
            <a:spLocks noGrp="1"/>
          </p:cNvSpPr>
          <p:nvPr>
            <p:ph type="ftr" sz="quarter" idx="11"/>
          </p:nvPr>
        </p:nvSpPr>
        <p:spPr/>
        <p:txBody>
          <a:bodyPr/>
          <a:lstStyle/>
          <a:p>
            <a:endParaRPr lang="en-US">
              <a:solidFill>
                <a:srgbClr val="7385A9">
                  <a:shade val="90000"/>
                </a:srgbClr>
              </a:solidFill>
            </a:endParaRPr>
          </a:p>
        </p:txBody>
      </p:sp>
      <p:sp>
        <p:nvSpPr>
          <p:cNvPr id="6" name="Slide Number Placeholder 5"/>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2994107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lvl1pPr>
              <a:buClr>
                <a:schemeClr val="tx2"/>
              </a:buCl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5" name="Footer Placeholder 4"/>
          <p:cNvSpPr>
            <a:spLocks noGrp="1"/>
          </p:cNvSpPr>
          <p:nvPr>
            <p:ph type="ftr" sz="quarter" idx="11"/>
          </p:nvPr>
        </p:nvSpPr>
        <p:spPr/>
        <p:txBody>
          <a:bodyPr/>
          <a:lstStyle/>
          <a:p>
            <a:endParaRPr lang="en-US">
              <a:solidFill>
                <a:srgbClr val="7385A9">
                  <a:shade val="90000"/>
                </a:srgbClr>
              </a:solidFill>
            </a:endParaRPr>
          </a:p>
        </p:txBody>
      </p:sp>
      <p:sp>
        <p:nvSpPr>
          <p:cNvPr id="6" name="Slide Number Placeholder 5"/>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pic>
        <p:nvPicPr>
          <p:cNvPr id="8" name="Picture 2" descr="Z:\OBP Logo\Final OBP Logos\OBP LOGO4.5 copy.gif"/>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7182" y="-19575"/>
            <a:ext cx="1043588" cy="784254"/>
          </a:xfrm>
          <a:prstGeom prst="rect">
            <a:avLst/>
          </a:prstGeom>
          <a:noFill/>
        </p:spPr>
      </p:pic>
    </p:spTree>
    <p:extLst>
      <p:ext uri="{BB962C8B-B14F-4D97-AF65-F5344CB8AC3E}">
        <p14:creationId xmlns:p14="http://schemas.microsoft.com/office/powerpoint/2010/main" val="36239554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42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1650">
                <a:solidFill>
                  <a:schemeClr val="tx1"/>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6925745-C7A1-479E-B0BC-9C204A6FC08B}" type="datetimeFigureOut">
              <a:rPr lang="en-US" smtClean="0">
                <a:solidFill>
                  <a:srgbClr val="EAEBDE">
                    <a:shade val="90000"/>
                  </a:srgbClr>
                </a:solidFill>
              </a:rPr>
              <a:pPr/>
              <a:t>10/8/2019</a:t>
            </a:fld>
            <a:endParaRPr lang="en-US">
              <a:solidFill>
                <a:srgbClr val="EAEBDE">
                  <a:shade val="90000"/>
                </a:srgbClr>
              </a:solidFill>
            </a:endParaRPr>
          </a:p>
        </p:txBody>
      </p:sp>
      <p:sp>
        <p:nvSpPr>
          <p:cNvPr id="5" name="Footer Placeholder 4"/>
          <p:cNvSpPr>
            <a:spLocks noGrp="1"/>
          </p:cNvSpPr>
          <p:nvPr>
            <p:ph type="ftr" sz="quarter" idx="11"/>
          </p:nvPr>
        </p:nvSpPr>
        <p:spPr/>
        <p:txBody>
          <a:bodyPr/>
          <a:lstStyle/>
          <a:p>
            <a:endParaRPr lang="en-US">
              <a:solidFill>
                <a:srgbClr val="EAEBDE">
                  <a:shade val="90000"/>
                </a:srgbClr>
              </a:solidFill>
            </a:endParaRPr>
          </a:p>
        </p:txBody>
      </p:sp>
      <p:sp>
        <p:nvSpPr>
          <p:cNvPr id="6" name="Slide Number Placeholder 5"/>
          <p:cNvSpPr>
            <a:spLocks noGrp="1"/>
          </p:cNvSpPr>
          <p:nvPr>
            <p:ph type="sldNum" sz="quarter" idx="12"/>
          </p:nvPr>
        </p:nvSpPr>
        <p:spPr/>
        <p:txBody>
          <a:bodyPr/>
          <a:lstStyle/>
          <a:p>
            <a:fld id="{BF5F3F77-31EA-483D-8C46-9C7570146435}" type="slidenum">
              <a:rPr lang="en-US" smtClean="0">
                <a:solidFill>
                  <a:srgbClr val="EAEBDE">
                    <a:shade val="90000"/>
                  </a:srgbClr>
                </a:solidFill>
              </a:rPr>
              <a:pPr/>
              <a:t>‹#›</a:t>
            </a:fld>
            <a:endParaRPr lang="en-US">
              <a:solidFill>
                <a:srgbClr val="EAEBDE">
                  <a:shade val="90000"/>
                </a:srgbClr>
              </a:solidFill>
            </a:endParaRPr>
          </a:p>
        </p:txBody>
      </p:sp>
    </p:spTree>
    <p:extLst>
      <p:ext uri="{BB962C8B-B14F-4D97-AF65-F5344CB8AC3E}">
        <p14:creationId xmlns:p14="http://schemas.microsoft.com/office/powerpoint/2010/main" val="115736107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920085"/>
            <a:ext cx="5384800" cy="4434840"/>
          </a:xfrm>
        </p:spPr>
        <p:txBody>
          <a:bodyPr/>
          <a:lstStyle>
            <a:lvl1pPr>
              <a:defRPr sz="1950"/>
            </a:lvl1pPr>
            <a:lvl2pPr>
              <a:defRPr sz="1800"/>
            </a:lvl2pPr>
            <a:lvl3pPr>
              <a:defRPr sz="1500"/>
            </a:lvl3pPr>
            <a:lvl4pPr>
              <a:defRPr sz="1350"/>
            </a:lvl4pPr>
            <a:lvl5pPr>
              <a:defRPr sz="135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1950"/>
            </a:lvl1pPr>
            <a:lvl2pPr>
              <a:defRPr sz="1800"/>
            </a:lvl2pPr>
            <a:lvl3pPr>
              <a:defRPr sz="1500"/>
            </a:lvl3pPr>
            <a:lvl4pPr>
              <a:defRPr sz="1350"/>
            </a:lvl4pPr>
            <a:lvl5pPr>
              <a:defRPr sz="135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6" name="Footer Placeholder 5"/>
          <p:cNvSpPr>
            <a:spLocks noGrp="1"/>
          </p:cNvSpPr>
          <p:nvPr>
            <p:ph type="ftr" sz="quarter" idx="11"/>
          </p:nvPr>
        </p:nvSpPr>
        <p:spPr/>
        <p:txBody>
          <a:bodyPr/>
          <a:lstStyle/>
          <a:p>
            <a:endParaRPr lang="en-US">
              <a:solidFill>
                <a:srgbClr val="7385A9">
                  <a:shade val="90000"/>
                </a:srgbClr>
              </a:solidFill>
            </a:endParaRPr>
          </a:p>
        </p:txBody>
      </p:sp>
      <p:sp>
        <p:nvSpPr>
          <p:cNvPr id="7" name="Slide Number Placeholder 6"/>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5961960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1800" b="1" cap="none" baseline="0">
                <a:solidFill>
                  <a:schemeClr val="tx2"/>
                </a:solidFill>
                <a:effectLst/>
              </a:defRPr>
            </a:lvl1pPr>
            <a:lvl2pPr>
              <a:buNone/>
              <a:defRPr sz="1500" b="1"/>
            </a:lvl2pPr>
            <a:lvl3pPr>
              <a:buNone/>
              <a:defRPr sz="1350" b="1"/>
            </a:lvl3pPr>
            <a:lvl4pPr>
              <a:buNone/>
              <a:defRPr sz="1200" b="1"/>
            </a:lvl4pPr>
            <a:lvl5pPr>
              <a:buNone/>
              <a:defRPr sz="12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9" y="1859760"/>
            <a:ext cx="5389033" cy="654843"/>
          </a:xfrm>
        </p:spPr>
        <p:txBody>
          <a:bodyPr lIns="45720" tIns="0" rIns="45720" bIns="0" anchor="ctr"/>
          <a:lstStyle>
            <a:lvl1pPr marL="0" indent="0">
              <a:buNone/>
              <a:defRPr sz="1800" b="1" cap="none" baseline="0">
                <a:solidFill>
                  <a:schemeClr val="tx2"/>
                </a:solidFill>
                <a:effectLst/>
              </a:defRPr>
            </a:lvl1pPr>
            <a:lvl2pPr>
              <a:buNone/>
              <a:defRPr sz="1500" b="1"/>
            </a:lvl2pPr>
            <a:lvl3pPr>
              <a:buNone/>
              <a:defRPr sz="1350" b="1"/>
            </a:lvl3pPr>
            <a:lvl4pPr>
              <a:buNone/>
              <a:defRPr sz="1200" b="1"/>
            </a:lvl4pPr>
            <a:lvl5pPr>
              <a:buNone/>
              <a:defRPr sz="12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1650"/>
            </a:lvl1pPr>
            <a:lvl2pPr>
              <a:defRPr sz="1500"/>
            </a:lvl2pPr>
            <a:lvl3pPr>
              <a:defRPr sz="1350"/>
            </a:lvl3pPr>
            <a:lvl4pPr>
              <a:defRPr sz="1200"/>
            </a:lvl4pPr>
            <a:lvl5pPr>
              <a:defRPr sz="12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9" y="2514600"/>
            <a:ext cx="5389033" cy="3845720"/>
          </a:xfrm>
        </p:spPr>
        <p:txBody>
          <a:bodyPr tIns="0"/>
          <a:lstStyle>
            <a:lvl1pPr>
              <a:defRPr sz="1650"/>
            </a:lvl1pPr>
            <a:lvl2pPr>
              <a:defRPr sz="1500"/>
            </a:lvl2pPr>
            <a:lvl3pPr>
              <a:defRPr sz="1350"/>
            </a:lvl3pPr>
            <a:lvl4pPr>
              <a:defRPr sz="1200"/>
            </a:lvl4pPr>
            <a:lvl5pPr>
              <a:defRPr sz="12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8" name="Footer Placeholder 7"/>
          <p:cNvSpPr>
            <a:spLocks noGrp="1"/>
          </p:cNvSpPr>
          <p:nvPr>
            <p:ph type="ftr" sz="quarter" idx="11"/>
          </p:nvPr>
        </p:nvSpPr>
        <p:spPr/>
        <p:txBody>
          <a:bodyPr/>
          <a:lstStyle/>
          <a:p>
            <a:endParaRPr lang="en-US">
              <a:solidFill>
                <a:srgbClr val="7385A9">
                  <a:shade val="90000"/>
                </a:srgbClr>
              </a:solidFill>
            </a:endParaRPr>
          </a:p>
        </p:txBody>
      </p:sp>
      <p:sp>
        <p:nvSpPr>
          <p:cNvPr id="9" name="Slide Number Placeholder 8"/>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33814417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375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4" name="Footer Placeholder 3"/>
          <p:cNvSpPr>
            <a:spLocks noGrp="1"/>
          </p:cNvSpPr>
          <p:nvPr>
            <p:ph type="ftr" sz="quarter" idx="11"/>
          </p:nvPr>
        </p:nvSpPr>
        <p:spPr/>
        <p:txBody>
          <a:bodyPr/>
          <a:lstStyle/>
          <a:p>
            <a:endParaRPr lang="en-US">
              <a:solidFill>
                <a:srgbClr val="7385A9">
                  <a:shade val="90000"/>
                </a:srgbClr>
              </a:solidFill>
            </a:endParaRPr>
          </a:p>
        </p:txBody>
      </p:sp>
      <p:sp>
        <p:nvSpPr>
          <p:cNvPr id="5" name="Slide Number Placeholder 4"/>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194489806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3" name="Footer Placeholder 2"/>
          <p:cNvSpPr>
            <a:spLocks noGrp="1"/>
          </p:cNvSpPr>
          <p:nvPr>
            <p:ph type="ftr" sz="quarter" idx="11"/>
          </p:nvPr>
        </p:nvSpPr>
        <p:spPr/>
        <p:txBody>
          <a:bodyPr/>
          <a:lstStyle/>
          <a:p>
            <a:endParaRPr lang="en-US">
              <a:solidFill>
                <a:srgbClr val="7385A9">
                  <a:shade val="90000"/>
                </a:srgbClr>
              </a:solidFill>
            </a:endParaRPr>
          </a:p>
        </p:txBody>
      </p:sp>
      <p:sp>
        <p:nvSpPr>
          <p:cNvPr id="4" name="Slide Number Placeholder 3"/>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277212822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195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050"/>
            </a:lvl1pPr>
            <a:lvl2pPr indent="0" algn="l">
              <a:buNone/>
              <a:defRPr sz="900"/>
            </a:lvl2pPr>
            <a:lvl3pPr indent="0" algn="l">
              <a:buNone/>
              <a:defRPr sz="750"/>
            </a:lvl3pPr>
            <a:lvl4pPr indent="0" algn="l">
              <a:buNone/>
              <a:defRPr sz="675"/>
            </a:lvl4pPr>
            <a:lvl5pPr indent="0" algn="l">
              <a:buNone/>
              <a:defRPr sz="675"/>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766733" y="1676400"/>
            <a:ext cx="6815667" cy="4572000"/>
          </a:xfrm>
        </p:spPr>
        <p:txBody>
          <a:bodyPr tIns="0"/>
          <a:lstStyle>
            <a:lvl1pPr>
              <a:defRPr sz="2100"/>
            </a:lvl1pPr>
            <a:lvl2pPr>
              <a:defRPr sz="1950"/>
            </a:lvl2pPr>
            <a:lvl3pPr>
              <a:defRPr sz="1800"/>
            </a:lvl3pPr>
            <a:lvl4pPr>
              <a:defRPr sz="1500"/>
            </a:lvl4pPr>
            <a:lvl5pPr>
              <a:defRPr sz="135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6" name="Footer Placeholder 5"/>
          <p:cNvSpPr>
            <a:spLocks noGrp="1"/>
          </p:cNvSpPr>
          <p:nvPr>
            <p:ph type="ftr" sz="quarter" idx="11"/>
          </p:nvPr>
        </p:nvSpPr>
        <p:spPr/>
        <p:txBody>
          <a:bodyPr/>
          <a:lstStyle/>
          <a:p>
            <a:endParaRPr lang="en-US">
              <a:solidFill>
                <a:srgbClr val="7385A9">
                  <a:shade val="90000"/>
                </a:srgbClr>
              </a:solidFill>
            </a:endParaRPr>
          </a:p>
        </p:txBody>
      </p:sp>
      <p:sp>
        <p:nvSpPr>
          <p:cNvPr id="7" name="Slide Number Placeholder 6"/>
          <p:cNvSpPr>
            <a:spLocks noGrp="1"/>
          </p:cNvSpPr>
          <p:nvPr>
            <p:ph type="sldNum" sz="quarter" idx="12"/>
          </p:nvPr>
        </p:nvSpPr>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Tree>
    <p:extLst>
      <p:ext uri="{BB962C8B-B14F-4D97-AF65-F5344CB8AC3E}">
        <p14:creationId xmlns:p14="http://schemas.microsoft.com/office/powerpoint/2010/main" val="240508941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Title 1"/>
          <p:cNvSpPr>
            <a:spLocks noGrp="1"/>
          </p:cNvSpPr>
          <p:nvPr>
            <p:ph type="title"/>
          </p:nvPr>
        </p:nvSpPr>
        <p:spPr>
          <a:xfrm>
            <a:off x="812800" y="1176999"/>
            <a:ext cx="2950464" cy="1582621"/>
          </a:xfrm>
        </p:spPr>
        <p:txBody>
          <a:bodyPr vert="horz" lIns="45720" tIns="45720" rIns="45720" bIns="45720" anchor="b"/>
          <a:lstStyle>
            <a:lvl1pPr algn="l">
              <a:buNone/>
              <a:defRPr sz="15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188"/>
              </a:spcBef>
              <a:buFontTx/>
              <a:buNone/>
              <a:defRPr sz="975"/>
            </a:lvl1pPr>
            <a:lvl2pPr>
              <a:defRPr sz="900"/>
            </a:lvl2pPr>
            <a:lvl3pPr>
              <a:defRPr sz="750"/>
            </a:lvl3pPr>
            <a:lvl4pPr>
              <a:defRPr sz="675"/>
            </a:lvl4pPr>
            <a:lvl5pPr>
              <a:defRPr sz="675"/>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6" name="Footer Placeholder 5"/>
          <p:cNvSpPr>
            <a:spLocks noGrp="1"/>
          </p:cNvSpPr>
          <p:nvPr>
            <p:ph type="ftr" sz="quarter" idx="11"/>
          </p:nvPr>
        </p:nvSpPr>
        <p:spPr/>
        <p:txBody>
          <a:bodyPr/>
          <a:lstStyle/>
          <a:p>
            <a:endParaRPr lang="en-US">
              <a:solidFill>
                <a:srgbClr val="7385A9">
                  <a:shade val="90000"/>
                </a:srgbClr>
              </a:solidFill>
            </a:endParaRPr>
          </a:p>
        </p:txBody>
      </p:sp>
      <p:sp>
        <p:nvSpPr>
          <p:cNvPr id="7" name="Slide Number Placeholder 6"/>
          <p:cNvSpPr>
            <a:spLocks noGrp="1"/>
          </p:cNvSpPr>
          <p:nvPr>
            <p:ph type="sldNum" sz="quarter" idx="12"/>
          </p:nvPr>
        </p:nvSpPr>
        <p:spPr>
          <a:xfrm>
            <a:off x="10769600" y="6356353"/>
            <a:ext cx="812800" cy="365125"/>
          </a:xfrm>
        </p:spPr>
        <p:txBody>
          <a:body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2400"/>
            </a:lvl1pPr>
          </a:lstStyle>
          <a:p>
            <a:r>
              <a:rPr kumimoji="0" lang="en-US" smtClean="0"/>
              <a:t>Click icon to add picture</a:t>
            </a:r>
            <a:endParaRPr kumimoji="0" lang="en-US" dirty="0"/>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68580" tIns="34290" rIns="68580" bIns="34290" anchor="t" compatLnSpc="1"/>
          <a:lstStyle/>
          <a:p>
            <a:endParaRPr lang="en-US" sz="1350">
              <a:solidFill>
                <a:prstClr val="black"/>
              </a:solidFill>
            </a:endParaRPr>
          </a:p>
        </p:txBody>
      </p:sp>
      <p:sp>
        <p:nvSpPr>
          <p:cNvPr id="11" name="Freeform 10"/>
          <p:cNvSpPr>
            <a:spLocks/>
          </p:cNvSpPr>
          <p:nvPr/>
        </p:nvSpPr>
        <p:spPr bwMode="auto">
          <a:xfrm flipV="1">
            <a:off x="5842000" y="6219828"/>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68580" tIns="34290" rIns="68580" bIns="34290" anchor="t" compatLnSpc="1"/>
          <a:lstStyle/>
          <a:p>
            <a:endParaRPr lang="en-US" sz="1350">
              <a:solidFill>
                <a:prstClr val="black"/>
              </a:solidFill>
            </a:endParaRPr>
          </a:p>
        </p:txBody>
      </p:sp>
    </p:spTree>
    <p:extLst>
      <p:ext uri="{BB962C8B-B14F-4D97-AF65-F5344CB8AC3E}">
        <p14:creationId xmlns:p14="http://schemas.microsoft.com/office/powerpoint/2010/main" val="16857919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68580" tIns="34290" rIns="68580" bIns="34290" anchor="t" compatLnSpc="1"/>
          <a:lstStyle/>
          <a:p>
            <a:endParaRPr lang="en-US" sz="1350">
              <a:solidFill>
                <a:prstClr val="black"/>
              </a:solidFill>
            </a:endParaRPr>
          </a:p>
        </p:txBody>
      </p:sp>
      <p:sp>
        <p:nvSpPr>
          <p:cNvPr id="8" name="Freeform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68580" tIns="34290" rIns="68580" bIns="34290" anchor="t" compatLnSpc="1"/>
          <a:lstStyle/>
          <a:p>
            <a:endParaRPr lang="en-US" sz="1350">
              <a:solidFill>
                <a:prstClr val="black"/>
              </a:solidFill>
            </a:endParaRPr>
          </a:p>
        </p:txBody>
      </p:sp>
      <p:sp>
        <p:nvSpPr>
          <p:cNvPr id="9" name="Title Placeholder 8"/>
          <p:cNvSpPr>
            <a:spLocks noGrp="1"/>
          </p:cNvSpPr>
          <p:nvPr>
            <p:ph type="title"/>
          </p:nvPr>
        </p:nvSpPr>
        <p:spPr>
          <a:xfrm>
            <a:off x="609600" y="381000"/>
            <a:ext cx="109728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612392"/>
            <a:ext cx="109728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09600" y="6356353"/>
            <a:ext cx="2844800" cy="365125"/>
          </a:xfrm>
          <a:prstGeom prst="rect">
            <a:avLst/>
          </a:prstGeom>
        </p:spPr>
        <p:txBody>
          <a:bodyPr vert="horz" lIns="0" tIns="0" rIns="0" bIns="0" anchor="b"/>
          <a:lstStyle>
            <a:lvl1pPr algn="l" eaLnBrk="1" latinLnBrk="0" hangingPunct="1">
              <a:defRPr kumimoji="0" sz="900">
                <a:solidFill>
                  <a:schemeClr val="tx2">
                    <a:shade val="90000"/>
                  </a:schemeClr>
                </a:solidFill>
              </a:defRPr>
            </a:lvl1pPr>
          </a:lstStyle>
          <a:p>
            <a:fld id="{F6925745-C7A1-479E-B0BC-9C204A6FC08B}" type="datetimeFigureOut">
              <a:rPr lang="en-US" smtClean="0">
                <a:solidFill>
                  <a:srgbClr val="7385A9">
                    <a:shade val="90000"/>
                  </a:srgbClr>
                </a:solidFill>
              </a:rPr>
              <a:pPr/>
              <a:t>10/8/2019</a:t>
            </a:fld>
            <a:endParaRPr lang="en-US">
              <a:solidFill>
                <a:srgbClr val="7385A9">
                  <a:shade val="90000"/>
                </a:srgbClr>
              </a:solidFill>
            </a:endParaRPr>
          </a:p>
        </p:txBody>
      </p:sp>
      <p:sp>
        <p:nvSpPr>
          <p:cNvPr id="22" name="Footer Placeholder 21"/>
          <p:cNvSpPr>
            <a:spLocks noGrp="1"/>
          </p:cNvSpPr>
          <p:nvPr>
            <p:ph type="ftr" sz="quarter" idx="3"/>
          </p:nvPr>
        </p:nvSpPr>
        <p:spPr>
          <a:xfrm>
            <a:off x="3556000" y="6356353"/>
            <a:ext cx="4470400" cy="365125"/>
          </a:xfrm>
          <a:prstGeom prst="rect">
            <a:avLst/>
          </a:prstGeom>
        </p:spPr>
        <p:txBody>
          <a:bodyPr vert="horz" lIns="0" tIns="0" rIns="0" bIns="0" anchor="b"/>
          <a:lstStyle>
            <a:lvl1pPr algn="l" eaLnBrk="1" latinLnBrk="0" hangingPunct="1">
              <a:defRPr kumimoji="0" sz="900">
                <a:solidFill>
                  <a:schemeClr val="tx2">
                    <a:shade val="90000"/>
                  </a:schemeClr>
                </a:solidFill>
              </a:defRPr>
            </a:lvl1pPr>
          </a:lstStyle>
          <a:p>
            <a:endParaRPr lang="en-US">
              <a:solidFill>
                <a:srgbClr val="7385A9">
                  <a:shade val="90000"/>
                </a:srgbClr>
              </a:solidFill>
            </a:endParaRPr>
          </a:p>
        </p:txBody>
      </p:sp>
      <p:sp>
        <p:nvSpPr>
          <p:cNvPr id="18" name="Slide Number Placeholder 17"/>
          <p:cNvSpPr>
            <a:spLocks noGrp="1"/>
          </p:cNvSpPr>
          <p:nvPr>
            <p:ph type="sldNum" sz="quarter" idx="4"/>
          </p:nvPr>
        </p:nvSpPr>
        <p:spPr>
          <a:xfrm>
            <a:off x="10566400" y="6356353"/>
            <a:ext cx="1016000" cy="365125"/>
          </a:xfrm>
          <a:prstGeom prst="rect">
            <a:avLst/>
          </a:prstGeom>
        </p:spPr>
        <p:txBody>
          <a:bodyPr vert="horz" lIns="0" tIns="0" rIns="0" bIns="0" anchor="b"/>
          <a:lstStyle>
            <a:lvl1pPr algn="r" eaLnBrk="1" latinLnBrk="0" hangingPunct="1">
              <a:defRPr kumimoji="0" sz="900">
                <a:solidFill>
                  <a:schemeClr val="tx2">
                    <a:shade val="90000"/>
                  </a:schemeClr>
                </a:solidFill>
              </a:defRPr>
            </a:lvl1pPr>
          </a:lstStyle>
          <a:p>
            <a:fld id="{BF5F3F77-31EA-483D-8C46-9C7570146435}" type="slidenum">
              <a:rPr lang="en-US" smtClean="0">
                <a:solidFill>
                  <a:srgbClr val="7385A9">
                    <a:shade val="90000"/>
                  </a:srgbClr>
                </a:solidFill>
              </a:rPr>
              <a:pPr/>
              <a:t>‹#›</a:t>
            </a:fld>
            <a:endParaRPr lang="en-US">
              <a:solidFill>
                <a:srgbClr val="7385A9">
                  <a:shade val="90000"/>
                </a:srgbClr>
              </a:solidFill>
            </a:endParaRPr>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sz="1350">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sz="1350">
                <a:solidFill>
                  <a:prstClr val="black"/>
                </a:solidFill>
              </a:endParaRPr>
            </a:p>
          </p:txBody>
        </p:sp>
      </p:grpSp>
    </p:spTree>
    <p:extLst>
      <p:ext uri="{BB962C8B-B14F-4D97-AF65-F5344CB8AC3E}">
        <p14:creationId xmlns:p14="http://schemas.microsoft.com/office/powerpoint/2010/main" val="27184082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eaLnBrk="1" latinLnBrk="0" hangingPunct="1">
        <a:spcBef>
          <a:spcPct val="0"/>
        </a:spcBef>
        <a:buNone/>
        <a:defRPr kumimoji="0" sz="3750" b="0" kern="1200">
          <a:ln>
            <a:noFill/>
          </a:ln>
          <a:solidFill>
            <a:schemeClr val="tx2"/>
          </a:solidFill>
          <a:effectLst/>
          <a:latin typeface="+mj-lt"/>
          <a:ea typeface="+mj-ea"/>
          <a:cs typeface="+mj-cs"/>
        </a:defRPr>
      </a:lvl1pPr>
    </p:titleStyle>
    <p:bodyStyle>
      <a:lvl1pPr marL="205740" indent="-205740" algn="l" rtl="0" eaLnBrk="1" latinLnBrk="0" hangingPunct="1">
        <a:spcBef>
          <a:spcPct val="20000"/>
        </a:spcBef>
        <a:buClr>
          <a:schemeClr val="accent3"/>
        </a:buClr>
        <a:buSzPct val="95000"/>
        <a:buFont typeface="Wingdings 2"/>
        <a:buChar char=""/>
        <a:defRPr kumimoji="0" sz="1950" kern="1200">
          <a:solidFill>
            <a:schemeClr val="tx1"/>
          </a:solidFill>
          <a:latin typeface="+mn-lt"/>
          <a:ea typeface="+mn-ea"/>
          <a:cs typeface="+mn-cs"/>
        </a:defRPr>
      </a:lvl1pPr>
      <a:lvl2pPr marL="480060" indent="-185166" algn="l" rtl="0" eaLnBrk="1" latinLnBrk="0" hangingPunct="1">
        <a:spcBef>
          <a:spcPct val="20000"/>
        </a:spcBef>
        <a:buClr>
          <a:schemeClr val="accent1"/>
        </a:buClr>
        <a:buSzPct val="85000"/>
        <a:buFont typeface="Wingdings 2"/>
        <a:buChar char=""/>
        <a:defRPr kumimoji="0" sz="1800" kern="1200">
          <a:solidFill>
            <a:schemeClr val="tx1"/>
          </a:solidFill>
          <a:latin typeface="+mn-lt"/>
          <a:ea typeface="+mn-ea"/>
          <a:cs typeface="+mn-cs"/>
        </a:defRPr>
      </a:lvl2pPr>
      <a:lvl3pPr marL="685800" indent="-185166" algn="l" rtl="0" eaLnBrk="1" latinLnBrk="0" hangingPunct="1">
        <a:spcBef>
          <a:spcPct val="20000"/>
        </a:spcBef>
        <a:buClr>
          <a:schemeClr val="accent2"/>
        </a:buClr>
        <a:buSzPct val="70000"/>
        <a:buFont typeface="Wingdings 2"/>
        <a:buChar char=""/>
        <a:defRPr kumimoji="0" sz="1575" kern="1200">
          <a:solidFill>
            <a:schemeClr val="tx1"/>
          </a:solidFill>
          <a:latin typeface="+mn-lt"/>
          <a:ea typeface="+mn-ea"/>
          <a:cs typeface="+mn-cs"/>
        </a:defRPr>
      </a:lvl3pPr>
      <a:lvl4pPr marL="891540" indent="-157734" algn="l" rtl="0" eaLnBrk="1" latinLnBrk="0" hangingPunct="1">
        <a:spcBef>
          <a:spcPct val="20000"/>
        </a:spcBef>
        <a:buClr>
          <a:schemeClr val="accent3"/>
        </a:buClr>
        <a:buSzPct val="65000"/>
        <a:buFont typeface="Wingdings 2"/>
        <a:buChar char=""/>
        <a:defRPr kumimoji="0" sz="1500" kern="1200">
          <a:solidFill>
            <a:schemeClr val="tx1"/>
          </a:solidFill>
          <a:latin typeface="+mn-lt"/>
          <a:ea typeface="+mn-ea"/>
          <a:cs typeface="+mn-cs"/>
        </a:defRPr>
      </a:lvl4pPr>
      <a:lvl5pPr marL="1097280" indent="-157734" algn="l" rtl="0" eaLnBrk="1" latinLnBrk="0" hangingPunct="1">
        <a:spcBef>
          <a:spcPct val="20000"/>
        </a:spcBef>
        <a:buClr>
          <a:schemeClr val="accent4"/>
        </a:buClr>
        <a:buSzPct val="65000"/>
        <a:buFont typeface="Wingdings 2"/>
        <a:buChar char=""/>
        <a:defRPr kumimoji="0" sz="1500" kern="1200">
          <a:solidFill>
            <a:schemeClr val="tx1"/>
          </a:solidFill>
          <a:latin typeface="+mn-lt"/>
          <a:ea typeface="+mn-ea"/>
          <a:cs typeface="+mn-cs"/>
        </a:defRPr>
      </a:lvl5pPr>
      <a:lvl6pPr marL="1303020" indent="-157734" algn="l" rtl="0" eaLnBrk="1" latinLnBrk="0" hangingPunct="1">
        <a:spcBef>
          <a:spcPct val="20000"/>
        </a:spcBef>
        <a:buClr>
          <a:schemeClr val="accent5"/>
        </a:buClr>
        <a:buSzPct val="80000"/>
        <a:buFont typeface="Wingdings 2"/>
        <a:buChar char=""/>
        <a:defRPr kumimoji="0" sz="1350" kern="1200">
          <a:solidFill>
            <a:schemeClr val="tx1"/>
          </a:solidFill>
          <a:latin typeface="+mn-lt"/>
          <a:ea typeface="+mn-ea"/>
          <a:cs typeface="+mn-cs"/>
        </a:defRPr>
      </a:lvl6pPr>
      <a:lvl7pPr marL="1440180" indent="-137160" algn="l" rtl="0" eaLnBrk="1" latinLnBrk="0" hangingPunct="1">
        <a:spcBef>
          <a:spcPct val="20000"/>
        </a:spcBef>
        <a:buClr>
          <a:schemeClr val="accent6"/>
        </a:buClr>
        <a:buSzPct val="80000"/>
        <a:buFont typeface="Wingdings 2"/>
        <a:buChar char=""/>
        <a:defRPr kumimoji="0" sz="1200" kern="1200" baseline="0">
          <a:solidFill>
            <a:schemeClr val="tx1"/>
          </a:solidFill>
          <a:latin typeface="+mn-lt"/>
          <a:ea typeface="+mn-ea"/>
          <a:cs typeface="+mn-cs"/>
        </a:defRPr>
      </a:lvl7pPr>
      <a:lvl8pPr marL="1645920" indent="-137160" algn="l" rtl="0" eaLnBrk="1" latinLnBrk="0" hangingPunct="1">
        <a:spcBef>
          <a:spcPct val="20000"/>
        </a:spcBef>
        <a:buClr>
          <a:schemeClr val="tx2"/>
        </a:buClr>
        <a:buChar char="•"/>
        <a:defRPr kumimoji="0" sz="1200" kern="1200">
          <a:solidFill>
            <a:schemeClr val="tx1"/>
          </a:solidFill>
          <a:latin typeface="+mn-lt"/>
          <a:ea typeface="+mn-ea"/>
          <a:cs typeface="+mn-cs"/>
        </a:defRPr>
      </a:lvl8pPr>
      <a:lvl9pPr marL="1851660" indent="-137160" algn="l" rtl="0" eaLnBrk="1" latinLnBrk="0" hangingPunct="1">
        <a:spcBef>
          <a:spcPct val="20000"/>
        </a:spcBef>
        <a:buClr>
          <a:schemeClr val="tx2"/>
        </a:buClr>
        <a:buFontTx/>
        <a:buChar char="•"/>
        <a:defRPr kumimoji="0" sz="105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29.png"/><Relationship Id="rId18" Type="http://schemas.microsoft.com/office/2007/relationships/hdphoto" Target="../media/hdphoto10.wdp"/><Relationship Id="rId3" Type="http://schemas.microsoft.com/office/2007/relationships/hdphoto" Target="../media/hdphoto3.wdp"/><Relationship Id="rId7" Type="http://schemas.microsoft.com/office/2007/relationships/hdphoto" Target="../media/hdphoto5.wdp"/><Relationship Id="rId12" Type="http://schemas.microsoft.com/office/2007/relationships/hdphoto" Target="../media/hdphoto7.wdp"/><Relationship Id="rId17" Type="http://schemas.openxmlformats.org/officeDocument/2006/relationships/image" Target="../media/image31.png"/><Relationship Id="rId2" Type="http://schemas.openxmlformats.org/officeDocument/2006/relationships/image" Target="../media/image23.png"/><Relationship Id="rId16" Type="http://schemas.microsoft.com/office/2007/relationships/hdphoto" Target="../media/hdphoto9.wdp"/><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28.png"/><Relationship Id="rId5" Type="http://schemas.microsoft.com/office/2007/relationships/hdphoto" Target="../media/hdphoto4.wdp"/><Relationship Id="rId15" Type="http://schemas.openxmlformats.org/officeDocument/2006/relationships/image" Target="../media/image30.png"/><Relationship Id="rId10" Type="http://schemas.microsoft.com/office/2007/relationships/hdphoto" Target="../media/hdphoto6.wdp"/><Relationship Id="rId4" Type="http://schemas.openxmlformats.org/officeDocument/2006/relationships/image" Target="../media/image24.png"/><Relationship Id="rId9" Type="http://schemas.openxmlformats.org/officeDocument/2006/relationships/image" Target="../media/image27.png"/><Relationship Id="rId14" Type="http://schemas.microsoft.com/office/2007/relationships/hdphoto" Target="../media/hdphoto8.wdp"/></Relationships>
</file>

<file path=ppt/slides/_rels/slide1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4.jpg"/><Relationship Id="rId7" Type="http://schemas.openxmlformats.org/officeDocument/2006/relationships/image" Target="../media/image36.jpe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7.gif"/><Relationship Id="rId11" Type="http://schemas.openxmlformats.org/officeDocument/2006/relationships/image" Target="../media/image39.gif"/><Relationship Id="rId5" Type="http://schemas.microsoft.com/office/2007/relationships/hdphoto" Target="../media/hdphoto1.wdp"/><Relationship Id="rId10" Type="http://schemas.microsoft.com/office/2007/relationships/hdphoto" Target="../media/hdphoto11.wdp"/><Relationship Id="rId4" Type="http://schemas.openxmlformats.org/officeDocument/2006/relationships/image" Target="../media/image35.png"/><Relationship Id="rId9"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gif"/><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gif"/><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02835" y="2701183"/>
            <a:ext cx="7854696" cy="1752600"/>
          </a:xfrm>
        </p:spPr>
        <p:txBody>
          <a:bodyPr/>
          <a:lstStyle/>
          <a:p>
            <a:pPr algn="l"/>
            <a:endParaRPr lang="en-US" dirty="0" smtClean="0"/>
          </a:p>
          <a:p>
            <a:pPr algn="l"/>
            <a:r>
              <a:rPr lang="en-US" dirty="0" smtClean="0"/>
              <a:t>		</a:t>
            </a:r>
            <a:endParaRPr lang="en-US" dirty="0"/>
          </a:p>
        </p:txBody>
      </p:sp>
      <p:sp>
        <p:nvSpPr>
          <p:cNvPr id="4" name="Title 1"/>
          <p:cNvSpPr txBox="1">
            <a:spLocks/>
          </p:cNvSpPr>
          <p:nvPr/>
        </p:nvSpPr>
        <p:spPr>
          <a:xfrm>
            <a:off x="2202836" y="1800404"/>
            <a:ext cx="7990317" cy="1477393"/>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lvl1pPr algn="r" rtl="0" eaLnBrk="1" latinLnBrk="0" hangingPunct="1">
              <a:spcBef>
                <a:spcPct val="0"/>
              </a:spcBef>
              <a:buNone/>
              <a:defRPr kumimoji="0" sz="42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pPr algn="ctr"/>
            <a:r>
              <a:rPr lang="en-US" sz="5400" dirty="0"/>
              <a:t>Biological Programs</a:t>
            </a:r>
          </a:p>
          <a:p>
            <a:pPr algn="ctr"/>
            <a:r>
              <a:rPr lang="en-US" sz="5400" dirty="0"/>
              <a:t>Update</a:t>
            </a:r>
          </a:p>
        </p:txBody>
      </p:sp>
      <p:sp>
        <p:nvSpPr>
          <p:cNvPr id="6" name="TextBox 5"/>
          <p:cNvSpPr txBox="1"/>
          <p:nvPr/>
        </p:nvSpPr>
        <p:spPr>
          <a:xfrm>
            <a:off x="4429015" y="4746293"/>
            <a:ext cx="3537958" cy="1015663"/>
          </a:xfrm>
          <a:prstGeom prst="rect">
            <a:avLst/>
          </a:prstGeom>
          <a:noFill/>
        </p:spPr>
        <p:txBody>
          <a:bodyPr wrap="square" rtlCol="0">
            <a:spAutoFit/>
          </a:bodyPr>
          <a:lstStyle/>
          <a:p>
            <a:pPr algn="ctr"/>
            <a:r>
              <a:rPr lang="en-US" sz="2000" dirty="0">
                <a:solidFill>
                  <a:prstClr val="white"/>
                </a:solidFill>
                <a:latin typeface="Calibri"/>
              </a:rPr>
              <a:t>221</a:t>
            </a:r>
            <a:r>
              <a:rPr lang="en-US" sz="2000" baseline="30000" dirty="0">
                <a:solidFill>
                  <a:prstClr val="white"/>
                </a:solidFill>
                <a:latin typeface="Calibri"/>
              </a:rPr>
              <a:t>st</a:t>
            </a:r>
            <a:r>
              <a:rPr lang="en-US" sz="2000" dirty="0">
                <a:solidFill>
                  <a:prstClr val="white"/>
                </a:solidFill>
                <a:latin typeface="Calibri"/>
              </a:rPr>
              <a:t> ORSANCO Technical Committee Meeting</a:t>
            </a:r>
          </a:p>
          <a:p>
            <a:pPr algn="ctr"/>
            <a:r>
              <a:rPr lang="en-US" sz="2000" dirty="0">
                <a:solidFill>
                  <a:prstClr val="white"/>
                </a:solidFill>
                <a:latin typeface="Calibri"/>
              </a:rPr>
              <a:t>Agenda Item 8</a:t>
            </a:r>
            <a:endParaRPr lang="en-US" dirty="0"/>
          </a:p>
        </p:txBody>
      </p:sp>
      <p:pic>
        <p:nvPicPr>
          <p:cNvPr id="8" name="Picture 7"/>
          <p:cNvPicPr>
            <a:picLocks noChangeAspect="1"/>
          </p:cNvPicPr>
          <p:nvPr/>
        </p:nvPicPr>
        <p:blipFill>
          <a:blip r:embed="rId3"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8765434" y="3913844"/>
            <a:ext cx="2512166" cy="2522590"/>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5378" y="3906314"/>
            <a:ext cx="2899922" cy="2899922"/>
          </a:xfrm>
          <a:prstGeom prst="rect">
            <a:avLst/>
          </a:prstGeom>
        </p:spPr>
      </p:pic>
    </p:spTree>
    <p:extLst>
      <p:ext uri="{BB962C8B-B14F-4D97-AF65-F5344CB8AC3E}">
        <p14:creationId xmlns:p14="http://schemas.microsoft.com/office/powerpoint/2010/main" val="32604409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1" y="3765176"/>
            <a:ext cx="6656293" cy="3106271"/>
          </a:xfr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13448"/>
            <a:ext cx="6689387" cy="3707009"/>
          </a:xfrm>
          <a:prstGeom prst="rect">
            <a:avLst/>
          </a:prstGeom>
        </p:spPr>
      </p:pic>
      <p:pic>
        <p:nvPicPr>
          <p:cNvPr id="10" name="Picture 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763872" y="3939989"/>
            <a:ext cx="5593976" cy="2918012"/>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04212" y="-318196"/>
            <a:ext cx="5553635" cy="4165226"/>
          </a:xfrm>
          <a:prstGeom prst="rect">
            <a:avLst/>
          </a:prstGeom>
        </p:spPr>
      </p:pic>
    </p:spTree>
    <p:extLst>
      <p:ext uri="{BB962C8B-B14F-4D97-AF65-F5344CB8AC3E}">
        <p14:creationId xmlns:p14="http://schemas.microsoft.com/office/powerpoint/2010/main" val="6792970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lum bright="12000"/>
            <a:extLst>
              <a:ext uri="{BEBA8EAE-BF5A-486C-A8C5-ECC9F3942E4B}">
                <a14:imgProps xmlns:a14="http://schemas.microsoft.com/office/drawing/2010/main">
                  <a14:imgLayer r:embed="rId3">
                    <a14:imgEffect>
                      <a14:saturation sat="135000"/>
                    </a14:imgEffect>
                    <a14:imgEffect>
                      <a14:brightnessContrast bright="10000"/>
                    </a14:imgEffect>
                  </a14:imgLayer>
                </a14:imgProps>
              </a:ext>
              <a:ext uri="{28A0092B-C50C-407E-A947-70E740481C1C}">
                <a14:useLocalDpi xmlns:a14="http://schemas.microsoft.com/office/drawing/2010/main"/>
              </a:ext>
            </a:extLst>
          </a:blip>
          <a:srcRect/>
          <a:stretch/>
        </p:blipFill>
        <p:spPr>
          <a:xfrm>
            <a:off x="4555026" y="4337793"/>
            <a:ext cx="3019475" cy="2587038"/>
          </a:xfrm>
          <a:prstGeom prst="rect">
            <a:avLst/>
          </a:prstGeom>
        </p:spPr>
      </p:pic>
      <p:pic>
        <p:nvPicPr>
          <p:cNvPr id="10" name="Picture 9"/>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150000"/>
                    </a14:imgEffect>
                  </a14:imgLayer>
                </a14:imgProps>
              </a:ext>
              <a:ext uri="{28A0092B-C50C-407E-A947-70E740481C1C}">
                <a14:useLocalDpi xmlns:a14="http://schemas.microsoft.com/office/drawing/2010/main"/>
              </a:ext>
            </a:extLst>
          </a:blip>
          <a:srcRect/>
          <a:stretch/>
        </p:blipFill>
        <p:spPr>
          <a:xfrm rot="21193326">
            <a:off x="7862405" y="4570355"/>
            <a:ext cx="4186108" cy="1885847"/>
          </a:xfrm>
          <a:prstGeom prst="rect">
            <a:avLst/>
          </a:prstGeom>
        </p:spPr>
      </p:pic>
      <p:pic>
        <p:nvPicPr>
          <p:cNvPr id="11" name="Picture 10"/>
          <p:cNvPicPr>
            <a:picLocks noChangeAspect="1"/>
          </p:cNvPicPr>
          <p:nvPr/>
        </p:nvPicPr>
        <p:blipFill>
          <a:blip r:embed="rId6" cstate="screen">
            <a:lum bright="6000"/>
            <a:extLst>
              <a:ext uri="{BEBA8EAE-BF5A-486C-A8C5-ECC9F3942E4B}">
                <a14:imgProps xmlns:a14="http://schemas.microsoft.com/office/drawing/2010/main">
                  <a14:imgLayer r:embed="rId7">
                    <a14:imgEffect>
                      <a14:saturation sat="143000"/>
                    </a14:imgEffect>
                    <a14:imgEffect>
                      <a14:brightnessContrast bright="4000" contrast="-7000"/>
                    </a14:imgEffect>
                  </a14:imgLayer>
                </a14:imgProps>
              </a:ext>
              <a:ext uri="{28A0092B-C50C-407E-A947-70E740481C1C}">
                <a14:useLocalDpi xmlns:a14="http://schemas.microsoft.com/office/drawing/2010/main"/>
              </a:ext>
            </a:extLst>
          </a:blip>
          <a:stretch>
            <a:fillRect/>
          </a:stretch>
        </p:blipFill>
        <p:spPr>
          <a:xfrm>
            <a:off x="4393662" y="-481351"/>
            <a:ext cx="3621610" cy="3621610"/>
          </a:xfrm>
          <a:prstGeom prst="rect">
            <a:avLst/>
          </a:prstGeom>
        </p:spPr>
      </p:pic>
      <p:pic>
        <p:nvPicPr>
          <p:cNvPr id="9" name="Picture 8"/>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21232062">
            <a:off x="7796687" y="2522508"/>
            <a:ext cx="4495044" cy="1722793"/>
          </a:xfrm>
          <a:prstGeom prst="rect">
            <a:avLst/>
          </a:prstGeom>
        </p:spPr>
      </p:pic>
      <p:pic>
        <p:nvPicPr>
          <p:cNvPr id="5" name="Picture 4"/>
          <p:cNvPicPr>
            <a:picLocks noChangeAspect="1"/>
          </p:cNvPicPr>
          <p:nvPr/>
        </p:nvPicPr>
        <p:blipFill rotWithShape="1">
          <a:blip r:embed="rId9" cstate="screen">
            <a:extLst>
              <a:ext uri="{BEBA8EAE-BF5A-486C-A8C5-ECC9F3942E4B}">
                <a14:imgProps xmlns:a14="http://schemas.microsoft.com/office/drawing/2010/main">
                  <a14:imgLayer r:embed="rId10">
                    <a14:imgEffect>
                      <a14:saturation sat="136000"/>
                    </a14:imgEffect>
                  </a14:imgLayer>
                </a14:imgProps>
              </a:ext>
              <a:ext uri="{28A0092B-C50C-407E-A947-70E740481C1C}">
                <a14:useLocalDpi xmlns:a14="http://schemas.microsoft.com/office/drawing/2010/main"/>
              </a:ext>
            </a:extLst>
          </a:blip>
          <a:srcRect/>
          <a:stretch/>
        </p:blipFill>
        <p:spPr>
          <a:xfrm rot="21352846">
            <a:off x="8002084" y="249936"/>
            <a:ext cx="4216809" cy="2049512"/>
          </a:xfrm>
          <a:prstGeom prst="rect">
            <a:avLst/>
          </a:prstGeom>
        </p:spPr>
      </p:pic>
      <p:pic>
        <p:nvPicPr>
          <p:cNvPr id="8" name="Picture 7"/>
          <p:cNvPicPr>
            <a:picLocks noChangeAspect="1"/>
          </p:cNvPicPr>
          <p:nvPr/>
        </p:nvPicPr>
        <p:blipFill rotWithShape="1">
          <a:blip r:embed="rId11" cstate="screen">
            <a:extLst>
              <a:ext uri="{BEBA8EAE-BF5A-486C-A8C5-ECC9F3942E4B}">
                <a14:imgProps xmlns:a14="http://schemas.microsoft.com/office/drawing/2010/main">
                  <a14:imgLayer r:embed="rId12">
                    <a14:imgEffect>
                      <a14:saturation sat="128000"/>
                    </a14:imgEffect>
                  </a14:imgLayer>
                </a14:imgProps>
              </a:ext>
              <a:ext uri="{28A0092B-C50C-407E-A947-70E740481C1C}">
                <a14:useLocalDpi xmlns:a14="http://schemas.microsoft.com/office/drawing/2010/main"/>
              </a:ext>
            </a:extLst>
          </a:blip>
          <a:srcRect/>
          <a:stretch/>
        </p:blipFill>
        <p:spPr>
          <a:xfrm flipH="1">
            <a:off x="161362" y="398566"/>
            <a:ext cx="4312981" cy="1631938"/>
          </a:xfrm>
          <a:prstGeom prst="rect">
            <a:avLst/>
          </a:prstGeom>
        </p:spPr>
      </p:pic>
      <p:pic>
        <p:nvPicPr>
          <p:cNvPr id="12" name="Picture 11"/>
          <p:cNvPicPr>
            <a:picLocks noChangeAspect="1"/>
          </p:cNvPicPr>
          <p:nvPr/>
        </p:nvPicPr>
        <p:blipFill rotWithShape="1">
          <a:blip r:embed="rId13" cstate="screen">
            <a:extLst>
              <a:ext uri="{BEBA8EAE-BF5A-486C-A8C5-ECC9F3942E4B}">
                <a14:imgProps xmlns:a14="http://schemas.microsoft.com/office/drawing/2010/main">
                  <a14:imgLayer r:embed="rId14">
                    <a14:imgEffect>
                      <a14:saturation sat="179000"/>
                    </a14:imgEffect>
                    <a14:imgEffect>
                      <a14:brightnessContrast bright="12000"/>
                    </a14:imgEffect>
                  </a14:imgLayer>
                </a14:imgProps>
              </a:ext>
              <a:ext uri="{28A0092B-C50C-407E-A947-70E740481C1C}">
                <a14:useLocalDpi xmlns:a14="http://schemas.microsoft.com/office/drawing/2010/main"/>
              </a:ext>
            </a:extLst>
          </a:blip>
          <a:srcRect/>
          <a:stretch/>
        </p:blipFill>
        <p:spPr>
          <a:xfrm rot="217900" flipH="1">
            <a:off x="27779" y="2570489"/>
            <a:ext cx="4554262" cy="1625754"/>
          </a:xfrm>
          <a:prstGeom prst="rect">
            <a:avLst/>
          </a:prstGeom>
        </p:spPr>
      </p:pic>
      <p:pic>
        <p:nvPicPr>
          <p:cNvPr id="14" name="Picture 13"/>
          <p:cNvPicPr>
            <a:picLocks noChangeAspect="1"/>
          </p:cNvPicPr>
          <p:nvPr/>
        </p:nvPicPr>
        <p:blipFill rotWithShape="1">
          <a:blip r:embed="rId15" cstate="screen">
            <a:extLst>
              <a:ext uri="{BEBA8EAE-BF5A-486C-A8C5-ECC9F3942E4B}">
                <a14:imgProps xmlns:a14="http://schemas.microsoft.com/office/drawing/2010/main">
                  <a14:imgLayer r:embed="rId16">
                    <a14:imgEffect>
                      <a14:saturation sat="135000"/>
                    </a14:imgEffect>
                    <a14:imgEffect>
                      <a14:brightnessContrast bright="9000"/>
                    </a14:imgEffect>
                  </a14:imgLayer>
                </a14:imgProps>
              </a:ext>
              <a:ext uri="{28A0092B-C50C-407E-A947-70E740481C1C}">
                <a14:useLocalDpi xmlns:a14="http://schemas.microsoft.com/office/drawing/2010/main"/>
              </a:ext>
            </a:extLst>
          </a:blip>
          <a:srcRect/>
          <a:stretch/>
        </p:blipFill>
        <p:spPr>
          <a:xfrm flipH="1">
            <a:off x="392362" y="4479881"/>
            <a:ext cx="3852765" cy="2270985"/>
          </a:xfrm>
          <a:prstGeom prst="rect">
            <a:avLst/>
          </a:prstGeom>
        </p:spPr>
      </p:pic>
      <p:pic>
        <p:nvPicPr>
          <p:cNvPr id="2" name="Picture 1"/>
          <p:cNvPicPr>
            <a:picLocks noChangeAspect="1"/>
          </p:cNvPicPr>
          <p:nvPr/>
        </p:nvPicPr>
        <p:blipFill>
          <a:blip r:embed="rId17" cstate="screen">
            <a:extLst>
              <a:ext uri="{BEBA8EAE-BF5A-486C-A8C5-ECC9F3942E4B}">
                <a14:imgProps xmlns:a14="http://schemas.microsoft.com/office/drawing/2010/main">
                  <a14:imgLayer r:embed="rId18">
                    <a14:imgEffect>
                      <a14:saturation sat="157000"/>
                    </a14:imgEffect>
                    <a14:imgEffect>
                      <a14:brightnessContrast bright="1000"/>
                    </a14:imgEffect>
                  </a14:imgLayer>
                </a14:imgProps>
              </a:ext>
              <a:ext uri="{28A0092B-C50C-407E-A947-70E740481C1C}">
                <a14:useLocalDpi xmlns:a14="http://schemas.microsoft.com/office/drawing/2010/main"/>
              </a:ext>
            </a:extLst>
          </a:blip>
          <a:stretch>
            <a:fillRect/>
          </a:stretch>
        </p:blipFill>
        <p:spPr>
          <a:xfrm>
            <a:off x="4576643" y="2675467"/>
            <a:ext cx="3321487" cy="1558974"/>
          </a:xfrm>
          <a:prstGeom prst="rect">
            <a:avLst/>
          </a:prstGeom>
        </p:spPr>
      </p:pic>
    </p:spTree>
    <p:extLst>
      <p:ext uri="{BB962C8B-B14F-4D97-AF65-F5344CB8AC3E}">
        <p14:creationId xmlns:p14="http://schemas.microsoft.com/office/powerpoint/2010/main" val="29831782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660733" y="0"/>
            <a:ext cx="8875059" cy="6858000"/>
          </a:xfrm>
        </p:spPr>
      </p:pic>
    </p:spTree>
    <p:extLst>
      <p:ext uri="{BB962C8B-B14F-4D97-AF65-F5344CB8AC3E}">
        <p14:creationId xmlns:p14="http://schemas.microsoft.com/office/powerpoint/2010/main" val="23378082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674659" y="1730512"/>
            <a:ext cx="6517342" cy="5087148"/>
          </a:xfr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788" y="1842246"/>
            <a:ext cx="6169182" cy="4902661"/>
          </a:xfrm>
          <a:prstGeom prst="rect">
            <a:avLst/>
          </a:prstGeom>
        </p:spPr>
      </p:pic>
      <p:sp>
        <p:nvSpPr>
          <p:cNvPr id="7" name="TextBox 6"/>
          <p:cNvSpPr txBox="1"/>
          <p:nvPr/>
        </p:nvSpPr>
        <p:spPr>
          <a:xfrm>
            <a:off x="1277469" y="1492624"/>
            <a:ext cx="2971800" cy="584775"/>
          </a:xfrm>
          <a:prstGeom prst="rect">
            <a:avLst/>
          </a:prstGeom>
          <a:noFill/>
        </p:spPr>
        <p:txBody>
          <a:bodyPr wrap="square" rtlCol="0">
            <a:spAutoFit/>
          </a:bodyPr>
          <a:lstStyle/>
          <a:p>
            <a:r>
              <a:rPr lang="en-US" sz="3200" b="1" dirty="0" smtClean="0">
                <a:solidFill>
                  <a:schemeClr val="tx2"/>
                </a:solidFill>
                <a:latin typeface="+mj-lt"/>
              </a:rPr>
              <a:t>Robert C. Byrd</a:t>
            </a:r>
            <a:endParaRPr lang="en-US" sz="3200" b="1" dirty="0">
              <a:solidFill>
                <a:schemeClr val="tx2"/>
              </a:solidFill>
              <a:latin typeface="+mj-lt"/>
            </a:endParaRPr>
          </a:p>
        </p:txBody>
      </p:sp>
      <p:sp>
        <p:nvSpPr>
          <p:cNvPr id="8" name="TextBox 7"/>
          <p:cNvSpPr txBox="1"/>
          <p:nvPr/>
        </p:nvSpPr>
        <p:spPr>
          <a:xfrm>
            <a:off x="7931524" y="1424677"/>
            <a:ext cx="2971800" cy="584775"/>
          </a:xfrm>
          <a:prstGeom prst="rect">
            <a:avLst/>
          </a:prstGeom>
          <a:noFill/>
        </p:spPr>
        <p:txBody>
          <a:bodyPr wrap="square" rtlCol="0">
            <a:spAutoFit/>
          </a:bodyPr>
          <a:lstStyle/>
          <a:p>
            <a:r>
              <a:rPr lang="en-US" sz="3200" b="1" dirty="0" smtClean="0">
                <a:solidFill>
                  <a:schemeClr val="tx2"/>
                </a:solidFill>
                <a:latin typeface="+mj-lt"/>
              </a:rPr>
              <a:t>Smithland</a:t>
            </a:r>
            <a:endParaRPr lang="en-US" sz="3200" b="1" dirty="0">
              <a:solidFill>
                <a:schemeClr val="tx2"/>
              </a:solidFill>
              <a:latin typeface="+mj-lt"/>
            </a:endParaRPr>
          </a:p>
        </p:txBody>
      </p:sp>
      <p:pic>
        <p:nvPicPr>
          <p:cNvPr id="9" name="Picture 8"/>
          <p:cNvPicPr>
            <a:picLocks noChangeAspect="1"/>
          </p:cNvPicPr>
          <p:nvPr/>
        </p:nvPicPr>
        <p:blipFill>
          <a:blip r:embed="rId4" cstate="screen">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tretch>
            <a:fillRect/>
          </a:stretch>
        </p:blipFill>
        <p:spPr>
          <a:xfrm flipH="1">
            <a:off x="45709" y="476186"/>
            <a:ext cx="1572384" cy="640381"/>
          </a:xfrm>
          <a:prstGeom prst="rect">
            <a:avLst/>
          </a:prstGeom>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1004015" flipH="1">
            <a:off x="10106572" y="351583"/>
            <a:ext cx="1196337" cy="833017"/>
          </a:xfrm>
          <a:prstGeom prst="rect">
            <a:avLst/>
          </a:prstGeom>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11513" y="221214"/>
            <a:ext cx="2105384" cy="1215539"/>
          </a:xfrm>
          <a:prstGeom prst="rect">
            <a:avLst/>
          </a:prstGeom>
        </p:spPr>
      </p:pic>
      <p:pic>
        <p:nvPicPr>
          <p:cNvPr id="14" name="Picture 1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707961" y="272904"/>
            <a:ext cx="1500994" cy="1046943"/>
          </a:xfrm>
          <a:prstGeom prst="rect">
            <a:avLst/>
          </a:prstGeom>
        </p:spPr>
      </p:pic>
      <p:pic>
        <p:nvPicPr>
          <p:cNvPr id="16" name="Picture 15"/>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86960" y="27698"/>
            <a:ext cx="1527142" cy="1527142"/>
          </a:xfrm>
          <a:prstGeom prst="rect">
            <a:avLst/>
          </a:prstGeom>
          <a:effectLst>
            <a:outerShdw blurRad="50800" dist="38100" dir="2700000" algn="tl" rotWithShape="0">
              <a:prstClr val="black">
                <a:alpha val="40000"/>
              </a:prstClr>
            </a:outerShdw>
          </a:effectLst>
        </p:spPr>
      </p:pic>
      <p:pic>
        <p:nvPicPr>
          <p:cNvPr id="17" name="Picture 16"/>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2661450" y="27698"/>
            <a:ext cx="1527142" cy="1527142"/>
          </a:xfrm>
          <a:prstGeom prst="rect">
            <a:avLst/>
          </a:prstGeom>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8260221" y="4903706"/>
            <a:ext cx="2931441" cy="1954294"/>
          </a:xfrm>
          <a:prstGeom prst="rect">
            <a:avLst/>
          </a:prstGeom>
          <a:effectLst>
            <a:outerShdw blurRad="50800" dist="38100" dir="2700000" algn="tl" rotWithShape="0">
              <a:prstClr val="black">
                <a:alpha val="40000"/>
              </a:prstClr>
            </a:outerShdw>
          </a:effectLst>
        </p:spPr>
      </p:pic>
      <p:sp>
        <p:nvSpPr>
          <p:cNvPr id="2" name="TextBox 1"/>
          <p:cNvSpPr txBox="1"/>
          <p:nvPr/>
        </p:nvSpPr>
        <p:spPr>
          <a:xfrm>
            <a:off x="5357611" y="386033"/>
            <a:ext cx="1352282" cy="923330"/>
          </a:xfrm>
          <a:prstGeom prst="rect">
            <a:avLst/>
          </a:prstGeom>
          <a:noFill/>
        </p:spPr>
        <p:txBody>
          <a:bodyPr wrap="square" rtlCol="0">
            <a:spAutoFit/>
          </a:bodyPr>
          <a:lstStyle/>
          <a:p>
            <a:r>
              <a:rPr lang="en-US" sz="5400" b="1" dirty="0" smtClean="0">
                <a:solidFill>
                  <a:schemeClr val="tx2">
                    <a:lumMod val="50000"/>
                  </a:schemeClr>
                </a:solidFill>
              </a:rPr>
              <a:t>FS</a:t>
            </a:r>
            <a:endParaRPr lang="en-US" sz="5400" b="1" dirty="0">
              <a:solidFill>
                <a:schemeClr val="tx2">
                  <a:lumMod val="50000"/>
                </a:schemeClr>
              </a:solidFill>
            </a:endParaRPr>
          </a:p>
        </p:txBody>
      </p:sp>
      <p:pic>
        <p:nvPicPr>
          <p:cNvPr id="15" name="Picture 14"/>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5093410" y="25550"/>
            <a:ext cx="1527142" cy="152714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66861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600" y="3962400"/>
            <a:ext cx="5334000" cy="3276600"/>
          </a:xfrm>
          <a:prstGeom prst="rect">
            <a:avLst/>
          </a:prstGeom>
          <a:ln w="50800">
            <a:solidFill>
              <a:schemeClr val="tx2"/>
            </a:solidFill>
          </a:ln>
        </p:spPr>
      </p:pic>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800" y="0"/>
            <a:ext cx="5283200" cy="3962400"/>
          </a:xfrm>
          <a:prstGeom prst="rect">
            <a:avLst/>
          </a:prstGeom>
          <a:ln w="50800" cmpd="sng">
            <a:solidFill>
              <a:schemeClr val="tx2"/>
            </a:solidFill>
            <a:bevel/>
          </a:ln>
        </p:spPr>
      </p:pic>
      <p:sp>
        <p:nvSpPr>
          <p:cNvPr id="2" name="Title 1"/>
          <p:cNvSpPr>
            <a:spLocks noGrp="1"/>
          </p:cNvSpPr>
          <p:nvPr>
            <p:ph type="title" idx="4294967295"/>
          </p:nvPr>
        </p:nvSpPr>
        <p:spPr>
          <a:xfrm>
            <a:off x="4956968" y="2468299"/>
            <a:ext cx="8313737" cy="679450"/>
          </a:xfrm>
        </p:spPr>
        <p:txBody>
          <a:bodyPr>
            <a:noAutofit/>
          </a:bodyPr>
          <a:lstStyle/>
          <a:p>
            <a:r>
              <a:rPr lang="en-US" sz="4800" dirty="0"/>
              <a:t>OH River Fish Tissue Update</a:t>
            </a:r>
          </a:p>
        </p:txBody>
      </p:sp>
      <p:sp>
        <p:nvSpPr>
          <p:cNvPr id="9" name="Content Placeholder 2"/>
          <p:cNvSpPr>
            <a:spLocks noGrp="1"/>
          </p:cNvSpPr>
          <p:nvPr>
            <p:ph idx="4294967295"/>
          </p:nvPr>
        </p:nvSpPr>
        <p:spPr>
          <a:xfrm>
            <a:off x="4880768" y="3071776"/>
            <a:ext cx="7467601" cy="3962400"/>
          </a:xfrm>
        </p:spPr>
        <p:txBody>
          <a:bodyPr>
            <a:normAutofit/>
          </a:bodyPr>
          <a:lstStyle/>
          <a:p>
            <a:r>
              <a:rPr lang="en-US" sz="2400" dirty="0" smtClean="0">
                <a:latin typeface="+mj-lt"/>
              </a:rPr>
              <a:t>14 composite </a:t>
            </a:r>
            <a:r>
              <a:rPr lang="en-US" sz="2400" dirty="0">
                <a:latin typeface="+mj-lt"/>
              </a:rPr>
              <a:t>f</a:t>
            </a:r>
            <a:r>
              <a:rPr lang="en-US" sz="2400" dirty="0" smtClean="0">
                <a:latin typeface="+mj-lt"/>
              </a:rPr>
              <a:t>ish </a:t>
            </a:r>
            <a:r>
              <a:rPr lang="en-US" sz="2400" dirty="0">
                <a:latin typeface="+mj-lt"/>
              </a:rPr>
              <a:t>t</a:t>
            </a:r>
            <a:r>
              <a:rPr lang="en-US" sz="2400" dirty="0" smtClean="0">
                <a:latin typeface="+mj-lt"/>
              </a:rPr>
              <a:t>issue samples were collected river-wide from fixed stations and R.C. Byrd and Smithland pools in 2019. </a:t>
            </a:r>
            <a:endParaRPr lang="en-US" sz="2400" dirty="0">
              <a:latin typeface="+mj-lt"/>
            </a:endParaRPr>
          </a:p>
          <a:p>
            <a:r>
              <a:rPr lang="en-US" sz="2400" dirty="0" smtClean="0">
                <a:latin typeface="+mj-lt"/>
              </a:rPr>
              <a:t>These samples, plus any others we are able to collect throughout the remainder of the field season, will be submitted to the lab for analysis in November. Data expected by February 2020.</a:t>
            </a:r>
          </a:p>
          <a:p>
            <a:r>
              <a:rPr lang="en-US" sz="2400" dirty="0" smtClean="0">
                <a:latin typeface="+mj-lt"/>
              </a:rPr>
              <a:t>Fish tissue </a:t>
            </a:r>
            <a:r>
              <a:rPr lang="en-US" sz="2400" smtClean="0">
                <a:latin typeface="+mj-lt"/>
              </a:rPr>
              <a:t>collection efforts </a:t>
            </a:r>
            <a:r>
              <a:rPr lang="en-US" sz="2400" dirty="0" smtClean="0">
                <a:latin typeface="+mj-lt"/>
              </a:rPr>
              <a:t>will return to their </a:t>
            </a:r>
            <a:r>
              <a:rPr lang="en-US" sz="2400" smtClean="0">
                <a:latin typeface="+mj-lt"/>
              </a:rPr>
              <a:t>normal levels in 2020. </a:t>
            </a:r>
            <a:endParaRPr lang="en-US" sz="2400" dirty="0" smtClean="0">
              <a:latin typeface="+mj-lt"/>
            </a:endParaRPr>
          </a:p>
          <a:p>
            <a:pPr marL="0" indent="0">
              <a:buNone/>
            </a:pPr>
            <a:endParaRPr lang="en-US" sz="2400" dirty="0" smtClean="0">
              <a:latin typeface="+mj-lt"/>
            </a:endParaRPr>
          </a:p>
          <a:p>
            <a:pPr marL="0" indent="0">
              <a:buNone/>
            </a:pPr>
            <a:endParaRPr lang="en-US" sz="1200" dirty="0" smtClean="0"/>
          </a:p>
        </p:txBody>
      </p:sp>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75200" y="0"/>
            <a:ext cx="5149736" cy="2291196"/>
          </a:xfrm>
          <a:prstGeom prst="rect">
            <a:avLst/>
          </a:prstGeom>
          <a:ln w="50800">
            <a:solidFill>
              <a:schemeClr val="tx2"/>
            </a:solidFill>
          </a:ln>
        </p:spPr>
      </p:pic>
      <p:pic>
        <p:nvPicPr>
          <p:cNvPr id="10" name="Picture 9" descr="OBP LOGO12 copy.gif"/>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01618" y="310117"/>
            <a:ext cx="1837063" cy="1728003"/>
          </a:xfrm>
          <a:prstGeom prst="rect">
            <a:avLst/>
          </a:prstGeom>
        </p:spPr>
      </p:pic>
    </p:spTree>
    <p:extLst>
      <p:ext uri="{BB962C8B-B14F-4D97-AF65-F5344CB8AC3E}">
        <p14:creationId xmlns:p14="http://schemas.microsoft.com/office/powerpoint/2010/main" val="267978239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291877" y="2517271"/>
            <a:ext cx="7994167" cy="4525963"/>
          </a:xfrm>
        </p:spPr>
        <p:txBody>
          <a:bodyPr>
            <a:normAutofit/>
          </a:bodyPr>
          <a:lstStyle/>
          <a:p>
            <a:r>
              <a:rPr lang="en-US" sz="2400" dirty="0">
                <a:latin typeface="+mj-lt"/>
              </a:rPr>
              <a:t>2012 - Created a multi-metric Ohio River Macro index (</a:t>
            </a:r>
            <a:r>
              <a:rPr lang="en-US" sz="2400" dirty="0" err="1">
                <a:latin typeface="+mj-lt"/>
              </a:rPr>
              <a:t>ORMIn</a:t>
            </a:r>
            <a:r>
              <a:rPr lang="en-US" sz="2400" dirty="0">
                <a:latin typeface="+mj-lt"/>
              </a:rPr>
              <a:t>)</a:t>
            </a:r>
          </a:p>
          <a:p>
            <a:r>
              <a:rPr lang="en-US" sz="2400" dirty="0">
                <a:latin typeface="+mj-lt"/>
              </a:rPr>
              <a:t>Fish and Bug metrics</a:t>
            </a:r>
          </a:p>
          <a:p>
            <a:pPr lvl="1"/>
            <a:r>
              <a:rPr lang="en-US" sz="1600" dirty="0">
                <a:latin typeface="+mj-lt"/>
              </a:rPr>
              <a:t>Diversity, abundance, feeding/reproductive guilds, </a:t>
            </a:r>
          </a:p>
          <a:p>
            <a:pPr lvl="1">
              <a:buNone/>
            </a:pPr>
            <a:r>
              <a:rPr lang="en-US" sz="1600" dirty="0">
                <a:latin typeface="+mj-lt"/>
              </a:rPr>
              <a:t>       pollution tolerance, health, and habits</a:t>
            </a:r>
          </a:p>
          <a:p>
            <a:r>
              <a:rPr lang="en-US" sz="2400" dirty="0">
                <a:latin typeface="+mj-lt"/>
              </a:rPr>
              <a:t>Compare observed index score of a site to the past performance of sites with similar habitat</a:t>
            </a:r>
          </a:p>
          <a:p>
            <a:r>
              <a:rPr lang="en-US" sz="2400" dirty="0">
                <a:latin typeface="+mj-lt"/>
              </a:rPr>
              <a:t>Biological Condition Ratings (colors) are based on this relative   performance</a:t>
            </a:r>
          </a:p>
          <a:p>
            <a:endParaRPr lang="en-US" sz="2400" dirty="0">
              <a:latin typeface="+mj-lt"/>
            </a:endParaRPr>
          </a:p>
        </p:txBody>
      </p:sp>
      <p:pic>
        <p:nvPicPr>
          <p:cNvPr id="16385" name="Picture 1" descr="C:\Documents and Settings\rargo\Desktop\usace ppt\morfin scoring.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284104" y="1643793"/>
            <a:ext cx="3921125" cy="4200525"/>
          </a:xfrm>
          <a:prstGeom prst="rect">
            <a:avLst/>
          </a:prstGeom>
          <a:noFill/>
        </p:spPr>
      </p:pic>
      <p:sp>
        <p:nvSpPr>
          <p:cNvPr id="2" name="Title 1"/>
          <p:cNvSpPr>
            <a:spLocks noGrp="1"/>
          </p:cNvSpPr>
          <p:nvPr>
            <p:ph type="title"/>
          </p:nvPr>
        </p:nvSpPr>
        <p:spPr>
          <a:xfrm>
            <a:off x="475130" y="-109428"/>
            <a:ext cx="8229600" cy="1143000"/>
          </a:xfrm>
        </p:spPr>
        <p:txBody>
          <a:bodyPr>
            <a:normAutofit/>
          </a:bodyPr>
          <a:lstStyle/>
          <a:p>
            <a:r>
              <a:rPr lang="en-US" sz="4800" dirty="0" smtClean="0"/>
              <a:t>Assessment Tools</a:t>
            </a:r>
            <a:endParaRPr lang="en-US" sz="4800" b="1" dirty="0"/>
          </a:p>
        </p:txBody>
      </p:sp>
      <p:sp>
        <p:nvSpPr>
          <p:cNvPr id="4" name="Content Placeholder 3"/>
          <p:cNvSpPr>
            <a:spLocks noGrp="1"/>
          </p:cNvSpPr>
          <p:nvPr>
            <p:ph sz="half" idx="1"/>
          </p:nvPr>
        </p:nvSpPr>
        <p:spPr>
          <a:xfrm>
            <a:off x="287872" y="1306691"/>
            <a:ext cx="8167506" cy="1447799"/>
          </a:xfrm>
        </p:spPr>
        <p:txBody>
          <a:bodyPr>
            <a:normAutofit/>
          </a:bodyPr>
          <a:lstStyle/>
          <a:p>
            <a:r>
              <a:rPr lang="en-US" sz="2400" dirty="0">
                <a:latin typeface="+mj-lt"/>
              </a:rPr>
              <a:t>2003 - Created a multi-metric Ohio River Fish index (ORFIn)</a:t>
            </a:r>
          </a:p>
          <a:p>
            <a:r>
              <a:rPr lang="en-US" sz="2400" dirty="0">
                <a:latin typeface="+mj-lt"/>
              </a:rPr>
              <a:t>2008 - Modified (</a:t>
            </a:r>
            <a:r>
              <a:rPr lang="en-US" sz="2400" i="1" dirty="0">
                <a:latin typeface="+mj-lt"/>
              </a:rPr>
              <a:t>m</a:t>
            </a:r>
            <a:r>
              <a:rPr lang="en-US" sz="2400" dirty="0">
                <a:latin typeface="+mj-lt"/>
              </a:rPr>
              <a:t>ORFIn) to incorporate updated habitat classes and metric scoring methods</a:t>
            </a:r>
          </a:p>
        </p:txBody>
      </p:sp>
      <p:sp>
        <p:nvSpPr>
          <p:cNvPr id="8" name="Rectangle 7"/>
          <p:cNvSpPr/>
          <p:nvPr/>
        </p:nvSpPr>
        <p:spPr>
          <a:xfrm>
            <a:off x="2610201" y="1800226"/>
            <a:ext cx="1181100" cy="371475"/>
          </a:xfrm>
          <a:prstGeom prst="rect">
            <a:avLst/>
          </a:prstGeom>
          <a:solidFill>
            <a:srgbClr val="FFFF00">
              <a:alpha val="46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77493" y="2935465"/>
            <a:ext cx="1066800" cy="371475"/>
          </a:xfrm>
          <a:prstGeom prst="rect">
            <a:avLst/>
          </a:prstGeom>
          <a:solidFill>
            <a:srgbClr val="FFFF00">
              <a:alpha val="46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a:off x="8658111" y="172991"/>
            <a:ext cx="2295841" cy="935021"/>
          </a:xfrm>
          <a:prstGeom prst="rect">
            <a:avLst/>
          </a:prstGeom>
          <a:effectLst>
            <a:outerShdw blurRad="50800" dist="38100" dir="2700000" algn="tl" rotWithShape="0">
              <a:prstClr val="black">
                <a:alpha val="40000"/>
              </a:prstClr>
            </a:outerShdw>
          </a:effectLst>
        </p:spPr>
      </p:pic>
      <p:sp>
        <p:nvSpPr>
          <p:cNvPr id="2" name="Title 1"/>
          <p:cNvSpPr>
            <a:spLocks noGrp="1"/>
          </p:cNvSpPr>
          <p:nvPr>
            <p:ph type="title"/>
          </p:nvPr>
        </p:nvSpPr>
        <p:spPr>
          <a:xfrm>
            <a:off x="609600" y="-273759"/>
            <a:ext cx="10972800" cy="1143000"/>
          </a:xfrm>
        </p:spPr>
        <p:txBody>
          <a:bodyPr>
            <a:normAutofit/>
          </a:bodyPr>
          <a:lstStyle/>
          <a:p>
            <a:pPr algn="l"/>
            <a:r>
              <a:rPr lang="en-US" sz="4000" dirty="0" smtClean="0"/>
              <a:t>305(b) ALU Assessment Approach</a:t>
            </a:r>
            <a:endParaRPr lang="en-US" sz="4000" dirty="0"/>
          </a:p>
        </p:txBody>
      </p:sp>
      <p:sp>
        <p:nvSpPr>
          <p:cNvPr id="3" name="Content Placeholder 2"/>
          <p:cNvSpPr>
            <a:spLocks noGrp="1"/>
          </p:cNvSpPr>
          <p:nvPr>
            <p:ph idx="1"/>
          </p:nvPr>
        </p:nvSpPr>
        <p:spPr>
          <a:xfrm>
            <a:off x="838200" y="1143000"/>
            <a:ext cx="10896600" cy="5638800"/>
          </a:xfrm>
        </p:spPr>
        <p:txBody>
          <a:bodyPr>
            <a:noAutofit/>
          </a:bodyPr>
          <a:lstStyle/>
          <a:p>
            <a:r>
              <a:rPr lang="en-US" sz="2800" b="1" u="sng" dirty="0" smtClean="0"/>
              <a:t>Full Support</a:t>
            </a:r>
            <a:endParaRPr lang="en-US" sz="2800" dirty="0"/>
          </a:p>
          <a:p>
            <a:pPr lvl="1"/>
            <a:r>
              <a:rPr lang="en-US" sz="2800" i="1" dirty="0" err="1" smtClean="0"/>
              <a:t>m</a:t>
            </a:r>
            <a:r>
              <a:rPr lang="en-US" sz="2800" dirty="0" err="1" smtClean="0"/>
              <a:t>ORFIn</a:t>
            </a:r>
            <a:r>
              <a:rPr lang="en-US" sz="2800" dirty="0" smtClean="0"/>
              <a:t> </a:t>
            </a:r>
            <a:r>
              <a:rPr lang="en-US" sz="2800" dirty="0"/>
              <a:t>and </a:t>
            </a:r>
            <a:r>
              <a:rPr lang="en-US" sz="2800" dirty="0" err="1"/>
              <a:t>ORMIn</a:t>
            </a:r>
            <a:r>
              <a:rPr lang="en-US" sz="2800" dirty="0"/>
              <a:t> scores are greater than or equal to 20.0 </a:t>
            </a:r>
            <a:endParaRPr lang="en-US" sz="2800" dirty="0" smtClean="0"/>
          </a:p>
          <a:p>
            <a:pPr lvl="2"/>
            <a:r>
              <a:rPr lang="en-US" sz="2800" dirty="0" smtClean="0"/>
              <a:t>(</a:t>
            </a:r>
            <a:r>
              <a:rPr lang="en-US" sz="2800" dirty="0"/>
              <a:t>i.e. a </a:t>
            </a:r>
            <a:r>
              <a:rPr lang="en-US" sz="2800" dirty="0" smtClean="0"/>
              <a:t>condition </a:t>
            </a:r>
            <a:r>
              <a:rPr lang="en-US" sz="2800" dirty="0"/>
              <a:t>rating of </a:t>
            </a:r>
            <a:r>
              <a:rPr lang="en-US" sz="2800" dirty="0" smtClean="0"/>
              <a:t>‘</a:t>
            </a:r>
            <a:r>
              <a:rPr lang="en-US" sz="2800" dirty="0" smtClean="0">
                <a:solidFill>
                  <a:srgbClr val="FFFF00"/>
                </a:solidFill>
                <a:effectLst>
                  <a:outerShdw blurRad="38100" dist="38100" dir="2700000" algn="tl">
                    <a:srgbClr val="000000">
                      <a:alpha val="43137"/>
                    </a:srgbClr>
                  </a:outerShdw>
                </a:effectLst>
              </a:rPr>
              <a:t>Fair</a:t>
            </a:r>
            <a:r>
              <a:rPr lang="en-US" sz="2800" dirty="0" smtClean="0"/>
              <a:t>’, ‘</a:t>
            </a:r>
            <a:r>
              <a:rPr lang="en-US" sz="2800" dirty="0" smtClean="0">
                <a:solidFill>
                  <a:srgbClr val="00B050"/>
                </a:solidFill>
                <a:effectLst>
                  <a:outerShdw blurRad="38100" dist="38100" dir="2700000" algn="tl">
                    <a:srgbClr val="000000">
                      <a:alpha val="43137"/>
                    </a:srgbClr>
                  </a:outerShdw>
                </a:effectLst>
              </a:rPr>
              <a:t>Good</a:t>
            </a:r>
            <a:r>
              <a:rPr lang="en-US" sz="2800" dirty="0" smtClean="0"/>
              <a:t>’, ‘</a:t>
            </a:r>
            <a:r>
              <a:rPr lang="en-US" sz="2800" dirty="0" smtClean="0">
                <a:solidFill>
                  <a:srgbClr val="00B0F0"/>
                </a:solidFill>
                <a:effectLst>
                  <a:outerShdw blurRad="38100" dist="38100" dir="2700000" algn="tl">
                    <a:srgbClr val="000000">
                      <a:alpha val="43137"/>
                    </a:srgbClr>
                  </a:outerShdw>
                </a:effectLst>
              </a:rPr>
              <a:t>Very Good</a:t>
            </a:r>
            <a:r>
              <a:rPr lang="en-US" sz="2800" dirty="0" smtClean="0"/>
              <a:t>’, </a:t>
            </a:r>
            <a:r>
              <a:rPr lang="en-US" sz="2800" dirty="0"/>
              <a:t>or </a:t>
            </a:r>
            <a:r>
              <a:rPr lang="en-US" sz="2800" dirty="0" smtClean="0"/>
              <a:t>‘</a:t>
            </a:r>
            <a:r>
              <a:rPr lang="en-US" sz="2800" dirty="0" smtClean="0">
                <a:solidFill>
                  <a:schemeClr val="accent1">
                    <a:lumMod val="75000"/>
                  </a:schemeClr>
                </a:solidFill>
                <a:effectLst>
                  <a:outerShdw blurRad="38100" dist="38100" dir="2700000" algn="tl">
                    <a:srgbClr val="000000">
                      <a:alpha val="43137"/>
                    </a:srgbClr>
                  </a:outerShdw>
                </a:effectLst>
              </a:rPr>
              <a:t>Excellent</a:t>
            </a:r>
            <a:r>
              <a:rPr lang="en-US" sz="2800" dirty="0" smtClean="0"/>
              <a:t>’)</a:t>
            </a:r>
          </a:p>
          <a:p>
            <a:endParaRPr lang="en-US" sz="2800" b="1" u="sng" dirty="0" smtClean="0"/>
          </a:p>
          <a:p>
            <a:r>
              <a:rPr lang="en-US" sz="2800" b="1" u="sng" dirty="0" smtClean="0"/>
              <a:t>Partial Support</a:t>
            </a:r>
            <a:endParaRPr lang="en-US" sz="2800" dirty="0" smtClean="0"/>
          </a:p>
          <a:p>
            <a:pPr lvl="1"/>
            <a:r>
              <a:rPr lang="en-US" sz="2800" dirty="0" smtClean="0"/>
              <a:t>one </a:t>
            </a:r>
            <a:r>
              <a:rPr lang="en-US" sz="2800" dirty="0"/>
              <a:t>of the indices scores ‘</a:t>
            </a:r>
            <a:r>
              <a:rPr lang="en-US" sz="2800" dirty="0">
                <a:solidFill>
                  <a:srgbClr val="FFFF00"/>
                </a:solidFill>
                <a:effectLst>
                  <a:outerShdw blurRad="38100" dist="38100" dir="2700000" algn="tl">
                    <a:srgbClr val="000000">
                      <a:alpha val="43137"/>
                    </a:srgbClr>
                  </a:outerShdw>
                </a:effectLst>
              </a:rPr>
              <a:t>Fair</a:t>
            </a:r>
            <a:r>
              <a:rPr lang="en-US" sz="2800" dirty="0" smtClean="0"/>
              <a:t>’ or better (&gt;20.0)</a:t>
            </a:r>
          </a:p>
          <a:p>
            <a:pPr lvl="1"/>
            <a:r>
              <a:rPr lang="en-US" sz="2800" dirty="0" smtClean="0"/>
              <a:t>the </a:t>
            </a:r>
            <a:r>
              <a:rPr lang="en-US" sz="2800" dirty="0"/>
              <a:t>other index </a:t>
            </a:r>
            <a:r>
              <a:rPr lang="en-US" sz="2800" dirty="0" smtClean="0"/>
              <a:t>scores </a:t>
            </a:r>
            <a:r>
              <a:rPr lang="en-US" sz="2800" dirty="0"/>
              <a:t>‘</a:t>
            </a:r>
            <a:r>
              <a:rPr lang="en-US" sz="2800" dirty="0">
                <a:solidFill>
                  <a:srgbClr val="FFC000"/>
                </a:solidFill>
                <a:effectLst>
                  <a:outerShdw blurRad="38100" dist="38100" dir="2700000" algn="tl">
                    <a:srgbClr val="000000">
                      <a:alpha val="43137"/>
                    </a:srgbClr>
                  </a:outerShdw>
                </a:effectLst>
              </a:rPr>
              <a:t>Poor</a:t>
            </a:r>
            <a:r>
              <a:rPr lang="en-US" sz="2800" dirty="0"/>
              <a:t>’ </a:t>
            </a:r>
            <a:r>
              <a:rPr lang="en-US" sz="2800" dirty="0" smtClean="0"/>
              <a:t>(10.0 - 19.9) </a:t>
            </a:r>
          </a:p>
          <a:p>
            <a:pPr marL="667512" lvl="2" indent="0">
              <a:buNone/>
            </a:pPr>
            <a:endParaRPr lang="en-US" sz="2800" dirty="0" smtClean="0"/>
          </a:p>
          <a:p>
            <a:r>
              <a:rPr lang="en-US" sz="2800" b="1" u="sng" dirty="0" smtClean="0"/>
              <a:t>Non Support</a:t>
            </a:r>
            <a:endParaRPr lang="en-US" sz="2800" dirty="0"/>
          </a:p>
          <a:p>
            <a:pPr lvl="1"/>
            <a:r>
              <a:rPr lang="en-US" sz="2800" dirty="0" smtClean="0"/>
              <a:t>pool </a:t>
            </a:r>
            <a:r>
              <a:rPr lang="en-US" sz="2800" dirty="0"/>
              <a:t>in which both indices </a:t>
            </a:r>
            <a:r>
              <a:rPr lang="en-US" sz="2800" dirty="0" smtClean="0"/>
              <a:t>score </a:t>
            </a:r>
            <a:r>
              <a:rPr lang="en-US" sz="2800" dirty="0"/>
              <a:t>‘</a:t>
            </a:r>
            <a:r>
              <a:rPr lang="en-US" sz="2800" dirty="0">
                <a:solidFill>
                  <a:srgbClr val="FFC000"/>
                </a:solidFill>
                <a:effectLst>
                  <a:outerShdw blurRad="38100" dist="38100" dir="2700000" algn="tl">
                    <a:srgbClr val="000000">
                      <a:alpha val="43137"/>
                    </a:srgbClr>
                  </a:outerShdw>
                </a:effectLst>
              </a:rPr>
              <a:t>Poor</a:t>
            </a:r>
            <a:r>
              <a:rPr lang="en-US" sz="2800" dirty="0"/>
              <a:t>’ </a:t>
            </a:r>
            <a:r>
              <a:rPr lang="en-US" sz="2800" dirty="0" smtClean="0"/>
              <a:t>(&lt;20.0)</a:t>
            </a:r>
          </a:p>
          <a:p>
            <a:pPr lvl="1"/>
            <a:r>
              <a:rPr lang="en-US" sz="2800" dirty="0" smtClean="0"/>
              <a:t>or </a:t>
            </a:r>
            <a:r>
              <a:rPr lang="en-US" sz="2800" dirty="0"/>
              <a:t>in which </a:t>
            </a:r>
            <a:r>
              <a:rPr lang="en-US" sz="2800" dirty="0" smtClean="0"/>
              <a:t>either or both indices score </a:t>
            </a:r>
            <a:r>
              <a:rPr lang="en-US" sz="2800" dirty="0"/>
              <a:t>‘</a:t>
            </a:r>
            <a:r>
              <a:rPr lang="en-US" sz="2800" dirty="0">
                <a:solidFill>
                  <a:srgbClr val="FF0000"/>
                </a:solidFill>
                <a:effectLst>
                  <a:outerShdw blurRad="38100" dist="38100" dir="2700000" algn="tl">
                    <a:srgbClr val="000000">
                      <a:alpha val="43137"/>
                    </a:srgbClr>
                  </a:outerShdw>
                </a:effectLst>
              </a:rPr>
              <a:t>Very Poor</a:t>
            </a:r>
            <a:r>
              <a:rPr lang="en-US" sz="2800" dirty="0"/>
              <a:t>’ </a:t>
            </a:r>
            <a:r>
              <a:rPr lang="en-US" sz="2800" dirty="0" smtClean="0"/>
              <a:t>(&lt;10.0)</a:t>
            </a:r>
            <a:endParaRPr lang="en-US" sz="2800" dirty="0"/>
          </a:p>
          <a:p>
            <a:endParaRPr lang="en-US" sz="2800" dirty="0"/>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1004015" flipH="1">
            <a:off x="10349320" y="595042"/>
            <a:ext cx="1515569" cy="105530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261559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669283" y="-1"/>
            <a:ext cx="8866093" cy="6851071"/>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duotone>
              <a:schemeClr val="bg1">
                <a:shade val="90000"/>
                <a:satMod val="150000"/>
              </a:schemeClr>
              <a:schemeClr val="bg1">
                <a:tint val="88000"/>
                <a:satMod val="150000"/>
              </a:schemeClr>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649044" y="0"/>
            <a:ext cx="8886092" cy="6866526"/>
          </a:xfrm>
        </p:spPr>
      </p:pic>
      <p:pic>
        <p:nvPicPr>
          <p:cNvPr id="5" name="Content Placeholder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97582" y="0"/>
            <a:ext cx="8789341" cy="6858000"/>
          </a:xfrm>
          <a:prstGeom prst="rect">
            <a:avLst/>
          </a:prstGeom>
        </p:spPr>
      </p:pic>
    </p:spTree>
    <p:extLst>
      <p:ext uri="{BB962C8B-B14F-4D97-AF65-F5344CB8AC3E}">
        <p14:creationId xmlns:p14="http://schemas.microsoft.com/office/powerpoint/2010/main" val="78989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652188" y="-1"/>
            <a:ext cx="8896172" cy="6874315"/>
          </a:xfrm>
        </p:spPr>
      </p:pic>
      <p:pic>
        <p:nvPicPr>
          <p:cNvPr id="5" name="Content Placeholder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89349" y="0"/>
            <a:ext cx="5309905" cy="6871642"/>
          </a:xfrm>
          <a:prstGeom prst="rect">
            <a:avLst/>
          </a:prstGeom>
        </p:spPr>
      </p:pic>
    </p:spTree>
    <p:extLst>
      <p:ext uri="{BB962C8B-B14F-4D97-AF65-F5344CB8AC3E}">
        <p14:creationId xmlns:p14="http://schemas.microsoft.com/office/powerpoint/2010/main" val="4105752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57284" y="2662518"/>
            <a:ext cx="5234716" cy="4195481"/>
          </a:xfrm>
          <a:prstGeom prst="rect">
            <a:avLst/>
          </a:prstGeom>
        </p:spPr>
      </p:pic>
      <p:sp>
        <p:nvSpPr>
          <p:cNvPr id="2" name="Title 1"/>
          <p:cNvSpPr>
            <a:spLocks noGrp="1"/>
          </p:cNvSpPr>
          <p:nvPr>
            <p:ph type="title"/>
          </p:nvPr>
        </p:nvSpPr>
        <p:spPr>
          <a:xfrm>
            <a:off x="569259" y="4484"/>
            <a:ext cx="10972800" cy="1143000"/>
          </a:xfrm>
        </p:spPr>
        <p:txBody>
          <a:bodyPr>
            <a:normAutofit/>
          </a:bodyPr>
          <a:lstStyle/>
          <a:p>
            <a:r>
              <a:rPr lang="en-US" sz="5400" b="1" dirty="0" smtClean="0"/>
              <a:t>2019 Biological Activities</a:t>
            </a:r>
            <a:endParaRPr lang="en-US" sz="5400" b="1" dirty="0"/>
          </a:p>
        </p:txBody>
      </p:sp>
      <p:sp>
        <p:nvSpPr>
          <p:cNvPr id="3" name="Content Placeholder 2"/>
          <p:cNvSpPr>
            <a:spLocks noGrp="1"/>
          </p:cNvSpPr>
          <p:nvPr>
            <p:ph idx="1"/>
          </p:nvPr>
        </p:nvSpPr>
        <p:spPr>
          <a:xfrm>
            <a:off x="448236" y="1262769"/>
            <a:ext cx="11334044" cy="5160941"/>
          </a:xfrm>
        </p:spPr>
        <p:txBody>
          <a:bodyPr/>
          <a:lstStyle/>
          <a:p>
            <a:r>
              <a:rPr lang="en-US" sz="2400" dirty="0" smtClean="0"/>
              <a:t>38 National Rivers and Streams Assessment (NRSA) Events</a:t>
            </a:r>
          </a:p>
          <a:p>
            <a:pPr lvl="1"/>
            <a:r>
              <a:rPr lang="en-US" sz="2000" dirty="0" smtClean="0"/>
              <a:t>1 Contractual Biologist, 3 Seasonal Biologists</a:t>
            </a:r>
          </a:p>
          <a:p>
            <a:pPr lvl="2"/>
            <a:endParaRPr lang="en-US" dirty="0" smtClean="0"/>
          </a:p>
          <a:p>
            <a:r>
              <a:rPr lang="en-US" sz="2400" dirty="0" smtClean="0"/>
              <a:t>2 Probabilistic Pool Surveys</a:t>
            </a:r>
          </a:p>
          <a:p>
            <a:pPr lvl="1"/>
            <a:r>
              <a:rPr lang="en-US" sz="2000" dirty="0" smtClean="0"/>
              <a:t>Robert C. Byrd and Smithland</a:t>
            </a:r>
          </a:p>
          <a:p>
            <a:pPr lvl="2"/>
            <a:r>
              <a:rPr lang="en-US" sz="1800" dirty="0" smtClean="0"/>
              <a:t>Biotic: Electrofishing, Macroinvertebrates, Fish Tissue, Submerged Aquatic Veg.</a:t>
            </a:r>
          </a:p>
          <a:p>
            <a:pPr lvl="2"/>
            <a:r>
              <a:rPr lang="en-US" sz="1800" dirty="0" smtClean="0"/>
              <a:t>Abiotic: Instream Habitat, Continuous D.O. Loggers, Nutrient &amp; Water Quality Data</a:t>
            </a:r>
          </a:p>
          <a:p>
            <a:pPr lvl="2"/>
            <a:endParaRPr lang="en-US" dirty="0" smtClean="0"/>
          </a:p>
          <a:p>
            <a:r>
              <a:rPr lang="en-US" sz="2400" dirty="0" smtClean="0"/>
              <a:t>18 Fixed Stations</a:t>
            </a:r>
          </a:p>
          <a:p>
            <a:pPr lvl="2"/>
            <a:r>
              <a:rPr lang="en-US" sz="1800" dirty="0" smtClean="0"/>
              <a:t>Biotic: </a:t>
            </a:r>
            <a:r>
              <a:rPr lang="en-US" sz="1800" dirty="0"/>
              <a:t>Electrofishing, Macroinvertebrates, Fish </a:t>
            </a:r>
            <a:r>
              <a:rPr lang="en-US" sz="1800" dirty="0" smtClean="0"/>
              <a:t>Tissue</a:t>
            </a:r>
          </a:p>
          <a:p>
            <a:pPr lvl="2"/>
            <a:r>
              <a:rPr lang="en-US" sz="1800" dirty="0"/>
              <a:t>Abiotic: Instream Habitat</a:t>
            </a:r>
            <a:r>
              <a:rPr lang="en-US" sz="1800" dirty="0" smtClean="0"/>
              <a:t>, </a:t>
            </a:r>
            <a:r>
              <a:rPr lang="en-US" sz="1800" dirty="0"/>
              <a:t>Paired </a:t>
            </a:r>
            <a:r>
              <a:rPr lang="en-US" sz="1800" dirty="0" smtClean="0"/>
              <a:t>Water </a:t>
            </a:r>
            <a:r>
              <a:rPr lang="en-US" sz="1800" dirty="0"/>
              <a:t>Quality Data</a:t>
            </a:r>
          </a:p>
          <a:p>
            <a:pPr lvl="2"/>
            <a:endParaRPr lang="en-US" dirty="0" smtClean="0"/>
          </a:p>
          <a:p>
            <a:r>
              <a:rPr lang="en-US" sz="2400" dirty="0" smtClean="0"/>
              <a:t>Aquarium Setups (9 events)</a:t>
            </a:r>
            <a:endParaRPr lang="en-US" sz="2400" dirty="0"/>
          </a:p>
        </p:txBody>
      </p:sp>
    </p:spTree>
    <p:extLst>
      <p:ext uri="{BB962C8B-B14F-4D97-AF65-F5344CB8AC3E}">
        <p14:creationId xmlns:p14="http://schemas.microsoft.com/office/powerpoint/2010/main" val="2770457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424516" y="260617"/>
            <a:ext cx="11074400" cy="1143000"/>
          </a:xfrm>
        </p:spPr>
        <p:txBody>
          <a:bodyPr>
            <a:normAutofit fontScale="90000"/>
          </a:bodyPr>
          <a:lstStyle/>
          <a:p>
            <a:pPr algn="ctr"/>
            <a:r>
              <a:rPr lang="en-US" dirty="0" smtClean="0">
                <a:solidFill>
                  <a:schemeClr val="tx1"/>
                </a:solidFill>
              </a:rPr>
              <a:t>2019 Activities</a:t>
            </a:r>
            <a:r>
              <a:rPr lang="en-US" dirty="0" smtClean="0">
                <a:solidFill>
                  <a:srgbClr val="C00000"/>
                </a:solidFill>
              </a:rPr>
              <a:t/>
            </a:r>
            <a:br>
              <a:rPr lang="en-US" dirty="0" smtClean="0">
                <a:solidFill>
                  <a:srgbClr val="C00000"/>
                </a:solidFill>
              </a:rPr>
            </a:br>
            <a:r>
              <a:rPr lang="en-US" dirty="0" smtClean="0">
                <a:solidFill>
                  <a:schemeClr val="tx1"/>
                </a:solidFill>
              </a:rPr>
              <a:t>NRSA</a:t>
            </a:r>
            <a:r>
              <a:rPr lang="en-US" dirty="0" smtClean="0">
                <a:solidFill>
                  <a:srgbClr val="C00000"/>
                </a:solidFill>
              </a:rPr>
              <a:t> </a:t>
            </a:r>
            <a:r>
              <a:rPr lang="en-US" dirty="0" smtClean="0">
                <a:solidFill>
                  <a:schemeClr val="tx1"/>
                </a:solidFill>
              </a:rPr>
              <a:t>-</a:t>
            </a:r>
            <a:r>
              <a:rPr lang="en-US" dirty="0" smtClean="0">
                <a:solidFill>
                  <a:srgbClr val="C00000"/>
                </a:solidFill>
              </a:rPr>
              <a:t> Probabilistic </a:t>
            </a:r>
            <a:r>
              <a:rPr lang="en-US" dirty="0" smtClean="0">
                <a:solidFill>
                  <a:schemeClr val="tx1"/>
                </a:solidFill>
              </a:rPr>
              <a:t>-</a:t>
            </a:r>
            <a:r>
              <a:rPr lang="en-US" dirty="0" smtClean="0"/>
              <a:t> </a:t>
            </a:r>
            <a:r>
              <a:rPr lang="en-US" dirty="0" smtClean="0">
                <a:solidFill>
                  <a:schemeClr val="accent6">
                    <a:lumMod val="75000"/>
                  </a:schemeClr>
                </a:solidFill>
              </a:rPr>
              <a:t>Fixed Station</a:t>
            </a:r>
            <a:r>
              <a:rPr lang="en-US" dirty="0"/>
              <a:t> </a:t>
            </a:r>
            <a:r>
              <a:rPr lang="en-US" dirty="0" smtClean="0">
                <a:solidFill>
                  <a:schemeClr val="tx1"/>
                </a:solidFill>
              </a:rPr>
              <a:t>–</a:t>
            </a:r>
            <a:r>
              <a:rPr lang="en-US" dirty="0" smtClean="0"/>
              <a:t> </a:t>
            </a:r>
            <a:r>
              <a:rPr lang="en-US" dirty="0" smtClean="0">
                <a:solidFill>
                  <a:schemeClr val="accent4">
                    <a:lumMod val="75000"/>
                  </a:schemeClr>
                </a:solidFill>
              </a:rPr>
              <a:t>Macroinvertebrates/SAV</a:t>
            </a:r>
            <a:endParaRPr lang="en-US" dirty="0">
              <a:solidFill>
                <a:schemeClr val="accent4">
                  <a:lumMod val="75000"/>
                </a:schemeClr>
              </a:solidFill>
            </a:endParaRPr>
          </a:p>
        </p:txBody>
      </p:sp>
      <p:pic>
        <p:nvPicPr>
          <p:cNvPr id="1026" name="Picture 2" descr="Graph of  Gage height, feet"/>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1612392"/>
            <a:ext cx="5524500" cy="4095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raph of  Gage height, feet"/>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4516" y="1612392"/>
            <a:ext cx="5524500" cy="40957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Graph of  Gage height, feet"/>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24516" y="1612392"/>
            <a:ext cx="5524500" cy="409575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Graph of  Gage height, feet"/>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096000" y="1612392"/>
            <a:ext cx="5524500" cy="40957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130458" y="2337847"/>
            <a:ext cx="1159497" cy="2469825"/>
          </a:xfrm>
          <a:prstGeom prst="rect">
            <a:avLst/>
          </a:prstGeom>
          <a:solidFill>
            <a:srgbClr val="FF0000">
              <a:alpha val="23000"/>
            </a:srgbClr>
          </a:solidFill>
          <a:ln>
            <a:solidFill>
              <a:srgbClr val="C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6" name="Rectangle 15"/>
          <p:cNvSpPr/>
          <p:nvPr/>
        </p:nvSpPr>
        <p:spPr>
          <a:xfrm>
            <a:off x="3475039" y="2337846"/>
            <a:ext cx="783996" cy="2469825"/>
          </a:xfrm>
          <a:prstGeom prst="rect">
            <a:avLst/>
          </a:prstGeom>
          <a:solidFill>
            <a:schemeClr val="accent1">
              <a:alpha val="23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7" name="Rectangle 16"/>
          <p:cNvSpPr/>
          <p:nvPr/>
        </p:nvSpPr>
        <p:spPr>
          <a:xfrm>
            <a:off x="4551778" y="2337845"/>
            <a:ext cx="1159497" cy="2469825"/>
          </a:xfrm>
          <a:prstGeom prst="rect">
            <a:avLst/>
          </a:prstGeom>
          <a:solidFill>
            <a:srgbClr val="FFFF00">
              <a:alpha val="23000"/>
            </a:srgb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806965" y="2337846"/>
            <a:ext cx="1159497" cy="2763629"/>
          </a:xfrm>
          <a:prstGeom prst="rect">
            <a:avLst/>
          </a:prstGeom>
          <a:solidFill>
            <a:srgbClr val="FF0000">
              <a:alpha val="23000"/>
            </a:srgbClr>
          </a:solidFill>
          <a:ln>
            <a:solidFill>
              <a:srgbClr val="C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9" name="Rectangle 18"/>
          <p:cNvSpPr/>
          <p:nvPr/>
        </p:nvSpPr>
        <p:spPr>
          <a:xfrm>
            <a:off x="9151546" y="2337845"/>
            <a:ext cx="783996" cy="2763629"/>
          </a:xfrm>
          <a:prstGeom prst="rect">
            <a:avLst/>
          </a:prstGeom>
          <a:solidFill>
            <a:schemeClr val="accent1">
              <a:alpha val="23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0" name="Rectangle 19"/>
          <p:cNvSpPr/>
          <p:nvPr/>
        </p:nvSpPr>
        <p:spPr>
          <a:xfrm>
            <a:off x="10228285" y="2337844"/>
            <a:ext cx="1159497" cy="2763629"/>
          </a:xfrm>
          <a:prstGeom prst="rect">
            <a:avLst/>
          </a:prstGeom>
          <a:solidFill>
            <a:srgbClr val="FFFF00">
              <a:alpha val="23000"/>
            </a:srgb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362679" y="5826924"/>
            <a:ext cx="3648173" cy="584775"/>
          </a:xfrm>
          <a:prstGeom prst="rect">
            <a:avLst/>
          </a:prstGeom>
          <a:noFill/>
        </p:spPr>
        <p:txBody>
          <a:bodyPr wrap="square" rtlCol="0">
            <a:spAutoFit/>
          </a:bodyPr>
          <a:lstStyle/>
          <a:p>
            <a:pPr algn="ctr"/>
            <a:r>
              <a:rPr lang="en-US" sz="3200" dirty="0" smtClean="0">
                <a:latin typeface="+mj-lt"/>
              </a:rPr>
              <a:t>R. C. Byrd</a:t>
            </a:r>
            <a:endParaRPr lang="en-US" sz="3200" dirty="0">
              <a:latin typeface="+mj-lt"/>
            </a:endParaRPr>
          </a:p>
        </p:txBody>
      </p:sp>
      <p:sp>
        <p:nvSpPr>
          <p:cNvPr id="25" name="TextBox 24"/>
          <p:cNvSpPr txBox="1"/>
          <p:nvPr/>
        </p:nvSpPr>
        <p:spPr>
          <a:xfrm>
            <a:off x="7034163" y="5818656"/>
            <a:ext cx="3648173" cy="584775"/>
          </a:xfrm>
          <a:prstGeom prst="rect">
            <a:avLst/>
          </a:prstGeom>
          <a:noFill/>
        </p:spPr>
        <p:txBody>
          <a:bodyPr wrap="square" rtlCol="0">
            <a:spAutoFit/>
          </a:bodyPr>
          <a:lstStyle/>
          <a:p>
            <a:pPr algn="ctr"/>
            <a:r>
              <a:rPr lang="en-US" sz="3200" dirty="0" smtClean="0">
                <a:latin typeface="+mj-lt"/>
              </a:rPr>
              <a:t>Smithland</a:t>
            </a:r>
            <a:endParaRPr lang="en-US" sz="3200" dirty="0">
              <a:latin typeface="+mj-lt"/>
            </a:endParaRPr>
          </a:p>
        </p:txBody>
      </p:sp>
      <p:cxnSp>
        <p:nvCxnSpPr>
          <p:cNvPr id="15" name="Straight Connector 14"/>
          <p:cNvCxnSpPr/>
          <p:nvPr/>
        </p:nvCxnSpPr>
        <p:spPr>
          <a:xfrm>
            <a:off x="3648173" y="2337844"/>
            <a:ext cx="0" cy="2469826"/>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531310" y="2337844"/>
            <a:ext cx="0" cy="2763629"/>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4812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6" grpId="0" animBg="1"/>
      <p:bldP spid="17" grpId="0" animBg="1"/>
      <p:bldP spid="18" grpId="0" animBg="1"/>
      <p:bldP spid="18" grpId="1"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US"/>
          </a:p>
        </p:txBody>
      </p:sp>
      <p:pic>
        <p:nvPicPr>
          <p:cNvPr id="13" name="Content Placeholder 12"/>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917740" y="0"/>
            <a:ext cx="10287000" cy="6858000"/>
          </a:xfrm>
        </p:spPr>
      </p:pic>
    </p:spTree>
    <p:extLst>
      <p:ext uri="{BB962C8B-B14F-4D97-AF65-F5344CB8AC3E}">
        <p14:creationId xmlns:p14="http://schemas.microsoft.com/office/powerpoint/2010/main" val="149856459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ysClr val="windowText" lastClr="000000"/>
      </a:dk1>
      <a:lt1>
        <a:sysClr val="window" lastClr="FFFFFF"/>
      </a:lt1>
      <a:dk2>
        <a:srgbClr val="7385A9"/>
      </a:dk2>
      <a:lt2>
        <a:srgbClr val="EAEBDE"/>
      </a:lt2>
      <a:accent1>
        <a:srgbClr val="72A376"/>
      </a:accent1>
      <a:accent2>
        <a:srgbClr val="B0CCB0"/>
      </a:accent2>
      <a:accent3>
        <a:srgbClr val="A8CDD7"/>
      </a:accent3>
      <a:accent4>
        <a:srgbClr val="C0BEAF"/>
      </a:accent4>
      <a:accent5>
        <a:srgbClr val="CEC597"/>
      </a:accent5>
      <a:accent6>
        <a:srgbClr val="66A7B8"/>
      </a:accent6>
      <a:hlink>
        <a:srgbClr val="527D55"/>
      </a:hlink>
      <a:folHlink>
        <a:srgbClr val="CE6868"/>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11678</TotalTime>
  <Words>399</Words>
  <Application>Microsoft Office PowerPoint</Application>
  <PresentationFormat>Widescreen</PresentationFormat>
  <Paragraphs>54</Paragraphs>
  <Slides>14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Calibri</vt:lpstr>
      <vt:lpstr>Constantia</vt:lpstr>
      <vt:lpstr>Wingdings 2</vt:lpstr>
      <vt:lpstr>Flow</vt:lpstr>
      <vt:lpstr>PowerPoint Presentation</vt:lpstr>
      <vt:lpstr>Assessment Tools</vt:lpstr>
      <vt:lpstr>305(b) ALU Assessment Approach</vt:lpstr>
      <vt:lpstr>PowerPoint Presentation</vt:lpstr>
      <vt:lpstr>PowerPoint Presentation</vt:lpstr>
      <vt:lpstr>PowerPoint Presentation</vt:lpstr>
      <vt:lpstr>2019 Biological Activities</vt:lpstr>
      <vt:lpstr>2019 Activities NRSA - Probabilistic - Fixed Station – Macroinvertebrates/SAV</vt:lpstr>
      <vt:lpstr>PowerPoint Presentation</vt:lpstr>
      <vt:lpstr>PowerPoint Presentation</vt:lpstr>
      <vt:lpstr>PowerPoint Presentation</vt:lpstr>
      <vt:lpstr>PowerPoint Presentation</vt:lpstr>
      <vt:lpstr>PowerPoint Presentation</vt:lpstr>
      <vt:lpstr>OH River Fish Tissue Update</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 Tewes</dc:creator>
  <cp:lastModifiedBy>ORSANCO 32</cp:lastModifiedBy>
  <cp:revision>102</cp:revision>
  <cp:lastPrinted>2019-10-07T12:27:15Z</cp:lastPrinted>
  <dcterms:created xsi:type="dcterms:W3CDTF">2017-09-26T15:14:33Z</dcterms:created>
  <dcterms:modified xsi:type="dcterms:W3CDTF">2019-10-08T15:46:33Z</dcterms:modified>
</cp:coreProperties>
</file>