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handoutMasterIdLst>
    <p:handoutMasterId r:id="rId44"/>
  </p:handoutMasterIdLst>
  <p:sldIdLst>
    <p:sldId id="256" r:id="rId2"/>
    <p:sldId id="309" r:id="rId3"/>
    <p:sldId id="310" r:id="rId4"/>
    <p:sldId id="311" r:id="rId5"/>
    <p:sldId id="312" r:id="rId6"/>
    <p:sldId id="313" r:id="rId7"/>
    <p:sldId id="323" r:id="rId8"/>
    <p:sldId id="327" r:id="rId9"/>
    <p:sldId id="328" r:id="rId10"/>
    <p:sldId id="316" r:id="rId11"/>
    <p:sldId id="324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5" r:id="rId37"/>
    <p:sldId id="359" r:id="rId38"/>
    <p:sldId id="358" r:id="rId39"/>
    <p:sldId id="357" r:id="rId40"/>
    <p:sldId id="356" r:id="rId41"/>
    <p:sldId id="354" r:id="rId4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6057" autoAdjust="0"/>
  </p:normalViewPr>
  <p:slideViewPr>
    <p:cSldViewPr>
      <p:cViewPr varScale="1">
        <p:scale>
          <a:sx n="70" d="100"/>
          <a:sy n="70" d="100"/>
        </p:scale>
        <p:origin x="13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0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8649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34" y="1"/>
            <a:ext cx="303864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ADB09-EEDF-4119-8668-0950269612C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6"/>
            <a:ext cx="3038649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34" y="8829676"/>
            <a:ext cx="303864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5AA4A-25E1-4618-BD52-C85519304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2465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37840" cy="46482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40" y="1"/>
            <a:ext cx="3037840" cy="46482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BD8C0DA4-92B2-45A9-AE07-F03D305C28C0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8500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1"/>
            <a:ext cx="5608320" cy="4183380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967"/>
            <a:ext cx="3037840" cy="46482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40" y="8829967"/>
            <a:ext cx="3037840" cy="46482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CC006064-F0E3-4531-BEBA-A9DA2F9298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68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A49FD-C1CE-4176-A4BB-1D8C49A895B3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F0E79A9-91F4-438B-A7CB-B5DBE05854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A49FD-C1CE-4176-A4BB-1D8C49A895B3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E79A9-91F4-438B-A7CB-B5DBE05854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F0E79A9-91F4-438B-A7CB-B5DBE05854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A49FD-C1CE-4176-A4BB-1D8C49A895B3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A49FD-C1CE-4176-A4BB-1D8C49A895B3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F0E79A9-91F4-438B-A7CB-B5DBE05854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A49FD-C1CE-4176-A4BB-1D8C49A895B3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F0E79A9-91F4-438B-A7CB-B5DBE05854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6CA49FD-C1CE-4176-A4BB-1D8C49A895B3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E79A9-91F4-438B-A7CB-B5DBE05854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A49FD-C1CE-4176-A4BB-1D8C49A895B3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F0E79A9-91F4-438B-A7CB-B5DBE05854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A49FD-C1CE-4176-A4BB-1D8C49A895B3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F0E79A9-91F4-438B-A7CB-B5DBE05854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A49FD-C1CE-4176-A4BB-1D8C49A895B3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0E79A9-91F4-438B-A7CB-B5DBE05854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F0E79A9-91F4-438B-A7CB-B5DBE05854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A49FD-C1CE-4176-A4BB-1D8C49A895B3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F0E79A9-91F4-438B-A7CB-B5DBE05854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6CA49FD-C1CE-4176-A4BB-1D8C49A895B3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6CA49FD-C1CE-4176-A4BB-1D8C49A895B3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F0E79A9-91F4-438B-A7CB-B5DBE05854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3450" y="2971800"/>
            <a:ext cx="7315200" cy="3886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Survey Design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b="0" i="1" dirty="0" smtClean="0"/>
          </a:p>
          <a:p>
            <a:endParaRPr lang="en-US" b="0" i="1" dirty="0" smtClean="0"/>
          </a:p>
          <a:p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Ohio River PFAS Study 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3429000" y="4038600"/>
            <a:ext cx="2355305" cy="2159854"/>
            <a:chOff x="457199" y="4191000"/>
            <a:chExt cx="2229729" cy="2044700"/>
          </a:xfrm>
        </p:grpSpPr>
        <p:pic>
          <p:nvPicPr>
            <p:cNvPr id="4" name="Picture 3" descr="Colored Logo ORSANCO.jpg"/>
            <p:cNvPicPr>
              <a:picLocks noChangeAspect="1"/>
            </p:cNvPicPr>
            <p:nvPr/>
          </p:nvPicPr>
          <p:blipFill>
            <a:blip r:embed="rId2" cstate="print"/>
            <a:srcRect l="13513" t="21989" r="13514"/>
            <a:stretch>
              <a:fillRect/>
            </a:stretch>
          </p:blipFill>
          <p:spPr>
            <a:xfrm>
              <a:off x="457199" y="4191000"/>
              <a:ext cx="2223097" cy="20447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2305928" y="4191000"/>
              <a:ext cx="3810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57200" y="4191000"/>
              <a:ext cx="3810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Sample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EPA has a couple of analytical methods – both include 24 PFAS compounds.</a:t>
            </a:r>
          </a:p>
          <a:p>
            <a:r>
              <a:rPr lang="en-US" dirty="0" smtClean="0"/>
              <a:t>Workgroup asked to see detection levels on both methods.</a:t>
            </a:r>
          </a:p>
          <a:p>
            <a:r>
              <a:rPr lang="en-US" dirty="0" smtClean="0"/>
              <a:t>Rely heavily on EPA expertise for method selection.</a:t>
            </a:r>
          </a:p>
          <a:p>
            <a:r>
              <a:rPr lang="en-US" dirty="0" smtClean="0"/>
              <a:t>Workgroup recommends including Gen-X compounds – EPA can do this.</a:t>
            </a:r>
          </a:p>
          <a:p>
            <a:r>
              <a:rPr lang="en-US" dirty="0" smtClean="0"/>
              <a:t>Flow measurements at every site with ADCP (Acoustic Doppler Current Profiler) instrumentation considers full X-sectional flows.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2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76200"/>
            <a:ext cx="8534400" cy="758952"/>
          </a:xfrm>
        </p:spPr>
        <p:txBody>
          <a:bodyPr/>
          <a:lstStyle/>
          <a:p>
            <a:r>
              <a:rPr lang="en-US" dirty="0" smtClean="0"/>
              <a:t>Systematic-Probabilistic Approach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33846"/>
            <a:ext cx="7848600" cy="606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91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20 PFAS Sampling sites overview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3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27721"/>
            <a:ext cx="9144000" cy="3691202"/>
          </a:xfrm>
          <a:prstGeom prst="rect">
            <a:avLst/>
          </a:prstGeom>
          <a:solidFill>
            <a:schemeClr val="bg1"/>
          </a:solidFill>
          <a:effectLst/>
        </p:spPr>
      </p:pic>
      <p:sp>
        <p:nvSpPr>
          <p:cNvPr id="4" name="TextBox 3"/>
          <p:cNvSpPr txBox="1"/>
          <p:nvPr/>
        </p:nvSpPr>
        <p:spPr>
          <a:xfrm>
            <a:off x="6965638" y="1888356"/>
            <a:ext cx="130005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Alternate Sites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88858" y="1888356"/>
            <a:ext cx="22234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Original Probabilistic Sites</a:t>
            </a:r>
          </a:p>
        </p:txBody>
      </p:sp>
    </p:spTree>
    <p:extLst>
      <p:ext uri="{BB962C8B-B14F-4D97-AF65-F5344CB8AC3E}">
        <p14:creationId xmlns:p14="http://schemas.microsoft.com/office/powerpoint/2010/main" val="11438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853" y="857250"/>
            <a:ext cx="665629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64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946" y="430925"/>
            <a:ext cx="7773338" cy="49745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1) Mile point 11.70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122327"/>
              </p:ext>
            </p:extLst>
          </p:nvPr>
        </p:nvGraphicFramePr>
        <p:xfrm>
          <a:off x="1752599" y="1524000"/>
          <a:ext cx="5867400" cy="9242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1001"/>
                <a:gridCol w="685800"/>
                <a:gridCol w="741877"/>
                <a:gridCol w="839438"/>
                <a:gridCol w="778859"/>
                <a:gridCol w="778859"/>
                <a:gridCol w="839436"/>
                <a:gridCol w="822130"/>
              </a:tblGrid>
              <a:tr h="47692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Ohio River Mile Point 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Right Descending Bank X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088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11.70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40.534042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-80.186169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40.532756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-80.187306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40.531569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-80.188344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384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Alt.1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11.76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40.533628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-80.185131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40.532275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-80.186281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40.530983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-80.187356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458" y="2764163"/>
            <a:ext cx="5558314" cy="355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03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578" y="457200"/>
            <a:ext cx="7773338" cy="47148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2) Mile Point 60.75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566055"/>
              </p:ext>
            </p:extLst>
          </p:nvPr>
        </p:nvGraphicFramePr>
        <p:xfrm>
          <a:off x="2163705" y="1524000"/>
          <a:ext cx="4841084" cy="8072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794"/>
                <a:gridCol w="642938"/>
                <a:gridCol w="642938"/>
                <a:gridCol w="642938"/>
                <a:gridCol w="642938"/>
                <a:gridCol w="642938"/>
                <a:gridCol w="685800"/>
                <a:gridCol w="685800"/>
              </a:tblGrid>
              <a:tr h="53816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28650" algn="l"/>
                        </a:tabLs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28650" algn="l"/>
                        </a:tabLs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60.75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40.441808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-80.604633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40.442611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-80.607167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40.443372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-80.60965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900" y="2438400"/>
            <a:ext cx="5550694" cy="386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45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7773338" cy="52047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3) Mile Point 109.80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68663"/>
              </p:ext>
            </p:extLst>
          </p:nvPr>
        </p:nvGraphicFramePr>
        <p:xfrm>
          <a:off x="3505200" y="958592"/>
          <a:ext cx="5504771" cy="11096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9243"/>
                <a:gridCol w="611921"/>
                <a:gridCol w="654089"/>
                <a:gridCol w="769388"/>
                <a:gridCol w="727665"/>
                <a:gridCol w="700961"/>
                <a:gridCol w="705968"/>
                <a:gridCol w="795536"/>
              </a:tblGrid>
              <a:tr h="5381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19350" algn="l"/>
                        </a:tabLs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19350" algn="l"/>
                        </a:tabLs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Left Descending Bank X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428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109.80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39.854978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-80.802628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39.856433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-80.803547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39.857931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-80.80445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428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Alt.3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111.32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39.844158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-80.822678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39.844819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-80.824314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39.845539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-80.826133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857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Revised Alt. 3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109.60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39.856656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-80.799325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39.858006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-80.800511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39.859372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-80.801739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133600"/>
            <a:ext cx="3551873" cy="4238149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239" y="3124200"/>
            <a:ext cx="4748689" cy="30441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59606" y="2743200"/>
            <a:ext cx="299595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Original #3 proposed sampling site</a:t>
            </a:r>
          </a:p>
        </p:txBody>
      </p:sp>
    </p:spTree>
    <p:extLst>
      <p:ext uri="{BB962C8B-B14F-4D97-AF65-F5344CB8AC3E}">
        <p14:creationId xmlns:p14="http://schemas.microsoft.com/office/powerpoint/2010/main" val="106665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959" y="228600"/>
            <a:ext cx="7773338" cy="48521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3) Mile Point Alternatives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072233"/>
            <a:ext cx="4550228" cy="2956967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072233"/>
            <a:ext cx="4208145" cy="33391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22576" y="1703941"/>
            <a:ext cx="265747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Alternative 3) Mile Point 111.32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8884" y="1703941"/>
            <a:ext cx="330041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Revised Alternative 3) Mile Point 109.60</a:t>
            </a:r>
          </a:p>
        </p:txBody>
      </p:sp>
    </p:spTree>
    <p:extLst>
      <p:ext uri="{BB962C8B-B14F-4D97-AF65-F5344CB8AC3E}">
        <p14:creationId xmlns:p14="http://schemas.microsoft.com/office/powerpoint/2010/main" val="6632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3338" cy="5939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4) Mile Point 158.85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68137"/>
              </p:ext>
            </p:extLst>
          </p:nvPr>
        </p:nvGraphicFramePr>
        <p:xfrm>
          <a:off x="2298655" y="1524000"/>
          <a:ext cx="4814750" cy="8239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315"/>
                <a:gridCol w="576052"/>
                <a:gridCol w="607805"/>
                <a:gridCol w="572999"/>
                <a:gridCol w="650381"/>
                <a:gridCol w="654718"/>
                <a:gridCol w="693740"/>
                <a:gridCol w="693740"/>
              </a:tblGrid>
              <a:tr h="5381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Left Descending Bank X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428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158.85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39.378058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-81.2717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39.380636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-81.274233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39.383108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-81.276708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428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Alt.4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159.22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39.3757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-81.27855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39.377575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-81.280039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39.379392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-81.281467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16"/>
          <a:stretch/>
        </p:blipFill>
        <p:spPr>
          <a:xfrm>
            <a:off x="2667000" y="2438400"/>
            <a:ext cx="4078061" cy="386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91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Study Objective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Characterize present ambient concentrations of PFASs in Ohio River at multiple locations.</a:t>
            </a:r>
          </a:p>
          <a:p>
            <a:pPr lvl="1"/>
            <a:r>
              <a:rPr lang="en-US" dirty="0" smtClean="0"/>
              <a:t>Baseline of 20 sites</a:t>
            </a:r>
          </a:p>
          <a:p>
            <a:pPr lvl="1"/>
            <a:r>
              <a:rPr lang="en-US" dirty="0" smtClean="0"/>
              <a:t>Outside of any regulatory mixing zones					</a:t>
            </a:r>
          </a:p>
          <a:p>
            <a:r>
              <a:rPr lang="en-US" dirty="0" smtClean="0"/>
              <a:t>2 separate events – attempt to get 1 higher flow &amp; 1 lower flow condition.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Results may inform states, EPA, utilities &amp; other interested parties on Ohio River ambient water quality conditions. 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700" y="381000"/>
            <a:ext cx="7773338" cy="5464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5) Mile Point 207.90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934158"/>
              </p:ext>
            </p:extLst>
          </p:nvPr>
        </p:nvGraphicFramePr>
        <p:xfrm>
          <a:off x="2286000" y="1676400"/>
          <a:ext cx="4804887" cy="6810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656"/>
                <a:gridCol w="642938"/>
                <a:gridCol w="678656"/>
                <a:gridCol w="650081"/>
                <a:gridCol w="600075"/>
                <a:gridCol w="642938"/>
                <a:gridCol w="600075"/>
                <a:gridCol w="692468"/>
              </a:tblGrid>
              <a:tr h="5381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 Mid-Point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428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207.90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39.075631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-81.780783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39.077333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-81.780783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39.078981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-81.780803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313" y="2593728"/>
            <a:ext cx="5462111" cy="380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56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3338" cy="618445"/>
          </a:xfrm>
        </p:spPr>
        <p:txBody>
          <a:bodyPr/>
          <a:lstStyle/>
          <a:p>
            <a:r>
              <a:rPr lang="en-US" dirty="0" smtClean="0"/>
              <a:t>6) Mile point 256.95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959466"/>
              </p:ext>
            </p:extLst>
          </p:nvPr>
        </p:nvGraphicFramePr>
        <p:xfrm>
          <a:off x="1905000" y="1475695"/>
          <a:ext cx="5333999" cy="9975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8790"/>
                <a:gridCol w="592160"/>
                <a:gridCol w="670647"/>
                <a:gridCol w="713456"/>
                <a:gridCol w="739147"/>
                <a:gridCol w="687762"/>
                <a:gridCol w="713456"/>
                <a:gridCol w="808581"/>
              </a:tblGrid>
              <a:tr h="51644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 Mid-Point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176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6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256.95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38.951144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-82.100194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38.952019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-82.102031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38.952822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-82.103728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58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Alt.6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257.60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38.943867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-82.103581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38.944531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-82.106594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38.945133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-82.109614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772" y="2514600"/>
            <a:ext cx="4800598" cy="378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52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302" y="304800"/>
            <a:ext cx="7773338" cy="5341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7) Mile Point 306.00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371829"/>
              </p:ext>
            </p:extLst>
          </p:nvPr>
        </p:nvGraphicFramePr>
        <p:xfrm>
          <a:off x="2156458" y="1600200"/>
          <a:ext cx="5027025" cy="8072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613"/>
                <a:gridCol w="610332"/>
                <a:gridCol w="612764"/>
                <a:gridCol w="687897"/>
                <a:gridCol w="649061"/>
                <a:gridCol w="632639"/>
                <a:gridCol w="735803"/>
                <a:gridCol w="835916"/>
              </a:tblGrid>
              <a:tr h="5381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306.00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38.435886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-82.404478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38.4382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-82.404522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38.440711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-82.404594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577" y="2514600"/>
            <a:ext cx="5538788" cy="386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9668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099" y="381000"/>
            <a:ext cx="7773338" cy="5158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8) Mile point 355.05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72402"/>
              </p:ext>
            </p:extLst>
          </p:nvPr>
        </p:nvGraphicFramePr>
        <p:xfrm>
          <a:off x="1857852" y="1600200"/>
          <a:ext cx="5486398" cy="6895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4373"/>
                <a:gridCol w="674097"/>
                <a:gridCol w="677728"/>
                <a:gridCol w="742882"/>
                <a:gridCol w="794279"/>
                <a:gridCol w="722247"/>
                <a:gridCol w="770396"/>
                <a:gridCol w="770396"/>
              </a:tblGrid>
              <a:tr h="45572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338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355.05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38.724172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-82.988264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38.725794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-82.987878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38.727403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-82.987489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438400"/>
            <a:ext cx="5544503" cy="387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85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8" y="304800"/>
            <a:ext cx="7773338" cy="45964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9) Mile Point 404.10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7857"/>
              </p:ext>
            </p:extLst>
          </p:nvPr>
        </p:nvGraphicFramePr>
        <p:xfrm>
          <a:off x="2029344" y="1316895"/>
          <a:ext cx="5073066" cy="1076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6122"/>
                <a:gridCol w="647507"/>
                <a:gridCol w="698794"/>
                <a:gridCol w="679561"/>
                <a:gridCol w="673152"/>
                <a:gridCol w="679561"/>
                <a:gridCol w="673152"/>
                <a:gridCol w="675217"/>
              </a:tblGrid>
              <a:tr h="5381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Right Descending Bank X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404.10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38.628406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-83.686358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38.629953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-83.685606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38.631544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-83.684844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Alt.9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404.71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38.631997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-83.697056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38.633753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-83.695864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38.635556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-83.69465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344" y="2514600"/>
            <a:ext cx="5073066" cy="394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84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823" y="381000"/>
            <a:ext cx="7773338" cy="4668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10) Mile point 453.15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286206"/>
              </p:ext>
            </p:extLst>
          </p:nvPr>
        </p:nvGraphicFramePr>
        <p:xfrm>
          <a:off x="1891392" y="1600200"/>
          <a:ext cx="5410200" cy="8072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6158"/>
                <a:gridCol w="659006"/>
                <a:gridCol w="693678"/>
                <a:gridCol w="742392"/>
                <a:gridCol w="731844"/>
                <a:gridCol w="700584"/>
                <a:gridCol w="773269"/>
                <a:gridCol w="773269"/>
              </a:tblGrid>
              <a:tr h="5381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 Mid-Point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453.15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38.993714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-84.305828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38.994547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-84.3027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38.995397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-84.299519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572" y="2514600"/>
            <a:ext cx="5577840" cy="388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67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453" y="381000"/>
            <a:ext cx="7773338" cy="49133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11) Mile point 502.20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563272"/>
              </p:ext>
            </p:extLst>
          </p:nvPr>
        </p:nvGraphicFramePr>
        <p:xfrm>
          <a:off x="1776819" y="1524000"/>
          <a:ext cx="5602605" cy="1076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7452"/>
                <a:gridCol w="684286"/>
                <a:gridCol w="710191"/>
                <a:gridCol w="729200"/>
                <a:gridCol w="698122"/>
                <a:gridCol w="745464"/>
                <a:gridCol w="691341"/>
                <a:gridCol w="896549"/>
              </a:tblGrid>
              <a:tr h="5381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502.20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38.993969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-84.835522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38.992347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-84.838211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38.990719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-84.840897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Alt.11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502.25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38.993358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-84.835086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38.991792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-84.837647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38.99015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-84.840303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819" y="2667000"/>
            <a:ext cx="5602605" cy="391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0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7" y="381000"/>
            <a:ext cx="7773338" cy="5219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12) Mile point 551.25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612037"/>
              </p:ext>
            </p:extLst>
          </p:nvPr>
        </p:nvGraphicFramePr>
        <p:xfrm>
          <a:off x="1775859" y="1600200"/>
          <a:ext cx="5557361" cy="8072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4270"/>
                <a:gridCol w="694050"/>
                <a:gridCol w="743626"/>
                <a:gridCol w="732058"/>
                <a:gridCol w="741541"/>
                <a:gridCol w="736544"/>
                <a:gridCol w="715297"/>
                <a:gridCol w="849975"/>
              </a:tblGrid>
              <a:tr h="53816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Left Descending Bank X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 Mid-Point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551.25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38.733742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-85.262956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38.736139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-85.261681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38.738528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-85.260425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195" y="2514600"/>
            <a:ext cx="5557361" cy="388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72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946" y="381000"/>
            <a:ext cx="7773338" cy="5525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13) Mile point 600.30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70463"/>
              </p:ext>
            </p:extLst>
          </p:nvPr>
        </p:nvGraphicFramePr>
        <p:xfrm>
          <a:off x="1827982" y="1600200"/>
          <a:ext cx="5549264" cy="10310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261"/>
                <a:gridCol w="675685"/>
                <a:gridCol w="691805"/>
                <a:gridCol w="743221"/>
                <a:gridCol w="741220"/>
                <a:gridCol w="739218"/>
                <a:gridCol w="741220"/>
                <a:gridCol w="790634"/>
              </a:tblGrid>
              <a:tr h="5381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238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600.30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38.283217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-85.697536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38.285414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-85.6993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38.287631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-85.701094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Alt.13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600.48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38.281828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-85.700256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38.284083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-85.702078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38.286422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-85.703972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982" y="2667000"/>
            <a:ext cx="554926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08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208" y="457200"/>
            <a:ext cx="7773338" cy="49745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14) Mile point 649.35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19353"/>
              </p:ext>
            </p:extLst>
          </p:nvPr>
        </p:nvGraphicFramePr>
        <p:xfrm>
          <a:off x="1797674" y="1600200"/>
          <a:ext cx="5536407" cy="685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762"/>
                <a:gridCol w="717756"/>
                <a:gridCol w="769025"/>
                <a:gridCol w="766705"/>
                <a:gridCol w="798320"/>
                <a:gridCol w="723787"/>
                <a:gridCol w="696973"/>
                <a:gridCol w="759079"/>
              </a:tblGrid>
              <a:tr h="4621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Right Descending Bank X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236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649.35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38.026233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-86.223811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38.028136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-86.221511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38.030067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-86.219183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674" y="2435797"/>
            <a:ext cx="5536406" cy="386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4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Project Scope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USEPA research lab will analyze water samples for PFASs.</a:t>
            </a:r>
          </a:p>
          <a:p>
            <a:endParaRPr lang="en-US" dirty="0" smtClean="0"/>
          </a:p>
          <a:p>
            <a:r>
              <a:rPr lang="en-US" dirty="0" smtClean="0"/>
              <a:t>They have indicated 20 samples would be doable.  Thus survey design is based on 20 sampling sites.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ORSANCO will collect samples.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Begin survey Spring, 2020?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38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084" y="381000"/>
            <a:ext cx="7773338" cy="4729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15) Mile point 698.40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049947"/>
              </p:ext>
            </p:extLst>
          </p:nvPr>
        </p:nvGraphicFramePr>
        <p:xfrm>
          <a:off x="1761547" y="1600200"/>
          <a:ext cx="5596413" cy="7461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3448"/>
                <a:gridCol w="697022"/>
                <a:gridCol w="738963"/>
                <a:gridCol w="784675"/>
                <a:gridCol w="717084"/>
                <a:gridCol w="827760"/>
                <a:gridCol w="730585"/>
                <a:gridCol w="786876"/>
              </a:tblGrid>
              <a:tr h="57454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716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698.40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37.945508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-86.505769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37.944417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-86.508119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37.943331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-86.510464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546" y="2487504"/>
            <a:ext cx="5596414" cy="389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11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822" y="381000"/>
            <a:ext cx="7773338" cy="49745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16) Mile point 747.45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614469"/>
              </p:ext>
            </p:extLst>
          </p:nvPr>
        </p:nvGraphicFramePr>
        <p:xfrm>
          <a:off x="1798522" y="1676400"/>
          <a:ext cx="5595939" cy="711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303"/>
                <a:gridCol w="669560"/>
                <a:gridCol w="768814"/>
                <a:gridCol w="722094"/>
                <a:gridCol w="700848"/>
                <a:gridCol w="781714"/>
                <a:gridCol w="716861"/>
                <a:gridCol w="876745"/>
              </a:tblGrid>
              <a:tr h="5292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 Mid-Point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1826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747.45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37.881214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-87.037739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37.880942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-87.040939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37.880661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-87.044167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23" y="2514600"/>
            <a:ext cx="5595938" cy="390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47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467" y="381000"/>
            <a:ext cx="7773338" cy="49133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17) Mile point 796.50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752559"/>
              </p:ext>
            </p:extLst>
          </p:nvPr>
        </p:nvGraphicFramePr>
        <p:xfrm>
          <a:off x="1905000" y="1524000"/>
          <a:ext cx="5544504" cy="8072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974"/>
                <a:gridCol w="692856"/>
                <a:gridCol w="693407"/>
                <a:gridCol w="693407"/>
                <a:gridCol w="774855"/>
                <a:gridCol w="711017"/>
                <a:gridCol w="841994"/>
                <a:gridCol w="841994"/>
              </a:tblGrid>
              <a:tr h="5381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 Mid-Point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Mid-Point X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690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796.50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37.9304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-87.614083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37.932656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-87.618878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37.934892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-87.623686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73" y="2438400"/>
            <a:ext cx="5544503" cy="386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88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084" y="381000"/>
            <a:ext cx="7773338" cy="52194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18) Mile point 845.55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965933"/>
              </p:ext>
            </p:extLst>
          </p:nvPr>
        </p:nvGraphicFramePr>
        <p:xfrm>
          <a:off x="1754538" y="1600200"/>
          <a:ext cx="5610429" cy="9315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2296"/>
                <a:gridCol w="695439"/>
                <a:gridCol w="794788"/>
                <a:gridCol w="726900"/>
                <a:gridCol w="642453"/>
                <a:gridCol w="716965"/>
                <a:gridCol w="794788"/>
                <a:gridCol w="826800"/>
              </a:tblGrid>
              <a:tr h="42766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 Mid-Point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519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>
                          <a:effectLst/>
                        </a:rPr>
                        <a:t>845.55</a:t>
                      </a:r>
                      <a:endParaRPr lang="en-US" sz="8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>
                          <a:effectLst/>
                        </a:rPr>
                        <a:t>37.786097</a:t>
                      </a:r>
                      <a:endParaRPr lang="en-US" sz="8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>
                          <a:effectLst/>
                        </a:rPr>
                        <a:t>-87.987147</a:t>
                      </a:r>
                      <a:endParaRPr lang="en-US" sz="8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 dirty="0">
                          <a:effectLst/>
                        </a:rPr>
                        <a:t>37.789386</a:t>
                      </a:r>
                      <a:endParaRPr lang="en-US" sz="8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>
                          <a:effectLst/>
                        </a:rPr>
                        <a:t>-87.98625</a:t>
                      </a:r>
                      <a:endParaRPr lang="en-US" sz="8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>
                          <a:effectLst/>
                        </a:rPr>
                        <a:t>37.792667</a:t>
                      </a:r>
                      <a:endParaRPr lang="en-US" sz="8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 dirty="0">
                          <a:effectLst/>
                        </a:rPr>
                        <a:t>-87.985344</a:t>
                      </a:r>
                      <a:endParaRPr lang="en-US" sz="8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519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Alt.18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>
                          <a:effectLst/>
                        </a:rPr>
                        <a:t>845.31</a:t>
                      </a:r>
                      <a:endParaRPr lang="en-US" sz="8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>
                          <a:effectLst/>
                        </a:rPr>
                        <a:t>37.785511</a:t>
                      </a:r>
                      <a:endParaRPr lang="en-US" sz="8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 dirty="0">
                          <a:effectLst/>
                        </a:rPr>
                        <a:t>-87.983486</a:t>
                      </a:r>
                      <a:endParaRPr lang="en-US" sz="8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>
                          <a:effectLst/>
                        </a:rPr>
                        <a:t>37.788361</a:t>
                      </a:r>
                      <a:endParaRPr lang="en-US" sz="8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>
                          <a:effectLst/>
                        </a:rPr>
                        <a:t>-87.982083</a:t>
                      </a:r>
                      <a:endParaRPr lang="en-US" sz="8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>
                          <a:effectLst/>
                        </a:rPr>
                        <a:t>37.791364</a:t>
                      </a:r>
                      <a:endParaRPr lang="en-US" sz="8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0" dirty="0">
                          <a:effectLst/>
                        </a:rPr>
                        <a:t>-87.980628</a:t>
                      </a:r>
                      <a:endParaRPr lang="en-US" sz="8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538" y="2590800"/>
            <a:ext cx="5610429" cy="380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7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700" y="457200"/>
            <a:ext cx="7773338" cy="5341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19) Mile point 894.60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31338"/>
              </p:ext>
            </p:extLst>
          </p:nvPr>
        </p:nvGraphicFramePr>
        <p:xfrm>
          <a:off x="1760967" y="1600200"/>
          <a:ext cx="5658803" cy="76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3201"/>
                <a:gridCol w="713514"/>
                <a:gridCol w="765653"/>
                <a:gridCol w="765086"/>
                <a:gridCol w="752457"/>
                <a:gridCol w="736911"/>
                <a:gridCol w="816091"/>
                <a:gridCol w="805890"/>
              </a:tblGrid>
              <a:tr h="508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Mid-Point X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540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894.60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37.4087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-88.382033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37.409914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-88.380736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37.411328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-88.379225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967" y="2438400"/>
            <a:ext cx="5658803" cy="394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73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773338" cy="4729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20) Mile point 943.65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060559"/>
              </p:ext>
            </p:extLst>
          </p:nvPr>
        </p:nvGraphicFramePr>
        <p:xfrm>
          <a:off x="1410169" y="1447800"/>
          <a:ext cx="6477000" cy="13017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5733"/>
                <a:gridCol w="640892"/>
                <a:gridCol w="642392"/>
                <a:gridCol w="816083"/>
                <a:gridCol w="868172"/>
                <a:gridCol w="868172"/>
                <a:gridCol w="769477"/>
                <a:gridCol w="946079"/>
              </a:tblGrid>
              <a:tr h="4694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I.D.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Ohio River Mile Point 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Left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Left Descending Bank X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 Mid-Point Y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Mid-Point X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Right Descending Bank Y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Right Descending Bank X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118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943.65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37.138442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-88.737292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37.141464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-88.735167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37.144553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-88.732992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402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Alt.20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944.23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37.142006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-88.746867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37.145586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-88.74435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37.149206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-88.741772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278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Revised Alt. 20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943.9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37.139739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-88.741142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37.142917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-88.739022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37.14625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-88.736806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743105"/>
            <a:ext cx="4366772" cy="391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25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have been communicating with USGS on EDI method.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QAPP has been developed to the extent possible. Sample collection and handling methods based on Michigan.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Meeting scheduled with EPA Cincinnati regarding analytical services.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20 sites have been selected and sent to states to check alignment with regulatory mixing zones.</a:t>
            </a:r>
          </a:p>
        </p:txBody>
      </p:sp>
    </p:spTree>
    <p:extLst>
      <p:ext uri="{BB962C8B-B14F-4D97-AF65-F5344CB8AC3E}">
        <p14:creationId xmlns:p14="http://schemas.microsoft.com/office/powerpoint/2010/main" val="23624877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Selection to Bracket Parkersburg Area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Two additional sites are to be selected to bracket the Parkersburg area.</a:t>
            </a:r>
          </a:p>
          <a:p>
            <a:r>
              <a:rPr lang="en-US" dirty="0" smtClean="0"/>
              <a:t>Consider all existing data.</a:t>
            </a:r>
          </a:p>
          <a:p>
            <a:r>
              <a:rPr lang="en-US" dirty="0" smtClean="0"/>
              <a:t>Initially confer with OEPA &amp; WVDEP, then bring to PFAS workgroup, and TEC in February.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1680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86" y="0"/>
            <a:ext cx="84906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3700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86" y="0"/>
            <a:ext cx="84906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6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</a:t>
            </a:r>
            <a:r>
              <a:rPr lang="en-US" dirty="0" err="1" smtClean="0"/>
              <a:t>Workplan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975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1)  Establish Work Group to develop work plan specifics.</a:t>
            </a:r>
          </a:p>
          <a:p>
            <a:pPr lvl="1"/>
            <a:r>
              <a:rPr lang="en-US" dirty="0" smtClean="0"/>
              <a:t>Ask TEC members to appoint representative.</a:t>
            </a:r>
          </a:p>
          <a:p>
            <a:pPr lvl="1"/>
            <a:r>
              <a:rPr lang="en-US" dirty="0" smtClean="0"/>
              <a:t>Workgroup will propose:</a:t>
            </a:r>
          </a:p>
          <a:p>
            <a:pPr lvl="2"/>
            <a:r>
              <a:rPr lang="en-US" dirty="0" smtClean="0"/>
              <a:t>Monitoring locations.</a:t>
            </a:r>
          </a:p>
          <a:p>
            <a:pPr lvl="2"/>
            <a:r>
              <a:rPr lang="en-US" dirty="0" smtClean="0"/>
              <a:t>Sample collect methodology and all that goes with it.</a:t>
            </a:r>
          </a:p>
          <a:p>
            <a:pPr lvl="2"/>
            <a:r>
              <a:rPr lang="en-US" dirty="0" smtClean="0"/>
              <a:t>Suite of PFAS compounds to be analyzed for (</a:t>
            </a:r>
            <a:r>
              <a:rPr lang="en-US" dirty="0" err="1" smtClean="0"/>
              <a:t>GenX</a:t>
            </a:r>
            <a:r>
              <a:rPr lang="en-US" dirty="0" smtClean="0"/>
              <a:t>).			</a:t>
            </a:r>
          </a:p>
          <a:p>
            <a:r>
              <a:rPr lang="en-US" dirty="0" smtClean="0"/>
              <a:t>2)  Selection of Sampling Sites</a:t>
            </a:r>
          </a:p>
          <a:p>
            <a:pPr lvl="1"/>
            <a:r>
              <a:rPr lang="en-US" dirty="0" smtClean="0"/>
              <a:t>Good spatial coverage.</a:t>
            </a:r>
          </a:p>
          <a:p>
            <a:pPr lvl="1"/>
            <a:r>
              <a:rPr lang="en-US" dirty="0" smtClean="0"/>
              <a:t>Look at probabilistic approach.</a:t>
            </a:r>
          </a:p>
          <a:p>
            <a:pPr lvl="1"/>
            <a:r>
              <a:rPr lang="en-US" dirty="0" smtClean="0"/>
              <a:t>Reflect ambient conditions. </a:t>
            </a:r>
          </a:p>
          <a:p>
            <a:pPr lvl="1"/>
            <a:r>
              <a:rPr lang="en-US" dirty="0" smtClean="0"/>
              <a:t>Represent range of flows.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90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86" y="0"/>
            <a:ext cx="84906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8085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Remaining Tasks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Secure analytical services.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Confirm use of USGS EDI sampling method for PFAS and obtain any needed alternative equipment.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Select 2 sites to bracket Parkersburg area of Ohio River.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Finalize QAPP</a:t>
            </a:r>
            <a:r>
              <a:rPr lang="en-US" sz="2800" dirty="0"/>
              <a:t>, Sampling Plan, and Communication Plan</a:t>
            </a:r>
            <a:r>
              <a:rPr lang="en-US" sz="28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Confirmation that sites are not within a regulatory mixing zone. </a:t>
            </a:r>
            <a:endParaRPr lang="en-US" sz="2800" dirty="0"/>
          </a:p>
          <a:p>
            <a:pPr marL="457200" indent="-457200">
              <a:buFont typeface="+mj-lt"/>
              <a:buAutoNum type="arabicPeriod"/>
            </a:pPr>
            <a:endParaRPr lang="en-US" sz="2800" dirty="0" smtClean="0"/>
          </a:p>
          <a:p>
            <a:pPr marL="457200" indent="-457200">
              <a:buFont typeface="+mj-lt"/>
              <a:buAutoNum type="arabicPeriod"/>
            </a:pPr>
            <a:endParaRPr lang="en-US" sz="2800" dirty="0" smtClean="0"/>
          </a:p>
          <a:p>
            <a:pPr marL="457200" indent="-457200">
              <a:buFont typeface="+mj-lt"/>
              <a:buAutoNum type="arabicPeriod"/>
            </a:pPr>
            <a:endParaRPr lang="en-US" sz="2800" dirty="0" smtClean="0"/>
          </a:p>
          <a:p>
            <a:pPr marL="457200" indent="-457200">
              <a:buFont typeface="+mj-lt"/>
              <a:buAutoNum type="arabicPeriod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2345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</a:t>
            </a:r>
            <a:r>
              <a:rPr lang="en-US" dirty="0" err="1" smtClean="0"/>
              <a:t>Workplan</a:t>
            </a:r>
            <a:r>
              <a:rPr lang="en-US" dirty="0" smtClean="0"/>
              <a:t>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3)  Establish Sample collection protocol</a:t>
            </a:r>
          </a:p>
          <a:p>
            <a:pPr lvl="1"/>
            <a:r>
              <a:rPr lang="en-US" dirty="0" smtClean="0"/>
              <a:t>Grab sample versus USGS “IDE” method.</a:t>
            </a:r>
          </a:p>
          <a:p>
            <a:pPr lvl="1"/>
            <a:r>
              <a:rPr lang="en-US" dirty="0" smtClean="0"/>
              <a:t>Minimization of sample contamination potential.</a:t>
            </a:r>
          </a:p>
          <a:p>
            <a:pPr lvl="1"/>
            <a:r>
              <a:rPr lang="en-US" dirty="0" smtClean="0"/>
              <a:t>Determination of field QA samples. </a:t>
            </a:r>
          </a:p>
          <a:p>
            <a:endParaRPr lang="en-US" dirty="0"/>
          </a:p>
          <a:p>
            <a:r>
              <a:rPr lang="en-US" dirty="0" smtClean="0"/>
              <a:t>4)  </a:t>
            </a:r>
            <a:r>
              <a:rPr lang="en-US" dirty="0" err="1" smtClean="0"/>
              <a:t>Analyte</a:t>
            </a:r>
            <a:r>
              <a:rPr lang="en-US" dirty="0" smtClean="0"/>
              <a:t> </a:t>
            </a:r>
            <a:r>
              <a:rPr lang="en-US" dirty="0" err="1" smtClean="0"/>
              <a:t>selction</a:t>
            </a:r>
            <a:r>
              <a:rPr lang="en-US" dirty="0" smtClean="0"/>
              <a:t> </a:t>
            </a:r>
            <a:r>
              <a:rPr lang="en-US" dirty="0" err="1" smtClean="0"/>
              <a:t>ie</a:t>
            </a:r>
            <a:r>
              <a:rPr lang="en-US" dirty="0" smtClean="0"/>
              <a:t>. </a:t>
            </a:r>
            <a:r>
              <a:rPr lang="en-US" dirty="0" err="1" smtClean="0"/>
              <a:t>GenX</a:t>
            </a:r>
            <a:r>
              <a:rPr lang="en-US" dirty="0" smtClean="0"/>
              <a:t>? Other PFASs</a:t>
            </a:r>
            <a:r>
              <a:rPr lang="en-US" dirty="0"/>
              <a:t>.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5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PFAS Workgroup Met Jan 15 and May 23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Bruno Pigott – Commissioner/TEC Chairman</a:t>
            </a:r>
          </a:p>
          <a:p>
            <a:r>
              <a:rPr lang="en-US" sz="2000" dirty="0" smtClean="0"/>
              <a:t>Ron Potesta – Commissioner/Commission Chairman</a:t>
            </a:r>
          </a:p>
          <a:p>
            <a:r>
              <a:rPr lang="en-US" sz="2000" dirty="0" smtClean="0"/>
              <a:t>Eileen Hack, Ally Miles – IDEM</a:t>
            </a:r>
          </a:p>
          <a:p>
            <a:r>
              <a:rPr lang="en-US" sz="2000" dirty="0" smtClean="0"/>
              <a:t>Erich Emery – USACE</a:t>
            </a:r>
          </a:p>
          <a:p>
            <a:r>
              <a:rPr lang="en-US" sz="2000" dirty="0" smtClean="0"/>
              <a:t>Bruce Whitteberry – WUAC</a:t>
            </a:r>
          </a:p>
          <a:p>
            <a:r>
              <a:rPr lang="en-US" sz="2000" dirty="0" smtClean="0"/>
              <a:t>Katie McKone – KYDOW</a:t>
            </a:r>
          </a:p>
          <a:p>
            <a:r>
              <a:rPr lang="en-US" sz="2000" dirty="0" smtClean="0"/>
              <a:t>Kevin Halloran – PADEP</a:t>
            </a:r>
          </a:p>
          <a:p>
            <a:r>
              <a:rPr lang="en-US" sz="2000" dirty="0" smtClean="0"/>
              <a:t>Mike Profitt, Jeff Lewis, Erin Sherer, Audrey Rush – OEPA</a:t>
            </a:r>
          </a:p>
          <a:p>
            <a:r>
              <a:rPr lang="en-US" sz="2000" dirty="0" smtClean="0"/>
              <a:t>Amy Kramer – NKY Water</a:t>
            </a:r>
          </a:p>
          <a:p>
            <a:r>
              <a:rPr lang="en-US" sz="2000" dirty="0" smtClean="0"/>
              <a:t>Chris </a:t>
            </a:r>
            <a:r>
              <a:rPr lang="en-US" sz="2000" dirty="0" err="1" smtClean="0"/>
              <a:t>Tavenor</a:t>
            </a:r>
            <a:r>
              <a:rPr lang="en-US" sz="2000" dirty="0" smtClean="0"/>
              <a:t> – OH Environmental Coalition</a:t>
            </a:r>
          </a:p>
          <a:p>
            <a:r>
              <a:rPr lang="en-US" sz="2000" dirty="0" smtClean="0"/>
              <a:t>John Wirts - WVDEP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4887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Selection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Survey of Ambient Conditions</a:t>
            </a:r>
          </a:p>
          <a:p>
            <a:r>
              <a:rPr lang="en-US" dirty="0" smtClean="0"/>
              <a:t>20 Sampling Stations</a:t>
            </a:r>
          </a:p>
          <a:p>
            <a:r>
              <a:rPr lang="en-US" dirty="0" smtClean="0"/>
              <a:t>Probabilistic/Systematic Sampling Approach</a:t>
            </a:r>
          </a:p>
          <a:p>
            <a:pPr lvl="1"/>
            <a:r>
              <a:rPr lang="en-US" dirty="0" smtClean="0"/>
              <a:t>Recommended by EPA Expert</a:t>
            </a:r>
          </a:p>
          <a:p>
            <a:r>
              <a:rPr lang="en-US" dirty="0" smtClean="0"/>
              <a:t>Sites outside of regulatory mixing zones. </a:t>
            </a:r>
          </a:p>
          <a:p>
            <a:r>
              <a:rPr lang="en-US" dirty="0" smtClean="0"/>
              <a:t>Good geographic coverage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23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Collection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Preferred Method is EDI-Equal Discharge Increment.</a:t>
            </a:r>
          </a:p>
          <a:p>
            <a:r>
              <a:rPr lang="en-US" dirty="0" smtClean="0"/>
              <a:t>Collects a flow-weighted cross-sectional composite of the river.</a:t>
            </a:r>
          </a:p>
          <a:p>
            <a:r>
              <a:rPr lang="en-US" dirty="0" smtClean="0"/>
              <a:t>Needs to be evaluated for suitability for PFAS compounds.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06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13" y="-76200"/>
            <a:ext cx="8713920" cy="1046141"/>
          </a:xfrm>
        </p:spPr>
        <p:txBody>
          <a:bodyPr>
            <a:normAutofit/>
          </a:bodyPr>
          <a:lstStyle/>
          <a:p>
            <a:r>
              <a:rPr lang="en-US" b="1" dirty="0" smtClean="0"/>
              <a:t>USGS EDI Sampling Equipment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122" y="870985"/>
            <a:ext cx="5003090" cy="28142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1" y="3009092"/>
            <a:ext cx="4928840" cy="3696630"/>
          </a:xfrm>
          <a:prstGeom prst="rect">
            <a:avLst/>
          </a:prstGeom>
        </p:spPr>
      </p:pic>
      <p:pic>
        <p:nvPicPr>
          <p:cNvPr id="8" name="Picture 7" descr="IMG_2834_edited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8659" y="3685223"/>
            <a:ext cx="4054963" cy="31454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706" y="1375477"/>
            <a:ext cx="5801934" cy="164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2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12913</TotalTime>
  <Words>1515</Words>
  <Application>Microsoft Office PowerPoint</Application>
  <PresentationFormat>On-screen Show (4:3)</PresentationFormat>
  <Paragraphs>522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Calibri</vt:lpstr>
      <vt:lpstr>Georgia</vt:lpstr>
      <vt:lpstr>Times New Roman</vt:lpstr>
      <vt:lpstr>Wingdings</vt:lpstr>
      <vt:lpstr>Wingdings 2</vt:lpstr>
      <vt:lpstr>Civic</vt:lpstr>
      <vt:lpstr>Ohio River PFAS Study </vt:lpstr>
      <vt:lpstr>Study Objective</vt:lpstr>
      <vt:lpstr>Project Scope</vt:lpstr>
      <vt:lpstr>General Workplan</vt:lpstr>
      <vt:lpstr>General Workplan (cont.)</vt:lpstr>
      <vt:lpstr>PFAS Workgroup Met Jan 15 and May 23</vt:lpstr>
      <vt:lpstr>Site Selection Proposal</vt:lpstr>
      <vt:lpstr>Sample Collection Methodology</vt:lpstr>
      <vt:lpstr>USGS EDI Sampling Equipment</vt:lpstr>
      <vt:lpstr>What to Sample</vt:lpstr>
      <vt:lpstr>Systematic-Probabilistic Approach</vt:lpstr>
      <vt:lpstr>20 PFAS Sampling sites overview</vt:lpstr>
      <vt:lpstr>PowerPoint Presentation</vt:lpstr>
      <vt:lpstr>PowerPoint Presentation</vt:lpstr>
      <vt:lpstr>1) Mile point 11.70</vt:lpstr>
      <vt:lpstr>2) Mile Point 60.75</vt:lpstr>
      <vt:lpstr>3) Mile Point 109.80</vt:lpstr>
      <vt:lpstr>3) Mile Point Alternatives</vt:lpstr>
      <vt:lpstr>4) Mile Point 158.85</vt:lpstr>
      <vt:lpstr>5) Mile Point 207.90</vt:lpstr>
      <vt:lpstr>6) Mile point 256.95</vt:lpstr>
      <vt:lpstr>7) Mile Point 306.00</vt:lpstr>
      <vt:lpstr>8) Mile point 355.05</vt:lpstr>
      <vt:lpstr>9) Mile Point 404.10</vt:lpstr>
      <vt:lpstr>10) Mile point 453.15</vt:lpstr>
      <vt:lpstr>11) Mile point 502.20</vt:lpstr>
      <vt:lpstr>12) Mile point 551.25</vt:lpstr>
      <vt:lpstr>13) Mile point 600.30</vt:lpstr>
      <vt:lpstr>14) Mile point 649.35</vt:lpstr>
      <vt:lpstr>15) Mile point 698.40</vt:lpstr>
      <vt:lpstr>16) Mile point 747.45</vt:lpstr>
      <vt:lpstr>17) Mile point 796.50</vt:lpstr>
      <vt:lpstr>18) Mile point 845.55</vt:lpstr>
      <vt:lpstr>19) Mile point 894.60</vt:lpstr>
      <vt:lpstr>20) Mile point 943.65</vt:lpstr>
      <vt:lpstr>Status</vt:lpstr>
      <vt:lpstr>Site Selection to Bracket Parkersburg Area</vt:lpstr>
      <vt:lpstr>PowerPoint Presentation</vt:lpstr>
      <vt:lpstr>PowerPoint Presentation</vt:lpstr>
      <vt:lpstr>PowerPoint Presentation</vt:lpstr>
      <vt:lpstr>Remaining Tasks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Biennial Assessment of Ohio River Water Quality Conditions</dc:title>
  <dc:creator>jwisenall</dc:creator>
  <cp:lastModifiedBy>Jason Heath</cp:lastModifiedBy>
  <cp:revision>400</cp:revision>
  <cp:lastPrinted>2019-10-04T14:30:24Z</cp:lastPrinted>
  <dcterms:created xsi:type="dcterms:W3CDTF">2012-01-26T14:15:38Z</dcterms:created>
  <dcterms:modified xsi:type="dcterms:W3CDTF">2019-10-04T14:44:27Z</dcterms:modified>
</cp:coreProperties>
</file>