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handoutMasterIdLst>
    <p:handoutMasterId r:id="rId12"/>
  </p:handoutMasterIdLst>
  <p:sldIdLst>
    <p:sldId id="256" r:id="rId2"/>
    <p:sldId id="269" r:id="rId3"/>
    <p:sldId id="271" r:id="rId4"/>
    <p:sldId id="270" r:id="rId5"/>
    <p:sldId id="272" r:id="rId6"/>
    <p:sldId id="273" r:id="rId7"/>
    <p:sldId id="274" r:id="rId8"/>
    <p:sldId id="277" r:id="rId9"/>
    <p:sldId id="275" r:id="rId10"/>
    <p:sldId id="276" r:id="rId11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378383DF-92AA-4F5B-875C-C884FE89F114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EC9A3F05-F9AC-4CCF-B2F8-A5994859AC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058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109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377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119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907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306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620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707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533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178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092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150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33B1A-EF10-49D5-B025-B6B387DCD493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00CA9-98EC-448F-8AAB-0435ECB87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4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0072"/>
            <a:ext cx="9144000" cy="2387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2019 HAB Event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36817"/>
            <a:ext cx="9144000" cy="1655762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Agenda Item 4c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6675" y="6251700"/>
            <a:ext cx="2869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Anderson Ferry (ORM 477.5)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22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General Observations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Bloom is intermittent.  Not continuous as it was in 2015</a:t>
            </a:r>
          </a:p>
          <a:p>
            <a:r>
              <a:rPr lang="en-US" b="1" dirty="0" smtClean="0"/>
              <a:t>Advisories/cautionary statements from KY, OH, IN</a:t>
            </a:r>
          </a:p>
          <a:p>
            <a:r>
              <a:rPr lang="en-US" b="1" dirty="0" smtClean="0"/>
              <a:t>Sampling/observations from Corps of Engineers, USEPA, PA, WV, KY, OH</a:t>
            </a:r>
            <a:r>
              <a:rPr lang="en-US" b="1" smtClean="0"/>
              <a:t>, </a:t>
            </a:r>
            <a:r>
              <a:rPr lang="en-US" b="1" smtClean="0"/>
              <a:t>IN, </a:t>
            </a:r>
            <a:r>
              <a:rPr lang="en-US" b="1" dirty="0" smtClean="0"/>
              <a:t>IL, ORSANCO</a:t>
            </a:r>
          </a:p>
          <a:p>
            <a:r>
              <a:rPr lang="en-US" b="1" dirty="0" smtClean="0"/>
              <a:t>Observations covered all of the Ohio River and major tributaries</a:t>
            </a:r>
          </a:p>
          <a:p>
            <a:r>
              <a:rPr lang="en-US" b="1" dirty="0" smtClean="0"/>
              <a:t>Weekly conference calls to coordinate sampling/laboratories</a:t>
            </a:r>
          </a:p>
          <a:p>
            <a:r>
              <a:rPr lang="en-US" b="1" dirty="0" smtClean="0"/>
              <a:t>Conference calls/sampling to continue until all advisories lifted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8160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72"/>
            <a:ext cx="12284563" cy="6450228"/>
          </a:xfrm>
        </p:spPr>
      </p:pic>
      <p:sp>
        <p:nvSpPr>
          <p:cNvPr id="5" name="TextBox 4"/>
          <p:cNvSpPr txBox="1"/>
          <p:nvPr/>
        </p:nvSpPr>
        <p:spPr>
          <a:xfrm>
            <a:off x="337179" y="-53893"/>
            <a:ext cx="2255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September 11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808139" y="4831263"/>
            <a:ext cx="155363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Russell, KY</a:t>
            </a:r>
            <a:endParaRPr lang="en-US" sz="2000" b="1" dirty="0"/>
          </a:p>
        </p:txBody>
      </p:sp>
      <p:sp>
        <p:nvSpPr>
          <p:cNvPr id="8" name="Oval 7"/>
          <p:cNvSpPr/>
          <p:nvPr/>
        </p:nvSpPr>
        <p:spPr>
          <a:xfrm>
            <a:off x="9786552" y="4497859"/>
            <a:ext cx="358346" cy="3334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291384" y="3138616"/>
            <a:ext cx="3274294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Report from KY-DOW of </a:t>
            </a:r>
          </a:p>
          <a:p>
            <a:r>
              <a:rPr lang="en-US" sz="2000" b="1" dirty="0" smtClean="0"/>
              <a:t>algae bloom at Russell intake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181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72"/>
            <a:ext cx="12284563" cy="6450228"/>
          </a:xfrm>
        </p:spPr>
      </p:pic>
      <p:sp>
        <p:nvSpPr>
          <p:cNvPr id="5" name="TextBox 4"/>
          <p:cNvSpPr txBox="1"/>
          <p:nvPr/>
        </p:nvSpPr>
        <p:spPr>
          <a:xfrm>
            <a:off x="337179" y="-53893"/>
            <a:ext cx="1968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September 12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202751" y="5321704"/>
            <a:ext cx="3510898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Huntington WV – Greenup L&amp;D</a:t>
            </a:r>
          </a:p>
          <a:p>
            <a:r>
              <a:rPr lang="en-US" sz="2000" b="1" dirty="0" smtClean="0"/>
              <a:t>Approximately 35 miles</a:t>
            </a:r>
            <a:endParaRPr lang="en-US" sz="20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9527059" y="4040659"/>
            <a:ext cx="74141" cy="2718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9403491" y="4058593"/>
            <a:ext cx="321276" cy="2842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9724767" y="4547058"/>
            <a:ext cx="321276" cy="2842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0050074" y="4774873"/>
            <a:ext cx="321276" cy="2842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0482647" y="4916975"/>
            <a:ext cx="321276" cy="2842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9958200" y="4546600"/>
            <a:ext cx="321276" cy="2842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9520208" y="4342798"/>
            <a:ext cx="321276" cy="2842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37179" y="1733335"/>
            <a:ext cx="2826608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Identified as </a:t>
            </a:r>
          </a:p>
          <a:p>
            <a:r>
              <a:rPr lang="en-US" sz="2000" b="1" i="1" dirty="0" err="1" smtClean="0"/>
              <a:t>Microcystis</a:t>
            </a:r>
            <a:r>
              <a:rPr lang="en-US" sz="2000" b="1" i="1" dirty="0" smtClean="0"/>
              <a:t> </a:t>
            </a:r>
            <a:r>
              <a:rPr lang="en-US" sz="2000" b="1" i="1" dirty="0" err="1" smtClean="0"/>
              <a:t>wessenbergii</a:t>
            </a:r>
            <a:endParaRPr lang="en-US" sz="2000" b="1" i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650" y="539770"/>
            <a:ext cx="2636823" cy="197761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398404" y="3975362"/>
            <a:ext cx="1279068" cy="6463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8.2 </a:t>
            </a:r>
            <a:r>
              <a:rPr lang="en-US" b="1" dirty="0" err="1" smtClean="0">
                <a:solidFill>
                  <a:srgbClr val="FF0000"/>
                </a:solidFill>
              </a:rPr>
              <a:t>ug</a:t>
            </a:r>
            <a:r>
              <a:rPr lang="en-US" b="1" dirty="0" smtClean="0">
                <a:solidFill>
                  <a:srgbClr val="FF0000"/>
                </a:solidFill>
              </a:rPr>
              <a:t>/L</a:t>
            </a:r>
          </a:p>
          <a:p>
            <a:r>
              <a:rPr lang="en-US" b="1" dirty="0" err="1" smtClean="0">
                <a:solidFill>
                  <a:srgbClr val="FF0000"/>
                </a:solidFill>
              </a:rPr>
              <a:t>microcystin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8674443" y="4028303"/>
            <a:ext cx="616493" cy="28420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7740" y="2708385"/>
            <a:ext cx="1603852" cy="1664974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H="1">
            <a:off x="4554748" y="1690688"/>
            <a:ext cx="603357" cy="750533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77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72"/>
            <a:ext cx="12284563" cy="6450228"/>
          </a:xfrm>
        </p:spPr>
      </p:pic>
      <p:sp>
        <p:nvSpPr>
          <p:cNvPr id="5" name="Oval 4"/>
          <p:cNvSpPr/>
          <p:nvPr/>
        </p:nvSpPr>
        <p:spPr>
          <a:xfrm>
            <a:off x="6289588" y="3737317"/>
            <a:ext cx="321276" cy="2842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3633" y="-53893"/>
            <a:ext cx="1968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September 17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634746" y="2925000"/>
            <a:ext cx="1630959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Ripley, OH</a:t>
            </a:r>
          </a:p>
          <a:p>
            <a:r>
              <a:rPr lang="en-US" sz="2000" b="1" dirty="0" smtClean="0"/>
              <a:t>Citizen report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83673" y="853754"/>
            <a:ext cx="2990335" cy="22427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92369" y="5116595"/>
            <a:ext cx="4062266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Repeat of sampling in Greenup Pool</a:t>
            </a:r>
          </a:p>
          <a:p>
            <a:r>
              <a:rPr lang="en-US" sz="2000" b="1" dirty="0" smtClean="0"/>
              <a:t>Reduced bloom conditions observed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01774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72"/>
            <a:ext cx="12284563" cy="6450228"/>
          </a:xfrm>
        </p:spPr>
      </p:pic>
      <p:sp>
        <p:nvSpPr>
          <p:cNvPr id="5" name="TextBox 4"/>
          <p:cNvSpPr txBox="1"/>
          <p:nvPr/>
        </p:nvSpPr>
        <p:spPr>
          <a:xfrm>
            <a:off x="337179" y="-53893"/>
            <a:ext cx="2374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September 19-20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08732" y="1092727"/>
            <a:ext cx="170033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Cincinnati, OH</a:t>
            </a:r>
          </a:p>
          <a:p>
            <a:r>
              <a:rPr lang="en-US" sz="2000" b="1" dirty="0" smtClean="0"/>
              <a:t>Mile 462-477</a:t>
            </a:r>
            <a:endParaRPr lang="en-US" sz="20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9527059" y="4040659"/>
            <a:ext cx="74141" cy="2718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448431" y="2385388"/>
            <a:ext cx="321276" cy="2842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4769707" y="2379743"/>
            <a:ext cx="1124465" cy="326921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894172" y="2460443"/>
            <a:ext cx="1404936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9.8 </a:t>
            </a:r>
            <a:r>
              <a:rPr lang="en-US" sz="2000" b="1" dirty="0" err="1" smtClean="0">
                <a:solidFill>
                  <a:srgbClr val="FF0000"/>
                </a:solidFill>
              </a:rPr>
              <a:t>ug</a:t>
            </a:r>
            <a:r>
              <a:rPr lang="en-US" sz="2000" b="1" dirty="0" smtClean="0">
                <a:solidFill>
                  <a:srgbClr val="FF0000"/>
                </a:solidFill>
              </a:rPr>
              <a:t>/L</a:t>
            </a:r>
          </a:p>
          <a:p>
            <a:r>
              <a:rPr lang="en-US" sz="2000" b="1" dirty="0" err="1" smtClean="0">
                <a:solidFill>
                  <a:srgbClr val="FF0000"/>
                </a:solidFill>
              </a:rPr>
              <a:t>microcystin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34" y="1446670"/>
            <a:ext cx="1686698" cy="224893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98657" y="-30883"/>
            <a:ext cx="5797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KY DOW issues cautionary statement – 9/23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1643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72"/>
            <a:ext cx="12284563" cy="6450228"/>
          </a:xfrm>
        </p:spPr>
      </p:pic>
      <p:sp>
        <p:nvSpPr>
          <p:cNvPr id="5" name="TextBox 4"/>
          <p:cNvSpPr txBox="1"/>
          <p:nvPr/>
        </p:nvSpPr>
        <p:spPr>
          <a:xfrm>
            <a:off x="337179" y="-53893"/>
            <a:ext cx="23741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September 24-26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08732" y="1092727"/>
            <a:ext cx="170033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Cincinnati, OH</a:t>
            </a:r>
          </a:p>
          <a:p>
            <a:r>
              <a:rPr lang="en-US" sz="2000" b="1" dirty="0" smtClean="0"/>
              <a:t>Mile 462-477</a:t>
            </a:r>
            <a:endParaRPr lang="en-US" sz="20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9527059" y="4040659"/>
            <a:ext cx="74141" cy="2718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448431" y="2385388"/>
            <a:ext cx="321276" cy="2842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4769707" y="2379743"/>
            <a:ext cx="1124465" cy="326921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894172" y="2460443"/>
            <a:ext cx="1404936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1020 </a:t>
            </a:r>
            <a:r>
              <a:rPr lang="en-US" sz="2000" b="1" dirty="0" err="1" smtClean="0">
                <a:solidFill>
                  <a:srgbClr val="FF0000"/>
                </a:solidFill>
              </a:rPr>
              <a:t>ug</a:t>
            </a:r>
            <a:r>
              <a:rPr lang="en-US" sz="2000" b="1" dirty="0" smtClean="0">
                <a:solidFill>
                  <a:srgbClr val="FF0000"/>
                </a:solidFill>
              </a:rPr>
              <a:t>/L</a:t>
            </a:r>
          </a:p>
          <a:p>
            <a:r>
              <a:rPr lang="en-US" sz="2000" b="1" dirty="0" err="1" smtClean="0">
                <a:solidFill>
                  <a:srgbClr val="FF0000"/>
                </a:solidFill>
              </a:rPr>
              <a:t>microcystin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02933" y="5577550"/>
            <a:ext cx="321276" cy="2842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23933" y="5365709"/>
            <a:ext cx="297485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Louisville/</a:t>
            </a:r>
            <a:r>
              <a:rPr lang="en-US" sz="2000" b="1" dirty="0" err="1" smtClean="0"/>
              <a:t>Beargrass</a:t>
            </a:r>
            <a:r>
              <a:rPr lang="en-US" sz="2000" b="1" dirty="0" smtClean="0"/>
              <a:t> Creek</a:t>
            </a:r>
            <a:endParaRPr lang="en-US" sz="2000" b="1" dirty="0"/>
          </a:p>
        </p:txBody>
      </p:sp>
      <p:sp>
        <p:nvSpPr>
          <p:cNvPr id="14" name="Oval 13"/>
          <p:cNvSpPr/>
          <p:nvPr/>
        </p:nvSpPr>
        <p:spPr>
          <a:xfrm>
            <a:off x="6683058" y="4090620"/>
            <a:ext cx="321276" cy="2842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428734" y="3618007"/>
            <a:ext cx="321276" cy="2842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sp>
        <p:nvSpPr>
          <p:cNvPr id="3" name="Up Arrow 2"/>
          <p:cNvSpPr/>
          <p:nvPr/>
        </p:nvSpPr>
        <p:spPr>
          <a:xfrm>
            <a:off x="5496695" y="3880021"/>
            <a:ext cx="257433" cy="432487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/>
          <p:cNvSpPr/>
          <p:nvPr/>
        </p:nvSpPr>
        <p:spPr>
          <a:xfrm>
            <a:off x="6714979" y="4417472"/>
            <a:ext cx="257433" cy="432487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899760" y="4355155"/>
            <a:ext cx="1379224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Neville, OH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10.3 </a:t>
            </a:r>
            <a:r>
              <a:rPr lang="en-US" sz="2000" b="1" dirty="0" err="1" smtClean="0">
                <a:solidFill>
                  <a:srgbClr val="FF0000"/>
                </a:solidFill>
              </a:rPr>
              <a:t>ug</a:t>
            </a:r>
            <a:r>
              <a:rPr lang="en-US" sz="2000" b="1" dirty="0" smtClean="0">
                <a:solidFill>
                  <a:srgbClr val="FF0000"/>
                </a:solidFill>
              </a:rPr>
              <a:t>/L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52297" y="4869726"/>
            <a:ext cx="168995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Aberdeen, OH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&gt;25 </a:t>
            </a:r>
            <a:r>
              <a:rPr lang="en-US" sz="2000" b="1" dirty="0" err="1" smtClean="0">
                <a:solidFill>
                  <a:srgbClr val="FF0000"/>
                </a:solidFill>
              </a:rPr>
              <a:t>ug</a:t>
            </a:r>
            <a:r>
              <a:rPr lang="en-US" sz="2000" b="1" dirty="0" smtClean="0">
                <a:solidFill>
                  <a:srgbClr val="FF0000"/>
                </a:solidFill>
              </a:rPr>
              <a:t>/L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9" y="1590188"/>
            <a:ext cx="2541373" cy="190603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446407" y="-30883"/>
            <a:ext cx="4708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Recreational advisory issued – 9/26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0338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7772"/>
            <a:ext cx="12284563" cy="6450228"/>
          </a:xfrm>
        </p:spPr>
      </p:pic>
      <p:sp>
        <p:nvSpPr>
          <p:cNvPr id="5" name="TextBox 4"/>
          <p:cNvSpPr txBox="1"/>
          <p:nvPr/>
        </p:nvSpPr>
        <p:spPr>
          <a:xfrm>
            <a:off x="337179" y="-53893"/>
            <a:ext cx="16948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October 1-2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08732" y="1092727"/>
            <a:ext cx="1700337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Cincinnati, OH</a:t>
            </a:r>
          </a:p>
          <a:p>
            <a:r>
              <a:rPr lang="en-US" sz="2000" b="1" dirty="0" smtClean="0"/>
              <a:t>Mile 462-477</a:t>
            </a:r>
            <a:endParaRPr lang="en-US" sz="2000" b="1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9527059" y="4040659"/>
            <a:ext cx="74141" cy="2718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448431" y="2385388"/>
            <a:ext cx="321276" cy="2842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4769707" y="2379743"/>
            <a:ext cx="1124465" cy="326921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894172" y="2460443"/>
            <a:ext cx="1404936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835 </a:t>
            </a:r>
            <a:r>
              <a:rPr lang="en-US" sz="2000" b="1" dirty="0" err="1" smtClean="0">
                <a:solidFill>
                  <a:srgbClr val="FF0000"/>
                </a:solidFill>
              </a:rPr>
              <a:t>ug</a:t>
            </a:r>
            <a:r>
              <a:rPr lang="en-US" sz="2000" b="1" dirty="0" smtClean="0">
                <a:solidFill>
                  <a:srgbClr val="FF0000"/>
                </a:solidFill>
              </a:rPr>
              <a:t>/L</a:t>
            </a:r>
          </a:p>
          <a:p>
            <a:r>
              <a:rPr lang="en-US" sz="2000" b="1" dirty="0" err="1" smtClean="0">
                <a:solidFill>
                  <a:srgbClr val="FF0000"/>
                </a:solidFill>
              </a:rPr>
              <a:t>microcystin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802933" y="5577550"/>
            <a:ext cx="321276" cy="2842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081" y="5060656"/>
            <a:ext cx="297485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Louisville/</a:t>
            </a:r>
            <a:r>
              <a:rPr lang="en-US" sz="2000" b="1" dirty="0" err="1" smtClean="0"/>
              <a:t>Beargrass</a:t>
            </a:r>
            <a:r>
              <a:rPr lang="en-US" sz="2000" b="1" dirty="0" smtClean="0"/>
              <a:t> Creek</a:t>
            </a:r>
            <a:endParaRPr lang="en-US" sz="2000" b="1" dirty="0"/>
          </a:p>
        </p:txBody>
      </p:sp>
      <p:sp>
        <p:nvSpPr>
          <p:cNvPr id="14" name="Oval 13"/>
          <p:cNvSpPr/>
          <p:nvPr/>
        </p:nvSpPr>
        <p:spPr>
          <a:xfrm>
            <a:off x="6683058" y="4090620"/>
            <a:ext cx="321276" cy="2842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428734" y="3618007"/>
            <a:ext cx="321276" cy="28420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sp>
        <p:nvSpPr>
          <p:cNvPr id="3" name="Up Arrow 2"/>
          <p:cNvSpPr/>
          <p:nvPr/>
        </p:nvSpPr>
        <p:spPr>
          <a:xfrm>
            <a:off x="5428734" y="3942338"/>
            <a:ext cx="257433" cy="432487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/>
          <p:cNvSpPr/>
          <p:nvPr/>
        </p:nvSpPr>
        <p:spPr>
          <a:xfrm>
            <a:off x="6714979" y="4417472"/>
            <a:ext cx="257433" cy="432487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899760" y="4414951"/>
            <a:ext cx="1379224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Neville, OH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0.699 </a:t>
            </a:r>
            <a:r>
              <a:rPr lang="en-US" sz="2000" b="1" dirty="0" err="1" smtClean="0">
                <a:solidFill>
                  <a:srgbClr val="FF0000"/>
                </a:solidFill>
              </a:rPr>
              <a:t>ug</a:t>
            </a:r>
            <a:r>
              <a:rPr lang="en-US" sz="2000" b="1" dirty="0" smtClean="0">
                <a:solidFill>
                  <a:srgbClr val="FF0000"/>
                </a:solidFill>
              </a:rPr>
              <a:t>/L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52297" y="4869726"/>
            <a:ext cx="168995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Aberdeen, OH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6.34 </a:t>
            </a:r>
            <a:r>
              <a:rPr lang="en-US" sz="2000" b="1" dirty="0" err="1" smtClean="0">
                <a:solidFill>
                  <a:srgbClr val="FF0000"/>
                </a:solidFill>
              </a:rPr>
              <a:t>ug</a:t>
            </a:r>
            <a:r>
              <a:rPr lang="en-US" sz="2000" b="1" dirty="0" smtClean="0">
                <a:solidFill>
                  <a:srgbClr val="FF0000"/>
                </a:solidFill>
              </a:rPr>
              <a:t>/L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71" y="1752068"/>
            <a:ext cx="2677388" cy="2008041"/>
          </a:xfrm>
          <a:prstGeom prst="rect">
            <a:avLst/>
          </a:prstGeom>
        </p:spPr>
      </p:pic>
      <p:sp>
        <p:nvSpPr>
          <p:cNvPr id="19" name="Left Arrow 18"/>
          <p:cNvSpPr/>
          <p:nvPr/>
        </p:nvSpPr>
        <p:spPr>
          <a:xfrm>
            <a:off x="1151671" y="5738720"/>
            <a:ext cx="775471" cy="326921"/>
          </a:xfrm>
          <a:prstGeom prst="lef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927142" y="5805440"/>
            <a:ext cx="1404936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16 </a:t>
            </a:r>
            <a:r>
              <a:rPr lang="en-US" sz="2000" b="1" dirty="0" err="1" smtClean="0">
                <a:solidFill>
                  <a:srgbClr val="FF0000"/>
                </a:solidFill>
              </a:rPr>
              <a:t>ug</a:t>
            </a:r>
            <a:r>
              <a:rPr lang="en-US" sz="2000" b="1" dirty="0" smtClean="0">
                <a:solidFill>
                  <a:srgbClr val="FF0000"/>
                </a:solidFill>
              </a:rPr>
              <a:t>/L</a:t>
            </a:r>
          </a:p>
          <a:p>
            <a:r>
              <a:rPr lang="en-US" sz="2000" b="1" dirty="0" err="1" smtClean="0">
                <a:solidFill>
                  <a:srgbClr val="FF0000"/>
                </a:solidFill>
              </a:rPr>
              <a:t>microcystin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88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Recreation Advisories</a:t>
            </a:r>
            <a:endParaRPr lang="en-US" b="1" dirty="0"/>
          </a:p>
        </p:txBody>
      </p:sp>
      <p:pic>
        <p:nvPicPr>
          <p:cNvPr id="2050" name="Picture 2" descr="HABMa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368" y="1206804"/>
            <a:ext cx="7774687" cy="60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31148" y="4081521"/>
            <a:ext cx="52897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Advisories in </a:t>
            </a:r>
            <a:r>
              <a:rPr lang="en-US" b="1" dirty="0" err="1" smtClean="0"/>
              <a:t>Meldahl</a:t>
            </a:r>
            <a:r>
              <a:rPr lang="en-US" b="1" dirty="0" smtClean="0"/>
              <a:t>, Markland, and </a:t>
            </a:r>
            <a:r>
              <a:rPr lang="en-US" b="1" dirty="0" err="1" smtClean="0"/>
              <a:t>McAlpine</a:t>
            </a:r>
            <a:r>
              <a:rPr lang="en-US" b="1" dirty="0" smtClean="0"/>
              <a:t> Pools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6135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Week of October 7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b="1" dirty="0" smtClean="0"/>
              <a:t>KY-DOW sampling in Louisville area</a:t>
            </a:r>
          </a:p>
          <a:p>
            <a:pPr lvl="1"/>
            <a:r>
              <a:rPr lang="en-US" sz="2800" b="1" dirty="0" smtClean="0"/>
              <a:t>Ironman swim scheduled for October 13</a:t>
            </a:r>
          </a:p>
          <a:p>
            <a:r>
              <a:rPr lang="en-US" sz="3200" b="1" dirty="0" smtClean="0"/>
              <a:t>US EPA – Cincinnati area (counts, toxin, nutrients)</a:t>
            </a:r>
          </a:p>
          <a:p>
            <a:r>
              <a:rPr lang="en-US" sz="3200" b="1" dirty="0" smtClean="0"/>
              <a:t>ORSANCO observe/sample </a:t>
            </a:r>
          </a:p>
          <a:p>
            <a:pPr lvl="1"/>
            <a:r>
              <a:rPr lang="en-US" sz="2800" b="1" dirty="0" smtClean="0"/>
              <a:t>Cincinnati area (462-477.5)</a:t>
            </a:r>
          </a:p>
          <a:p>
            <a:pPr lvl="1"/>
            <a:r>
              <a:rPr lang="en-US" sz="2800" b="1" dirty="0" smtClean="0"/>
              <a:t>Ironton, OH – </a:t>
            </a:r>
            <a:r>
              <a:rPr lang="en-US" sz="2800" b="1" dirty="0" err="1" smtClean="0"/>
              <a:t>Meldahl</a:t>
            </a:r>
            <a:r>
              <a:rPr lang="en-US" sz="2800" b="1" dirty="0" smtClean="0"/>
              <a:t> L&amp;D (327-436)</a:t>
            </a:r>
          </a:p>
          <a:p>
            <a:pPr lvl="1"/>
            <a:r>
              <a:rPr lang="en-US" sz="2800" b="1" dirty="0" smtClean="0"/>
              <a:t>Markland L&amp;D (531.5)</a:t>
            </a:r>
          </a:p>
          <a:p>
            <a:pPr lvl="1"/>
            <a:r>
              <a:rPr lang="en-US" sz="2800" b="1" dirty="0" smtClean="0"/>
              <a:t>Carrolton, KY-Hanover, IN (545-562)</a:t>
            </a:r>
          </a:p>
          <a:p>
            <a:pPr lvl="1"/>
            <a:r>
              <a:rPr lang="en-US" sz="2800" b="1" dirty="0" smtClean="0"/>
              <a:t>Newburgh L&amp;D (776.1)</a:t>
            </a:r>
          </a:p>
          <a:p>
            <a:pPr lvl="1"/>
            <a:r>
              <a:rPr lang="en-US" sz="2800" b="1" dirty="0" smtClean="0"/>
              <a:t>JT Myers L&amp;D (846.0)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06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2721</TotalTime>
  <Words>274</Words>
  <Application>Microsoft Office PowerPoint</Application>
  <PresentationFormat>Widescreen</PresentationFormat>
  <Paragraphs>68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2019 HAB Event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Recreation Advisories</vt:lpstr>
      <vt:lpstr>Week of October 7</vt:lpstr>
      <vt:lpstr>General Observations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Youngstrom</dc:creator>
  <cp:lastModifiedBy>ORSANCO 32</cp:lastModifiedBy>
  <cp:revision>79</cp:revision>
  <cp:lastPrinted>2019-02-11T19:38:04Z</cp:lastPrinted>
  <dcterms:created xsi:type="dcterms:W3CDTF">2018-06-01T18:17:09Z</dcterms:created>
  <dcterms:modified xsi:type="dcterms:W3CDTF">2019-10-08T18:56:38Z</dcterms:modified>
</cp:coreProperties>
</file>