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325" r:id="rId2"/>
    <p:sldId id="326" r:id="rId3"/>
    <p:sldId id="327" r:id="rId4"/>
    <p:sldId id="328" r:id="rId5"/>
    <p:sldId id="329" r:id="rId6"/>
    <p:sldId id="330" r:id="rId7"/>
    <p:sldId id="332" r:id="rId8"/>
    <p:sldId id="318" r:id="rId9"/>
    <p:sldId id="321" r:id="rId10"/>
    <p:sldId id="293" r:id="rId11"/>
    <p:sldId id="313" r:id="rId12"/>
    <p:sldId id="315" r:id="rId13"/>
    <p:sldId id="324" r:id="rId14"/>
    <p:sldId id="316" r:id="rId15"/>
    <p:sldId id="333" r:id="rId16"/>
    <p:sldId id="270" r:id="rId17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D36D1-56AC-42B5-9B01-9703F02B97C4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259951-1A7A-4F76-A5C0-5C651C72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763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2B3D7-A124-4BB9-9C8F-49D60BDB91FB}" type="datetimeFigureOut">
              <a:rPr lang="en-US" smtClean="0"/>
              <a:t>10/8/2019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93156-6FD3-4755-B083-E4A6B367F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10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Our</a:t>
            </a:r>
            <a:r>
              <a:rPr lang="en-US" baseline="0" dirty="0" smtClean="0"/>
              <a:t> network is currently comprised of 17 active monitoring stations:</a:t>
            </a:r>
            <a:r>
              <a:rPr lang="en-US" dirty="0" smtClean="0"/>
              <a:t> by</a:t>
            </a:r>
            <a:r>
              <a:rPr lang="en-US" baseline="0" dirty="0" smtClean="0"/>
              <a:t> Instrumentation we have  9 GCMS, 3 GC(FID) 5 GC(AID) (on-line process GC’s).  Our newest site, on the Elk River, near Charleston became active in Fall 2017.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22E0F-F38E-4A42-9D52-322124DAE9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443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F2D0308-9403-4092-BDC6-8F9FCB8AE849}" type="datetimeFigureOut">
              <a:rPr lang="en-US" smtClean="0"/>
              <a:pPr/>
              <a:t>10/8/2019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8D6E6F-5829-481A-8CEE-C8674CE60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2134562"/>
          </a:xfrm>
        </p:spPr>
        <p:txBody>
          <a:bodyPr>
            <a:normAutofit/>
          </a:bodyPr>
          <a:lstStyle/>
          <a:p>
            <a:r>
              <a:rPr lang="en-US" dirty="0" smtClean="0"/>
              <a:t>Source Water Protection &amp; Spill Response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810696"/>
            <a:ext cx="7772400" cy="119970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ORSANCO Technical Committee</a:t>
            </a:r>
          </a:p>
          <a:p>
            <a:r>
              <a:rPr lang="en-US" sz="2000" b="1" dirty="0" smtClean="0"/>
              <a:t>October 8-9, 2019</a:t>
            </a:r>
            <a:endParaRPr lang="en-US" sz="20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838200" y="4038600"/>
            <a:ext cx="7772400" cy="1199704"/>
          </a:xfrm>
          <a:prstGeom prst="rect">
            <a:avLst/>
          </a:prstGeom>
        </p:spPr>
        <p:txBody>
          <a:bodyPr vert="horz" lIns="45720" rIns="45720">
            <a:norm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800" b="1" i="1" dirty="0" smtClean="0"/>
              <a:t>Informational Item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82448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Previous renovation initiated in 2009</a:t>
            </a:r>
          </a:p>
          <a:p>
            <a:endParaRPr lang="en-US" dirty="0" smtClean="0"/>
          </a:p>
          <a:p>
            <a:r>
              <a:rPr lang="en-US" dirty="0" smtClean="0"/>
              <a:t>Work Group Participants</a:t>
            </a:r>
          </a:p>
          <a:p>
            <a:pPr lvl="1"/>
            <a:r>
              <a:rPr lang="en-US" dirty="0"/>
              <a:t>American Water Company</a:t>
            </a:r>
          </a:p>
          <a:p>
            <a:pPr lvl="1"/>
            <a:r>
              <a:rPr lang="en-US" dirty="0"/>
              <a:t>Greater Cincinnati Water Works</a:t>
            </a:r>
          </a:p>
          <a:p>
            <a:pPr lvl="1"/>
            <a:r>
              <a:rPr lang="en-US" dirty="0" smtClean="0"/>
              <a:t>Louisville Water Company</a:t>
            </a:r>
          </a:p>
          <a:p>
            <a:pPr lvl="1"/>
            <a:r>
              <a:rPr lang="en-US" dirty="0" smtClean="0"/>
              <a:t>Northern Kentucky Water District</a:t>
            </a:r>
          </a:p>
          <a:p>
            <a:pPr lvl="1"/>
            <a:r>
              <a:rPr lang="en-US" dirty="0" smtClean="0"/>
              <a:t>US EPA</a:t>
            </a:r>
          </a:p>
          <a:p>
            <a:pPr lvl="1"/>
            <a:r>
              <a:rPr lang="en-US" dirty="0" smtClean="0"/>
              <a:t>ORSANCO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Work Group Charge –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Evaluate potential contaminants of concern.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Evaluate available technologies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Identify at least 3 monitoring designs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Recommend preferred option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ODS Next Generation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" t="10967" r="17420"/>
          <a:stretch/>
        </p:blipFill>
        <p:spPr>
          <a:xfrm>
            <a:off x="6172201" y="1828800"/>
            <a:ext cx="2590799" cy="26476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8619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2072883"/>
              </p:ext>
            </p:extLst>
          </p:nvPr>
        </p:nvGraphicFramePr>
        <p:xfrm>
          <a:off x="380997" y="544868"/>
          <a:ext cx="8382002" cy="5590098"/>
        </p:xfrm>
        <a:graphic>
          <a:graphicData uri="http://schemas.openxmlformats.org/drawingml/2006/table">
            <a:tbl>
              <a:tblPr/>
              <a:tblGrid>
                <a:gridCol w="314050"/>
                <a:gridCol w="1494630"/>
                <a:gridCol w="1479377"/>
                <a:gridCol w="899829"/>
                <a:gridCol w="1174353"/>
                <a:gridCol w="762567"/>
                <a:gridCol w="1159100"/>
                <a:gridCol w="1098096"/>
              </a:tblGrid>
              <a:tr h="475175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ODS System Configuration </a:t>
                      </a:r>
                      <a:r>
                        <a:rPr lang="en-US" sz="3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Scenarios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3507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788"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Annualized Cost</a:t>
                      </a:r>
                    </a:p>
                  </a:txBody>
                  <a:tcPr marL="5173" marR="5173" marT="517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329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Instrumentation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Capital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 Hours</a:t>
                      </a:r>
                    </a:p>
                  </a:txBody>
                  <a:tcPr marL="5173" marR="5173" marT="5173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Capital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Cost*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Cost**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Annual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</a:t>
                      </a:r>
                    </a:p>
                  </a:txBody>
                  <a:tcPr marL="5173" marR="5173" marT="517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9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system +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SVOC at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sites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CMS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GC/FID (SVOC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Backup CMS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2,441,000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276,100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$547,600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system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Backup CMS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2,121,000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212,100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207,500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419,600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708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GC/FID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Backup CMS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$2,013,000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$201,300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388,300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8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Replace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GC/FID &amp; 2 CMS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GC/MS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GC/FID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CMS</a:t>
                      </a:r>
                    </a:p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Backup CMS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1,803,000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180,300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169,400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349,700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07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3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Annualized capital cost assumes 10-year replacement schedule.</a:t>
                      </a: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369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** Annualized maintenance cost excludes staff labor and travel expenses.</a:t>
                      </a: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73" marR="5173" marT="51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Maintain VOCs as primary focus for routine monitoring system.  </a:t>
            </a:r>
          </a:p>
          <a:p>
            <a:pPr marL="624078" indent="-514350">
              <a:buFont typeface="+mj-lt"/>
              <a:buAutoNum type="arabicPeriod"/>
            </a:pPr>
            <a:endParaRPr lang="en-US" sz="1000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Expand calibrated suite of VOC analytes for routine analysis.   </a:t>
            </a:r>
          </a:p>
          <a:p>
            <a:pPr marL="624078" indent="-514350">
              <a:buFont typeface="+mj-lt"/>
              <a:buAutoNum type="arabicPeriod"/>
            </a:pPr>
            <a:endParaRPr lang="en-US" sz="1200" dirty="0" smtClean="0"/>
          </a:p>
          <a:p>
            <a:pPr marL="624078" indent="-514350">
              <a:buFont typeface="+mj-lt"/>
              <a:buAutoNum type="arabicPeriod"/>
            </a:pPr>
            <a:r>
              <a:rPr lang="en-US" dirty="0"/>
              <a:t>Scoring matrix </a:t>
            </a:r>
            <a:r>
              <a:rPr lang="en-US" dirty="0" smtClean="0"/>
              <a:t>developed can be used to </a:t>
            </a:r>
            <a:r>
              <a:rPr lang="en-US" dirty="0"/>
              <a:t>prioritize placement of GC/MS </a:t>
            </a:r>
            <a:r>
              <a:rPr lang="en-US" dirty="0" smtClean="0"/>
              <a:t>instruments. </a:t>
            </a:r>
          </a:p>
          <a:p>
            <a:pPr marL="624078" indent="-514350">
              <a:buFont typeface="+mj-lt"/>
              <a:buAutoNum type="arabicPeriod"/>
            </a:pPr>
            <a:endParaRPr lang="en-US" sz="1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7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AutoNum type="arabicPeriod" startAt="4"/>
            </a:pPr>
            <a:r>
              <a:rPr lang="en-US" dirty="0" smtClean="0"/>
              <a:t>Trial </a:t>
            </a:r>
            <a:r>
              <a:rPr lang="en-US" dirty="0"/>
              <a:t>SVOC analysis at 2-3 sites with existing equipment to evaluate cost and time </a:t>
            </a:r>
            <a:r>
              <a:rPr lang="en-US" dirty="0" smtClean="0"/>
              <a:t>implications</a:t>
            </a:r>
          </a:p>
          <a:p>
            <a:pPr marL="624078" indent="-514350">
              <a:buFont typeface="Wingdings 3"/>
              <a:buAutoNum type="arabicPeriod" startAt="4"/>
            </a:pPr>
            <a:r>
              <a:rPr lang="en-US" dirty="0"/>
              <a:t>Evaluate possible web-portal for utilities to share routinely-collected water quality </a:t>
            </a:r>
            <a:r>
              <a:rPr lang="en-US" dirty="0" smtClean="0"/>
              <a:t>results</a:t>
            </a:r>
          </a:p>
          <a:p>
            <a:pPr marL="624078" indent="-514350">
              <a:buAutoNum type="arabicPeriod" startAt="6"/>
            </a:pPr>
            <a:r>
              <a:rPr lang="en-US" dirty="0" smtClean="0"/>
              <a:t>Continue </a:t>
            </a:r>
            <a:r>
              <a:rPr lang="en-US" dirty="0"/>
              <a:t>ODS Next Gen Work Group to guide ongoing </a:t>
            </a:r>
            <a:r>
              <a:rPr lang="en-US" dirty="0" smtClean="0"/>
              <a:t>recommendations.</a:t>
            </a:r>
            <a:endParaRPr lang="en-US" dirty="0"/>
          </a:p>
          <a:p>
            <a:pPr marL="624078" indent="-514350">
              <a:buAutoNum type="arabicPeriod" startAt="4"/>
            </a:pPr>
            <a:endParaRPr lang="en-US" dirty="0"/>
          </a:p>
          <a:p>
            <a:pPr marL="624078" indent="-514350">
              <a:buFont typeface="+mj-lt"/>
              <a:buAutoNum type="arabicPeriod"/>
            </a:pPr>
            <a:endParaRPr lang="en-US" sz="1000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60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AutoNum type="arabicPeriod" startAt="7"/>
            </a:pPr>
            <a:r>
              <a:rPr lang="en-US" dirty="0" smtClean="0"/>
              <a:t>The three GC instrument system types  currently employed remain the preferred instrument choices.</a:t>
            </a:r>
          </a:p>
          <a:p>
            <a:pPr marL="624078" indent="-514350">
              <a:buFont typeface="Wingdings 3"/>
              <a:buAutoNum type="arabicPeriod" startAt="7"/>
            </a:pPr>
            <a:r>
              <a:rPr lang="en-US" dirty="0"/>
              <a:t>Four configuration options presented provides </a:t>
            </a:r>
            <a:r>
              <a:rPr lang="en-US" dirty="0" smtClean="0"/>
              <a:t>decision </a:t>
            </a:r>
            <a:r>
              <a:rPr lang="en-US" dirty="0"/>
              <a:t>tool to optimize system to available resources.</a:t>
            </a:r>
          </a:p>
          <a:p>
            <a:pPr marL="624078" indent="-514350">
              <a:buFont typeface="Wingdings 3"/>
              <a:buAutoNum type="arabicPeriod" startAt="7"/>
            </a:pPr>
            <a:r>
              <a:rPr lang="en-US" dirty="0"/>
              <a:t>Network with 5 GC/MS units considered minimum required to meet routine and spill response monitoring needs.</a:t>
            </a:r>
          </a:p>
          <a:p>
            <a:pPr marL="624078" indent="-514350">
              <a:buFont typeface="Wingdings 3"/>
              <a:buAutoNum type="arabicPeriod" startAt="7"/>
            </a:pPr>
            <a:r>
              <a:rPr lang="en-US" dirty="0">
                <a:solidFill>
                  <a:srgbClr val="FF0000"/>
                </a:solidFill>
              </a:rPr>
              <a:t>Maintaining current </a:t>
            </a:r>
            <a:r>
              <a:rPr lang="en-US" dirty="0" smtClean="0">
                <a:solidFill>
                  <a:srgbClr val="FF0000"/>
                </a:solidFill>
              </a:rPr>
              <a:t>system configuration deemed preferred option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Recommendations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5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Evaluate expanded VOC analyte list</a:t>
            </a:r>
          </a:p>
          <a:p>
            <a:pPr marL="880110" lvl="1" indent="-514350"/>
            <a:r>
              <a:rPr lang="en-US" dirty="0" smtClean="0"/>
              <a:t>Developed candidate list of 10 VOCs</a:t>
            </a:r>
          </a:p>
          <a:p>
            <a:pPr marL="880110" lvl="1" indent="-514350"/>
            <a:r>
              <a:rPr lang="en-US" dirty="0" smtClean="0"/>
              <a:t>Determine which ones are practical with current system instruments and methods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Test semi-VOC analysis at 2 or 3 sites</a:t>
            </a:r>
          </a:p>
          <a:p>
            <a:pPr marL="880110" lvl="1" indent="-514350"/>
            <a:r>
              <a:rPr lang="en-US" dirty="0" smtClean="0"/>
              <a:t>Evaluate costs of adding SVOCs</a:t>
            </a:r>
          </a:p>
          <a:p>
            <a:pPr marL="880110" lvl="1" indent="-514350"/>
            <a:r>
              <a:rPr lang="en-US" dirty="0" smtClean="0"/>
              <a:t>$$$ and time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Evaluate development of data sharing web-portal among water utilities</a:t>
            </a:r>
          </a:p>
          <a:p>
            <a:endParaRPr lang="en-US" dirty="0" smtClean="0"/>
          </a:p>
          <a:p>
            <a:r>
              <a:rPr lang="en-US" dirty="0" smtClean="0"/>
              <a:t>ODS Next Gen Workgroup will meet to discuss details of next steps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7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Harmful Algal Blooms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New monitoring </a:t>
            </a:r>
            <a:r>
              <a:rPr lang="en-US" sz="2000" dirty="0" smtClean="0"/>
              <a:t>stations</a:t>
            </a:r>
            <a:endParaRPr lang="en-US" sz="2000" dirty="0"/>
          </a:p>
          <a:p>
            <a:r>
              <a:rPr lang="en-US" b="1" dirty="0" smtClean="0"/>
              <a:t>Spill Response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Overview / Update</a:t>
            </a:r>
          </a:p>
          <a:p>
            <a:r>
              <a:rPr lang="en-US" b="1" dirty="0" smtClean="0"/>
              <a:t>Source </a:t>
            </a:r>
            <a:r>
              <a:rPr lang="en-US" b="1" dirty="0"/>
              <a:t>Water Protection </a:t>
            </a:r>
            <a:r>
              <a:rPr lang="en-US" b="1" dirty="0" smtClean="0"/>
              <a:t>Planning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Contaminant Source Inventory Project</a:t>
            </a:r>
          </a:p>
          <a:p>
            <a:pPr>
              <a:lnSpc>
                <a:spcPct val="150000"/>
              </a:lnSpc>
            </a:pPr>
            <a:r>
              <a:rPr lang="en-US" b="1" dirty="0"/>
              <a:t>Organic Detection System (ODS)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ODS Next Generation – Next Steps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19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Communication</a:t>
            </a:r>
          </a:p>
          <a:p>
            <a:pPr lvl="1"/>
            <a:r>
              <a:rPr lang="en-US" sz="2000" dirty="0" smtClean="0"/>
              <a:t>Initial Notifications (24/7)</a:t>
            </a:r>
          </a:p>
          <a:p>
            <a:pPr lvl="1"/>
            <a:r>
              <a:rPr lang="en-US" sz="2000" dirty="0" smtClean="0"/>
              <a:t>Facilitate/coordinate communication and actions</a:t>
            </a:r>
          </a:p>
          <a:p>
            <a:pPr lvl="1"/>
            <a:r>
              <a:rPr lang="en-US" sz="2000" dirty="0" smtClean="0"/>
              <a:t>Cincinnati Focus Group meeting Sept 24   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Time-of-Travel Modeling</a:t>
            </a:r>
          </a:p>
          <a:p>
            <a:pPr lvl="1"/>
            <a:r>
              <a:rPr lang="en-US" sz="2000" dirty="0" smtClean="0"/>
              <a:t>US EPA funding fixes to model</a:t>
            </a:r>
          </a:p>
          <a:p>
            <a:pPr lvl="1"/>
            <a:r>
              <a:rPr lang="en-US" sz="2000" dirty="0" smtClean="0"/>
              <a:t>Current IT issue in receiving flow files</a:t>
            </a:r>
            <a:endParaRPr lang="en-US" sz="2000" dirty="0"/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Water Quality Monitoring</a:t>
            </a:r>
          </a:p>
          <a:p>
            <a:pPr lvl="1"/>
            <a:r>
              <a:rPr lang="en-US" sz="2000" dirty="0" smtClean="0"/>
              <a:t>Some recent events required notifications, but none required field response by ORSANCO</a:t>
            </a:r>
          </a:p>
          <a:p>
            <a:pPr marL="624078" indent="-514350">
              <a:buFont typeface="+mj-lt"/>
              <a:buAutoNum type="arabicPeriod"/>
            </a:pPr>
            <a:r>
              <a:rPr lang="en-US" b="1" dirty="0" smtClean="0"/>
              <a:t>Analytical Support</a:t>
            </a:r>
            <a:endParaRPr lang="en-US" dirty="0"/>
          </a:p>
          <a:p>
            <a:pPr lvl="1"/>
            <a:r>
              <a:rPr lang="en-US" sz="2000" dirty="0" smtClean="0"/>
              <a:t>Utilize ODS sites to run samples to track spill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Spill Response</a:t>
            </a:r>
            <a:endParaRPr lang="en-US" dirty="0"/>
          </a:p>
        </p:txBody>
      </p:sp>
      <p:pic>
        <p:nvPicPr>
          <p:cNvPr id="2052" name="Picture 4" descr="Image result for Ludlow Bromley Yacht Club barge accid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778" y="274638"/>
            <a:ext cx="3840997" cy="216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31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59712"/>
            <a:ext cx="8382000" cy="1828800"/>
          </a:xfrm>
        </p:spPr>
        <p:txBody>
          <a:bodyPr>
            <a:noAutofit/>
          </a:bodyPr>
          <a:lstStyle/>
          <a:p>
            <a:r>
              <a:rPr lang="en-US" sz="4200" dirty="0" smtClean="0"/>
              <a:t>Source Water Protection Planning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7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Contaminant Source Inventory Project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8"/>
            <a:ext cx="7772400" cy="4525963"/>
          </a:xfrm>
        </p:spPr>
        <p:txBody>
          <a:bodyPr/>
          <a:lstStyle/>
          <a:p>
            <a:r>
              <a:rPr lang="en-US" dirty="0" smtClean="0"/>
              <a:t>Objective:  </a:t>
            </a:r>
            <a:r>
              <a:rPr lang="en-US" b="1" dirty="0" smtClean="0"/>
              <a:t>Develop GIS database tool to assist water utilities in assessing potential water quality risks.</a:t>
            </a:r>
          </a:p>
          <a:p>
            <a:endParaRPr lang="en-US" sz="1000" dirty="0" smtClean="0"/>
          </a:p>
          <a:p>
            <a:r>
              <a:rPr lang="en-US" sz="2400" dirty="0" smtClean="0"/>
              <a:t>Utilizes WaterSuite software to map contaminant threats and associated information</a:t>
            </a:r>
          </a:p>
          <a:p>
            <a:endParaRPr lang="en-US" sz="1000" dirty="0" smtClean="0"/>
          </a:p>
          <a:p>
            <a:r>
              <a:rPr lang="en-US" sz="2400" dirty="0" smtClean="0"/>
              <a:t>US EPA, Greater Cincinnati Water Works, &amp; Northern Kentucky Water District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EF27C3F-A08F-4C26-AAE9-BB5CBC5779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4343400"/>
            <a:ext cx="2948790" cy="2112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09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4830267" y="3352799"/>
          <a:ext cx="4313733" cy="3048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6415920" imgH="4533840" progId="Acrobat.Document.11">
                  <p:embed/>
                </p:oleObj>
              </mc:Choice>
              <mc:Fallback>
                <p:oleObj name="Acrobat Document" r:id="rId3" imgW="6415920" imgH="4533840" progId="Acrobat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30267" y="3352799"/>
                        <a:ext cx="4313733" cy="3048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Contaminant Source Inventory Project</a:t>
            </a:r>
            <a:endParaRPr lang="en-US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1329"/>
            <a:ext cx="7239000" cy="2709672"/>
          </a:xfrm>
        </p:spPr>
        <p:txBody>
          <a:bodyPr/>
          <a:lstStyle/>
          <a:p>
            <a:r>
              <a:rPr lang="en-US" sz="2400" dirty="0" smtClean="0"/>
              <a:t>Phase 1 – Maysville to Cincinnati</a:t>
            </a:r>
          </a:p>
          <a:p>
            <a:pPr lvl="1"/>
            <a:r>
              <a:rPr lang="en-US" sz="2000" dirty="0" smtClean="0"/>
              <a:t>Initial mapping completed Fall 2018</a:t>
            </a:r>
          </a:p>
          <a:p>
            <a:r>
              <a:rPr lang="en-US" sz="2400" dirty="0" smtClean="0"/>
              <a:t>Phase 2 – 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Extend study area to upstream of Portsmouth, OH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Evaluate source water protection and emergency response priorities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sz="2000" dirty="0" smtClean="0"/>
              <a:t>Update Tier II data</a:t>
            </a:r>
            <a:endParaRPr lang="en-US" sz="20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3962400"/>
            <a:ext cx="5181600" cy="259080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dirty="0" smtClean="0"/>
              <a:t>Maysville and Portsmouth water utilities participating</a:t>
            </a:r>
          </a:p>
          <a:p>
            <a:r>
              <a:rPr lang="en-US" sz="2400" dirty="0" smtClean="0"/>
              <a:t>Time-of-travel model comparison</a:t>
            </a:r>
          </a:p>
          <a:p>
            <a:r>
              <a:rPr lang="en-US" sz="2400" dirty="0" smtClean="0"/>
              <a:t>Next phase to extend area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97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59712"/>
            <a:ext cx="8382000" cy="1828800"/>
          </a:xfrm>
        </p:spPr>
        <p:txBody>
          <a:bodyPr>
            <a:noAutofit/>
          </a:bodyPr>
          <a:lstStyle/>
          <a:p>
            <a:r>
              <a:rPr lang="en-US" sz="4200" dirty="0" smtClean="0"/>
              <a:t>ODS Next Generation </a:t>
            </a:r>
            <a:br>
              <a:rPr lang="en-US" sz="4200" dirty="0" smtClean="0"/>
            </a:br>
            <a:r>
              <a:rPr lang="en-US" sz="4200" dirty="0" smtClean="0"/>
              <a:t>Next Steps</a:t>
            </a:r>
            <a:endParaRPr lang="en-US" sz="4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0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98149" y="76200"/>
            <a:ext cx="861060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Volatile Organics Monitoring Network</a:t>
            </a:r>
            <a:endParaRPr lang="en-US" sz="3600" dirty="0"/>
          </a:p>
        </p:txBody>
      </p:sp>
      <p:pic>
        <p:nvPicPr>
          <p:cNvPr id="4" name="Picture 2" descr="C:\Users\orsanco\Downloads\2017 ODS SIt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914400"/>
            <a:ext cx="7787698" cy="59729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800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Serves as a sentinel to alert water utilities</a:t>
            </a:r>
          </a:p>
          <a:p>
            <a:endParaRPr lang="en-US" dirty="0"/>
          </a:p>
          <a:p>
            <a:r>
              <a:rPr lang="en-US" dirty="0" smtClean="0"/>
              <a:t>Examples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1994 – EDB from Shell Chemical fire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2009 – Unreported methylene chloride release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2014 – MCHM release in Charleston, WV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2017 – Parkersburg warehouse fire</a:t>
            </a:r>
          </a:p>
          <a:p>
            <a:pPr marL="624078" indent="-514350">
              <a:buFont typeface="+mj-lt"/>
              <a:buAutoNum type="arabicPeriod"/>
            </a:pPr>
            <a:endParaRPr lang="en-US" dirty="0" smtClean="0"/>
          </a:p>
          <a:p>
            <a:r>
              <a:rPr lang="en-US" dirty="0" smtClean="0"/>
              <a:t>Quick turn-around screening provides water utilities with key information to make informed management decisions to protect consumers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of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57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2310</TotalTime>
  <Words>658</Words>
  <Application>Microsoft Office PowerPoint</Application>
  <PresentationFormat>On-screen Show (4:3)</PresentationFormat>
  <Paragraphs>147</Paragraphs>
  <Slides>16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Lucida Sans Unicode</vt:lpstr>
      <vt:lpstr>Verdana</vt:lpstr>
      <vt:lpstr>Wingdings 2</vt:lpstr>
      <vt:lpstr>Wingdings 3</vt:lpstr>
      <vt:lpstr>Concourse</vt:lpstr>
      <vt:lpstr>Acrobat Document</vt:lpstr>
      <vt:lpstr>Source Water Protection &amp; Spill Response Update</vt:lpstr>
      <vt:lpstr>Program Elements</vt:lpstr>
      <vt:lpstr>Spill Response</vt:lpstr>
      <vt:lpstr>Source Water Protection Planning</vt:lpstr>
      <vt:lpstr>Contaminant Source Inventory Project</vt:lpstr>
      <vt:lpstr>Contaminant Source Inventory Project</vt:lpstr>
      <vt:lpstr>ODS Next Generation  Next Steps</vt:lpstr>
      <vt:lpstr>Volatile Organics Monitoring Network</vt:lpstr>
      <vt:lpstr>Value of System</vt:lpstr>
      <vt:lpstr>ODS Next Generation</vt:lpstr>
      <vt:lpstr>PowerPoint Presentation</vt:lpstr>
      <vt:lpstr>Summary of Recommendations</vt:lpstr>
      <vt:lpstr>Summary of Recommendations</vt:lpstr>
      <vt:lpstr>Summary of Recommendations</vt:lpstr>
      <vt:lpstr>Next Steps</vt:lpstr>
      <vt:lpstr>Questions?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Water Protection &amp; Emergency Response Update</dc:title>
  <dc:creator>sam</dc:creator>
  <cp:lastModifiedBy>ORSANCO 32</cp:lastModifiedBy>
  <cp:revision>155</cp:revision>
  <cp:lastPrinted>2019-05-14T14:16:50Z</cp:lastPrinted>
  <dcterms:created xsi:type="dcterms:W3CDTF">2017-01-18T14:33:23Z</dcterms:created>
  <dcterms:modified xsi:type="dcterms:W3CDTF">2019-10-08T16:10:40Z</dcterms:modified>
</cp:coreProperties>
</file>