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2"/>
  </p:notesMasterIdLst>
  <p:sldIdLst>
    <p:sldId id="267" r:id="rId3"/>
    <p:sldId id="268" r:id="rId4"/>
    <p:sldId id="270" r:id="rId5"/>
    <p:sldId id="271" r:id="rId6"/>
    <p:sldId id="273" r:id="rId7"/>
    <p:sldId id="282" r:id="rId8"/>
    <p:sldId id="292" r:id="rId9"/>
    <p:sldId id="274" r:id="rId10"/>
    <p:sldId id="278" r:id="rId11"/>
    <p:sldId id="284" r:id="rId12"/>
    <p:sldId id="286" r:id="rId13"/>
    <p:sldId id="287" r:id="rId14"/>
    <p:sldId id="288" r:id="rId15"/>
    <p:sldId id="294" r:id="rId16"/>
    <p:sldId id="295" r:id="rId17"/>
    <p:sldId id="289" r:id="rId18"/>
    <p:sldId id="293" r:id="rId19"/>
    <p:sldId id="296" r:id="rId20"/>
    <p:sldId id="297" r:id="rId2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BBE0E3"/>
    <a:srgbClr val="1C6FA8"/>
    <a:srgbClr val="DDDDDD"/>
    <a:srgbClr val="808080"/>
    <a:srgbClr val="C0C0C0"/>
    <a:srgbClr val="99FF99"/>
    <a:srgbClr val="00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6057" autoAdjust="0"/>
  </p:normalViewPr>
  <p:slideViewPr>
    <p:cSldViewPr>
      <p:cViewPr varScale="1">
        <p:scale>
          <a:sx n="127" d="100"/>
          <a:sy n="127" d="100"/>
        </p:scale>
        <p:origin x="1194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56" y="-78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400" b="1"/>
              <a:t>Tributary</a:t>
            </a:r>
            <a:r>
              <a:rPr lang="en-US" sz="2400" b="1" baseline="0"/>
              <a:t> Mercury </a:t>
            </a:r>
            <a:r>
              <a:rPr lang="en-US" sz="2400" b="1"/>
              <a:t>Instream</a:t>
            </a:r>
            <a:r>
              <a:rPr lang="en-US" sz="2400" b="1" baseline="0"/>
              <a:t> </a:t>
            </a:r>
            <a:r>
              <a:rPr lang="en-US" sz="2400" b="1"/>
              <a:t>Yield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Instreamgraphs!$D$3</c:f>
              <c:strCache>
                <c:ptCount val="1"/>
                <c:pt idx="0">
                  <c:v>Annual Instream Hg Yield (µg/m²/yr)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Instreamgraphs!$B$4:$B$18</c:f>
              <c:strCache>
                <c:ptCount val="15"/>
                <c:pt idx="0">
                  <c:v>Allegheny</c:v>
                </c:pt>
                <c:pt idx="1">
                  <c:v>Monongahela</c:v>
                </c:pt>
                <c:pt idx="2">
                  <c:v>Beaver</c:v>
                </c:pt>
                <c:pt idx="3">
                  <c:v>Muskingum</c:v>
                </c:pt>
                <c:pt idx="4">
                  <c:v>Kanawha</c:v>
                </c:pt>
                <c:pt idx="5">
                  <c:v>Big Sandy</c:v>
                </c:pt>
                <c:pt idx="6">
                  <c:v>Scioto</c:v>
                </c:pt>
                <c:pt idx="7">
                  <c:v>Little Miami</c:v>
                </c:pt>
                <c:pt idx="8">
                  <c:v>Licking</c:v>
                </c:pt>
                <c:pt idx="9">
                  <c:v>Great Miami</c:v>
                </c:pt>
                <c:pt idx="10">
                  <c:v>Kentucky</c:v>
                </c:pt>
                <c:pt idx="11">
                  <c:v>Green</c:v>
                </c:pt>
                <c:pt idx="12">
                  <c:v>Wabash</c:v>
                </c:pt>
                <c:pt idx="13">
                  <c:v>Cumberland </c:v>
                </c:pt>
                <c:pt idx="14">
                  <c:v>Tennessee</c:v>
                </c:pt>
              </c:strCache>
            </c:strRef>
          </c:cat>
          <c:val>
            <c:numRef>
              <c:f>Instreamgraphs!$D$4:$D$18</c:f>
              <c:numCache>
                <c:formatCode>#,##0.00</c:formatCode>
                <c:ptCount val="15"/>
                <c:pt idx="0">
                  <c:v>1.2111641404282898</c:v>
                </c:pt>
                <c:pt idx="1">
                  <c:v>1.6864774181932036</c:v>
                </c:pt>
                <c:pt idx="2">
                  <c:v>1.7260321314309899</c:v>
                </c:pt>
                <c:pt idx="3">
                  <c:v>1.7559084452884273</c:v>
                </c:pt>
                <c:pt idx="4">
                  <c:v>2.4074065806867044</c:v>
                </c:pt>
                <c:pt idx="5">
                  <c:v>2.9081670903032468</c:v>
                </c:pt>
                <c:pt idx="6">
                  <c:v>2.2453033562523612</c:v>
                </c:pt>
                <c:pt idx="7">
                  <c:v>1.0785698981839313</c:v>
                </c:pt>
                <c:pt idx="8">
                  <c:v>4.8376170121234328</c:v>
                </c:pt>
                <c:pt idx="9">
                  <c:v>0.55709377670156079</c:v>
                </c:pt>
                <c:pt idx="10">
                  <c:v>1.7963090452503965</c:v>
                </c:pt>
                <c:pt idx="11">
                  <c:v>5.4074866691396286</c:v>
                </c:pt>
                <c:pt idx="12">
                  <c:v>2.0682025684710084</c:v>
                </c:pt>
                <c:pt idx="13">
                  <c:v>2.0640618061778633</c:v>
                </c:pt>
                <c:pt idx="14">
                  <c:v>1.1920399203931464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6320312"/>
        <c:axId val="276320704"/>
      </c:barChart>
      <c:catAx>
        <c:axId val="2763203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/>
                  <a:t>Tributaries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6320704"/>
        <c:crosses val="autoZero"/>
        <c:auto val="1"/>
        <c:lblAlgn val="ctr"/>
        <c:lblOffset val="100"/>
        <c:noMultiLvlLbl val="0"/>
      </c:catAx>
      <c:valAx>
        <c:axId val="276320704"/>
        <c:scaling>
          <c:orientation val="minMax"/>
          <c:max val="5.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/>
                  <a:t>Yield (µg/m²/yr)</a:t>
                </a:r>
                <a:r>
                  <a:rPr lang="en-US" sz="2000" b="1" baseline="0"/>
                  <a:t> </a:t>
                </a:r>
                <a:endParaRPr lang="en-US" sz="2000" b="1"/>
              </a:p>
            </c:rich>
          </c:tx>
          <c:layout>
            <c:manualLayout>
              <c:xMode val="edge"/>
              <c:yMode val="edge"/>
              <c:x val="7.096695391454696E-3"/>
              <c:y val="0.2730026145227528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6320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/>
              <a:t>Ohio</a:t>
            </a:r>
            <a:r>
              <a:rPr lang="en-US" b="1" baseline="0" dirty="0" smtClean="0"/>
              <a:t> River Tributaries </a:t>
            </a:r>
            <a:r>
              <a:rPr lang="en-US" b="1" dirty="0" smtClean="0"/>
              <a:t>Annual</a:t>
            </a:r>
            <a:r>
              <a:rPr lang="en-US" b="1" baseline="0" dirty="0" smtClean="0"/>
              <a:t> Mercury Loads</a:t>
            </a:r>
            <a:endParaRPr lang="en-US" b="1" dirty="0"/>
          </a:p>
        </c:rich>
      </c:tx>
      <c:layout>
        <c:manualLayout>
          <c:xMode val="edge"/>
          <c:yMode val="edge"/>
          <c:x val="0.18390616797900264"/>
          <c:y val="3.25670498084291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Sheet5!$F$37</c:f>
              <c:strCache>
                <c:ptCount val="1"/>
                <c:pt idx="0">
                  <c:v>Instream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Sheet5!$E$38:$E$52</c:f>
              <c:strCache>
                <c:ptCount val="15"/>
                <c:pt idx="0">
                  <c:v>Allegheny</c:v>
                </c:pt>
                <c:pt idx="1">
                  <c:v>Monongahela</c:v>
                </c:pt>
                <c:pt idx="2">
                  <c:v>Beaver</c:v>
                </c:pt>
                <c:pt idx="3">
                  <c:v>Muskingum</c:v>
                </c:pt>
                <c:pt idx="4">
                  <c:v>Kanawha</c:v>
                </c:pt>
                <c:pt idx="5">
                  <c:v>Big Sandy</c:v>
                </c:pt>
                <c:pt idx="6">
                  <c:v>Scioto</c:v>
                </c:pt>
                <c:pt idx="7">
                  <c:v>Little Miami</c:v>
                </c:pt>
                <c:pt idx="8">
                  <c:v>Licking</c:v>
                </c:pt>
                <c:pt idx="9">
                  <c:v>Great Miami</c:v>
                </c:pt>
                <c:pt idx="10">
                  <c:v>Kentucky</c:v>
                </c:pt>
                <c:pt idx="11">
                  <c:v>Green</c:v>
                </c:pt>
                <c:pt idx="12">
                  <c:v>Wabash</c:v>
                </c:pt>
                <c:pt idx="13">
                  <c:v>Cumberland</c:v>
                </c:pt>
                <c:pt idx="14">
                  <c:v>Tennessee</c:v>
                </c:pt>
              </c:strCache>
            </c:strRef>
          </c:cat>
          <c:val>
            <c:numRef>
              <c:f>Sheet5!$F$38:$F$52</c:f>
              <c:numCache>
                <c:formatCode>#,##0</c:formatCode>
                <c:ptCount val="15"/>
                <c:pt idx="0">
                  <c:v>81.095029674244671</c:v>
                </c:pt>
                <c:pt idx="1">
                  <c:v>71.030814035520905</c:v>
                </c:pt>
                <c:pt idx="2">
                  <c:v>31.117805208204736</c:v>
                </c:pt>
                <c:pt idx="3">
                  <c:v>80.710566764845851</c:v>
                </c:pt>
                <c:pt idx="4">
                  <c:v>168.37211987865749</c:v>
                </c:pt>
                <c:pt idx="5">
                  <c:v>71.287407405774346</c:v>
                </c:pt>
                <c:pt idx="6">
                  <c:v>83.491160117462428</c:v>
                </c:pt>
                <c:pt idx="7">
                  <c:v>10.826050944461105</c:v>
                </c:pt>
                <c:pt idx="8">
                  <c:v>102.36233352880996</c:v>
                </c:pt>
                <c:pt idx="9">
                  <c:v>17.072083061429648</c:v>
                </c:pt>
                <c:pt idx="10">
                  <c:v>71.445634512954356</c:v>
                </c:pt>
                <c:pt idx="11">
                  <c:v>285.12427952873952</c:v>
                </c:pt>
                <c:pt idx="12">
                  <c:v>389.17859783682252</c:v>
                </c:pt>
                <c:pt idx="13">
                  <c:v>211.09715559357309</c:v>
                </c:pt>
                <c:pt idx="14">
                  <c:v>278.43579913225983</c:v>
                </c:pt>
              </c:numCache>
            </c:numRef>
          </c:val>
        </c:ser>
        <c:ser>
          <c:idx val="1"/>
          <c:order val="1"/>
          <c:tx>
            <c:strRef>
              <c:f>Sheet5!$G$37</c:f>
              <c:strCache>
                <c:ptCount val="1"/>
                <c:pt idx="0">
                  <c:v>Atmospheric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Sheet5!$E$38:$E$52</c:f>
              <c:strCache>
                <c:ptCount val="15"/>
                <c:pt idx="0">
                  <c:v>Allegheny</c:v>
                </c:pt>
                <c:pt idx="1">
                  <c:v>Monongahela</c:v>
                </c:pt>
                <c:pt idx="2">
                  <c:v>Beaver</c:v>
                </c:pt>
                <c:pt idx="3">
                  <c:v>Muskingum</c:v>
                </c:pt>
                <c:pt idx="4">
                  <c:v>Kanawha</c:v>
                </c:pt>
                <c:pt idx="5">
                  <c:v>Big Sandy</c:v>
                </c:pt>
                <c:pt idx="6">
                  <c:v>Scioto</c:v>
                </c:pt>
                <c:pt idx="7">
                  <c:v>Little Miami</c:v>
                </c:pt>
                <c:pt idx="8">
                  <c:v>Licking</c:v>
                </c:pt>
                <c:pt idx="9">
                  <c:v>Great Miami</c:v>
                </c:pt>
                <c:pt idx="10">
                  <c:v>Kentucky</c:v>
                </c:pt>
                <c:pt idx="11">
                  <c:v>Green</c:v>
                </c:pt>
                <c:pt idx="12">
                  <c:v>Wabash</c:v>
                </c:pt>
                <c:pt idx="13">
                  <c:v>Cumberland</c:v>
                </c:pt>
                <c:pt idx="14">
                  <c:v>Tennessee</c:v>
                </c:pt>
              </c:strCache>
            </c:strRef>
          </c:cat>
          <c:val>
            <c:numRef>
              <c:f>Sheet5!$G$38:$G$52</c:f>
              <c:numCache>
                <c:formatCode>#,##0</c:formatCode>
                <c:ptCount val="15"/>
                <c:pt idx="0">
                  <c:v>1356.5948838559761</c:v>
                </c:pt>
                <c:pt idx="1">
                  <c:v>900.99939163424392</c:v>
                </c:pt>
                <c:pt idx="2">
                  <c:v>321.69851137909183</c:v>
                </c:pt>
                <c:pt idx="3">
                  <c:v>813.865399685841</c:v>
                </c:pt>
                <c:pt idx="4">
                  <c:v>1529.9592356999242</c:v>
                </c:pt>
                <c:pt idx="5">
                  <c:v>557.06709351796326</c:v>
                </c:pt>
                <c:pt idx="6">
                  <c:v>687.12945916366914</c:v>
                </c:pt>
                <c:pt idx="7">
                  <c:v>190.06317284248115</c:v>
                </c:pt>
                <c:pt idx="8">
                  <c:v>423.35568325477522</c:v>
                </c:pt>
                <c:pt idx="9">
                  <c:v>559.66060054744139</c:v>
                </c:pt>
                <c:pt idx="10">
                  <c:v>894.39141712750666</c:v>
                </c:pt>
                <c:pt idx="11">
                  <c:v>1197.3987552778708</c:v>
                </c:pt>
                <c:pt idx="12">
                  <c:v>4087.849290146652</c:v>
                </c:pt>
                <c:pt idx="13">
                  <c:v>2299.0310947432936</c:v>
                </c:pt>
                <c:pt idx="14">
                  <c:v>5482.2278581140099</c:v>
                </c:pt>
              </c:numCache>
            </c:numRef>
          </c:val>
        </c:ser>
        <c:ser>
          <c:idx val="2"/>
          <c:order val="2"/>
          <c:tx>
            <c:strRef>
              <c:f>Sheet5!$H$37</c:f>
              <c:strCache>
                <c:ptCount val="1"/>
                <c:pt idx="0">
                  <c:v>Point Source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Sheet5!$E$38:$E$52</c:f>
              <c:strCache>
                <c:ptCount val="15"/>
                <c:pt idx="0">
                  <c:v>Allegheny</c:v>
                </c:pt>
                <c:pt idx="1">
                  <c:v>Monongahela</c:v>
                </c:pt>
                <c:pt idx="2">
                  <c:v>Beaver</c:v>
                </c:pt>
                <c:pt idx="3">
                  <c:v>Muskingum</c:v>
                </c:pt>
                <c:pt idx="4">
                  <c:v>Kanawha</c:v>
                </c:pt>
                <c:pt idx="5">
                  <c:v>Big Sandy</c:v>
                </c:pt>
                <c:pt idx="6">
                  <c:v>Scioto</c:v>
                </c:pt>
                <c:pt idx="7">
                  <c:v>Little Miami</c:v>
                </c:pt>
                <c:pt idx="8">
                  <c:v>Licking</c:v>
                </c:pt>
                <c:pt idx="9">
                  <c:v>Great Miami</c:v>
                </c:pt>
                <c:pt idx="10">
                  <c:v>Kentucky</c:v>
                </c:pt>
                <c:pt idx="11">
                  <c:v>Green</c:v>
                </c:pt>
                <c:pt idx="12">
                  <c:v>Wabash</c:v>
                </c:pt>
                <c:pt idx="13">
                  <c:v>Cumberland</c:v>
                </c:pt>
                <c:pt idx="14">
                  <c:v>Tennessee</c:v>
                </c:pt>
              </c:strCache>
            </c:strRef>
          </c:cat>
          <c:val>
            <c:numRef>
              <c:f>Sheet5!$H$38:$H$52</c:f>
              <c:numCache>
                <c:formatCode>0.0</c:formatCode>
                <c:ptCount val="15"/>
                <c:pt idx="0">
                  <c:v>2.5857990000000002</c:v>
                </c:pt>
                <c:pt idx="1">
                  <c:v>1.2845120000000001</c:v>
                </c:pt>
                <c:pt idx="2">
                  <c:v>0.98452300000000004</c:v>
                </c:pt>
                <c:pt idx="3">
                  <c:v>2.6026389999999999</c:v>
                </c:pt>
                <c:pt idx="4" formatCode="0">
                  <c:v>36.451813000000001</c:v>
                </c:pt>
                <c:pt idx="5">
                  <c:v>0.49358800000000003</c:v>
                </c:pt>
                <c:pt idx="6">
                  <c:v>3.219087</c:v>
                </c:pt>
                <c:pt idx="7">
                  <c:v>0.64272799999999997</c:v>
                </c:pt>
                <c:pt idx="8">
                  <c:v>6.6757999999999998E-2</c:v>
                </c:pt>
                <c:pt idx="9">
                  <c:v>2.8635839999999999</c:v>
                </c:pt>
                <c:pt idx="10">
                  <c:v>0.76529700000000001</c:v>
                </c:pt>
                <c:pt idx="11">
                  <c:v>5.3317730000000001</c:v>
                </c:pt>
                <c:pt idx="12" formatCode="0">
                  <c:v>26.645114</c:v>
                </c:pt>
                <c:pt idx="13" formatCode="0">
                  <c:v>18.987463000000002</c:v>
                </c:pt>
                <c:pt idx="14" formatCode="0">
                  <c:v>13.549716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5707872"/>
        <c:axId val="276321488"/>
      </c:barChart>
      <c:catAx>
        <c:axId val="1657078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Ohio</a:t>
                </a:r>
                <a:r>
                  <a:rPr lang="en-US" sz="1400" b="1" baseline="0"/>
                  <a:t> River Major Tributaries</a:t>
                </a:r>
                <a:endParaRPr lang="en-US" sz="14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6321488"/>
        <c:crosses val="autoZero"/>
        <c:auto val="1"/>
        <c:lblAlgn val="ctr"/>
        <c:lblOffset val="100"/>
        <c:noMultiLvlLbl val="0"/>
      </c:catAx>
      <c:valAx>
        <c:axId val="276321488"/>
        <c:scaling>
          <c:orientation val="minMax"/>
          <c:max val="14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baseline="0" dirty="0" smtClean="0"/>
                  <a:t>Mercury </a:t>
                </a:r>
                <a:r>
                  <a:rPr lang="en-US" sz="1400" b="1" baseline="0" dirty="0"/>
                  <a:t>Annual Loads (</a:t>
                </a:r>
                <a:r>
                  <a:rPr lang="en-US" sz="1400" b="1" baseline="0" dirty="0" err="1"/>
                  <a:t>lbs</a:t>
                </a:r>
                <a:r>
                  <a:rPr lang="en-US" sz="1400" b="1" baseline="0" dirty="0"/>
                  <a:t>)</a:t>
                </a:r>
                <a:endParaRPr lang="en-US" sz="1400" b="1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707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900" b="1" dirty="0" smtClean="0"/>
              <a:t>Ohio River Accumulation</a:t>
            </a:r>
            <a:r>
              <a:rPr lang="en-US" sz="1900" b="1" baseline="0" dirty="0" smtClean="0"/>
              <a:t> </a:t>
            </a:r>
            <a:r>
              <a:rPr lang="en-US" sz="1900" b="1" dirty="0" smtClean="0"/>
              <a:t>Percent</a:t>
            </a:r>
            <a:r>
              <a:rPr lang="en-US" sz="1900" b="1" baseline="0" dirty="0" smtClean="0"/>
              <a:t> of Atmospheric &amp; Point Source Mercury loads per Instream Load at ORM 912 </a:t>
            </a:r>
            <a:endParaRPr lang="en-US" sz="1900" b="1" dirty="0"/>
          </a:p>
        </c:rich>
      </c:tx>
      <c:layout>
        <c:manualLayout>
          <c:xMode val="edge"/>
          <c:yMode val="edge"/>
          <c:x val="0.14069444444444446"/>
          <c:y val="1.14942528735632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Sheet5!$F$62</c:f>
              <c:strCache>
                <c:ptCount val="1"/>
                <c:pt idx="0">
                  <c:v>Atmospheric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Sheet5!$E$63:$E$66</c:f>
              <c:strCache>
                <c:ptCount val="4"/>
                <c:pt idx="0">
                  <c:v>ORM 126</c:v>
                </c:pt>
                <c:pt idx="1">
                  <c:v>ORM 282</c:v>
                </c:pt>
                <c:pt idx="2">
                  <c:v>ORM 782</c:v>
                </c:pt>
                <c:pt idx="3">
                  <c:v>ORM 912</c:v>
                </c:pt>
              </c:strCache>
            </c:strRef>
          </c:cat>
          <c:val>
            <c:numRef>
              <c:f>Sheet5!$F$63:$F$66</c:f>
              <c:numCache>
                <c:formatCode>0%</c:formatCode>
                <c:ptCount val="4"/>
                <c:pt idx="0">
                  <c:v>13.326888356289773</c:v>
                </c:pt>
                <c:pt idx="1">
                  <c:v>10.332890162889578</c:v>
                </c:pt>
                <c:pt idx="2">
                  <c:v>5.2893988858032523</c:v>
                </c:pt>
                <c:pt idx="3">
                  <c:v>5.8235211375181555</c:v>
                </c:pt>
              </c:numCache>
            </c:numRef>
          </c:val>
        </c:ser>
        <c:ser>
          <c:idx val="1"/>
          <c:order val="1"/>
          <c:tx>
            <c:strRef>
              <c:f>Sheet5!$G$62</c:f>
              <c:strCache>
                <c:ptCount val="1"/>
                <c:pt idx="0">
                  <c:v>Point Source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strRef>
              <c:f>Sheet5!$E$63:$E$66</c:f>
              <c:strCache>
                <c:ptCount val="4"/>
                <c:pt idx="0">
                  <c:v>ORM 126</c:v>
                </c:pt>
                <c:pt idx="1">
                  <c:v>ORM 282</c:v>
                </c:pt>
                <c:pt idx="2">
                  <c:v>ORM 782</c:v>
                </c:pt>
                <c:pt idx="3">
                  <c:v>ORM 912</c:v>
                </c:pt>
              </c:strCache>
            </c:strRef>
          </c:cat>
          <c:val>
            <c:numRef>
              <c:f>Sheet5!$G$63:$G$66</c:f>
              <c:numCache>
                <c:formatCode>0%</c:formatCode>
                <c:ptCount val="4"/>
                <c:pt idx="0">
                  <c:v>0.58925358672434169</c:v>
                </c:pt>
                <c:pt idx="1">
                  <c:v>0.32816954111804791</c:v>
                </c:pt>
                <c:pt idx="2">
                  <c:v>0.13478949237216772</c:v>
                </c:pt>
                <c:pt idx="3">
                  <c:v>0.10906471942403373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9367664"/>
        <c:axId val="279368056"/>
      </c:barChart>
      <c:catAx>
        <c:axId val="2793676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 smtClean="0"/>
                  <a:t>Ohio</a:t>
                </a:r>
                <a:r>
                  <a:rPr lang="en-US" b="1" baseline="0" dirty="0" smtClean="0"/>
                  <a:t> River Mile Points</a:t>
                </a:r>
                <a:endParaRPr lang="en-US" b="1" dirty="0"/>
              </a:p>
            </c:rich>
          </c:tx>
          <c:layout>
            <c:manualLayout>
              <c:xMode val="edge"/>
              <c:yMode val="edge"/>
              <c:x val="0.43327657480314957"/>
              <c:y val="0.896396355627960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9368056"/>
        <c:crosses val="autoZero"/>
        <c:auto val="1"/>
        <c:lblAlgn val="ctr"/>
        <c:lblOffset val="100"/>
        <c:noMultiLvlLbl val="0"/>
      </c:catAx>
      <c:valAx>
        <c:axId val="279368056"/>
        <c:scaling>
          <c:orientation val="minMax"/>
          <c:max val="1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 smtClean="0"/>
                  <a:t>Percent</a:t>
                </a:r>
                <a:r>
                  <a:rPr lang="en-US" b="1" baseline="0" dirty="0" smtClean="0"/>
                  <a:t> Mercury Contribution</a:t>
                </a:r>
                <a:endParaRPr lang="en-US" b="1" dirty="0"/>
              </a:p>
            </c:rich>
          </c:tx>
          <c:layout>
            <c:manualLayout>
              <c:xMode val="edge"/>
              <c:yMode val="edge"/>
              <c:x val="1.8662519440124418E-2"/>
              <c:y val="0.3817376792080458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9367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/>
              <a:t>Tributary Instream Mercury </a:t>
            </a:r>
            <a:r>
              <a:rPr lang="en-US" sz="2000" b="1" dirty="0" smtClean="0"/>
              <a:t>Contribution per Total Instream Mercury (ORM912)</a:t>
            </a:r>
            <a:endParaRPr lang="en-US" sz="20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Instreamgraphs!$C$34</c:f>
              <c:strCache>
                <c:ptCount val="1"/>
                <c:pt idx="0">
                  <c:v>% Tributary Instream Hg Contribution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Instreamgraphs!$B$35:$B$50</c:f>
              <c:strCache>
                <c:ptCount val="16"/>
                <c:pt idx="0">
                  <c:v>Allegheny</c:v>
                </c:pt>
                <c:pt idx="1">
                  <c:v>Monongahela</c:v>
                </c:pt>
                <c:pt idx="2">
                  <c:v>Beaver</c:v>
                </c:pt>
                <c:pt idx="3">
                  <c:v>ORM 126</c:v>
                </c:pt>
                <c:pt idx="4">
                  <c:v>Muskingum</c:v>
                </c:pt>
                <c:pt idx="5">
                  <c:v>Kanawha</c:v>
                </c:pt>
                <c:pt idx="6">
                  <c:v>ORM 282</c:v>
                </c:pt>
                <c:pt idx="7">
                  <c:v>Big Sandy</c:v>
                </c:pt>
                <c:pt idx="8">
                  <c:v>Scioto</c:v>
                </c:pt>
                <c:pt idx="9">
                  <c:v>Little Miami</c:v>
                </c:pt>
                <c:pt idx="10">
                  <c:v>Licking</c:v>
                </c:pt>
                <c:pt idx="11">
                  <c:v>Great Miami</c:v>
                </c:pt>
                <c:pt idx="12">
                  <c:v>Kentucky</c:v>
                </c:pt>
                <c:pt idx="13">
                  <c:v>ORM 782</c:v>
                </c:pt>
                <c:pt idx="14">
                  <c:v>Green</c:v>
                </c:pt>
                <c:pt idx="15">
                  <c:v>Wabash</c:v>
                </c:pt>
              </c:strCache>
            </c:strRef>
          </c:cat>
          <c:val>
            <c:numRef>
              <c:f>Instreamgraphs!$C$35:$C$50</c:f>
              <c:numCache>
                <c:formatCode>0.0%</c:formatCode>
                <c:ptCount val="16"/>
                <c:pt idx="0">
                  <c:v>2.7386052071891837E-2</c:v>
                </c:pt>
                <c:pt idx="1">
                  <c:v>2.3987334115292185E-2</c:v>
                </c:pt>
                <c:pt idx="2">
                  <c:v>1.0508582797467475E-2</c:v>
                </c:pt>
                <c:pt idx="3">
                  <c:v>7.5339527525879871E-2</c:v>
                </c:pt>
                <c:pt idx="4">
                  <c:v>2.725621771214376E-2</c:v>
                </c:pt>
                <c:pt idx="5">
                  <c:v>5.6859805847215464E-2</c:v>
                </c:pt>
                <c:pt idx="6">
                  <c:v>0.20030903395883462</c:v>
                </c:pt>
                <c:pt idx="7">
                  <c:v>2.4073986520837757E-2</c:v>
                </c:pt>
                <c:pt idx="8">
                  <c:v>2.8195233021114027E-2</c:v>
                </c:pt>
                <c:pt idx="9">
                  <c:v>3.6559921870541832E-3</c:v>
                </c:pt>
                <c:pt idx="10">
                  <c:v>3.4568088913477048E-2</c:v>
                </c:pt>
                <c:pt idx="11">
                  <c:v>5.765297300883313E-3</c:v>
                </c:pt>
                <c:pt idx="12">
                  <c:v>2.4127420323301643E-2</c:v>
                </c:pt>
                <c:pt idx="13">
                  <c:v>0.72697680254193053</c:v>
                </c:pt>
                <c:pt idx="14">
                  <c:v>9.6287385275038842E-2</c:v>
                </c:pt>
                <c:pt idx="15">
                  <c:v>0.13142686288466846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79368840"/>
        <c:axId val="279369232"/>
      </c:barChart>
      <c:catAx>
        <c:axId val="27936884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/>
                  <a:t>Tributaries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9369232"/>
        <c:crosses val="autoZero"/>
        <c:auto val="1"/>
        <c:lblAlgn val="ctr"/>
        <c:lblOffset val="100"/>
        <c:noMultiLvlLbl val="0"/>
      </c:catAx>
      <c:valAx>
        <c:axId val="279369232"/>
        <c:scaling>
          <c:orientation val="minMax"/>
          <c:max val="0.2100000000000000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 smtClean="0"/>
                  <a:t>Percent Mercury Contribution</a:t>
                </a:r>
                <a:r>
                  <a:rPr lang="en-US" sz="1600" b="1" baseline="0" dirty="0" smtClean="0"/>
                  <a:t> </a:t>
                </a:r>
                <a:endParaRPr lang="en-US" sz="1600" b="1" dirty="0"/>
              </a:p>
            </c:rich>
          </c:tx>
          <c:layout>
            <c:manualLayout>
              <c:xMode val="edge"/>
              <c:yMode val="edge"/>
              <c:x val="1.334109798775153E-2"/>
              <c:y val="0.293532373866711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9368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r>
              <a:rPr lang="en-US" sz="2000" b="1" dirty="0" smtClean="0">
                <a:latin typeface="+mj-lt"/>
                <a:cs typeface="Arial" panose="020B0604020202020204" pitchFamily="34" charset="0"/>
              </a:rPr>
              <a:t>%</a:t>
            </a:r>
            <a:r>
              <a:rPr lang="en-US" sz="2000" b="1" baseline="0" dirty="0" smtClean="0">
                <a:latin typeface="+mj-lt"/>
                <a:cs typeface="Arial" panose="020B0604020202020204" pitchFamily="34" charset="0"/>
              </a:rPr>
              <a:t> Point Source Mercury Contribution per Total Instream Mercury (ORM 912)</a:t>
            </a:r>
            <a:endParaRPr lang="en-US" sz="2000" b="1" dirty="0">
              <a:latin typeface="+mj-lt"/>
              <a:cs typeface="Arial" panose="020B0604020202020204" pitchFamily="34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Sheet5!$M$5:$M$24</c:f>
              <c:strCache>
                <c:ptCount val="20"/>
                <c:pt idx="0">
                  <c:v>Allegheny</c:v>
                </c:pt>
                <c:pt idx="1">
                  <c:v>Monongahela</c:v>
                </c:pt>
                <c:pt idx="2">
                  <c:v>Beaver</c:v>
                </c:pt>
                <c:pt idx="3">
                  <c:v>OR Direct 1</c:v>
                </c:pt>
                <c:pt idx="4">
                  <c:v>Muskingum</c:v>
                </c:pt>
                <c:pt idx="5">
                  <c:v>Kanawha</c:v>
                </c:pt>
                <c:pt idx="6">
                  <c:v>OR Direct 2</c:v>
                </c:pt>
                <c:pt idx="7">
                  <c:v>Big Sandy</c:v>
                </c:pt>
                <c:pt idx="8">
                  <c:v>Scioto</c:v>
                </c:pt>
                <c:pt idx="9">
                  <c:v>Little Miami</c:v>
                </c:pt>
                <c:pt idx="10">
                  <c:v>Licking</c:v>
                </c:pt>
                <c:pt idx="11">
                  <c:v>Great Miami</c:v>
                </c:pt>
                <c:pt idx="12">
                  <c:v>Kentucky</c:v>
                </c:pt>
                <c:pt idx="13">
                  <c:v>OR Direct 3</c:v>
                </c:pt>
                <c:pt idx="14">
                  <c:v>Green</c:v>
                </c:pt>
                <c:pt idx="15">
                  <c:v>Wabash</c:v>
                </c:pt>
                <c:pt idx="16">
                  <c:v>OR Direct 4</c:v>
                </c:pt>
                <c:pt idx="17">
                  <c:v>Cumberland</c:v>
                </c:pt>
                <c:pt idx="18">
                  <c:v>Tennessee</c:v>
                </c:pt>
                <c:pt idx="19">
                  <c:v>OR Direct 5</c:v>
                </c:pt>
              </c:strCache>
            </c:strRef>
          </c:cat>
          <c:val>
            <c:numRef>
              <c:f>Sheet5!$N$5:$N$24</c:f>
              <c:numCache>
                <c:formatCode>0.00%</c:formatCode>
                <c:ptCount val="20"/>
                <c:pt idx="0">
                  <c:v>8.7323263023524414E-4</c:v>
                </c:pt>
                <c:pt idx="1">
                  <c:v>4.3378382941935316E-4</c:v>
                </c:pt>
                <c:pt idx="2">
                  <c:v>3.3247658028218483E-4</c:v>
                </c:pt>
                <c:pt idx="3">
                  <c:v>4.2754593776805197E-2</c:v>
                </c:pt>
                <c:pt idx="4">
                  <c:v>8.7891955234062097E-4</c:v>
                </c:pt>
                <c:pt idx="5">
                  <c:v>1.2309894366435004E-2</c:v>
                </c:pt>
                <c:pt idx="6">
                  <c:v>8.1524230205526176E-3</c:v>
                </c:pt>
                <c:pt idx="7">
                  <c:v>1.6668625345301537E-4</c:v>
                </c:pt>
                <c:pt idx="8">
                  <c:v>1.0870960225315585E-3</c:v>
                </c:pt>
                <c:pt idx="9">
                  <c:v>2.170513106261693E-4</c:v>
                </c:pt>
                <c:pt idx="10" formatCode="0%">
                  <c:v>2.2544391087336804E-5</c:v>
                </c:pt>
                <c:pt idx="11">
                  <c:v>9.6704151723299501E-4</c:v>
                </c:pt>
                <c:pt idx="12">
                  <c:v>2.5844325572913504E-4</c:v>
                </c:pt>
                <c:pt idx="13" formatCode="0%">
                  <c:v>2.9534647674237975E-2</c:v>
                </c:pt>
                <c:pt idx="14">
                  <c:v>1.8005568725980861E-3</c:v>
                </c:pt>
                <c:pt idx="15">
                  <c:v>8.9981406061097266E-3</c:v>
                </c:pt>
                <c:pt idx="16">
                  <c:v>2.7713985640859387E-4</c:v>
                </c:pt>
                <c:pt idx="17">
                  <c:v>6.4121272600787529E-3</c:v>
                </c:pt>
                <c:pt idx="18">
                  <c:v>4.5757826271959155E-3</c:v>
                </c:pt>
                <c:pt idx="19">
                  <c:v>2.5624288290478797E-3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79370016"/>
        <c:axId val="279370408"/>
      </c:barChart>
      <c:catAx>
        <c:axId val="2793700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 smtClean="0"/>
                  <a:t>Ohio</a:t>
                </a:r>
                <a:r>
                  <a:rPr lang="en-US" b="1" baseline="0" dirty="0" smtClean="0"/>
                  <a:t> River Tributaries </a:t>
                </a:r>
                <a:endParaRPr lang="en-US" b="1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9370408"/>
        <c:crosses val="autoZero"/>
        <c:auto val="1"/>
        <c:lblAlgn val="ctr"/>
        <c:lblOffset val="100"/>
        <c:noMultiLvlLbl val="0"/>
      </c:catAx>
      <c:valAx>
        <c:axId val="279370408"/>
        <c:scaling>
          <c:orientation val="minMax"/>
          <c:max val="1.5000000000000003E-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baseline="0" dirty="0" smtClean="0"/>
                  <a:t>Percent Point Source Mercury </a:t>
                </a:r>
                <a:endParaRPr lang="en-US" b="1" dirty="0"/>
              </a:p>
            </c:rich>
          </c:tx>
          <c:layout>
            <c:manualLayout>
              <c:xMode val="edge"/>
              <c:yMode val="edge"/>
              <c:x val="1.3916684208628849E-2"/>
              <c:y val="0.2730285675734892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79370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9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9788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1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9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46" tIns="46223" rIns="92446" bIns="4622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FCECB1-401B-4EC7-BEF8-AA089D7D9C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6250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2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644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3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39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1FE31F-9F6F-4929-AE2E-AF08CCE84C37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165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CECB1-401B-4EC7-BEF8-AA089D7D9CA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87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733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287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878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6479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435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3694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2179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46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987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5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617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41288" y="6400800"/>
            <a:ext cx="184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900">
              <a:solidFill>
                <a:schemeClr val="bg2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714796B-F094-429E-9A75-83C6EA4ACAA4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10/4/2019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89B7D68-20EA-41BA-B03F-4351BA11B97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670159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600" b="1" dirty="0">
                <a:solidFill>
                  <a:schemeClr val="tx1"/>
                </a:solidFill>
              </a:rPr>
              <a:t>Status of Ohio River Basin Mercury Loading Analysis Project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7854696" cy="1752600"/>
          </a:xfrm>
        </p:spPr>
        <p:txBody>
          <a:bodyPr/>
          <a:lstStyle/>
          <a:p>
            <a:pPr algn="ctr"/>
            <a:r>
              <a:rPr lang="en-US" b="1" dirty="0"/>
              <a:t>Report to TEC Committee</a:t>
            </a:r>
          </a:p>
          <a:p>
            <a:r>
              <a:rPr lang="en-US" b="1" dirty="0"/>
              <a:t>October 7-8, 2019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863600" y="30480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9789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/>
              <a:t>Geographic Scope of Project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917" y="533400"/>
            <a:ext cx="8086165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88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508880"/>
              </p:ext>
            </p:extLst>
          </p:nvPr>
        </p:nvGraphicFramePr>
        <p:xfrm>
          <a:off x="1" y="292781"/>
          <a:ext cx="9143999" cy="6278626"/>
        </p:xfrm>
        <a:graphic>
          <a:graphicData uri="http://schemas.openxmlformats.org/drawingml/2006/table">
            <a:tbl>
              <a:tblPr firstRow="1" firstCol="1" bandRow="1"/>
              <a:tblGrid>
                <a:gridCol w="1447799"/>
                <a:gridCol w="1219200"/>
                <a:gridCol w="1676400"/>
                <a:gridCol w="1752601"/>
                <a:gridCol w="1719384"/>
                <a:gridCol w="1328615"/>
              </a:tblGrid>
              <a:tr h="45436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2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en-US" sz="1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US" sz="1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36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Watershed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Instream Hg Annual Load (</a:t>
                      </a:r>
                      <a:r>
                        <a:rPr lang="en-US" sz="17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lbs</a:t>
                      </a:r>
                      <a:r>
                        <a:rPr lang="en-US" sz="17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 Atmospheric Hg Contribution (loads in pounds)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Old % </a:t>
                      </a:r>
                      <a:r>
                        <a:rPr lang="en-US" sz="17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Point Source Hg Contribution </a:t>
                      </a:r>
                      <a:r>
                        <a:rPr lang="en-US" sz="17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(loads</a:t>
                      </a:r>
                      <a:r>
                        <a:rPr lang="en-US" sz="1700" b="1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in pounds</a:t>
                      </a:r>
                      <a:r>
                        <a:rPr lang="en-US" sz="17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17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%</a:t>
                      </a:r>
                      <a:r>
                        <a:rPr lang="en-US" sz="1700" b="1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Point Source Hg Contribution (loads in pounds)</a:t>
                      </a:r>
                      <a:endParaRPr lang="en-US" sz="17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New </a:t>
                      </a:r>
                      <a:r>
                        <a:rPr lang="en-US" sz="17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</a:t>
                      </a:r>
                      <a:r>
                        <a:rPr lang="en-US" sz="17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of Outfalls with </a:t>
                      </a:r>
                      <a:r>
                        <a:rPr lang="en-US" sz="17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Hg </a:t>
                      </a:r>
                      <a:r>
                        <a:rPr lang="en-US" sz="17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data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Allegheny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81.1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17x   (1,357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3.7%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(3)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3.2%     (2.6)</a:t>
                      </a: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Monongahela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71.0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(901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2.2%  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1.8%     (1.3)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Beaver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31.1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(322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~0%    (~0)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3.2%        (1)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 Direct 1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(394)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(3.9)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(127)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Muskingum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80.7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(814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~0%    (~0)</a:t>
                      </a:r>
                      <a:endParaRPr kumimoji="0" lang="en-US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3.2%     (2.6)</a:t>
                      </a:r>
                      <a:endParaRPr kumimoji="0" lang="en-US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Kanawha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168.4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(1,530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20.5% (35)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21.6%    (34)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 Direct 2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(812)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(23.3)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(24)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Big Sandy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71.3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(557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0.7%  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0.7%     (0.5)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Scioto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83.5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(687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~0%    (~0)</a:t>
                      </a:r>
                      <a:endParaRPr kumimoji="0" lang="en-US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3.9%     (3.2)</a:t>
                      </a:r>
                      <a:endParaRPr kumimoji="0" lang="en-US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Little Miami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10.8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(190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~0%    (~0)</a:t>
                      </a:r>
                      <a:endParaRPr kumimoji="0" lang="en-US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5.9%     (0.6)</a:t>
                      </a:r>
                      <a:endParaRPr kumimoji="0" lang="en-US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Licking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102.4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(423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0.1%(0.08)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0.1%     (0.1)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Great Miami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17.1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(560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0.8%  (0.1)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16.8%   (2.9)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Kentucky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71.5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(894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13.9% (10)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1.1%     (0.8)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 Direct</a:t>
                      </a:r>
                      <a:r>
                        <a:rPr lang="en-US" sz="17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(87)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(19.3)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en-US" sz="17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(87)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116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Green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285.1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(1,197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1.6%    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(4)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1.9%     (5.3)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Wabash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389.2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11x</a:t>
                      </a:r>
                      <a:r>
                        <a:rPr lang="en-US" sz="17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(4,088</a:t>
                      </a:r>
                      <a:r>
                        <a:rPr lang="en-US" sz="17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9.3%   (36)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6.8%      (27)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</a:t>
                      </a:r>
                      <a:endParaRPr lang="en-US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90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 Direct 4</a:t>
                      </a:r>
                      <a:endParaRPr lang="en-US" sz="1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(573)</a:t>
                      </a:r>
                      <a:endParaRPr lang="en-US" sz="1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en-US" sz="1700" b="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7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(2.4)</a:t>
                      </a:r>
                      <a:endParaRPr lang="en-US" sz="1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     (19)</a:t>
                      </a:r>
                      <a:endParaRPr lang="en-US" sz="1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7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 smtClean="0"/>
              <a:t>Tributary Mass Balance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85533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1813613"/>
              </p:ext>
            </p:extLst>
          </p:nvPr>
        </p:nvGraphicFramePr>
        <p:xfrm>
          <a:off x="6927" y="-152400"/>
          <a:ext cx="9137073" cy="6636896"/>
        </p:xfrm>
        <a:graphic>
          <a:graphicData uri="http://schemas.openxmlformats.org/drawingml/2006/table">
            <a:tbl>
              <a:tblPr/>
              <a:tblGrid>
                <a:gridCol w="1166486"/>
                <a:gridCol w="1270676"/>
                <a:gridCol w="1556068"/>
                <a:gridCol w="1635328"/>
                <a:gridCol w="1635328"/>
                <a:gridCol w="1873187"/>
              </a:tblGrid>
              <a:tr h="1225121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Ohio River </a:t>
                      </a:r>
                      <a:r>
                        <a:rPr lang="en-US" sz="2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Mainstem</a:t>
                      </a:r>
                      <a:r>
                        <a:rPr lang="en-US" sz="2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Mass Balance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2194"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6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Ohio River Stations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Instream Hg Annual Load (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Atmospheric Hg Contribution (loads in pounds)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Old % Point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Source Hg Contribution data provided (loads in pounds)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% Point Source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Hg Contribution data provided (loads in pounds)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#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 Outfalls w/ Hg Data Upstream of Station (including tributaries and direct watersheds) 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5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ORM 126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13x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(2,973)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3.8%   (8)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58.9%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(131)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880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ORM 282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10x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(6,129)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11.2% 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(66)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32.8% (195)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80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ORM 782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5x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(11,387)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4.5%  (96)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13.5% (290)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80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ORM 912</a:t>
                      </a: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2,961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6x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(17,244)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4.7%  (139)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10.9%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(323)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815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Ohio River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Basin </a:t>
                      </a:r>
                    </a:p>
                    <a:p>
                      <a:pPr algn="ctr" fontAlgn="b"/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(</a:t>
                      </a:r>
                      <a:r>
                        <a:rPr lang="en-US" sz="18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lbs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178.5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15" marR="5715" marT="571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215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2417469"/>
              </p:ext>
            </p:extLst>
          </p:nvPr>
        </p:nvGraphicFramePr>
        <p:xfrm>
          <a:off x="0" y="228600"/>
          <a:ext cx="9144000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9485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9123380"/>
              </p:ext>
            </p:extLst>
          </p:nvPr>
        </p:nvGraphicFramePr>
        <p:xfrm>
          <a:off x="0" y="3779"/>
          <a:ext cx="9144000" cy="662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51990" y="900499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+mn-lt"/>
              </a:rPr>
              <a:t>1,530</a:t>
            </a:r>
            <a:endParaRPr lang="en-US" sz="105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75579" y="899103"/>
            <a:ext cx="685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+mn-lt"/>
              </a:rPr>
              <a:t>4,088</a:t>
            </a:r>
            <a:endParaRPr lang="en-US" sz="1050" b="1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0" y="892805"/>
            <a:ext cx="76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+mn-lt"/>
              </a:rPr>
              <a:t>2,299</a:t>
            </a:r>
            <a:endParaRPr lang="en-US" sz="1050" b="1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80479" y="900499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+mn-lt"/>
              </a:rPr>
              <a:t>5,482</a:t>
            </a:r>
            <a:endParaRPr lang="en-US" sz="1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2472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33600" y="914400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13x</a:t>
            </a:r>
            <a:endParaRPr lang="en-US" sz="1200" b="1" dirty="0">
              <a:latin typeface="+mn-lt"/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2357933"/>
              </p:ext>
            </p:extLst>
          </p:nvPr>
        </p:nvGraphicFramePr>
        <p:xfrm>
          <a:off x="-2177" y="0"/>
          <a:ext cx="9144000" cy="662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209800" y="5105400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59%</a:t>
            </a:r>
            <a:endParaRPr lang="en-US" sz="1200" b="1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5104724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33%</a:t>
            </a:r>
            <a:endParaRPr lang="en-US" sz="1200" b="1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9800" y="5104724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14%</a:t>
            </a:r>
            <a:endParaRPr lang="en-US" sz="1200" b="1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7200" y="5104724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+mn-lt"/>
              </a:rPr>
              <a:t>11%</a:t>
            </a:r>
            <a:endParaRPr lang="en-US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826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7188485"/>
              </p:ext>
            </p:extLst>
          </p:nvPr>
        </p:nvGraphicFramePr>
        <p:xfrm>
          <a:off x="0" y="2176"/>
          <a:ext cx="9144000" cy="6855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467600" y="609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n-lt"/>
              </a:rPr>
              <a:t>72.7%</a:t>
            </a:r>
            <a:endParaRPr lang="en-US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484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0116590"/>
              </p:ext>
            </p:extLst>
          </p:nvPr>
        </p:nvGraphicFramePr>
        <p:xfrm>
          <a:off x="18263" y="152400"/>
          <a:ext cx="9125737" cy="6462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05000" y="1143000"/>
            <a:ext cx="685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+mn-lt"/>
              </a:rPr>
              <a:t>4.28%</a:t>
            </a:r>
            <a:endParaRPr lang="en-US" sz="900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027584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+mn-lt"/>
              </a:rPr>
              <a:t>3%</a:t>
            </a:r>
            <a:endParaRPr lang="en-US" sz="9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156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/>
              <a:t>Results of August, 2019 Ad Hoc Committee Call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Committee recommended all states submit updated point source mercury data.</a:t>
            </a:r>
          </a:p>
          <a:p>
            <a:r>
              <a:rPr lang="en-US" dirty="0" smtClean="0"/>
              <a:t>No consensus to include/exclude intermittent </a:t>
            </a:r>
            <a:r>
              <a:rPr lang="en-US" dirty="0" err="1" smtClean="0"/>
              <a:t>stormwater</a:t>
            </a:r>
            <a:r>
              <a:rPr lang="en-US" dirty="0" smtClean="0"/>
              <a:t> discharges.</a:t>
            </a:r>
          </a:p>
          <a:p>
            <a:r>
              <a:rPr lang="en-US" dirty="0" smtClean="0"/>
              <a:t>Committee recommended to exclude non-contact cooling water discharges.</a:t>
            </a:r>
          </a:p>
          <a:p>
            <a:r>
              <a:rPr lang="en-US" dirty="0" smtClean="0"/>
              <a:t>Committee recommended including the Cumberland &amp; Tennessee River Basins in the report even though they enter the Ohio River downstream of the most downstream </a:t>
            </a:r>
            <a:r>
              <a:rPr lang="en-US" dirty="0" err="1" smtClean="0"/>
              <a:t>mainstem</a:t>
            </a:r>
            <a:r>
              <a:rPr lang="en-US" dirty="0" smtClean="0"/>
              <a:t> mercury station.</a:t>
            </a:r>
          </a:p>
          <a:p>
            <a:r>
              <a:rPr lang="en-US" dirty="0" smtClean="0"/>
              <a:t>Committee recommends revising report title from “Mass Balance” to “Loading </a:t>
            </a:r>
            <a:r>
              <a:rPr lang="en-US" dirty="0" err="1" smtClean="0"/>
              <a:t>Ananlysis</a:t>
            </a:r>
            <a:r>
              <a:rPr lang="en-US" dirty="0" smtClean="0"/>
              <a:t>”.</a:t>
            </a:r>
          </a:p>
          <a:p>
            <a:r>
              <a:rPr lang="en-US" dirty="0" smtClean="0"/>
              <a:t>Report needs additional discussion on its relevancy, as well as limitations of the study.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47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76200"/>
            <a:ext cx="7886700" cy="1325563"/>
          </a:xfrm>
        </p:spPr>
        <p:txBody>
          <a:bodyPr/>
          <a:lstStyle/>
          <a:p>
            <a:pPr algn="ctr"/>
            <a:r>
              <a:rPr lang="en-US" b="1" dirty="0" smtClean="0"/>
              <a:t>Project Status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19200"/>
            <a:ext cx="7886700" cy="49577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Ad Hoc Mercury Committee &amp; TEC have been given multiple opportunities to comment on the written report.  Many comments have been received and incorporated into the report.  Staff has maintained a log of comments with their disposition.</a:t>
            </a:r>
          </a:p>
          <a:p>
            <a:pPr lvl="0"/>
            <a:r>
              <a:rPr lang="en-US" dirty="0"/>
              <a:t>Updated point source data has been received and is still needed from one state.  The report has been updated with all revised point source data received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Identification of non-contact cooling water outfalls is needed in order to exclude those from the point source loadings.</a:t>
            </a:r>
            <a:endParaRPr lang="en-US" dirty="0"/>
          </a:p>
          <a:p>
            <a:pPr lvl="0"/>
            <a:r>
              <a:rPr lang="en-US" dirty="0"/>
              <a:t>Based on updated point source data, all point sources in the basin account for approximately 11% of the instream mercury at ORM 912.  This figure doubled from previous estimates with uncorrected point source data.</a:t>
            </a:r>
          </a:p>
          <a:p>
            <a:pPr lvl="0"/>
            <a:r>
              <a:rPr lang="en-US" dirty="0"/>
              <a:t>Future report revisions would include updated point source data from one state, and incorporation of Marty </a:t>
            </a:r>
            <a:r>
              <a:rPr lang="en-US" dirty="0" err="1"/>
              <a:t>Risch’s</a:t>
            </a:r>
            <a:r>
              <a:rPr lang="en-US" dirty="0"/>
              <a:t> comments to the extent practical. </a:t>
            </a:r>
          </a:p>
          <a:p>
            <a:pPr lvl="0"/>
            <a:r>
              <a:rPr lang="en-US" dirty="0" smtClean="0"/>
              <a:t>Report title needs to be changed.  Additional discussion of project relevancy and limitations is needed for the report.</a:t>
            </a:r>
          </a:p>
          <a:p>
            <a:pPr lvl="0"/>
            <a:r>
              <a:rPr lang="en-US" dirty="0" smtClean="0"/>
              <a:t>A </a:t>
            </a:r>
            <a:r>
              <a:rPr lang="en-US" dirty="0"/>
              <a:t>final draft is anticipated to go out with agendas for the February 2020 meetings.</a:t>
            </a:r>
          </a:p>
        </p:txBody>
      </p:sp>
    </p:spTree>
    <p:extLst>
      <p:ext uri="{BB962C8B-B14F-4D97-AF65-F5344CB8AC3E}">
        <p14:creationId xmlns:p14="http://schemas.microsoft.com/office/powerpoint/2010/main" val="5674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8636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457200"/>
            <a:ext cx="8229600" cy="609600"/>
          </a:xfrm>
        </p:spPr>
        <p:txBody>
          <a:bodyPr/>
          <a:lstStyle/>
          <a:p>
            <a:r>
              <a:rPr lang="en-US" b="1" dirty="0" smtClean="0"/>
              <a:t>Ad Hoc Mercury Committee Background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1371601"/>
            <a:ext cx="8763000" cy="5127623"/>
          </a:xfrm>
        </p:spPr>
        <p:txBody>
          <a:bodyPr/>
          <a:lstStyle/>
          <a:p>
            <a:pPr lvl="1"/>
            <a:r>
              <a:rPr lang="en-US" sz="2400" b="1" dirty="0" smtClean="0"/>
              <a:t>Ad Hoc Established June, 2015.</a:t>
            </a:r>
          </a:p>
          <a:p>
            <a:pPr lvl="1"/>
            <a:r>
              <a:rPr lang="en-US" sz="2400" b="1" dirty="0" smtClean="0"/>
              <a:t>Held 5 conference calls &amp; meeting Aug. ‘16.</a:t>
            </a:r>
          </a:p>
          <a:p>
            <a:pPr lvl="1"/>
            <a:r>
              <a:rPr lang="en-US" sz="2400" b="1" dirty="0" smtClean="0"/>
              <a:t>Charge:</a:t>
            </a:r>
          </a:p>
          <a:p>
            <a:pPr lvl="2"/>
            <a:r>
              <a:rPr lang="en-US" b="1" dirty="0"/>
              <a:t>Identify what is known and unknown about mercury</a:t>
            </a:r>
            <a:r>
              <a:rPr lang="en-US" b="1" dirty="0" smtClean="0"/>
              <a:t>.</a:t>
            </a:r>
            <a:endParaRPr lang="en-US" b="1" dirty="0"/>
          </a:p>
          <a:p>
            <a:pPr lvl="2"/>
            <a:r>
              <a:rPr lang="en-US" b="1" dirty="0"/>
              <a:t>Determine the value and costs of addressing the unknowns</a:t>
            </a:r>
            <a:r>
              <a:rPr lang="en-US" b="1" dirty="0" smtClean="0"/>
              <a:t>.</a:t>
            </a:r>
            <a:endParaRPr lang="en-US" b="1" dirty="0"/>
          </a:p>
          <a:p>
            <a:pPr lvl="2"/>
            <a:r>
              <a:rPr lang="en-US" b="1" dirty="0"/>
              <a:t>Make recommendations for studies to the Commission</a:t>
            </a:r>
            <a:r>
              <a:rPr lang="en-US" b="1" dirty="0" smtClean="0"/>
              <a:t>.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Work completed by Mercury Ad Hoc:</a:t>
            </a:r>
          </a:p>
          <a:p>
            <a:pPr lvl="2"/>
            <a:r>
              <a:rPr lang="en-US" b="1" dirty="0"/>
              <a:t>Identified available outside data.</a:t>
            </a:r>
          </a:p>
          <a:p>
            <a:pPr lvl="2"/>
            <a:r>
              <a:rPr lang="en-US" b="1" dirty="0"/>
              <a:t>Completed </a:t>
            </a:r>
            <a:r>
              <a:rPr lang="en-US" b="1" dirty="0" smtClean="0"/>
              <a:t>literature review &amp; background report.</a:t>
            </a:r>
            <a:endParaRPr lang="en-US" b="1" dirty="0"/>
          </a:p>
          <a:p>
            <a:pPr lvl="2"/>
            <a:r>
              <a:rPr lang="en-US" b="1" dirty="0"/>
              <a:t>Identified and prioritized information needs.</a:t>
            </a:r>
          </a:p>
          <a:p>
            <a:pPr lvl="2"/>
            <a:r>
              <a:rPr lang="en-US" b="1" dirty="0"/>
              <a:t>Identified a project and schedule to fill in information gaps.</a:t>
            </a:r>
          </a:p>
          <a:p>
            <a:pPr lvl="1"/>
            <a:endParaRPr lang="en-US" b="1" dirty="0" smtClean="0"/>
          </a:p>
          <a:p>
            <a:pPr lvl="1"/>
            <a:endParaRPr lang="en-US" b="1" dirty="0"/>
          </a:p>
          <a:p>
            <a:pPr lvl="2"/>
            <a:endParaRPr lang="en-US" sz="2200" b="1" dirty="0"/>
          </a:p>
          <a:p>
            <a:pPr lvl="2"/>
            <a:endParaRPr lang="en-US" sz="2200" b="1" dirty="0" smtClean="0"/>
          </a:p>
          <a:p>
            <a:pPr lvl="1"/>
            <a:endParaRPr lang="en-US" sz="2400" b="1" dirty="0" smtClean="0"/>
          </a:p>
          <a:p>
            <a:pPr lvl="1"/>
            <a:endParaRPr lang="en-US" sz="2400" b="1" dirty="0"/>
          </a:p>
          <a:p>
            <a:pPr lvl="1"/>
            <a:endParaRPr lang="en-US" sz="2400" b="1" dirty="0" smtClean="0"/>
          </a:p>
          <a:p>
            <a:pPr lvl="1"/>
            <a:endParaRPr lang="en-US" sz="2400" b="1" dirty="0"/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Held 5 conference calls.</a:t>
            </a:r>
          </a:p>
          <a:p>
            <a:pPr lvl="1"/>
            <a:endParaRPr lang="en-US" sz="2400" b="1" dirty="0" smtClean="0"/>
          </a:p>
          <a:p>
            <a:pPr lvl="1"/>
            <a:r>
              <a:rPr lang="en-US" sz="2400" b="1" dirty="0" smtClean="0"/>
              <a:t>1 in-person meeting at ORSANCO Aug. 3.</a:t>
            </a:r>
          </a:p>
          <a:p>
            <a:pPr lvl="1"/>
            <a:endParaRPr lang="en-US" sz="2400" b="1" dirty="0"/>
          </a:p>
          <a:p>
            <a:pPr lvl="2"/>
            <a:endParaRPr lang="en-US" sz="2200" b="1" dirty="0" smtClean="0"/>
          </a:p>
          <a:p>
            <a:pPr lvl="1"/>
            <a:endParaRPr lang="en-US" sz="2400" b="1" dirty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304800" y="5334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76200"/>
            <a:ext cx="8229600" cy="762000"/>
          </a:xfrm>
        </p:spPr>
        <p:txBody>
          <a:bodyPr/>
          <a:lstStyle/>
          <a:p>
            <a:r>
              <a:rPr lang="en-US" b="1" dirty="0" smtClean="0"/>
              <a:t>Committee Membership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533400"/>
            <a:ext cx="8534400" cy="5943600"/>
          </a:xfrm>
        </p:spPr>
        <p:txBody>
          <a:bodyPr/>
          <a:lstStyle/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Stuart Bruny			</a:t>
            </a:r>
            <a:r>
              <a:rPr lang="en-US" sz="1800" dirty="0" smtClean="0">
                <a:solidFill>
                  <a:srgbClr val="000099"/>
                </a:solidFill>
              </a:rPr>
              <a:t>OH Commissioner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Doug Conroe			</a:t>
            </a:r>
            <a:r>
              <a:rPr lang="en-US" sz="1800" dirty="0">
                <a:solidFill>
                  <a:srgbClr val="000099"/>
                </a:solidFill>
              </a:rPr>
              <a:t>NY Commissioner</a:t>
            </a:r>
          </a:p>
          <a:p>
            <a:pPr>
              <a:buNone/>
            </a:pPr>
            <a:r>
              <a:rPr lang="en-US" sz="1800" b="1" strike="sngStrike" dirty="0">
                <a:solidFill>
                  <a:srgbClr val="000099"/>
                </a:solidFill>
              </a:rPr>
              <a:t>Jessica Dexter		</a:t>
            </a:r>
            <a:r>
              <a:rPr lang="en-US" sz="1800" strike="sngStrike" dirty="0" smtClean="0">
                <a:solidFill>
                  <a:srgbClr val="000099"/>
                </a:solidFill>
              </a:rPr>
              <a:t>Environmental Law &amp; Policy Center</a:t>
            </a:r>
            <a:r>
              <a:rPr lang="en-US" sz="1800" dirty="0">
                <a:solidFill>
                  <a:srgbClr val="000099"/>
                </a:solidFill>
              </a:rPr>
              <a:t>	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George Elmaraghy		</a:t>
            </a:r>
            <a:r>
              <a:rPr lang="en-US" sz="1800" dirty="0" smtClean="0">
                <a:solidFill>
                  <a:srgbClr val="000099"/>
                </a:solidFill>
              </a:rPr>
              <a:t>Federal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Erich Emery			</a:t>
            </a:r>
            <a:r>
              <a:rPr lang="en-US" sz="1800" dirty="0" smtClean="0">
                <a:solidFill>
                  <a:srgbClr val="000099"/>
                </a:solidFill>
              </a:rPr>
              <a:t>US Army Corps of Engineers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Tom FitzGerald		</a:t>
            </a:r>
            <a:r>
              <a:rPr lang="en-US" sz="1800" dirty="0" smtClean="0">
                <a:solidFill>
                  <a:srgbClr val="000099"/>
                </a:solidFill>
              </a:rPr>
              <a:t>Federal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Madeline Fleisher		</a:t>
            </a:r>
            <a:r>
              <a:rPr lang="en-US" sz="1800" dirty="0" smtClean="0">
                <a:solidFill>
                  <a:srgbClr val="000099"/>
                </a:solidFill>
              </a:rPr>
              <a:t>Environmental Law &amp; Policy Center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Toby Frevert			</a:t>
            </a:r>
            <a:r>
              <a:rPr lang="en-US" sz="1800" dirty="0" smtClean="0">
                <a:solidFill>
                  <a:srgbClr val="000099"/>
                </a:solidFill>
              </a:rPr>
              <a:t>IL Commissioner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Eileen Hack			</a:t>
            </a:r>
            <a:r>
              <a:rPr lang="en-US" sz="1800" dirty="0">
                <a:solidFill>
                  <a:srgbClr val="000099"/>
                </a:solidFill>
              </a:rPr>
              <a:t>IDEM</a:t>
            </a:r>
          </a:p>
          <a:p>
            <a:pPr>
              <a:buNone/>
            </a:pPr>
            <a:r>
              <a:rPr lang="en-US" sz="1800" b="1" strike="sngStrike" dirty="0" smtClean="0">
                <a:solidFill>
                  <a:srgbClr val="000099"/>
                </a:solidFill>
              </a:rPr>
              <a:t>Tim Henry			</a:t>
            </a:r>
            <a:r>
              <a:rPr lang="en-US" sz="1800" strike="sngStrike" dirty="0" smtClean="0">
                <a:solidFill>
                  <a:srgbClr val="000099"/>
                </a:solidFill>
              </a:rPr>
              <a:t>USEPA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John Kupke (Chair)		</a:t>
            </a:r>
            <a:r>
              <a:rPr lang="en-US" sz="1800" dirty="0" smtClean="0">
                <a:solidFill>
                  <a:srgbClr val="000099"/>
                </a:solidFill>
              </a:rPr>
              <a:t>IN Commissioner</a:t>
            </a:r>
          </a:p>
          <a:p>
            <a:pPr>
              <a:buNone/>
            </a:pPr>
            <a:r>
              <a:rPr lang="en-US" sz="1800" b="1" dirty="0">
                <a:solidFill>
                  <a:srgbClr val="000099"/>
                </a:solidFill>
              </a:rPr>
              <a:t>Ron Lovan			</a:t>
            </a:r>
            <a:r>
              <a:rPr lang="en-US" sz="1800" dirty="0">
                <a:solidFill>
                  <a:srgbClr val="000099"/>
                </a:solidFill>
              </a:rPr>
              <a:t>Commission Chairman (Kentucky)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Paul Novak			</a:t>
            </a:r>
            <a:r>
              <a:rPr lang="en-US" sz="1800" dirty="0" smtClean="0">
                <a:solidFill>
                  <a:srgbClr val="000099"/>
                </a:solidFill>
              </a:rPr>
              <a:t>IDEM/TEC NPDES Chair</a:t>
            </a:r>
          </a:p>
          <a:p>
            <a:pPr>
              <a:buNone/>
            </a:pPr>
            <a:r>
              <a:rPr lang="en-US" sz="1800" b="1" strike="sngStrike" dirty="0" smtClean="0">
                <a:solidFill>
                  <a:srgbClr val="000099"/>
                </a:solidFill>
              </a:rPr>
              <a:t>Eric Nygaard			</a:t>
            </a:r>
            <a:r>
              <a:rPr lang="en-US" sz="1800" strike="sngStrike" dirty="0" smtClean="0">
                <a:solidFill>
                  <a:srgbClr val="000099"/>
                </a:solidFill>
              </a:rPr>
              <a:t>OEPA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Ron Potesta			</a:t>
            </a:r>
            <a:r>
              <a:rPr lang="en-US" sz="1800" dirty="0" smtClean="0">
                <a:solidFill>
                  <a:srgbClr val="000099"/>
                </a:solidFill>
              </a:rPr>
              <a:t>WV Commissioner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Rob Reash			</a:t>
            </a:r>
            <a:r>
              <a:rPr lang="en-US" sz="1800" dirty="0" smtClean="0">
                <a:solidFill>
                  <a:srgbClr val="000099"/>
                </a:solidFill>
              </a:rPr>
              <a:t>Power Industry Advisory Committee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Martin Risch			</a:t>
            </a:r>
            <a:r>
              <a:rPr lang="en-US" sz="1800" dirty="0" smtClean="0">
                <a:solidFill>
                  <a:srgbClr val="000099"/>
                </a:solidFill>
              </a:rPr>
              <a:t>USGS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99"/>
                </a:solidFill>
              </a:rPr>
              <a:t>Mike Wilson			</a:t>
            </a:r>
            <a:r>
              <a:rPr lang="en-US" sz="1800" dirty="0" smtClean="0">
                <a:solidFill>
                  <a:srgbClr val="000099"/>
                </a:solidFill>
              </a:rPr>
              <a:t>NY Commissioner</a:t>
            </a:r>
          </a:p>
          <a:p>
            <a:pPr>
              <a:buNone/>
            </a:pPr>
            <a:endParaRPr lang="en-US" sz="1800" b="1" dirty="0" smtClean="0">
              <a:solidFill>
                <a:srgbClr val="000099"/>
              </a:solidFill>
            </a:endParaRPr>
          </a:p>
          <a:p>
            <a:endParaRPr lang="en-US" sz="18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974725" y="61325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10600" cy="609600"/>
          </a:xfrm>
        </p:spPr>
        <p:txBody>
          <a:bodyPr/>
          <a:lstStyle/>
          <a:p>
            <a:r>
              <a:rPr lang="en-US" b="1" dirty="0" smtClean="0"/>
              <a:t>Ad Hoc Committee Identified Information Needs</a:t>
            </a:r>
            <a:endParaRPr lang="en-US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0763"/>
          </a:xfrm>
        </p:spPr>
        <p:txBody>
          <a:bodyPr/>
          <a:lstStyle/>
          <a:p>
            <a:r>
              <a:rPr lang="en-US" b="1" dirty="0" smtClean="0"/>
              <a:t>Priority #1:	 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Mass Balance to quantify and apportion sources of mercury in Ohio River.  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Are point sources having an impact and what is the magnitude of the impact?</a:t>
            </a:r>
          </a:p>
          <a:p>
            <a:pPr lvl="1"/>
            <a:endParaRPr lang="en-US" b="1" dirty="0" smtClean="0"/>
          </a:p>
          <a:p>
            <a:pPr lvl="1"/>
            <a:r>
              <a:rPr lang="en-US" b="1" dirty="0" smtClean="0"/>
              <a:t>These questions could lead towards development of management scenarios.</a:t>
            </a:r>
          </a:p>
          <a:p>
            <a:endParaRPr lang="en-US" b="1" dirty="0" smtClean="0"/>
          </a:p>
          <a:p>
            <a:pPr lvl="1">
              <a:buNone/>
            </a:pPr>
            <a:endParaRPr lang="en-US" sz="2400" b="1" dirty="0" smtClean="0"/>
          </a:p>
          <a:p>
            <a:pPr lvl="1"/>
            <a:endParaRPr lang="en-US" sz="2400" b="1" dirty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dirty="0" smtClean="0"/>
              <a:t>Ad Hoc Committee Recommended Study to Complete a Mercury Mass Balance for the Ohio River.</a:t>
            </a:r>
            <a:endParaRPr lang="en-US" b="1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828800"/>
            <a:ext cx="8458200" cy="5638800"/>
          </a:xfrm>
        </p:spPr>
        <p:txBody>
          <a:bodyPr/>
          <a:lstStyle/>
          <a:p>
            <a:r>
              <a:rPr lang="en-US" b="1" dirty="0" smtClean="0"/>
              <a:t>Considered various approaches.</a:t>
            </a:r>
          </a:p>
          <a:p>
            <a:r>
              <a:rPr lang="en-US" b="1" dirty="0" smtClean="0"/>
              <a:t>Decided on a point source focus.</a:t>
            </a:r>
          </a:p>
          <a:p>
            <a:r>
              <a:rPr lang="en-US" b="1" dirty="0" smtClean="0"/>
              <a:t>Relies heavily on existing studies and information.</a:t>
            </a:r>
          </a:p>
          <a:p>
            <a:r>
              <a:rPr lang="en-US" b="1" dirty="0" smtClean="0"/>
              <a:t>Very low cost project.  Completed with existing staff.  No special studies/surveys/projects needed to complete the effort.</a:t>
            </a:r>
          </a:p>
          <a:p>
            <a:r>
              <a:rPr lang="en-US" b="1" dirty="0" smtClean="0"/>
              <a:t>Project recommended Oct. 2016</a:t>
            </a:r>
            <a:endParaRPr lang="en-US" b="1" dirty="0"/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62000" y="1600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74638"/>
            <a:ext cx="8229600" cy="1143000"/>
          </a:xfrm>
        </p:spPr>
        <p:txBody>
          <a:bodyPr/>
          <a:lstStyle/>
          <a:p>
            <a:r>
              <a:rPr lang="en-US" b="1" dirty="0" smtClean="0"/>
              <a:t>Background on Hg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11763"/>
          </a:xfrm>
        </p:spPr>
        <p:txBody>
          <a:bodyPr>
            <a:normAutofit/>
          </a:bodyPr>
          <a:lstStyle/>
          <a:p>
            <a:r>
              <a:rPr lang="en-US" b="1" dirty="0" smtClean="0"/>
              <a:t>Hg is a natural, trace element found everywhere</a:t>
            </a:r>
          </a:p>
          <a:p>
            <a:endParaRPr lang="en-US" b="1" dirty="0" smtClean="0"/>
          </a:p>
          <a:p>
            <a:r>
              <a:rPr lang="en-US" b="1" dirty="0" smtClean="0"/>
              <a:t>Global Pollutant – Atmospheric emissions.</a:t>
            </a:r>
          </a:p>
          <a:p>
            <a:endParaRPr lang="en-US" b="1" dirty="0" smtClean="0"/>
          </a:p>
          <a:p>
            <a:r>
              <a:rPr lang="en-US" b="1" dirty="0" smtClean="0"/>
              <a:t>Has toxicological risks to humans &amp; wildlife</a:t>
            </a:r>
          </a:p>
          <a:p>
            <a:pPr lvl="1"/>
            <a:r>
              <a:rPr lang="en-US" b="1" dirty="0" smtClean="0"/>
              <a:t>Main exposure to humans is fish-consumption</a:t>
            </a:r>
          </a:p>
          <a:p>
            <a:endParaRPr lang="en-US" b="1" dirty="0" smtClean="0"/>
          </a:p>
          <a:p>
            <a:r>
              <a:rPr lang="en-US" b="1" dirty="0" smtClean="0"/>
              <a:t>Hg is responsible for Fish Consumption Advisories in all 50 states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863600" y="9144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432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39762"/>
          </a:xfrm>
        </p:spPr>
        <p:txBody>
          <a:bodyPr/>
          <a:lstStyle/>
          <a:p>
            <a:r>
              <a:rPr lang="en-US" dirty="0" smtClean="0"/>
              <a:t>Mass Balance Diagram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609600" y="3581400"/>
            <a:ext cx="7924800" cy="381000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Ohio River</a:t>
            </a:r>
            <a:endParaRPr lang="en-US" b="1" dirty="0"/>
          </a:p>
        </p:txBody>
      </p:sp>
      <p:sp>
        <p:nvSpPr>
          <p:cNvPr id="6" name="Down Arrow 5"/>
          <p:cNvSpPr/>
          <p:nvPr/>
        </p:nvSpPr>
        <p:spPr>
          <a:xfrm>
            <a:off x="711131" y="2743200"/>
            <a:ext cx="508069" cy="9144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0" y="944562"/>
            <a:ext cx="2133600" cy="172243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Trib Watershed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Atmospheric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Point Source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96931" y="2971800"/>
            <a:ext cx="2561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Trib Instream Sampling</a:t>
            </a:r>
            <a:endParaRPr lang="en-US" dirty="0"/>
          </a:p>
        </p:txBody>
      </p:sp>
      <p:cxnSp>
        <p:nvCxnSpPr>
          <p:cNvPr id="14" name="Straight Connector 13"/>
          <p:cNvCxnSpPr>
            <a:stCxn id="3" idx="6"/>
          </p:cNvCxnSpPr>
          <p:nvPr/>
        </p:nvCxnSpPr>
        <p:spPr>
          <a:xfrm>
            <a:off x="1213851" y="3056669"/>
            <a:ext cx="286835" cy="1036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240216" y="4038600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Mainstem</a:t>
            </a:r>
            <a:r>
              <a:rPr lang="en-US" dirty="0" smtClean="0"/>
              <a:t> Instream Sampling</a:t>
            </a:r>
            <a:endParaRPr lang="en-US" dirty="0"/>
          </a:p>
        </p:txBody>
      </p:sp>
      <p:cxnSp>
        <p:nvCxnSpPr>
          <p:cNvPr id="17" name="Straight Connector 16"/>
          <p:cNvCxnSpPr>
            <a:stCxn id="30" idx="5"/>
          </p:cNvCxnSpPr>
          <p:nvPr/>
        </p:nvCxnSpPr>
        <p:spPr>
          <a:xfrm>
            <a:off x="3064488" y="3941483"/>
            <a:ext cx="233072" cy="2495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9220200" y="3657600"/>
            <a:ext cx="2133600" cy="172243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Trib Watershed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Atmospheric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Point Source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9220200" y="1828800"/>
            <a:ext cx="2133600" cy="172243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Trib Watershed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Atmospheric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Point Source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9220200" y="0"/>
            <a:ext cx="2133600" cy="172243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Trib Watershed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Atmospheric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Point Source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457200" y="4906962"/>
            <a:ext cx="2133600" cy="172243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Trib Watershed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Atmospheric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Point Source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4" name="Up Arrow 23"/>
          <p:cNvSpPr/>
          <p:nvPr/>
        </p:nvSpPr>
        <p:spPr>
          <a:xfrm>
            <a:off x="1098619" y="3886200"/>
            <a:ext cx="511940" cy="1020762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705858" y="4507468"/>
            <a:ext cx="2561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Trib Instream Sampling</a:t>
            </a:r>
            <a:endParaRPr lang="en-US" dirty="0"/>
          </a:p>
        </p:txBody>
      </p:sp>
      <p:cxnSp>
        <p:nvCxnSpPr>
          <p:cNvPr id="28" name="Straight Connector 27"/>
          <p:cNvCxnSpPr>
            <a:stCxn id="37" idx="6"/>
          </p:cNvCxnSpPr>
          <p:nvPr/>
        </p:nvCxnSpPr>
        <p:spPr>
          <a:xfrm>
            <a:off x="1592857" y="4543299"/>
            <a:ext cx="203302" cy="2468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Down Arrow 31"/>
          <p:cNvSpPr/>
          <p:nvPr/>
        </p:nvSpPr>
        <p:spPr>
          <a:xfrm>
            <a:off x="5418454" y="2607833"/>
            <a:ext cx="531377" cy="100584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4728527" y="868362"/>
            <a:ext cx="2133600" cy="172243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Trib Watershed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Atmospheric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+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Point Source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125458" y="2895600"/>
            <a:ext cx="2561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Trib Instream Sampling</a:t>
            </a:r>
            <a:endParaRPr lang="en-US" dirty="0"/>
          </a:p>
        </p:txBody>
      </p:sp>
      <p:cxnSp>
        <p:nvCxnSpPr>
          <p:cNvPr id="36" name="Straight Connector 35"/>
          <p:cNvCxnSpPr>
            <a:stCxn id="38" idx="6"/>
          </p:cNvCxnSpPr>
          <p:nvPr/>
        </p:nvCxnSpPr>
        <p:spPr>
          <a:xfrm>
            <a:off x="5928540" y="2936245"/>
            <a:ext cx="255215" cy="439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40" idx="2"/>
          </p:cNvCxnSpPr>
          <p:nvPr/>
        </p:nvCxnSpPr>
        <p:spPr>
          <a:xfrm flipV="1">
            <a:off x="6400800" y="3812104"/>
            <a:ext cx="701297" cy="3788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657600" y="5562600"/>
            <a:ext cx="4459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Atmospheric + PS = Instream</a:t>
            </a:r>
            <a:endParaRPr lang="en-US" sz="2400" b="1" dirty="0"/>
          </a:p>
        </p:txBody>
      </p:sp>
      <p:sp>
        <p:nvSpPr>
          <p:cNvPr id="3" name="Oval 2"/>
          <p:cNvSpPr/>
          <p:nvPr/>
        </p:nvSpPr>
        <p:spPr>
          <a:xfrm>
            <a:off x="756651" y="2828069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674243" y="3551238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135657" y="4314699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5471340" y="2707645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102097" y="3583504"/>
            <a:ext cx="457200" cy="457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26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Mass Balance/Source Apportionment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6783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1)  Calculate mass loads in Ohio River.</a:t>
            </a:r>
          </a:p>
          <a:p>
            <a:pPr lvl="2"/>
            <a:r>
              <a:rPr lang="en-US" sz="2200" b="1" dirty="0" smtClean="0"/>
              <a:t>Based on existing studies.</a:t>
            </a:r>
          </a:p>
          <a:p>
            <a:pPr lvl="2"/>
            <a:r>
              <a:rPr lang="en-US" sz="2200" b="1" dirty="0" smtClean="0"/>
              <a:t>Adjust data to </a:t>
            </a:r>
            <a:r>
              <a:rPr lang="en-US" sz="2200" b="1" dirty="0" err="1" smtClean="0"/>
              <a:t>trib</a:t>
            </a:r>
            <a:r>
              <a:rPr lang="en-US" sz="2200" b="1" dirty="0" smtClean="0"/>
              <a:t> timeframe Nov. ‘15-Oct. ‘16. </a:t>
            </a:r>
          </a:p>
          <a:p>
            <a:pPr lvl="1"/>
            <a:endParaRPr lang="en-US" b="1" dirty="0" smtClean="0"/>
          </a:p>
          <a:p>
            <a:pPr>
              <a:buNone/>
            </a:pPr>
            <a:r>
              <a:rPr lang="en-US" b="1" dirty="0" smtClean="0"/>
              <a:t>2)  Calculate mass loads from 15 largest </a:t>
            </a:r>
            <a:r>
              <a:rPr lang="en-US" b="1" dirty="0" err="1" smtClean="0"/>
              <a:t>tribs</a:t>
            </a:r>
            <a:r>
              <a:rPr lang="en-US" b="1" dirty="0" smtClean="0"/>
              <a:t>.</a:t>
            </a:r>
          </a:p>
          <a:p>
            <a:pPr lvl="2"/>
            <a:r>
              <a:rPr lang="en-US" sz="2200" b="1" dirty="0" smtClean="0"/>
              <a:t>Accounts for approx. 85% of watershed.</a:t>
            </a:r>
          </a:p>
          <a:p>
            <a:pPr lvl="2"/>
            <a:r>
              <a:rPr lang="en-US" sz="2200" b="1" dirty="0" smtClean="0"/>
              <a:t>Based on sampling effort – Nov ‘15 to Oct. ‘16.</a:t>
            </a:r>
          </a:p>
          <a:p>
            <a:pPr marL="914400" lvl="2" indent="0">
              <a:buNone/>
            </a:pPr>
            <a:endParaRPr lang="en-US" sz="2200" b="1" dirty="0" smtClean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/>
              <a:t>Mass Balance/Source Apportionment (cont.)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915400" cy="46783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3)  Calc. Point Source Loads.</a:t>
            </a:r>
          </a:p>
          <a:p>
            <a:pPr lvl="2"/>
            <a:r>
              <a:rPr lang="en-US" sz="2200" b="1" dirty="0" smtClean="0"/>
              <a:t>Use USEPA ECHO data base.</a:t>
            </a:r>
          </a:p>
          <a:p>
            <a:pPr lvl="2"/>
            <a:r>
              <a:rPr lang="en-US" sz="2200" b="1" dirty="0" smtClean="0"/>
              <a:t>Align with </a:t>
            </a:r>
            <a:r>
              <a:rPr lang="en-US" sz="2200" b="1" dirty="0" err="1" smtClean="0"/>
              <a:t>trib</a:t>
            </a:r>
            <a:r>
              <a:rPr lang="en-US" sz="2200" b="1" dirty="0" smtClean="0"/>
              <a:t> sampling Nov ‘15-Oct ‘16</a:t>
            </a:r>
            <a:endParaRPr lang="en-US" b="1" dirty="0" smtClean="0"/>
          </a:p>
          <a:p>
            <a:endParaRPr lang="en-US" sz="2800" b="1" dirty="0" smtClean="0"/>
          </a:p>
          <a:p>
            <a:pPr>
              <a:buNone/>
            </a:pPr>
            <a:r>
              <a:rPr lang="en-US" b="1" dirty="0" smtClean="0"/>
              <a:t>4)  Putting It All Together.</a:t>
            </a:r>
            <a:endParaRPr lang="en-US" sz="2200" b="1" dirty="0" smtClean="0"/>
          </a:p>
          <a:p>
            <a:pPr lvl="2"/>
            <a:r>
              <a:rPr lang="en-US" sz="2200" b="1" dirty="0" smtClean="0"/>
              <a:t>Instream = PS + Atmospheric</a:t>
            </a:r>
          </a:p>
          <a:p>
            <a:pPr lvl="2"/>
            <a:r>
              <a:rPr lang="en-US" sz="2200" b="1" dirty="0" smtClean="0"/>
              <a:t>Percent source contributions to instream.</a:t>
            </a:r>
          </a:p>
          <a:p>
            <a:pPr lvl="2"/>
            <a:r>
              <a:rPr lang="en-US" sz="2200" b="1" dirty="0" smtClean="0"/>
              <a:t>Nov ’15-Oct ‘16.</a:t>
            </a:r>
          </a:p>
          <a:p>
            <a:pPr lvl="2">
              <a:buNone/>
            </a:pPr>
            <a:endParaRPr lang="en-US" sz="2200" b="1" dirty="0" smtClean="0"/>
          </a:p>
          <a:p>
            <a:endParaRPr lang="en-US" sz="2800" b="1" dirty="0" smtClean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762000" y="12192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lling points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9933"/>
      </a:accent1>
      <a:accent2>
        <a:srgbClr val="DBA215"/>
      </a:accent2>
      <a:accent3>
        <a:srgbClr val="FFFFFF"/>
      </a:accent3>
      <a:accent4>
        <a:srgbClr val="000000"/>
      </a:accent4>
      <a:accent5>
        <a:srgbClr val="FFCAAD"/>
      </a:accent5>
      <a:accent6>
        <a:srgbClr val="C69212"/>
      </a:accent6>
      <a:hlink>
        <a:srgbClr val="0066CC"/>
      </a:hlink>
      <a:folHlink>
        <a:srgbClr val="DDDDDD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933"/>
        </a:accent1>
        <a:accent2>
          <a:srgbClr val="DBA215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C69212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points presentation</Template>
  <TotalTime>2516</TotalTime>
  <Words>1290</Words>
  <Application>Microsoft Office PowerPoint</Application>
  <PresentationFormat>On-screen Show (4:3)</PresentationFormat>
  <Paragraphs>323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Verdana</vt:lpstr>
      <vt:lpstr>Selling points presentation</vt:lpstr>
      <vt:lpstr>Office Theme</vt:lpstr>
      <vt:lpstr>Status of Ohio River Basin Mercury Loading Analysis Project</vt:lpstr>
      <vt:lpstr>Ad Hoc Mercury Committee Background</vt:lpstr>
      <vt:lpstr>Committee Membership</vt:lpstr>
      <vt:lpstr>Ad Hoc Committee Identified Information Needs</vt:lpstr>
      <vt:lpstr>Ad Hoc Committee Recommended Study to Complete a Mercury Mass Balance for the Ohio River.</vt:lpstr>
      <vt:lpstr>Background on Hg</vt:lpstr>
      <vt:lpstr>Mass Balance Diagram</vt:lpstr>
      <vt:lpstr>Mass Balance/Source Apportionment</vt:lpstr>
      <vt:lpstr>Mass Balance/Source Apportionment (cont.)</vt:lpstr>
      <vt:lpstr>Geographic Scope of Project</vt:lpstr>
      <vt:lpstr>Tributary Mass Balance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Results of August, 2019 Ad Hoc Committee Call</vt:lpstr>
      <vt:lpstr>Project Status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 Heath</dc:creator>
  <cp:lastModifiedBy>Bridget Taylor</cp:lastModifiedBy>
  <cp:revision>199</cp:revision>
  <cp:lastPrinted>2019-10-02T18:19:33Z</cp:lastPrinted>
  <dcterms:created xsi:type="dcterms:W3CDTF">2016-09-16T13:54:06Z</dcterms:created>
  <dcterms:modified xsi:type="dcterms:W3CDTF">2019-10-04T14:49:08Z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TC011038911033</vt:lpwstr>
  </property>
</Properties>
</file>