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34"/>
  </p:notesMasterIdLst>
  <p:handoutMasterIdLst>
    <p:handoutMasterId r:id="rId35"/>
  </p:handoutMasterIdLst>
  <p:sldIdLst>
    <p:sldId id="257" r:id="rId3"/>
    <p:sldId id="262" r:id="rId4"/>
    <p:sldId id="298" r:id="rId5"/>
    <p:sldId id="276" r:id="rId6"/>
    <p:sldId id="273" r:id="rId7"/>
    <p:sldId id="264" r:id="rId8"/>
    <p:sldId id="271" r:id="rId9"/>
    <p:sldId id="266" r:id="rId10"/>
    <p:sldId id="268" r:id="rId11"/>
    <p:sldId id="269" r:id="rId12"/>
    <p:sldId id="275" r:id="rId13"/>
    <p:sldId id="296" r:id="rId14"/>
    <p:sldId id="297" r:id="rId15"/>
    <p:sldId id="294" r:id="rId16"/>
    <p:sldId id="295" r:id="rId17"/>
    <p:sldId id="277" r:id="rId18"/>
    <p:sldId id="278" r:id="rId19"/>
    <p:sldId id="279" r:id="rId20"/>
    <p:sldId id="290" r:id="rId21"/>
    <p:sldId id="302" r:id="rId22"/>
    <p:sldId id="281" r:id="rId23"/>
    <p:sldId id="282" r:id="rId24"/>
    <p:sldId id="283" r:id="rId25"/>
    <p:sldId id="287" r:id="rId26"/>
    <p:sldId id="289" r:id="rId27"/>
    <p:sldId id="288" r:id="rId28"/>
    <p:sldId id="299" r:id="rId29"/>
    <p:sldId id="292" r:id="rId30"/>
    <p:sldId id="291" r:id="rId31"/>
    <p:sldId id="286" r:id="rId32"/>
    <p:sldId id="301"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8569"/>
    <a:srgbClr val="256EAB"/>
    <a:srgbClr val="277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38" autoAdjust="0"/>
    <p:restoredTop sz="94660"/>
  </p:normalViewPr>
  <p:slideViewPr>
    <p:cSldViewPr snapToGrid="0">
      <p:cViewPr varScale="1">
        <p:scale>
          <a:sx n="77" d="100"/>
          <a:sy n="77" d="100"/>
        </p:scale>
        <p:origin x="132" y="768"/>
      </p:cViewPr>
      <p:guideLst>
        <p:guide orient="horz" pos="2160"/>
        <p:guide pos="3840"/>
      </p:guideLst>
    </p:cSldViewPr>
  </p:slideViewPr>
  <p:notesTextViewPr>
    <p:cViewPr>
      <p:scale>
        <a:sx n="3" d="2"/>
        <a:sy n="3" d="2"/>
      </p:scale>
      <p:origin x="0" y="0"/>
    </p:cViewPr>
  </p:notesTextViewPr>
  <p:sorterViewPr>
    <p:cViewPr>
      <p:scale>
        <a:sx n="100" d="100"/>
        <a:sy n="100" d="100"/>
      </p:scale>
      <p:origin x="0" y="-5502"/>
    </p:cViewPr>
  </p:sorterViewPr>
  <p:notesViewPr>
    <p:cSldViewPr snapToGrid="0">
      <p:cViewPr varScale="1">
        <p:scale>
          <a:sx n="79" d="100"/>
          <a:sy n="79" d="100"/>
        </p:scale>
        <p:origin x="202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E:\New%20River\TAC%20%234\Working%20Files\Copy%20of%20graphics.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2" Type="http://schemas.openxmlformats.org/officeDocument/2006/relationships/oleObject" Target="file:///E:\Land%20Div\2018%20Seminar\Data%20Prep\ROA%20River%20Sediment%20data%20mar%20modified%202.xls"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file:///E:\Land%20Div\2018%20Seminar\Data%20Prep\ROA%20River%20Sediment%20data%20mar%20modified%202.xls"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Relative</a:t>
            </a:r>
            <a:r>
              <a:rPr lang="en-US" baseline="0"/>
              <a:t> Contribution (%) of different PCB sources to the Lower New River</a:t>
            </a:r>
            <a:endParaRPr lang="en-US"/>
          </a:p>
        </c:rich>
      </c:tx>
      <c:layout/>
      <c:overlay val="0"/>
    </c:title>
    <c:autoTitleDeleted val="0"/>
    <c:plotArea>
      <c:layout>
        <c:manualLayout>
          <c:layoutTarget val="inner"/>
          <c:xMode val="edge"/>
          <c:yMode val="edge"/>
          <c:x val="6.455145029948188E-2"/>
          <c:y val="0.23559480740583141"/>
          <c:w val="0.47658944074298432"/>
          <c:h val="0.66980137617933344"/>
        </c:manualLayout>
      </c:layout>
      <c:pieChart>
        <c:varyColors val="1"/>
        <c:ser>
          <c:idx val="0"/>
          <c:order val="0"/>
          <c:dLbls>
            <c:spPr>
              <a:noFill/>
              <a:ln>
                <a:noFill/>
              </a:ln>
              <a:effectLst/>
            </c:spPr>
            <c:txPr>
              <a:bodyPr/>
              <a:lstStyle/>
              <a:p>
                <a:pPr>
                  <a:defRPr sz="1400" b="1"/>
                </a:pPr>
                <a:endParaRPr lang="en-US"/>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'Rel % diff pie graph'!$A$1:$A$9</c:f>
              <c:strCache>
                <c:ptCount val="9"/>
                <c:pt idx="0">
                  <c:v>Permitted Facilities</c:v>
                </c:pt>
                <c:pt idx="1">
                  <c:v>MS4 Permits</c:v>
                </c:pt>
                <c:pt idx="2">
                  <c:v>Atmospheric Deposition</c:v>
                </c:pt>
                <c:pt idx="3">
                  <c:v>Boundary inputs</c:v>
                </c:pt>
                <c:pt idx="4">
                  <c:v>Streambed sediment</c:v>
                </c:pt>
                <c:pt idx="5">
                  <c:v>Spills</c:v>
                </c:pt>
                <c:pt idx="6">
                  <c:v>Uncharacterized sources</c:v>
                </c:pt>
                <c:pt idx="7">
                  <c:v>Railyards</c:v>
                </c:pt>
                <c:pt idx="8">
                  <c:v>Contaminated Sites</c:v>
                </c:pt>
              </c:strCache>
            </c:strRef>
          </c:cat>
          <c:val>
            <c:numRef>
              <c:f>'Rel % diff pie graph'!$B$1:$B$9</c:f>
              <c:numCache>
                <c:formatCode>General</c:formatCode>
                <c:ptCount val="9"/>
                <c:pt idx="0">
                  <c:v>54</c:v>
                </c:pt>
                <c:pt idx="1">
                  <c:v>17</c:v>
                </c:pt>
                <c:pt idx="2">
                  <c:v>1</c:v>
                </c:pt>
                <c:pt idx="3">
                  <c:v>17</c:v>
                </c:pt>
                <c:pt idx="4">
                  <c:v>0.5</c:v>
                </c:pt>
                <c:pt idx="5">
                  <c:v>0.2</c:v>
                </c:pt>
                <c:pt idx="6">
                  <c:v>11</c:v>
                </c:pt>
                <c:pt idx="7">
                  <c:v>0.2</c:v>
                </c:pt>
                <c:pt idx="8">
                  <c:v>0.25</c:v>
                </c:pt>
              </c:numCache>
            </c:numRef>
          </c:val>
          <c:extLst>
            <c:ext xmlns:c16="http://schemas.microsoft.com/office/drawing/2014/chart" uri="{C3380CC4-5D6E-409C-BE32-E72D297353CC}">
              <c16:uniqueId val="{00000000-EF12-47B1-A817-225AFE35738A}"/>
            </c:ext>
          </c:extLst>
        </c:ser>
        <c:dLbls>
          <c:showLegendKey val="0"/>
          <c:showVal val="0"/>
          <c:showCatName val="0"/>
          <c:showSerName val="0"/>
          <c:showPercent val="1"/>
          <c:showBubbleSize val="0"/>
          <c:showLeaderLines val="1"/>
        </c:dLbls>
        <c:firstSliceAng val="0"/>
      </c:pieChart>
    </c:plotArea>
    <c:legend>
      <c:legendPos val="r"/>
      <c:layout>
        <c:manualLayout>
          <c:xMode val="edge"/>
          <c:yMode val="edge"/>
          <c:x val="0.58859832424792946"/>
          <c:y val="0.18156487195857268"/>
          <c:w val="0.39858116293155788"/>
          <c:h val="0.81843512804142726"/>
        </c:manualLayout>
      </c:layout>
      <c:overlay val="0"/>
      <c:txPr>
        <a:bodyPr/>
        <a:lstStyle/>
        <a:p>
          <a:pPr>
            <a:defRPr sz="1400" b="1"/>
          </a:pPr>
          <a:endParaRPr lang="en-US"/>
        </a:p>
      </c:txPr>
    </c:legend>
    <c:plotVisOnly val="1"/>
    <c:dispBlanksAs val="zero"/>
    <c:showDLblsOverMax val="0"/>
  </c:chart>
  <c:spPr>
    <a:solidFill>
      <a:srgbClr val="FFFFFF"/>
    </a:solidFill>
    <a:ln w="12700">
      <a:solidFill>
        <a:sysClr val="windowText" lastClr="000000"/>
      </a:solid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'sed graph'!$E$1</c:f>
              <c:strCache>
                <c:ptCount val="1"/>
                <c:pt idx="0">
                  <c:v>mono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graph'!$E$2:$E$10</c:f>
              <c:numCache>
                <c:formatCode>0.000</c:formatCode>
                <c:ptCount val="9"/>
                <c:pt idx="0">
                  <c:v>2.6683201361905502E-3</c:v>
                </c:pt>
                <c:pt idx="1">
                  <c:v>1.6565042459642876E-3</c:v>
                </c:pt>
                <c:pt idx="2">
                  <c:v>2.5082833200331888E-3</c:v>
                </c:pt>
                <c:pt idx="3">
                  <c:v>1.0347239750441565E-3</c:v>
                </c:pt>
                <c:pt idx="4">
                  <c:v>4.2421065298795977E-4</c:v>
                </c:pt>
                <c:pt idx="5">
                  <c:v>4.384984267511864E-3</c:v>
                </c:pt>
                <c:pt idx="6">
                  <c:v>5.5338630670764138E-3</c:v>
                </c:pt>
                <c:pt idx="7">
                  <c:v>3.7540238404329472E-4</c:v>
                </c:pt>
                <c:pt idx="8">
                  <c:v>1.1522852231072298E-4</c:v>
                </c:pt>
              </c:numCache>
            </c:numRef>
          </c:val>
          <c:extLst>
            <c:ext xmlns:c16="http://schemas.microsoft.com/office/drawing/2014/chart" uri="{C3380CC4-5D6E-409C-BE32-E72D297353CC}">
              <c16:uniqueId val="{00000000-3B0E-458A-9C24-E411E7DD3945}"/>
            </c:ext>
          </c:extLst>
        </c:ser>
        <c:ser>
          <c:idx val="1"/>
          <c:order val="1"/>
          <c:tx>
            <c:strRef>
              <c:f>'sed graph'!$F$1</c:f>
              <c:strCache>
                <c:ptCount val="1"/>
                <c:pt idx="0">
                  <c:v>di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graph'!$F$2:$F$10</c:f>
              <c:numCache>
                <c:formatCode>0.000</c:formatCode>
                <c:ptCount val="9"/>
                <c:pt idx="0">
                  <c:v>1.0965489942957334E-2</c:v>
                </c:pt>
                <c:pt idx="1">
                  <c:v>7.3010155153790918E-2</c:v>
                </c:pt>
                <c:pt idx="2">
                  <c:v>3.5814328983059716E-2</c:v>
                </c:pt>
                <c:pt idx="3">
                  <c:v>2.2312480769534106E-2</c:v>
                </c:pt>
                <c:pt idx="4">
                  <c:v>9.7016803887868541E-3</c:v>
                </c:pt>
                <c:pt idx="5">
                  <c:v>0.11135549239659402</c:v>
                </c:pt>
                <c:pt idx="6">
                  <c:v>0.1109808400422348</c:v>
                </c:pt>
                <c:pt idx="7">
                  <c:v>2.443685577686316E-3</c:v>
                </c:pt>
                <c:pt idx="8">
                  <c:v>1.1724555643822718E-3</c:v>
                </c:pt>
              </c:numCache>
            </c:numRef>
          </c:val>
          <c:extLst>
            <c:ext xmlns:c16="http://schemas.microsoft.com/office/drawing/2014/chart" uri="{C3380CC4-5D6E-409C-BE32-E72D297353CC}">
              <c16:uniqueId val="{00000001-3B0E-458A-9C24-E411E7DD3945}"/>
            </c:ext>
          </c:extLst>
        </c:ser>
        <c:ser>
          <c:idx val="2"/>
          <c:order val="2"/>
          <c:tx>
            <c:strRef>
              <c:f>'sed graph'!$G$1</c:f>
              <c:strCache>
                <c:ptCount val="1"/>
                <c:pt idx="0">
                  <c:v>tri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graph'!$G$2:$G$10</c:f>
              <c:numCache>
                <c:formatCode>0.000</c:formatCode>
                <c:ptCount val="9"/>
                <c:pt idx="0">
                  <c:v>4.606568359362323E-2</c:v>
                </c:pt>
                <c:pt idx="1">
                  <c:v>0.35645849146923392</c:v>
                </c:pt>
                <c:pt idx="2">
                  <c:v>3.6718319124680605E-2</c:v>
                </c:pt>
                <c:pt idx="3">
                  <c:v>1.7519478064829497E-2</c:v>
                </c:pt>
                <c:pt idx="4">
                  <c:v>4.2177276534711948E-2</c:v>
                </c:pt>
                <c:pt idx="5">
                  <c:v>4.6476311675455566E-2</c:v>
                </c:pt>
                <c:pt idx="6">
                  <c:v>4.9551783737484E-2</c:v>
                </c:pt>
                <c:pt idx="7">
                  <c:v>6.7221547465261397E-3</c:v>
                </c:pt>
                <c:pt idx="8">
                  <c:v>3.7352494083558738E-3</c:v>
                </c:pt>
              </c:numCache>
            </c:numRef>
          </c:val>
          <c:extLst>
            <c:ext xmlns:c16="http://schemas.microsoft.com/office/drawing/2014/chart" uri="{C3380CC4-5D6E-409C-BE32-E72D297353CC}">
              <c16:uniqueId val="{00000002-3B0E-458A-9C24-E411E7DD3945}"/>
            </c:ext>
          </c:extLst>
        </c:ser>
        <c:ser>
          <c:idx val="3"/>
          <c:order val="3"/>
          <c:tx>
            <c:strRef>
              <c:f>'sed graph'!$H$1</c:f>
              <c:strCache>
                <c:ptCount val="1"/>
                <c:pt idx="0">
                  <c:v>tetra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graph'!$H$2:$H$10</c:f>
              <c:numCache>
                <c:formatCode>0.000</c:formatCode>
                <c:ptCount val="9"/>
                <c:pt idx="0">
                  <c:v>0.114099084783383</c:v>
                </c:pt>
                <c:pt idx="1">
                  <c:v>0.42969039013674254</c:v>
                </c:pt>
                <c:pt idx="2">
                  <c:v>9.1475717816413199E-2</c:v>
                </c:pt>
                <c:pt idx="3">
                  <c:v>6.8549520143125875E-2</c:v>
                </c:pt>
                <c:pt idx="4">
                  <c:v>0.14528499453874644</c:v>
                </c:pt>
                <c:pt idx="5">
                  <c:v>8.8322701679929339E-2</c:v>
                </c:pt>
                <c:pt idx="6">
                  <c:v>8.8797686484247199E-2</c:v>
                </c:pt>
                <c:pt idx="7">
                  <c:v>4.583363764949485E-2</c:v>
                </c:pt>
                <c:pt idx="8">
                  <c:v>2.4519126898562064E-2</c:v>
                </c:pt>
              </c:numCache>
            </c:numRef>
          </c:val>
          <c:extLst>
            <c:ext xmlns:c16="http://schemas.microsoft.com/office/drawing/2014/chart" uri="{C3380CC4-5D6E-409C-BE32-E72D297353CC}">
              <c16:uniqueId val="{00000003-3B0E-458A-9C24-E411E7DD3945}"/>
            </c:ext>
          </c:extLst>
        </c:ser>
        <c:ser>
          <c:idx val="4"/>
          <c:order val="4"/>
          <c:tx>
            <c:strRef>
              <c:f>'sed graph'!$I$1</c:f>
              <c:strCache>
                <c:ptCount val="1"/>
                <c:pt idx="0">
                  <c:v>penta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graph'!$I$2:$I$10</c:f>
              <c:numCache>
                <c:formatCode>0.000</c:formatCode>
                <c:ptCount val="9"/>
                <c:pt idx="0">
                  <c:v>0.24163754939106361</c:v>
                </c:pt>
                <c:pt idx="1">
                  <c:v>0.10598244439834814</c:v>
                </c:pt>
                <c:pt idx="2">
                  <c:v>0.20395660921685541</c:v>
                </c:pt>
                <c:pt idx="3">
                  <c:v>0.34557588724721683</c:v>
                </c:pt>
                <c:pt idx="4">
                  <c:v>0.26141187727756138</c:v>
                </c:pt>
                <c:pt idx="5">
                  <c:v>0.24442990152630306</c:v>
                </c:pt>
                <c:pt idx="6">
                  <c:v>0.23068026864869054</c:v>
                </c:pt>
                <c:pt idx="7">
                  <c:v>0.32368350854885025</c:v>
                </c:pt>
                <c:pt idx="8">
                  <c:v>0.25414879535448309</c:v>
                </c:pt>
              </c:numCache>
            </c:numRef>
          </c:val>
          <c:extLst>
            <c:ext xmlns:c16="http://schemas.microsoft.com/office/drawing/2014/chart" uri="{C3380CC4-5D6E-409C-BE32-E72D297353CC}">
              <c16:uniqueId val="{00000004-3B0E-458A-9C24-E411E7DD3945}"/>
            </c:ext>
          </c:extLst>
        </c:ser>
        <c:ser>
          <c:idx val="5"/>
          <c:order val="5"/>
          <c:tx>
            <c:strRef>
              <c:f>'sed graph'!$J$1</c:f>
              <c:strCache>
                <c:ptCount val="1"/>
                <c:pt idx="0">
                  <c:v>hexa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graph'!$J$2:$J$10</c:f>
              <c:numCache>
                <c:formatCode>0.000</c:formatCode>
                <c:ptCount val="9"/>
                <c:pt idx="0">
                  <c:v>0.31023502374602263</c:v>
                </c:pt>
                <c:pt idx="1">
                  <c:v>1.9756093582651041E-2</c:v>
                </c:pt>
                <c:pt idx="2">
                  <c:v>0.30150031199161775</c:v>
                </c:pt>
                <c:pt idx="3">
                  <c:v>0.36924901043190184</c:v>
                </c:pt>
                <c:pt idx="4">
                  <c:v>0.2539536258181912</c:v>
                </c:pt>
                <c:pt idx="5">
                  <c:v>0.27955876113781247</c:v>
                </c:pt>
                <c:pt idx="6">
                  <c:v>0.28687037613029981</c:v>
                </c:pt>
                <c:pt idx="7">
                  <c:v>0.46345764328595757</c:v>
                </c:pt>
                <c:pt idx="8">
                  <c:v>0.52397158757511086</c:v>
                </c:pt>
              </c:numCache>
            </c:numRef>
          </c:val>
          <c:extLst>
            <c:ext xmlns:c16="http://schemas.microsoft.com/office/drawing/2014/chart" uri="{C3380CC4-5D6E-409C-BE32-E72D297353CC}">
              <c16:uniqueId val="{00000005-3B0E-458A-9C24-E411E7DD3945}"/>
            </c:ext>
          </c:extLst>
        </c:ser>
        <c:ser>
          <c:idx val="6"/>
          <c:order val="6"/>
          <c:tx>
            <c:strRef>
              <c:f>'sed graph'!$K$1</c:f>
              <c:strCache>
                <c:ptCount val="1"/>
                <c:pt idx="0">
                  <c:v>hepta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graph'!$K$2:$K$10</c:f>
              <c:numCache>
                <c:formatCode>0.000</c:formatCode>
                <c:ptCount val="9"/>
                <c:pt idx="0">
                  <c:v>0.13931332209498695</c:v>
                </c:pt>
                <c:pt idx="1">
                  <c:v>8.3819590034427613E-3</c:v>
                </c:pt>
                <c:pt idx="2">
                  <c:v>0.17190567436803653</c:v>
                </c:pt>
                <c:pt idx="3">
                  <c:v>0.11129773699703245</c:v>
                </c:pt>
                <c:pt idx="4">
                  <c:v>0.10236281862247457</c:v>
                </c:pt>
                <c:pt idx="5">
                  <c:v>0.13061625896552023</c:v>
                </c:pt>
                <c:pt idx="6">
                  <c:v>0.13338084753947224</c:v>
                </c:pt>
                <c:pt idx="7">
                  <c:v>0.10941075370376183</c:v>
                </c:pt>
                <c:pt idx="8">
                  <c:v>0.13358907914692802</c:v>
                </c:pt>
              </c:numCache>
            </c:numRef>
          </c:val>
          <c:extLst>
            <c:ext xmlns:c16="http://schemas.microsoft.com/office/drawing/2014/chart" uri="{C3380CC4-5D6E-409C-BE32-E72D297353CC}">
              <c16:uniqueId val="{00000006-3B0E-458A-9C24-E411E7DD3945}"/>
            </c:ext>
          </c:extLst>
        </c:ser>
        <c:ser>
          <c:idx val="7"/>
          <c:order val="7"/>
          <c:tx>
            <c:strRef>
              <c:f>'sed graph'!$L$1</c:f>
              <c:strCache>
                <c:ptCount val="1"/>
                <c:pt idx="0">
                  <c:v>octa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graph'!$L$2:$L$10</c:f>
              <c:numCache>
                <c:formatCode>0.000</c:formatCode>
                <c:ptCount val="9"/>
                <c:pt idx="0">
                  <c:v>6.3828294804807534E-2</c:v>
                </c:pt>
                <c:pt idx="1">
                  <c:v>3.3971639979545705E-3</c:v>
                </c:pt>
                <c:pt idx="2">
                  <c:v>8.0173892208512551E-2</c:v>
                </c:pt>
                <c:pt idx="3">
                  <c:v>4.7431697775323092E-2</c:v>
                </c:pt>
                <c:pt idx="4">
                  <c:v>9.0859639338027653E-2</c:v>
                </c:pt>
                <c:pt idx="5">
                  <c:v>5.8152855004309945E-2</c:v>
                </c:pt>
                <c:pt idx="6">
                  <c:v>5.7933533657814139E-2</c:v>
                </c:pt>
                <c:pt idx="7">
                  <c:v>3.3421341869588082E-2</c:v>
                </c:pt>
                <c:pt idx="8">
                  <c:v>3.5900185605124542E-2</c:v>
                </c:pt>
              </c:numCache>
            </c:numRef>
          </c:val>
          <c:extLst>
            <c:ext xmlns:c16="http://schemas.microsoft.com/office/drawing/2014/chart" uri="{C3380CC4-5D6E-409C-BE32-E72D297353CC}">
              <c16:uniqueId val="{00000007-3B0E-458A-9C24-E411E7DD3945}"/>
            </c:ext>
          </c:extLst>
        </c:ser>
        <c:ser>
          <c:idx val="8"/>
          <c:order val="8"/>
          <c:tx>
            <c:strRef>
              <c:f>'sed graph'!$M$1</c:f>
              <c:strCache>
                <c:ptCount val="1"/>
                <c:pt idx="0">
                  <c:v>nona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graph'!$M$2:$M$10</c:f>
              <c:numCache>
                <c:formatCode>0.000</c:formatCode>
                <c:ptCount val="9"/>
                <c:pt idx="0">
                  <c:v>3.7331612853988297E-2</c:v>
                </c:pt>
                <c:pt idx="1">
                  <c:v>1.1141020223790566E-3</c:v>
                </c:pt>
                <c:pt idx="2">
                  <c:v>4.6654458027115313E-2</c:v>
                </c:pt>
                <c:pt idx="3">
                  <c:v>1.3689612463525944E-2</c:v>
                </c:pt>
                <c:pt idx="4">
                  <c:v>7.3660777454970461E-2</c:v>
                </c:pt>
                <c:pt idx="5">
                  <c:v>2.5222138173591896E-2</c:v>
                </c:pt>
                <c:pt idx="6">
                  <c:v>2.5399679817983193E-2</c:v>
                </c:pt>
                <c:pt idx="7">
                  <c:v>1.1070944513267161E-2</c:v>
                </c:pt>
                <c:pt idx="8">
                  <c:v>1.6883016605781665E-2</c:v>
                </c:pt>
              </c:numCache>
            </c:numRef>
          </c:val>
          <c:extLst>
            <c:ext xmlns:c16="http://schemas.microsoft.com/office/drawing/2014/chart" uri="{C3380CC4-5D6E-409C-BE32-E72D297353CC}">
              <c16:uniqueId val="{00000008-3B0E-458A-9C24-E411E7DD3945}"/>
            </c:ext>
          </c:extLst>
        </c:ser>
        <c:ser>
          <c:idx val="9"/>
          <c:order val="9"/>
          <c:tx>
            <c:strRef>
              <c:f>'sed graph'!$N$1</c:f>
              <c:strCache>
                <c:ptCount val="1"/>
                <c:pt idx="0">
                  <c:v>deca ratio to tPCB</c:v>
                </c:pt>
              </c:strCache>
            </c:strRef>
          </c:tx>
          <c:invertIfNegative val="0"/>
          <c:cat>
            <c:strRef>
              <c:f>'sed graph'!$D$2:$D$10</c:f>
              <c:strCache>
                <c:ptCount val="9"/>
                <c:pt idx="0">
                  <c:v>3-MTN024.05Se</c:v>
                </c:pt>
                <c:pt idx="1">
                  <c:v>3-XIH000.06-S</c:v>
                </c:pt>
                <c:pt idx="2">
                  <c:v>3-BLS000.08-S</c:v>
                </c:pt>
                <c:pt idx="3">
                  <c:v>3-HID000.22-S</c:v>
                </c:pt>
                <c:pt idx="4">
                  <c:v>3-MTN022.01-S</c:v>
                </c:pt>
                <c:pt idx="5">
                  <c:v>3-XEH000.10-S</c:v>
                </c:pt>
                <c:pt idx="6">
                  <c:v>3-XEH000.10-S</c:v>
                </c:pt>
                <c:pt idx="7">
                  <c:v>3-MTN014.88-S</c:v>
                </c:pt>
                <c:pt idx="8">
                  <c:v>3-MTN000.59-S</c:v>
                </c:pt>
              </c:strCache>
            </c:strRef>
          </c:cat>
          <c:val>
            <c:numRef>
              <c:f>'sed graph'!$N$2:$N$10</c:f>
              <c:numCache>
                <c:formatCode>0.000</c:formatCode>
                <c:ptCount val="9"/>
                <c:pt idx="0">
                  <c:v>3.3855618652976864E-2</c:v>
                </c:pt>
                <c:pt idx="1">
                  <c:v>5.5269598949275083E-4</c:v>
                </c:pt>
                <c:pt idx="2">
                  <c:v>2.9292404943675764E-2</c:v>
                </c:pt>
                <c:pt idx="3">
                  <c:v>3.3398521324662241E-3</c:v>
                </c:pt>
                <c:pt idx="4">
                  <c:v>2.0163099373541566E-2</c:v>
                </c:pt>
                <c:pt idx="5">
                  <c:v>1.1480595172971623E-2</c:v>
                </c:pt>
                <c:pt idx="6">
                  <c:v>1.0871120874697632E-2</c:v>
                </c:pt>
                <c:pt idx="7">
                  <c:v>3.5809277208244798E-3</c:v>
                </c:pt>
                <c:pt idx="8">
                  <c:v>5.965275318960914E-3</c:v>
                </c:pt>
              </c:numCache>
            </c:numRef>
          </c:val>
          <c:extLst>
            <c:ext xmlns:c16="http://schemas.microsoft.com/office/drawing/2014/chart" uri="{C3380CC4-5D6E-409C-BE32-E72D297353CC}">
              <c16:uniqueId val="{00000009-3B0E-458A-9C24-E411E7DD3945}"/>
            </c:ext>
          </c:extLst>
        </c:ser>
        <c:dLbls>
          <c:showLegendKey val="0"/>
          <c:showVal val="0"/>
          <c:showCatName val="0"/>
          <c:showSerName val="0"/>
          <c:showPercent val="0"/>
          <c:showBubbleSize val="0"/>
        </c:dLbls>
        <c:gapWidth val="150"/>
        <c:overlap val="100"/>
        <c:axId val="108205952"/>
        <c:axId val="108207488"/>
      </c:barChart>
      <c:catAx>
        <c:axId val="108205952"/>
        <c:scaling>
          <c:orientation val="minMax"/>
        </c:scaling>
        <c:delete val="0"/>
        <c:axPos val="b"/>
        <c:numFmt formatCode="General" sourceLinked="0"/>
        <c:majorTickMark val="out"/>
        <c:minorTickMark val="none"/>
        <c:tickLblPos val="nextTo"/>
        <c:crossAx val="108207488"/>
        <c:crosses val="autoZero"/>
        <c:auto val="1"/>
        <c:lblAlgn val="ctr"/>
        <c:lblOffset val="100"/>
        <c:noMultiLvlLbl val="0"/>
      </c:catAx>
      <c:valAx>
        <c:axId val="108207488"/>
        <c:scaling>
          <c:orientation val="minMax"/>
        </c:scaling>
        <c:delete val="0"/>
        <c:axPos val="l"/>
        <c:majorGridlines/>
        <c:numFmt formatCode="0.000" sourceLinked="1"/>
        <c:majorTickMark val="out"/>
        <c:minorTickMark val="none"/>
        <c:tickLblPos val="nextTo"/>
        <c:crossAx val="10820595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200" b="1" i="0" u="none" strike="noStrike" baseline="0">
                <a:solidFill>
                  <a:srgbClr val="000000"/>
                </a:solidFill>
                <a:latin typeface="Arial"/>
                <a:ea typeface="Arial"/>
                <a:cs typeface="Arial"/>
              </a:defRPr>
            </a:pPr>
            <a:r>
              <a:rPr lang="en-US"/>
              <a:t>Total PCBs in Sediment Collected from the Staunton River </a:t>
            </a:r>
          </a:p>
        </c:rich>
      </c:tx>
      <c:layout>
        <c:manualLayout>
          <c:xMode val="edge"/>
          <c:yMode val="edge"/>
          <c:x val="0.16115724170842291"/>
          <c:y val="3.1331592689295147E-2"/>
        </c:manualLayout>
      </c:layout>
      <c:overlay val="0"/>
      <c:spPr>
        <a:noFill/>
        <a:ln w="25400">
          <a:noFill/>
        </a:ln>
      </c:spPr>
    </c:title>
    <c:autoTitleDeleted val="0"/>
    <c:plotArea>
      <c:layout>
        <c:manualLayout>
          <c:layoutTarget val="inner"/>
          <c:xMode val="edge"/>
          <c:yMode val="edge"/>
          <c:x val="0.20041342532668974"/>
          <c:y val="0.23759791122715404"/>
          <c:w val="0.77066193450366471"/>
          <c:h val="0.58224543080939961"/>
        </c:manualLayout>
      </c:layout>
      <c:barChart>
        <c:barDir val="col"/>
        <c:grouping val="clustered"/>
        <c:varyColors val="0"/>
        <c:ser>
          <c:idx val="0"/>
          <c:order val="0"/>
          <c:tx>
            <c:v>Sediment</c:v>
          </c:tx>
          <c:spPr>
            <a:ln w="12700">
              <a:solidFill>
                <a:srgbClr val="000080"/>
              </a:solidFill>
              <a:prstDash val="solid"/>
            </a:ln>
          </c:spPr>
          <c:invertIfNegative val="0"/>
          <c:cat>
            <c:numRef>
              <c:f>'Misc line Graphs'!$B$33:$B$39</c:f>
              <c:numCache>
                <c:formatCode>General</c:formatCode>
                <c:ptCount val="7"/>
                <c:pt idx="0">
                  <c:v>131.55000000000001</c:v>
                </c:pt>
                <c:pt idx="1">
                  <c:v>129.55000000000001</c:v>
                </c:pt>
                <c:pt idx="2">
                  <c:v>127.79</c:v>
                </c:pt>
                <c:pt idx="3">
                  <c:v>97.76</c:v>
                </c:pt>
                <c:pt idx="4">
                  <c:v>90.5</c:v>
                </c:pt>
                <c:pt idx="5">
                  <c:v>67.910000000000025</c:v>
                </c:pt>
                <c:pt idx="6">
                  <c:v>59.120000000000012</c:v>
                </c:pt>
              </c:numCache>
            </c:numRef>
          </c:cat>
          <c:val>
            <c:numRef>
              <c:f>'Misc line Graphs'!$C$33:$C$39</c:f>
              <c:numCache>
                <c:formatCode>#,##0.0</c:formatCode>
                <c:ptCount val="7"/>
                <c:pt idx="0">
                  <c:v>2922</c:v>
                </c:pt>
                <c:pt idx="1">
                  <c:v>1294</c:v>
                </c:pt>
                <c:pt idx="2">
                  <c:v>762</c:v>
                </c:pt>
                <c:pt idx="3">
                  <c:v>8447</c:v>
                </c:pt>
                <c:pt idx="4">
                  <c:v>65267</c:v>
                </c:pt>
                <c:pt idx="5">
                  <c:v>109553</c:v>
                </c:pt>
                <c:pt idx="6">
                  <c:v>71337</c:v>
                </c:pt>
              </c:numCache>
            </c:numRef>
          </c:val>
          <c:extLst>
            <c:ext xmlns:c16="http://schemas.microsoft.com/office/drawing/2014/chart" uri="{C3380CC4-5D6E-409C-BE32-E72D297353CC}">
              <c16:uniqueId val="{00000000-A9CA-4567-A840-9E79FE5E2B47}"/>
            </c:ext>
          </c:extLst>
        </c:ser>
        <c:dLbls>
          <c:showLegendKey val="0"/>
          <c:showVal val="0"/>
          <c:showCatName val="0"/>
          <c:showSerName val="0"/>
          <c:showPercent val="0"/>
          <c:showBubbleSize val="0"/>
        </c:dLbls>
        <c:gapWidth val="150"/>
        <c:axId val="171879040"/>
        <c:axId val="171885312"/>
      </c:barChart>
      <c:catAx>
        <c:axId val="171879040"/>
        <c:scaling>
          <c:orientation val="minMax"/>
        </c:scaling>
        <c:delete val="0"/>
        <c:axPos val="b"/>
        <c:title>
          <c:tx>
            <c:rich>
              <a:bodyPr/>
              <a:lstStyle/>
              <a:p>
                <a:pPr>
                  <a:defRPr sz="1000" b="1" i="0" u="none" strike="noStrike" baseline="0">
                    <a:solidFill>
                      <a:srgbClr val="000000"/>
                    </a:solidFill>
                    <a:latin typeface="Arial"/>
                    <a:ea typeface="Arial"/>
                    <a:cs typeface="Arial"/>
                  </a:defRPr>
                </a:pPr>
                <a:r>
                  <a:rPr lang="en-US"/>
                  <a:t>River Mile</a:t>
                </a:r>
              </a:p>
            </c:rich>
          </c:tx>
          <c:layout>
            <c:manualLayout>
              <c:xMode val="edge"/>
              <c:yMode val="edge"/>
              <c:x val="0.51446324374742181"/>
              <c:y val="0.90078328981722944"/>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000" b="0" i="0" u="none" strike="noStrike" baseline="0">
                <a:solidFill>
                  <a:srgbClr val="000000"/>
                </a:solidFill>
                <a:latin typeface="Arial"/>
                <a:ea typeface="Arial"/>
                <a:cs typeface="Arial"/>
              </a:defRPr>
            </a:pPr>
            <a:endParaRPr lang="en-US"/>
          </a:p>
        </c:txPr>
        <c:crossAx val="171885312"/>
        <c:crosses val="autoZero"/>
        <c:auto val="1"/>
        <c:lblAlgn val="ctr"/>
        <c:lblOffset val="100"/>
        <c:tickLblSkip val="1"/>
        <c:tickMarkSkip val="1"/>
        <c:noMultiLvlLbl val="0"/>
      </c:catAx>
      <c:valAx>
        <c:axId val="171885312"/>
        <c:scaling>
          <c:orientation val="minMax"/>
        </c:scaling>
        <c:delete val="0"/>
        <c:axPos val="l"/>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t>Sediment tPCB (ng/g or ppb)</a:t>
                </a:r>
              </a:p>
            </c:rich>
          </c:tx>
          <c:layout>
            <c:manualLayout>
              <c:xMode val="edge"/>
              <c:yMode val="edge"/>
              <c:x val="3.3057851239669422E-2"/>
              <c:y val="0.28720626631853785"/>
            </c:manualLayout>
          </c:layout>
          <c:overlay val="0"/>
          <c:spPr>
            <a:noFill/>
            <a:ln w="25400">
              <a:noFill/>
            </a:ln>
          </c:spPr>
        </c:title>
        <c:numFmt formatCode="#,##0" sourceLinked="0"/>
        <c:majorTickMark val="out"/>
        <c:minorTickMark val="none"/>
        <c:tickLblPos val="nextTo"/>
        <c:spPr>
          <a:ln w="3175">
            <a:solidFill>
              <a:srgbClr val="000000"/>
            </a:solidFill>
            <a:prstDash val="solid"/>
          </a:ln>
        </c:spPr>
        <c:txPr>
          <a:bodyPr rot="0" vert="horz"/>
          <a:lstStyle/>
          <a:p>
            <a:pPr>
              <a:defRPr sz="1000" b="0" i="0" u="none" strike="noStrike" baseline="0">
                <a:solidFill>
                  <a:srgbClr val="000000"/>
                </a:solidFill>
                <a:latin typeface="Arial"/>
                <a:ea typeface="Arial"/>
                <a:cs typeface="Arial"/>
              </a:defRPr>
            </a:pPr>
            <a:endParaRPr lang="en-US"/>
          </a:p>
        </c:txPr>
        <c:crossAx val="171879040"/>
        <c:crosses val="autoZero"/>
        <c:crossBetween val="between"/>
      </c:valAx>
      <c:spPr>
        <a:solidFill>
          <a:srgbClr val="F68B32"/>
        </a:soli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200" b="1" i="0" u="none" strike="noStrike" baseline="0">
                <a:solidFill>
                  <a:srgbClr val="000000"/>
                </a:solidFill>
                <a:latin typeface="Arial"/>
                <a:ea typeface="Arial"/>
                <a:cs typeface="Arial"/>
              </a:defRPr>
            </a:pPr>
            <a:r>
              <a:rPr lang="en-US"/>
              <a:t>Total PCBs Compared with Two PCB "ITG Tracer" Congeners in Sediment Collected from the Staunton River </a:t>
            </a:r>
          </a:p>
        </c:rich>
      </c:tx>
      <c:layout>
        <c:manualLayout>
          <c:xMode val="edge"/>
          <c:yMode val="edge"/>
          <c:x val="0.13611615245009123"/>
          <c:y val="3.2500000000000001E-2"/>
        </c:manualLayout>
      </c:layout>
      <c:overlay val="0"/>
      <c:spPr>
        <a:noFill/>
        <a:ln w="25400">
          <a:noFill/>
        </a:ln>
      </c:spPr>
    </c:title>
    <c:autoTitleDeleted val="0"/>
    <c:plotArea>
      <c:layout>
        <c:manualLayout>
          <c:layoutTarget val="inner"/>
          <c:xMode val="edge"/>
          <c:yMode val="edge"/>
          <c:x val="0.19288161348252519"/>
          <c:y val="0.19750014581510644"/>
          <c:w val="0.6805807622504535"/>
          <c:h val="0.62250075988862286"/>
        </c:manualLayout>
      </c:layout>
      <c:barChart>
        <c:barDir val="col"/>
        <c:grouping val="clustered"/>
        <c:varyColors val="0"/>
        <c:ser>
          <c:idx val="0"/>
          <c:order val="0"/>
          <c:tx>
            <c:strRef>
              <c:f>'Misc line Graphs'!$C$31</c:f>
              <c:strCache>
                <c:ptCount val="1"/>
                <c:pt idx="0">
                  <c:v>tPCB Sediment</c:v>
                </c:pt>
              </c:strCache>
            </c:strRef>
          </c:tx>
          <c:spPr>
            <a:ln w="12700">
              <a:solidFill>
                <a:srgbClr val="000080"/>
              </a:solidFill>
              <a:prstDash val="solid"/>
            </a:ln>
          </c:spPr>
          <c:invertIfNegative val="0"/>
          <c:cat>
            <c:numRef>
              <c:f>'Misc line Graphs'!$B$33:$B$39</c:f>
              <c:numCache>
                <c:formatCode>General</c:formatCode>
                <c:ptCount val="7"/>
                <c:pt idx="0">
                  <c:v>131.55000000000001</c:v>
                </c:pt>
                <c:pt idx="1">
                  <c:v>129.55000000000001</c:v>
                </c:pt>
                <c:pt idx="2">
                  <c:v>127.79</c:v>
                </c:pt>
                <c:pt idx="3">
                  <c:v>97.76</c:v>
                </c:pt>
                <c:pt idx="4">
                  <c:v>90.5</c:v>
                </c:pt>
                <c:pt idx="5">
                  <c:v>67.910000000000025</c:v>
                </c:pt>
                <c:pt idx="6">
                  <c:v>59.120000000000012</c:v>
                </c:pt>
              </c:numCache>
            </c:numRef>
          </c:cat>
          <c:val>
            <c:numRef>
              <c:f>'Misc line Graphs'!$C$33:$C$39</c:f>
              <c:numCache>
                <c:formatCode>#,##0.0</c:formatCode>
                <c:ptCount val="7"/>
                <c:pt idx="0">
                  <c:v>2922</c:v>
                </c:pt>
                <c:pt idx="1">
                  <c:v>1294</c:v>
                </c:pt>
                <c:pt idx="2">
                  <c:v>762</c:v>
                </c:pt>
                <c:pt idx="3">
                  <c:v>8447</c:v>
                </c:pt>
                <c:pt idx="4">
                  <c:v>65267</c:v>
                </c:pt>
                <c:pt idx="5">
                  <c:v>109553</c:v>
                </c:pt>
                <c:pt idx="6">
                  <c:v>71337</c:v>
                </c:pt>
              </c:numCache>
            </c:numRef>
          </c:val>
          <c:extLst>
            <c:ext xmlns:c16="http://schemas.microsoft.com/office/drawing/2014/chart" uri="{C3380CC4-5D6E-409C-BE32-E72D297353CC}">
              <c16:uniqueId val="{00000000-0A6C-44DA-B277-CA3F94DE2E6F}"/>
            </c:ext>
          </c:extLst>
        </c:ser>
        <c:dLbls>
          <c:showLegendKey val="0"/>
          <c:showVal val="0"/>
          <c:showCatName val="0"/>
          <c:showSerName val="0"/>
          <c:showPercent val="0"/>
          <c:showBubbleSize val="0"/>
        </c:dLbls>
        <c:gapWidth val="150"/>
        <c:axId val="195098112"/>
        <c:axId val="195100032"/>
      </c:barChart>
      <c:lineChart>
        <c:grouping val="standard"/>
        <c:varyColors val="0"/>
        <c:ser>
          <c:idx val="1"/>
          <c:order val="1"/>
          <c:tx>
            <c:strRef>
              <c:f>'Misc line Graphs'!$D$32</c:f>
              <c:strCache>
                <c:ptCount val="1"/>
                <c:pt idx="0">
                  <c:v>Congener 155</c:v>
                </c:pt>
              </c:strCache>
            </c:strRef>
          </c:tx>
          <c:spPr>
            <a:ln w="25400">
              <a:solidFill>
                <a:srgbClr val="FF0066"/>
              </a:solidFill>
              <a:prstDash val="solid"/>
            </a:ln>
          </c:spPr>
          <c:marker>
            <c:symbol val="square"/>
            <c:size val="5"/>
            <c:spPr>
              <a:solidFill>
                <a:srgbClr val="FF00FF"/>
              </a:solidFill>
              <a:ln>
                <a:solidFill>
                  <a:srgbClr val="FF00FF"/>
                </a:solidFill>
                <a:prstDash val="solid"/>
              </a:ln>
            </c:spPr>
          </c:marker>
          <c:val>
            <c:numRef>
              <c:f>'Misc line Graphs'!$D$33:$D$39</c:f>
              <c:numCache>
                <c:formatCode>0.0</c:formatCode>
                <c:ptCount val="7"/>
                <c:pt idx="0">
                  <c:v>5.9</c:v>
                </c:pt>
                <c:pt idx="1">
                  <c:v>0</c:v>
                </c:pt>
                <c:pt idx="2">
                  <c:v>10.1</c:v>
                </c:pt>
                <c:pt idx="3">
                  <c:v>4.7</c:v>
                </c:pt>
                <c:pt idx="4">
                  <c:v>8.5</c:v>
                </c:pt>
                <c:pt idx="5">
                  <c:v>50.8</c:v>
                </c:pt>
                <c:pt idx="6">
                  <c:v>32.1</c:v>
                </c:pt>
              </c:numCache>
            </c:numRef>
          </c:val>
          <c:smooth val="1"/>
          <c:extLst>
            <c:ext xmlns:c16="http://schemas.microsoft.com/office/drawing/2014/chart" uri="{C3380CC4-5D6E-409C-BE32-E72D297353CC}">
              <c16:uniqueId val="{00000001-0A6C-44DA-B277-CA3F94DE2E6F}"/>
            </c:ext>
          </c:extLst>
        </c:ser>
        <c:ser>
          <c:idx val="2"/>
          <c:order val="2"/>
          <c:tx>
            <c:strRef>
              <c:f>'Misc line Graphs'!$E$32</c:f>
              <c:strCache>
                <c:ptCount val="1"/>
                <c:pt idx="0">
                  <c:v>Congener 184</c:v>
                </c:pt>
              </c:strCache>
            </c:strRef>
          </c:tx>
          <c:spPr>
            <a:ln w="25400">
              <a:solidFill>
                <a:srgbClr val="66FF33"/>
              </a:solidFill>
              <a:prstDash val="solid"/>
            </a:ln>
          </c:spPr>
          <c:marker>
            <c:symbol val="triangle"/>
            <c:size val="5"/>
            <c:spPr>
              <a:solidFill>
                <a:srgbClr val="FFFF00"/>
              </a:solidFill>
              <a:ln>
                <a:solidFill>
                  <a:srgbClr val="FFFF00"/>
                </a:solidFill>
                <a:prstDash val="solid"/>
              </a:ln>
            </c:spPr>
          </c:marker>
          <c:val>
            <c:numRef>
              <c:f>'Misc line Graphs'!$E$33:$E$39</c:f>
              <c:numCache>
                <c:formatCode>0.0</c:formatCode>
                <c:ptCount val="7"/>
                <c:pt idx="0">
                  <c:v>10.4</c:v>
                </c:pt>
                <c:pt idx="1">
                  <c:v>0</c:v>
                </c:pt>
                <c:pt idx="2">
                  <c:v>13.1</c:v>
                </c:pt>
                <c:pt idx="3">
                  <c:v>10</c:v>
                </c:pt>
                <c:pt idx="4">
                  <c:v>13.2</c:v>
                </c:pt>
                <c:pt idx="5">
                  <c:v>96.4</c:v>
                </c:pt>
                <c:pt idx="6">
                  <c:v>58.4</c:v>
                </c:pt>
              </c:numCache>
            </c:numRef>
          </c:val>
          <c:smooth val="1"/>
          <c:extLst>
            <c:ext xmlns:c16="http://schemas.microsoft.com/office/drawing/2014/chart" uri="{C3380CC4-5D6E-409C-BE32-E72D297353CC}">
              <c16:uniqueId val="{00000002-0A6C-44DA-B277-CA3F94DE2E6F}"/>
            </c:ext>
          </c:extLst>
        </c:ser>
        <c:dLbls>
          <c:showLegendKey val="0"/>
          <c:showVal val="0"/>
          <c:showCatName val="0"/>
          <c:showSerName val="0"/>
          <c:showPercent val="0"/>
          <c:showBubbleSize val="0"/>
        </c:dLbls>
        <c:marker val="1"/>
        <c:smooth val="0"/>
        <c:axId val="178402816"/>
        <c:axId val="178404352"/>
      </c:lineChart>
      <c:catAx>
        <c:axId val="195098112"/>
        <c:scaling>
          <c:orientation val="minMax"/>
        </c:scaling>
        <c:delete val="0"/>
        <c:axPos val="b"/>
        <c:title>
          <c:tx>
            <c:rich>
              <a:bodyPr/>
              <a:lstStyle/>
              <a:p>
                <a:pPr>
                  <a:defRPr sz="1150" b="1" i="0" u="none" strike="noStrike" baseline="0">
                    <a:solidFill>
                      <a:srgbClr val="000000"/>
                    </a:solidFill>
                    <a:latin typeface="Arial"/>
                    <a:ea typeface="Arial"/>
                    <a:cs typeface="Arial"/>
                  </a:defRPr>
                </a:pPr>
                <a:r>
                  <a:rPr lang="en-US"/>
                  <a:t>River Mile</a:t>
                </a:r>
              </a:p>
            </c:rich>
          </c:tx>
          <c:layout>
            <c:manualLayout>
              <c:xMode val="edge"/>
              <c:yMode val="edge"/>
              <c:x val="0.44283121597096187"/>
              <c:y val="0.90750104986876556"/>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sz="1010" b="0" i="0" u="none" strike="noStrike" baseline="0">
                <a:solidFill>
                  <a:srgbClr val="000000"/>
                </a:solidFill>
                <a:latin typeface="Arial"/>
                <a:ea typeface="Arial"/>
                <a:cs typeface="Arial"/>
              </a:defRPr>
            </a:pPr>
            <a:endParaRPr lang="en-US"/>
          </a:p>
        </c:txPr>
        <c:crossAx val="195100032"/>
        <c:crosses val="autoZero"/>
        <c:auto val="1"/>
        <c:lblAlgn val="ctr"/>
        <c:lblOffset val="100"/>
        <c:tickLblSkip val="1"/>
        <c:tickMarkSkip val="1"/>
        <c:noMultiLvlLbl val="0"/>
      </c:catAx>
      <c:valAx>
        <c:axId val="195100032"/>
        <c:scaling>
          <c:orientation val="minMax"/>
        </c:scaling>
        <c:delete val="0"/>
        <c:axPos val="l"/>
        <c:majorGridlines>
          <c:spPr>
            <a:ln w="3175">
              <a:solidFill>
                <a:srgbClr val="000000"/>
              </a:solidFill>
              <a:prstDash val="solid"/>
            </a:ln>
          </c:spPr>
        </c:majorGridlines>
        <c:title>
          <c:tx>
            <c:rich>
              <a:bodyPr/>
              <a:lstStyle/>
              <a:p>
                <a:pPr>
                  <a:defRPr sz="825" b="1" i="0" u="none" strike="noStrike" baseline="0">
                    <a:solidFill>
                      <a:srgbClr val="000000"/>
                    </a:solidFill>
                    <a:latin typeface="Arial"/>
                    <a:ea typeface="Arial"/>
                    <a:cs typeface="Arial"/>
                  </a:defRPr>
                </a:pPr>
                <a:r>
                  <a:rPr lang="en-US"/>
                  <a:t>Sediment tPCB (ng/g or ppb)</a:t>
                </a:r>
              </a:p>
            </c:rich>
          </c:tx>
          <c:layout>
            <c:manualLayout>
              <c:xMode val="edge"/>
              <c:yMode val="edge"/>
              <c:x val="1.4519056261343012E-2"/>
              <c:y val="0.30750026246719181"/>
            </c:manualLayout>
          </c:layout>
          <c:overlay val="0"/>
          <c:spPr>
            <a:noFill/>
            <a:ln w="25400">
              <a:noFill/>
            </a:ln>
          </c:spPr>
        </c:title>
        <c:numFmt formatCode="#,##0" sourceLinked="0"/>
        <c:majorTickMark val="out"/>
        <c:minorTickMark val="none"/>
        <c:tickLblPos val="nextTo"/>
        <c:spPr>
          <a:ln w="3175">
            <a:solidFill>
              <a:srgbClr val="000000"/>
            </a:solidFill>
            <a:prstDash val="solid"/>
          </a:ln>
        </c:spPr>
        <c:txPr>
          <a:bodyPr rot="0" vert="horz"/>
          <a:lstStyle/>
          <a:p>
            <a:pPr>
              <a:defRPr sz="1150" b="0" i="0" u="none" strike="noStrike" baseline="0">
                <a:solidFill>
                  <a:srgbClr val="000000"/>
                </a:solidFill>
                <a:latin typeface="Arial"/>
                <a:ea typeface="Arial"/>
                <a:cs typeface="Arial"/>
              </a:defRPr>
            </a:pPr>
            <a:endParaRPr lang="en-US"/>
          </a:p>
        </c:txPr>
        <c:crossAx val="195098112"/>
        <c:crosses val="autoZero"/>
        <c:crossBetween val="between"/>
      </c:valAx>
      <c:catAx>
        <c:axId val="178402816"/>
        <c:scaling>
          <c:orientation val="minMax"/>
        </c:scaling>
        <c:delete val="1"/>
        <c:axPos val="b"/>
        <c:majorTickMark val="out"/>
        <c:minorTickMark val="none"/>
        <c:tickLblPos val="none"/>
        <c:crossAx val="178404352"/>
        <c:crosses val="autoZero"/>
        <c:auto val="1"/>
        <c:lblAlgn val="ctr"/>
        <c:lblOffset val="100"/>
        <c:noMultiLvlLbl val="0"/>
      </c:catAx>
      <c:valAx>
        <c:axId val="178404352"/>
        <c:scaling>
          <c:orientation val="minMax"/>
        </c:scaling>
        <c:delete val="0"/>
        <c:axPos val="r"/>
        <c:title>
          <c:tx>
            <c:rich>
              <a:bodyPr/>
              <a:lstStyle/>
              <a:p>
                <a:pPr>
                  <a:defRPr sz="825" b="1" i="0" u="none" strike="noStrike" baseline="0">
                    <a:solidFill>
                      <a:srgbClr val="000000"/>
                    </a:solidFill>
                    <a:latin typeface="Arial"/>
                    <a:ea typeface="Arial"/>
                    <a:cs typeface="Arial"/>
                  </a:defRPr>
                </a:pPr>
                <a:r>
                  <a:rPr lang="en-US" dirty="0"/>
                  <a:t>pg/g or </a:t>
                </a:r>
                <a:r>
                  <a:rPr lang="en-US" dirty="0" err="1"/>
                  <a:t>ppt</a:t>
                </a:r>
                <a:endParaRPr lang="en-US" dirty="0"/>
              </a:p>
            </c:rich>
          </c:tx>
          <c:layout>
            <c:manualLayout>
              <c:xMode val="edge"/>
              <c:yMode val="edge"/>
              <c:x val="0.94827577473868463"/>
              <c:y val="0.31268562263050481"/>
            </c:manualLayout>
          </c:layout>
          <c:overlay val="0"/>
          <c:spPr>
            <a:noFill/>
            <a:ln w="25400">
              <a:noFill/>
            </a:ln>
          </c:spPr>
        </c:title>
        <c:numFmt formatCode="0" sourceLinked="0"/>
        <c:majorTickMark val="cross"/>
        <c:minorTickMark val="none"/>
        <c:tickLblPos val="nextTo"/>
        <c:spPr>
          <a:ln w="3175">
            <a:solidFill>
              <a:srgbClr val="000000"/>
            </a:solidFill>
            <a:prstDash val="solid"/>
          </a:ln>
        </c:spPr>
        <c:txPr>
          <a:bodyPr rot="0" vert="horz"/>
          <a:lstStyle/>
          <a:p>
            <a:pPr>
              <a:defRPr sz="1150" b="0" i="0" u="none" strike="noStrike" baseline="0">
                <a:solidFill>
                  <a:srgbClr val="000000"/>
                </a:solidFill>
                <a:latin typeface="Arial"/>
                <a:ea typeface="Arial"/>
                <a:cs typeface="Arial"/>
              </a:defRPr>
            </a:pPr>
            <a:endParaRPr lang="en-US"/>
          </a:p>
        </c:txPr>
        <c:crossAx val="178402816"/>
        <c:crosses val="max"/>
        <c:crossBetween val="between"/>
      </c:valAx>
      <c:spPr>
        <a:solidFill>
          <a:srgbClr val="FF9933"/>
        </a:solidFill>
        <a:ln w="12700">
          <a:solidFill>
            <a:srgbClr val="808080"/>
          </a:solidFill>
          <a:prstDash val="solid"/>
        </a:ln>
      </c:spPr>
    </c:plotArea>
    <c:legend>
      <c:legendPos val="r"/>
      <c:layout>
        <c:manualLayout>
          <c:xMode val="edge"/>
          <c:yMode val="edge"/>
          <c:x val="0.18511796733212396"/>
          <c:y val="0.27750026246719162"/>
          <c:w val="0.35527720219183134"/>
          <c:h val="0.16556051326917468"/>
        </c:manualLayout>
      </c:layout>
      <c:overlay val="0"/>
      <c:spPr>
        <a:solidFill>
          <a:schemeClr val="bg2">
            <a:lumMod val="90000"/>
          </a:schemeClr>
        </a:solidFill>
        <a:ln w="3175">
          <a:solidFill>
            <a:srgbClr val="000000"/>
          </a:solidFill>
          <a:prstDash val="solid"/>
        </a:ln>
      </c:spPr>
      <c:txPr>
        <a:bodyPr/>
        <a:lstStyle/>
        <a:p>
          <a:pPr>
            <a:defRPr sz="1055"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solidFill>
        <a:srgbClr val="000000"/>
      </a:solidFill>
      <a:prstDash val="solid"/>
    </a:ln>
  </c:spPr>
  <c:txPr>
    <a:bodyPr/>
    <a:lstStyle/>
    <a:p>
      <a:pPr>
        <a:defRPr sz="1150" b="0" i="0" u="none" strike="noStrike" baseline="0">
          <a:solidFill>
            <a:srgbClr val="000000"/>
          </a:solidFill>
          <a:latin typeface="Arial"/>
          <a:ea typeface="Arial"/>
          <a:cs typeface="Arial"/>
        </a:defRPr>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Mean tPCB (pg/L) by Facility</a:t>
            </a:r>
          </a:p>
        </c:rich>
      </c:tx>
      <c:layout/>
      <c:overlay val="1"/>
    </c:title>
    <c:autoTitleDeleted val="0"/>
    <c:plotArea>
      <c:layout>
        <c:manualLayout>
          <c:layoutTarget val="inner"/>
          <c:xMode val="edge"/>
          <c:yMode val="edge"/>
          <c:x val="0.14123615520385682"/>
          <c:y val="0.10421665122742015"/>
          <c:w val="0.73559723909319941"/>
          <c:h val="0.70944741102764441"/>
        </c:manualLayout>
      </c:layout>
      <c:barChart>
        <c:barDir val="col"/>
        <c:grouping val="clustered"/>
        <c:varyColors val="0"/>
        <c:ser>
          <c:idx val="0"/>
          <c:order val="0"/>
          <c:tx>
            <c:v>Individual Permits</c:v>
          </c:tx>
          <c:invertIfNegative val="0"/>
          <c:dLbls>
            <c:dLbl>
              <c:idx val="3"/>
              <c:delete val="1"/>
              <c:extLst>
                <c:ext xmlns:c15="http://schemas.microsoft.com/office/drawing/2012/chart" uri="{CE6537A1-D6FC-4f65-9D91-7224C49458BB}"/>
                <c:ext xmlns:c16="http://schemas.microsoft.com/office/drawing/2014/chart" uri="{C3380CC4-5D6E-409C-BE32-E72D297353CC}">
                  <c16:uniqueId val="{00000000-DDD4-44F0-8A1D-C79C074AA1BA}"/>
                </c:ext>
              </c:extLst>
            </c:dLbl>
            <c:dLbl>
              <c:idx val="4"/>
              <c:delete val="1"/>
              <c:extLst>
                <c:ext xmlns:c15="http://schemas.microsoft.com/office/drawing/2012/chart" uri="{CE6537A1-D6FC-4f65-9D91-7224C49458BB}"/>
                <c:ext xmlns:c16="http://schemas.microsoft.com/office/drawing/2014/chart" uri="{C3380CC4-5D6E-409C-BE32-E72D297353CC}">
                  <c16:uniqueId val="{00000001-DDD4-44F0-8A1D-C79C074AA1BA}"/>
                </c:ext>
              </c:extLst>
            </c:dLbl>
            <c:spPr>
              <a:noFill/>
              <a:ln>
                <a:noFill/>
              </a:ln>
              <a:effectLst/>
            </c:spPr>
            <c:txPr>
              <a:bodyPr/>
              <a:lstStyle/>
              <a:p>
                <a:pPr>
                  <a:defRPr sz="1200" baseline="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'Facility Means'!$J$4:$J$8</c:f>
              <c:strCache>
                <c:ptCount val="5"/>
                <c:pt idx="0">
                  <c:v>Craney Island Defense Fuel Support Point - Navy</c:v>
                </c:pt>
                <c:pt idx="1">
                  <c:v>Naval Station Norfolk</c:v>
                </c:pt>
                <c:pt idx="2">
                  <c:v>Norfolk Naval Shipyard</c:v>
                </c:pt>
                <c:pt idx="3">
                  <c:v>Southgate Annex  - Navy</c:v>
                </c:pt>
                <c:pt idx="4">
                  <c:v>St. Juliens Creek - Navy</c:v>
                </c:pt>
              </c:strCache>
            </c:strRef>
          </c:cat>
          <c:val>
            <c:numRef>
              <c:f>'Facility Means'!$K$4:$K$8</c:f>
              <c:numCache>
                <c:formatCode>_(* #,##0.0_);_(* \(#,##0.0\);_(* "-"??_);_(@_)</c:formatCode>
                <c:ptCount val="5"/>
                <c:pt idx="0">
                  <c:v>31.3215</c:v>
                </c:pt>
                <c:pt idx="1">
                  <c:v>8102.9181363636344</c:v>
                </c:pt>
                <c:pt idx="2">
                  <c:v>10123.835615384609</c:v>
                </c:pt>
                <c:pt idx="3">
                  <c:v>0</c:v>
                </c:pt>
                <c:pt idx="4">
                  <c:v>0</c:v>
                </c:pt>
              </c:numCache>
            </c:numRef>
          </c:val>
          <c:extLst>
            <c:ext xmlns:c16="http://schemas.microsoft.com/office/drawing/2014/chart" uri="{C3380CC4-5D6E-409C-BE32-E72D297353CC}">
              <c16:uniqueId val="{00000002-DDD4-44F0-8A1D-C79C074AA1BA}"/>
            </c:ext>
          </c:extLst>
        </c:ser>
        <c:ser>
          <c:idx val="1"/>
          <c:order val="1"/>
          <c:tx>
            <c:v>SW Industrial Permits</c:v>
          </c:tx>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3-DDD4-44F0-8A1D-C79C074AA1BA}"/>
                </c:ext>
              </c:extLst>
            </c:dLbl>
            <c:dLbl>
              <c:idx val="1"/>
              <c:delete val="1"/>
              <c:extLst>
                <c:ext xmlns:c15="http://schemas.microsoft.com/office/drawing/2012/chart" uri="{CE6537A1-D6FC-4f65-9D91-7224C49458BB}"/>
                <c:ext xmlns:c16="http://schemas.microsoft.com/office/drawing/2014/chart" uri="{C3380CC4-5D6E-409C-BE32-E72D297353CC}">
                  <c16:uniqueId val="{00000004-DDD4-44F0-8A1D-C79C074AA1BA}"/>
                </c:ext>
              </c:extLst>
            </c:dLbl>
            <c:dLbl>
              <c:idx val="2"/>
              <c:delete val="1"/>
              <c:extLst>
                <c:ext xmlns:c15="http://schemas.microsoft.com/office/drawing/2012/chart" uri="{CE6537A1-D6FC-4f65-9D91-7224C49458BB}"/>
                <c:ext xmlns:c16="http://schemas.microsoft.com/office/drawing/2014/chart" uri="{C3380CC4-5D6E-409C-BE32-E72D297353CC}">
                  <c16:uniqueId val="{00000005-DDD4-44F0-8A1D-C79C074AA1BA}"/>
                </c:ext>
              </c:extLst>
            </c:dLbl>
            <c:spPr>
              <a:noFill/>
              <a:ln>
                <a:noFill/>
              </a:ln>
              <a:effectLst/>
            </c:spPr>
            <c:txPr>
              <a:bodyPr/>
              <a:lstStyle/>
              <a:p>
                <a:pPr>
                  <a:defRPr sz="1200" baseline="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'Facility Means'!$L$4:$L$8</c:f>
              <c:numCache>
                <c:formatCode>_(* #,##0.0_);_(* \(#,##0.0\);_(* "-"??_);_(@_)</c:formatCode>
                <c:ptCount val="5"/>
                <c:pt idx="0">
                  <c:v>0</c:v>
                </c:pt>
                <c:pt idx="1">
                  <c:v>0</c:v>
                </c:pt>
                <c:pt idx="2">
                  <c:v>0</c:v>
                </c:pt>
                <c:pt idx="3">
                  <c:v>14492.534999999993</c:v>
                </c:pt>
                <c:pt idx="4">
                  <c:v>3828.2483333333344</c:v>
                </c:pt>
              </c:numCache>
            </c:numRef>
          </c:val>
          <c:extLst>
            <c:ext xmlns:c16="http://schemas.microsoft.com/office/drawing/2014/chart" uri="{C3380CC4-5D6E-409C-BE32-E72D297353CC}">
              <c16:uniqueId val="{00000006-DDD4-44F0-8A1D-C79C074AA1BA}"/>
            </c:ext>
          </c:extLst>
        </c:ser>
        <c:dLbls>
          <c:showLegendKey val="0"/>
          <c:showVal val="1"/>
          <c:showCatName val="0"/>
          <c:showSerName val="0"/>
          <c:showPercent val="0"/>
          <c:showBubbleSize val="0"/>
        </c:dLbls>
        <c:gapWidth val="150"/>
        <c:axId val="223929856"/>
        <c:axId val="223931776"/>
      </c:barChart>
      <c:catAx>
        <c:axId val="223929856"/>
        <c:scaling>
          <c:orientation val="minMax"/>
        </c:scaling>
        <c:delete val="0"/>
        <c:axPos val="b"/>
        <c:title>
          <c:tx>
            <c:rich>
              <a:bodyPr/>
              <a:lstStyle/>
              <a:p>
                <a:pPr>
                  <a:defRPr/>
                </a:pPr>
                <a:r>
                  <a:rPr lang="en-US"/>
                  <a:t>Facility</a:t>
                </a:r>
              </a:p>
            </c:rich>
          </c:tx>
          <c:layout/>
          <c:overlay val="0"/>
        </c:title>
        <c:numFmt formatCode="General" sourceLinked="1"/>
        <c:majorTickMark val="out"/>
        <c:minorTickMark val="none"/>
        <c:tickLblPos val="nextTo"/>
        <c:txPr>
          <a:bodyPr/>
          <a:lstStyle/>
          <a:p>
            <a:pPr>
              <a:defRPr sz="1100" baseline="0"/>
            </a:pPr>
            <a:endParaRPr lang="en-US"/>
          </a:p>
        </c:txPr>
        <c:crossAx val="223931776"/>
        <c:crosses val="autoZero"/>
        <c:auto val="1"/>
        <c:lblAlgn val="ctr"/>
        <c:lblOffset val="100"/>
        <c:noMultiLvlLbl val="0"/>
      </c:catAx>
      <c:valAx>
        <c:axId val="223931776"/>
        <c:scaling>
          <c:orientation val="minMax"/>
        </c:scaling>
        <c:delete val="0"/>
        <c:axPos val="l"/>
        <c:majorGridlines/>
        <c:title>
          <c:tx>
            <c:rich>
              <a:bodyPr rot="-5400000" vert="horz"/>
              <a:lstStyle/>
              <a:p>
                <a:pPr>
                  <a:defRPr/>
                </a:pPr>
                <a:r>
                  <a:rPr lang="en-US"/>
                  <a:t>tPCB (pg/L)</a:t>
                </a:r>
              </a:p>
            </c:rich>
          </c:tx>
          <c:layout/>
          <c:overlay val="0"/>
        </c:title>
        <c:numFmt formatCode="_(* #,##0.0_);_(* \(#,##0.0\);_(* &quot;-&quot;??_);_(@_)" sourceLinked="1"/>
        <c:majorTickMark val="out"/>
        <c:minorTickMark val="none"/>
        <c:tickLblPos val="nextTo"/>
        <c:crossAx val="223929856"/>
        <c:crosses val="autoZero"/>
        <c:crossBetween val="between"/>
      </c:valAx>
    </c:plotArea>
    <c:legend>
      <c:legendPos val="r"/>
      <c:layout>
        <c:manualLayout>
          <c:xMode val="edge"/>
          <c:yMode val="edge"/>
          <c:x val="0.77523262387208969"/>
          <c:y val="0.23754187895630693"/>
          <c:w val="0.21648674218344033"/>
          <c:h val="8.8641732283464614E-2"/>
        </c:manualLayout>
      </c:layout>
      <c:overlay val="0"/>
    </c:legend>
    <c:plotVisOnly val="1"/>
    <c:dispBlanksAs val="gap"/>
    <c:showDLblsOverMax val="0"/>
  </c:chart>
  <c:spPr>
    <a:solidFill>
      <a:srgbClr val="EEECE1"/>
    </a:solidFill>
  </c:sp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9307BE-3DE0-4D5D-B071-E18072BDBCD1}" type="datetimeFigureOut">
              <a:rPr lang="en-US" smtClean="0"/>
              <a:pPr/>
              <a:t>10/9/2019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7EB6C3-5ECD-4C33-8186-F52195931771}" type="slidenum">
              <a:rPr lang="en-US" smtClean="0"/>
              <a:pPr/>
              <a:t>‹#›</a:t>
            </a:fld>
            <a:endParaRPr lang="en-US"/>
          </a:p>
        </p:txBody>
      </p:sp>
    </p:spTree>
    <p:extLst>
      <p:ext uri="{BB962C8B-B14F-4D97-AF65-F5344CB8AC3E}">
        <p14:creationId xmlns:p14="http://schemas.microsoft.com/office/powerpoint/2010/main" val="11880860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27AE0D-E4E7-41F3-8FEB-69AA94FE00AD}" type="datetimeFigureOut">
              <a:rPr lang="en-US" smtClean="0"/>
              <a:pPr/>
              <a:t>10/9/2019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9C4A1B-E3F4-440A-A1E4-007EA359E364}" type="slidenum">
              <a:rPr lang="en-US" smtClean="0"/>
              <a:pPr/>
              <a:t>‹#›</a:t>
            </a:fld>
            <a:endParaRPr lang="en-US"/>
          </a:p>
        </p:txBody>
      </p:sp>
    </p:spTree>
    <p:extLst>
      <p:ext uri="{BB962C8B-B14F-4D97-AF65-F5344CB8AC3E}">
        <p14:creationId xmlns:p14="http://schemas.microsoft.com/office/powerpoint/2010/main" val="4117009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a:t>
            </a:r>
            <a:r>
              <a:rPr lang="en-US" baseline="0" dirty="0" smtClean="0"/>
              <a:t>are 209 different formations of PCBS that exist known as congeners.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How do we know about these though? Well somehow someone discovered a PCB-like chemical as a byproduct of coal tar in 1865. Then, 20 years later, it was decided, lets make this in a lab! And of course if we can make it, we can sell it. The commercial production of PCBS took off in the US in the 1930s with different mixtures of congeners, primarily under the trade name “Aroclor”, tailored for different uses.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Individual pure PCB congeners are colorless, often crystalline compounds, but commercial PCBs have a clear, light yellow or dark color. They do not crystallize at low temperatures, but turn into solid resins. Because of the chlorine atoms in the molecule, their density is rather high. PCBs are, in practice, fire resistant with rather high flash-points (170-380°C). They form vapors heavier than air, but do not form any explosive mixtures with air. They possess very low electrical conductivity and an extremely high resistance to thermal breakdown (US EPA, 1980; WHO/EURO, 1987; DFG, 1988).</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PCBs manufactured commercially are known by a variety of trade names including: Aroclor, Pyranol, Pyroclor (USA), Phenoclor, Pyralene (France), Clophen, Elaol (Germany), Kanechlor, Santotherm (Japan), Fenchlor, Apirolio (Italy), and Sovol (USSR). Table 3 contains the most common trade names for commercial products, some of which are not in use any more (Brinkman &amp; De Kok, 1980; WHO/EURO, 1987)</a:t>
            </a:r>
            <a:br>
              <a:rPr lang="en-US" dirty="0" smtClean="0"/>
            </a:b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A4CF6850-9B23-4627-9702-1BDCE67AA821}" type="slidenum">
              <a:rPr lang="en-US" smtClean="0"/>
              <a:pPr/>
              <a:t>5</a:t>
            </a:fld>
            <a:endParaRPr lang="en-US" dirty="0"/>
          </a:p>
        </p:txBody>
      </p:sp>
    </p:spTree>
    <p:extLst>
      <p:ext uri="{BB962C8B-B14F-4D97-AF65-F5344CB8AC3E}">
        <p14:creationId xmlns:p14="http://schemas.microsoft.com/office/powerpoint/2010/main" val="4123625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Congeners:</a:t>
            </a:r>
            <a:r>
              <a:rPr lang="en-US" baseline="0" dirty="0" smtClean="0"/>
              <a:t> 209 possible formations of a PCB with regards to # of chlorine atoms and position of the chlorine atoms</a:t>
            </a:r>
          </a:p>
          <a:p>
            <a:endParaRPr lang="en-US" baseline="0" dirty="0" smtClean="0"/>
          </a:p>
          <a:p>
            <a:r>
              <a:rPr lang="en-US" baseline="0" dirty="0" smtClean="0"/>
              <a:t>Homologs: groups of congeners grouped by the number of chlorine atoms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Aroclors: tradename of congener mixtures produced by Monsanto (other companies produced Aroclor-like mixtures too). The naming nomenclature follows a basic formula. For example Aroclor 1260 is so named because it has 12 carbons and is 60% Chlorine by weight. Though I am not sure why there is a 1016….</a:t>
            </a:r>
            <a:r>
              <a:rPr lang="en-US" dirty="0" smtClean="0"/>
              <a:t> which is a distillation product of Aroclor 1242 containing only 1% of components with 5 or more chlorine atoms (Burse et al., 1974)</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Pyranol, Pyroclor (USA), Phenoclor, Pyralene (France), Clophen, Elaol (Germany), Kanechlor, Santotherm (Japan), Fenchlor, Apirolio (Italy), and Sovol (USSR)</a:t>
            </a:r>
          </a:p>
          <a:p>
            <a:endParaRPr lang="en-US" dirty="0"/>
          </a:p>
        </p:txBody>
      </p:sp>
      <p:sp>
        <p:nvSpPr>
          <p:cNvPr id="4" name="Slide Number Placeholder 3"/>
          <p:cNvSpPr>
            <a:spLocks noGrp="1"/>
          </p:cNvSpPr>
          <p:nvPr>
            <p:ph type="sldNum" sz="quarter" idx="10"/>
          </p:nvPr>
        </p:nvSpPr>
        <p:spPr/>
        <p:txBody>
          <a:bodyPr/>
          <a:lstStyle/>
          <a:p>
            <a:fld id="{DBED3ECA-D86C-4534-8350-FD03547A25C6}" type="slidenum">
              <a:rPr lang="en-US" smtClean="0"/>
              <a:pPr/>
              <a:t>6</a:t>
            </a:fld>
            <a:endParaRPr lang="en-US" dirty="0"/>
          </a:p>
        </p:txBody>
      </p:sp>
    </p:spTree>
    <p:extLst>
      <p:ext uri="{BB962C8B-B14F-4D97-AF65-F5344CB8AC3E}">
        <p14:creationId xmlns:p14="http://schemas.microsoft.com/office/powerpoint/2010/main" val="475929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difference between the 2 images is akin to the differences in the EPA Method 608 that is still used to determine compliance for point sources and the new method, EPA 1668. 1668 has a detection limit that is 13000 times smaller than 608 and can detect all 209 congeners, while 608 can only detect 7 Aroclor mixtures of congeners. This means 1668 can detect VERY LOW levels of ALL 209 versions of PCBs. </a:t>
            </a:r>
            <a:br>
              <a:rPr lang="en-US" baseline="0" dirty="0" smtClean="0"/>
            </a:br>
            <a:r>
              <a:rPr lang="en-US" baseline="0" dirty="0" smtClean="0"/>
              <a:t>This is a big deal.</a:t>
            </a:r>
          </a:p>
          <a:p>
            <a:r>
              <a:rPr lang="en-US" baseline="0" dirty="0" smtClean="0"/>
              <a:t> Since the 1980s,  we have not detected any PCBs coming from a lot of point sources and therefore assumed they were not contributing anything to the daily load of PCBs into the environment. But 1668 has shown how we were wrong. For example, in the New River PCB TMDL study from Radford to where it reaches West Virginia receives over half of its PCBs from point sources.</a:t>
            </a:r>
            <a:br>
              <a:rPr lang="en-US" baseline="0" dirty="0" smtClean="0"/>
            </a:br>
            <a:r>
              <a:rPr lang="en-US" baseline="0" dirty="0" smtClean="0"/>
              <a:t/>
            </a:r>
            <a:br>
              <a:rPr lang="en-US" baseline="0" dirty="0" smtClean="0"/>
            </a:br>
            <a:r>
              <a:rPr lang="en-US" baseline="0" dirty="0" smtClean="0"/>
              <a:t>DEQ has established and encouraged permitted facilities that are potential sources for PCBS to take effluent samples and analyze them via 1668. This gives DEQ a better sense of what is actually entering from the water from their facility and more than likely will lead to a smaller reduction (for WLA).</a:t>
            </a:r>
          </a:p>
          <a:p>
            <a:r>
              <a:rPr lang="en-US" baseline="0" dirty="0" smtClean="0"/>
              <a:t/>
            </a:r>
            <a:br>
              <a:rPr lang="en-US" baseline="0" dirty="0" smtClean="0"/>
            </a:br>
            <a:r>
              <a:rPr lang="en-US" baseline="0" dirty="0" smtClean="0"/>
              <a:t>A note…</a:t>
            </a:r>
          </a:p>
          <a:p>
            <a:r>
              <a:rPr lang="en-US" dirty="0" smtClean="0"/>
              <a:t>Contract</a:t>
            </a:r>
            <a:r>
              <a:rPr lang="en-US" baseline="0" dirty="0" smtClean="0"/>
              <a:t> with laboratories (not DCLS)</a:t>
            </a:r>
          </a:p>
          <a:p>
            <a:r>
              <a:rPr lang="en-US" baseline="0" dirty="0" smtClean="0"/>
              <a:t>Water &amp; SED: SGS AXYS, 1668</a:t>
            </a:r>
          </a:p>
          <a:p>
            <a:r>
              <a:rPr lang="en-US" baseline="0" dirty="0" smtClean="0"/>
              <a:t>FT &amp; some SED: VIMS, VELAP certified process (subset and not as sensitive as 1668)</a:t>
            </a:r>
            <a:endParaRPr lang="en-US" dirty="0" smtClean="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CF6850-9B23-4627-9702-1BDCE67AA82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71042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Banned in 1979</a:t>
            </a:r>
          </a:p>
          <a:p>
            <a:endParaRPr lang="en-US" dirty="0" smtClean="0"/>
          </a:p>
          <a:p>
            <a:r>
              <a:rPr lang="en-US" dirty="0" smtClean="0"/>
              <a:t>PCB Regulations: Part 761 in Title 40 of the Code of Federal Regulations</a:t>
            </a:r>
          </a:p>
          <a:p>
            <a:endParaRPr lang="en-US" dirty="0" smtClean="0"/>
          </a:p>
          <a:p>
            <a:r>
              <a:rPr lang="en-US" dirty="0" smtClean="0"/>
              <a:t>https://www.epa.gov/pcbs/learn-about-polychlorinated-biphenyls-pcbs</a:t>
            </a:r>
          </a:p>
          <a:p>
            <a:r>
              <a:rPr lang="en-US" dirty="0" smtClean="0"/>
              <a:t>Has</a:t>
            </a:r>
            <a:r>
              <a:rPr lang="en-US" baseline="0" dirty="0" smtClean="0"/>
              <a:t> list of federal notices</a:t>
            </a:r>
          </a:p>
          <a:p>
            <a:r>
              <a:rPr lang="en-US" baseline="0" dirty="0" smtClean="0"/>
              <a:t>6 Sept 2012: changes made so that PCB </a:t>
            </a:r>
            <a:r>
              <a:rPr lang="en-US" baseline="0" dirty="0" err="1" smtClean="0"/>
              <a:t>regs</a:t>
            </a:r>
            <a:r>
              <a:rPr lang="en-US" baseline="0" dirty="0" smtClean="0"/>
              <a:t> matched RCRA </a:t>
            </a:r>
            <a:r>
              <a:rPr lang="en-US" baseline="0" dirty="0" err="1" smtClean="0"/>
              <a:t>regs</a:t>
            </a:r>
            <a:r>
              <a:rPr lang="en-US" baseline="0" dirty="0" smtClean="0"/>
              <a:t> (40 CFR 262, 263, 264)</a:t>
            </a:r>
          </a:p>
          <a:p>
            <a:endParaRPr lang="en-US" baseline="0" dirty="0" smtClean="0"/>
          </a:p>
          <a:p>
            <a:r>
              <a:rPr lang="en-US" baseline="0" dirty="0" smtClean="0"/>
              <a:t>TSCA Cleanup level of 1 ppm</a:t>
            </a:r>
          </a:p>
          <a:p>
            <a:endParaRPr lang="en-US" baseline="0" dirty="0" smtClean="0"/>
          </a:p>
          <a:p>
            <a:r>
              <a:rPr lang="en-US" baseline="0" dirty="0" smtClean="0"/>
              <a:t>9VAC20-81-630: wastes containing PCBs (effective 2011)</a:t>
            </a:r>
            <a:endParaRPr lang="en-US" dirty="0"/>
          </a:p>
        </p:txBody>
      </p:sp>
      <p:sp>
        <p:nvSpPr>
          <p:cNvPr id="4" name="Slide Number Placeholder 3"/>
          <p:cNvSpPr>
            <a:spLocks noGrp="1"/>
          </p:cNvSpPr>
          <p:nvPr>
            <p:ph type="sldNum" sz="quarter" idx="10"/>
          </p:nvPr>
        </p:nvSpPr>
        <p:spPr/>
        <p:txBody>
          <a:bodyPr/>
          <a:lstStyle/>
          <a:p>
            <a:pPr>
              <a:defRPr/>
            </a:pPr>
            <a:fld id="{E1EF8FE5-9CC3-4FC1-988D-AF02736D5583}" type="slidenum">
              <a:rPr lang="en-US" smtClean="0"/>
              <a:pPr>
                <a:defRPr/>
              </a:pPr>
              <a:t>8</a:t>
            </a:fld>
            <a:endParaRPr lang="en-US" dirty="0"/>
          </a:p>
        </p:txBody>
      </p:sp>
    </p:spTree>
    <p:extLst>
      <p:ext uri="{BB962C8B-B14F-4D97-AF65-F5344CB8AC3E}">
        <p14:creationId xmlns:p14="http://schemas.microsoft.com/office/powerpoint/2010/main" val="1937342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some point it was 50 </a:t>
            </a:r>
            <a:r>
              <a:rPr lang="en-US" baseline="0" dirty="0" err="1" smtClean="0"/>
              <a:t>pg</a:t>
            </a:r>
            <a:r>
              <a:rPr lang="en-US" baseline="0" dirty="0" smtClean="0"/>
              <a:t>/g BUT VDH has changed what they consider to be the average human weight &amp; rate of consumption</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Site specific= equation derived value that takes into account </a:t>
            </a:r>
            <a:r>
              <a:rPr lang="en-US" baseline="0" dirty="0" err="1" smtClean="0"/>
              <a:t>x,x,x,x</a:t>
            </a:r>
            <a:r>
              <a:rPr lang="en-US" baseline="0" dirty="0" smtClean="0"/>
              <a:t> and is the value that would get fish tissue &lt;20 </a:t>
            </a:r>
            <a:r>
              <a:rPr lang="en-US" baseline="0" dirty="0" err="1" smtClean="0"/>
              <a:t>pg</a:t>
            </a:r>
            <a:r>
              <a:rPr lang="en-US" baseline="0" dirty="0" smtClean="0"/>
              <a:t>/g (screening advisory)</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…talk about median vs 30-day rolling average?</a:t>
            </a:r>
            <a:endParaRPr lang="en-US" dirty="0" smtClean="0"/>
          </a:p>
          <a:p>
            <a:endParaRPr lang="en-US" dirty="0"/>
          </a:p>
        </p:txBody>
      </p:sp>
      <p:sp>
        <p:nvSpPr>
          <p:cNvPr id="4" name="Slide Number Placeholder 3"/>
          <p:cNvSpPr>
            <a:spLocks noGrp="1"/>
          </p:cNvSpPr>
          <p:nvPr>
            <p:ph type="sldNum" sz="quarter" idx="10"/>
          </p:nvPr>
        </p:nvSpPr>
        <p:spPr/>
        <p:txBody>
          <a:bodyPr/>
          <a:lstStyle/>
          <a:p>
            <a:fld id="{DBED3ECA-D86C-4534-8350-FD03547A25C6}" type="slidenum">
              <a:rPr lang="en-US" smtClean="0"/>
              <a:pPr/>
              <a:t>10</a:t>
            </a:fld>
            <a:endParaRPr lang="en-US" dirty="0"/>
          </a:p>
        </p:txBody>
      </p:sp>
    </p:spTree>
    <p:extLst>
      <p:ext uri="{BB962C8B-B14F-4D97-AF65-F5344CB8AC3E}">
        <p14:creationId xmlns:p14="http://schemas.microsoft.com/office/powerpoint/2010/main" val="1317247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Box &amp; Whisker plots (whisker = range) quartiles; first</a:t>
            </a:r>
            <a:r>
              <a:rPr lang="en-US" baseline="0" dirty="0" smtClean="0"/>
              <a:t> data set on left = modeled data using HMFY 2006; second is combined observations, third and one are by year.</a:t>
            </a:r>
            <a:endParaRPr lang="en-US" dirty="0"/>
          </a:p>
        </p:txBody>
      </p:sp>
      <p:sp>
        <p:nvSpPr>
          <p:cNvPr id="4" name="Slide Number Placeholder 3"/>
          <p:cNvSpPr>
            <a:spLocks noGrp="1"/>
          </p:cNvSpPr>
          <p:nvPr>
            <p:ph type="sldNum" sz="quarter" idx="10"/>
          </p:nvPr>
        </p:nvSpPr>
        <p:spPr/>
        <p:txBody>
          <a:bodyPr/>
          <a:lstStyle/>
          <a:p>
            <a:fld id="{FAC2CE41-826B-477D-86F8-49D63D03FECA}" type="slidenum">
              <a:rPr lang="en-US" smtClean="0"/>
              <a:pPr/>
              <a:t>11</a:t>
            </a:fld>
            <a:endParaRPr lang="en-US"/>
          </a:p>
        </p:txBody>
      </p:sp>
    </p:spTree>
    <p:extLst>
      <p:ext uri="{BB962C8B-B14F-4D97-AF65-F5344CB8AC3E}">
        <p14:creationId xmlns:p14="http://schemas.microsoft.com/office/powerpoint/2010/main" val="748421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40 CFR131.10(b) Must</a:t>
            </a:r>
            <a:r>
              <a:rPr lang="en-US" baseline="0" dirty="0" smtClean="0"/>
              <a:t> take into consideration WQS of downstream waters and provide for the attainment and maintenance of WQS in downstream waters.</a:t>
            </a:r>
            <a:endParaRPr lang="en-US" dirty="0"/>
          </a:p>
        </p:txBody>
      </p:sp>
      <p:sp>
        <p:nvSpPr>
          <p:cNvPr id="4" name="Slide Number Placeholder 3"/>
          <p:cNvSpPr>
            <a:spLocks noGrp="1"/>
          </p:cNvSpPr>
          <p:nvPr>
            <p:ph type="sldNum" sz="quarter" idx="10"/>
          </p:nvPr>
        </p:nvSpPr>
        <p:spPr/>
        <p:txBody>
          <a:bodyPr/>
          <a:lstStyle/>
          <a:p>
            <a:fld id="{00E4576D-A305-4755-B909-7C2D7AF37819}" type="slidenum">
              <a:rPr lang="en-US" smtClean="0"/>
              <a:pPr/>
              <a:t>16</a:t>
            </a:fld>
            <a:endParaRPr lang="en-US"/>
          </a:p>
        </p:txBody>
      </p:sp>
    </p:spTree>
    <p:extLst>
      <p:ext uri="{BB962C8B-B14F-4D97-AF65-F5344CB8AC3E}">
        <p14:creationId xmlns:p14="http://schemas.microsoft.com/office/powerpoint/2010/main" val="33710597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ag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stretch>
            <a:fillRect/>
          </a:stretch>
        </p:blipFill>
        <p:spPr>
          <a:xfrm>
            <a:off x="2395738" y="1494206"/>
            <a:ext cx="7484681" cy="3544947"/>
          </a:xfrm>
          <a:prstGeom prst="rect">
            <a:avLst/>
          </a:prstGeom>
        </p:spPr>
      </p:pic>
    </p:spTree>
    <p:extLst>
      <p:ext uri="{BB962C8B-B14F-4D97-AF65-F5344CB8AC3E}">
        <p14:creationId xmlns:p14="http://schemas.microsoft.com/office/powerpoint/2010/main" val="219607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480459-8D91-4604-A34E-5F4DEEE67547}" type="datetime1">
              <a:rPr lang="en-US" smtClean="0"/>
              <a:pPr/>
              <a:t>10/9/2019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DFB125F-4972-4179-9642-EB543C95A267}" type="slidenum">
              <a:rPr lang="en-US" smtClean="0"/>
              <a:pPr/>
              <a:t>‹#›</a:t>
            </a:fld>
            <a:endParaRPr lang="en-US" dirty="0"/>
          </a:p>
        </p:txBody>
      </p:sp>
    </p:spTree>
    <p:extLst>
      <p:ext uri="{BB962C8B-B14F-4D97-AF65-F5344CB8AC3E}">
        <p14:creationId xmlns:p14="http://schemas.microsoft.com/office/powerpoint/2010/main" val="178539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58255AFD-3540-4C0E-9429-3ADF24B0D8E5}" type="datetimeFigureOut">
              <a:rPr lang="en-US" smtClean="0"/>
              <a:pPr/>
              <a:t>10/9/2019</a:t>
            </a:fld>
            <a:endParaRPr lang="en-US" dirty="0"/>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BBA2536-7E06-41AD-BA11-6BFC32CF81D0}" type="slidenum">
              <a:rPr lang="en-US" smtClean="0"/>
              <a:pPr/>
              <a:t>‹#›</a:t>
            </a:fld>
            <a:endParaRPr lang="en-US" dirty="0"/>
          </a:p>
        </p:txBody>
      </p:sp>
    </p:spTree>
    <p:extLst>
      <p:ext uri="{BB962C8B-B14F-4D97-AF65-F5344CB8AC3E}">
        <p14:creationId xmlns:p14="http://schemas.microsoft.com/office/powerpoint/2010/main" val="47482962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480459-8D91-4604-A34E-5F4DEEE67547}" type="datetime1">
              <a:rPr lang="en-US" smtClean="0">
                <a:solidFill>
                  <a:prstClr val="black">
                    <a:tint val="75000"/>
                  </a:prstClr>
                </a:solidFill>
              </a:rPr>
              <a:pPr/>
              <a:t>10/9/2019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309940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AA0B68-F07D-4EA9-AFEC-AB7AF3A7A229}" type="datetime1">
              <a:rPr lang="en-US" smtClean="0">
                <a:solidFill>
                  <a:prstClr val="black">
                    <a:tint val="75000"/>
                  </a:prstClr>
                </a:solidFill>
              </a:rPr>
              <a:pPr/>
              <a:t>10/9/2019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396015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0D2830-E3C9-422E-B5B6-5AED14743EB9}" type="datetime1">
              <a:rPr lang="en-US" smtClean="0">
                <a:solidFill>
                  <a:prstClr val="black">
                    <a:tint val="75000"/>
                  </a:prstClr>
                </a:solidFill>
              </a:rPr>
              <a:pPr/>
              <a:t>10/9/2019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164182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214CF1C-4E48-4F61-82A7-0F82ED25FCE3}" type="datetime1">
              <a:rPr lang="en-US" smtClean="0">
                <a:solidFill>
                  <a:prstClr val="black">
                    <a:tint val="75000"/>
                  </a:prstClr>
                </a:solidFill>
              </a:rPr>
              <a:pPr/>
              <a:t>10/9/2019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51308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059A26-604E-439D-9C3F-DB67E0505B53}" type="datetime1">
              <a:rPr lang="en-US" smtClean="0">
                <a:solidFill>
                  <a:prstClr val="black">
                    <a:tint val="75000"/>
                  </a:prstClr>
                </a:solidFill>
              </a:rPr>
              <a:pPr/>
              <a:t>10/9/2019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7017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09D32B-3BDF-4B84-A9C3-069698E949DD}" type="datetime1">
              <a:rPr lang="en-US" smtClean="0">
                <a:solidFill>
                  <a:prstClr val="black">
                    <a:tint val="75000"/>
                  </a:prstClr>
                </a:solidFill>
              </a:rPr>
              <a:pPr/>
              <a:t>10/9/2019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755986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830DE1-182E-49EB-8345-05E43E401FFC}" type="datetime1">
              <a:rPr lang="en-US" smtClean="0">
                <a:solidFill>
                  <a:prstClr val="black">
                    <a:tint val="75000"/>
                  </a:prstClr>
                </a:solidFill>
              </a:rPr>
              <a:pPr/>
              <a:t>10/9/2019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9522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C98634-DD33-456A-A550-2033B88C49AD}" type="datetime1">
              <a:rPr lang="en-US" smtClean="0">
                <a:solidFill>
                  <a:prstClr val="black">
                    <a:tint val="75000"/>
                  </a:prstClr>
                </a:solidFill>
              </a:rPr>
              <a:pPr/>
              <a:t>10/9/2019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38564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2145458"/>
            <a:ext cx="9144000" cy="964883"/>
          </a:xfrm>
        </p:spPr>
        <p:txBody>
          <a:bodyPr lIns="0" anchor="b">
            <a:normAutofit/>
          </a:bodyPr>
          <a:lstStyle>
            <a:lvl1pPr algn="l">
              <a:defRPr sz="4000" b="1" i="0" baseline="0">
                <a:ln>
                  <a:noFill/>
                </a:ln>
                <a:solidFill>
                  <a:srgbClr val="198569"/>
                </a:solidFill>
                <a:latin typeface="Arial" panose="020B0604020202020204" pitchFamily="34" charset="0"/>
              </a:defRPr>
            </a:lvl1pPr>
          </a:lstStyle>
          <a:p>
            <a:r>
              <a:rPr lang="en-US" dirty="0" smtClean="0"/>
              <a:t>Title of Presentation</a:t>
            </a:r>
            <a:endParaRPr lang="en-US" dirty="0"/>
          </a:p>
        </p:txBody>
      </p:sp>
      <p:sp>
        <p:nvSpPr>
          <p:cNvPr id="3" name="Subtitle 2"/>
          <p:cNvSpPr>
            <a:spLocks noGrp="1"/>
          </p:cNvSpPr>
          <p:nvPr>
            <p:ph type="subTitle" idx="1" hasCustomPrompt="1"/>
          </p:nvPr>
        </p:nvSpPr>
        <p:spPr>
          <a:xfrm>
            <a:off x="1524000" y="3153681"/>
            <a:ext cx="9144000" cy="451802"/>
          </a:xfrm>
        </p:spPr>
        <p:txBody>
          <a:bodyPr>
            <a:normAutofit/>
          </a:bodyPr>
          <a:lstStyle>
            <a:lvl1pPr marL="0" indent="0" algn="l">
              <a:buNone/>
              <a:defRPr sz="2800" b="1" i="0" baseline="0">
                <a:ln>
                  <a:noFill/>
                </a:ln>
                <a:solidFill>
                  <a:srgbClr val="277EA9"/>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Subtitle </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7801" y="399732"/>
            <a:ext cx="1818499" cy="861291"/>
          </a:xfrm>
          <a:prstGeom prst="rect">
            <a:avLst/>
          </a:prstGeom>
        </p:spPr>
      </p:pic>
      <p:sp>
        <p:nvSpPr>
          <p:cNvPr id="11" name="Text Placeholder 10"/>
          <p:cNvSpPr>
            <a:spLocks noGrp="1"/>
          </p:cNvSpPr>
          <p:nvPr>
            <p:ph type="body" sz="quarter" idx="10" hasCustomPrompt="1"/>
          </p:nvPr>
        </p:nvSpPr>
        <p:spPr>
          <a:xfrm>
            <a:off x="1523999" y="5033296"/>
            <a:ext cx="4271494" cy="310243"/>
          </a:xfrm>
        </p:spPr>
        <p:txBody>
          <a:bodyPr>
            <a:noAutofit/>
          </a:bodyPr>
          <a:lstStyle>
            <a:lvl1pPr marL="0" indent="0">
              <a:buNone/>
              <a:defRPr sz="1800" b="0" baseline="0">
                <a:ln>
                  <a:noFill/>
                </a:ln>
                <a:solidFill>
                  <a:schemeClr val="tx1">
                    <a:lumMod val="65000"/>
                    <a:lumOff val="35000"/>
                  </a:schemeClr>
                </a:solidFill>
                <a:latin typeface="Arial" panose="020B0604020202020204" pitchFamily="34" charset="0"/>
                <a:cs typeface="Arial" panose="020B0604020202020204" pitchFamily="34" charset="0"/>
              </a:defRPr>
            </a:lvl1pPr>
          </a:lstStyle>
          <a:p>
            <a:pPr lvl="0"/>
            <a:r>
              <a:rPr lang="en-US" dirty="0" smtClean="0"/>
              <a:t>Name of Presenter</a:t>
            </a:r>
          </a:p>
          <a:p>
            <a:pPr lvl="0"/>
            <a:endParaRPr lang="en-US" dirty="0"/>
          </a:p>
        </p:txBody>
      </p:sp>
      <p:cxnSp>
        <p:nvCxnSpPr>
          <p:cNvPr id="5" name="Straight Connector 4"/>
          <p:cNvCxnSpPr/>
          <p:nvPr userDrawn="1"/>
        </p:nvCxnSpPr>
        <p:spPr>
          <a:xfrm>
            <a:off x="1524000" y="4396950"/>
            <a:ext cx="9144000" cy="0"/>
          </a:xfrm>
          <a:prstGeom prst="line">
            <a:avLst/>
          </a:prstGeom>
          <a:ln w="381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 Placeholder 10"/>
          <p:cNvSpPr>
            <a:spLocks noGrp="1"/>
          </p:cNvSpPr>
          <p:nvPr>
            <p:ph type="body" sz="quarter" idx="11" hasCustomPrompt="1"/>
          </p:nvPr>
        </p:nvSpPr>
        <p:spPr>
          <a:xfrm>
            <a:off x="1523999" y="5373316"/>
            <a:ext cx="4271494" cy="310243"/>
          </a:xfrm>
        </p:spPr>
        <p:txBody>
          <a:bodyPr>
            <a:noAutofit/>
          </a:bodyPr>
          <a:lstStyle>
            <a:lvl1pPr marL="0" indent="0">
              <a:buNone/>
              <a:defRPr sz="1800" b="0" baseline="0">
                <a:ln>
                  <a:noFill/>
                </a:ln>
                <a:solidFill>
                  <a:schemeClr val="tx1">
                    <a:lumMod val="65000"/>
                    <a:lumOff val="35000"/>
                  </a:schemeClr>
                </a:solidFill>
                <a:latin typeface="Arial" panose="020B0604020202020204" pitchFamily="34" charset="0"/>
                <a:cs typeface="Arial" panose="020B0604020202020204" pitchFamily="34" charset="0"/>
              </a:defRPr>
            </a:lvl1pPr>
          </a:lstStyle>
          <a:p>
            <a:pPr lvl="0"/>
            <a:r>
              <a:rPr lang="en-US" dirty="0" smtClean="0"/>
              <a:t>Title</a:t>
            </a:r>
          </a:p>
          <a:p>
            <a:pPr lvl="0"/>
            <a:endParaRPr lang="en-US" dirty="0"/>
          </a:p>
        </p:txBody>
      </p:sp>
      <p:sp>
        <p:nvSpPr>
          <p:cNvPr id="15" name="Text Placeholder 10"/>
          <p:cNvSpPr>
            <a:spLocks noGrp="1"/>
          </p:cNvSpPr>
          <p:nvPr>
            <p:ph type="body" sz="quarter" idx="12" hasCustomPrompt="1"/>
          </p:nvPr>
        </p:nvSpPr>
        <p:spPr>
          <a:xfrm>
            <a:off x="1523999" y="6009663"/>
            <a:ext cx="4271494" cy="310243"/>
          </a:xfrm>
        </p:spPr>
        <p:txBody>
          <a:bodyPr>
            <a:noAutofit/>
          </a:bodyPr>
          <a:lstStyle>
            <a:lvl1pPr marL="0" indent="0">
              <a:buNone/>
              <a:defRPr sz="1800" b="0" baseline="0">
                <a:ln>
                  <a:noFill/>
                </a:ln>
                <a:solidFill>
                  <a:schemeClr val="tx1">
                    <a:lumMod val="65000"/>
                    <a:lumOff val="35000"/>
                  </a:schemeClr>
                </a:solidFill>
                <a:latin typeface="Arial" panose="020B0604020202020204" pitchFamily="34" charset="0"/>
                <a:cs typeface="Arial" panose="020B0604020202020204" pitchFamily="34" charset="0"/>
              </a:defRPr>
            </a:lvl1pPr>
          </a:lstStyle>
          <a:p>
            <a:pPr lvl="0"/>
            <a:r>
              <a:rPr lang="en-US" dirty="0" smtClean="0"/>
              <a:t>Date</a:t>
            </a:r>
          </a:p>
          <a:p>
            <a:pPr lvl="0"/>
            <a:endParaRPr lang="en-US" dirty="0"/>
          </a:p>
        </p:txBody>
      </p:sp>
      <p:sp>
        <p:nvSpPr>
          <p:cNvPr id="9" name="Footer Placeholder 4"/>
          <p:cNvSpPr>
            <a:spLocks noGrp="1"/>
          </p:cNvSpPr>
          <p:nvPr>
            <p:ph type="ftr" sz="quarter" idx="13"/>
          </p:nvPr>
        </p:nvSpPr>
        <p:spPr>
          <a:xfrm>
            <a:off x="1523998" y="5713336"/>
            <a:ext cx="4992711" cy="266548"/>
          </a:xfrm>
        </p:spPr>
        <p:txBody>
          <a:bodyPr/>
          <a:lstStyle>
            <a:lvl1pPr>
              <a:defRPr sz="1800"/>
            </a:lvl1pPr>
          </a:lstStyle>
          <a:p>
            <a:pPr algn="l"/>
            <a:r>
              <a:rPr lang="en-US" dirty="0" smtClean="0">
                <a:solidFill>
                  <a:schemeClr val="tx1">
                    <a:lumMod val="65000"/>
                    <a:lumOff val="35000"/>
                  </a:schemeClr>
                </a:solidFill>
                <a:latin typeface="Arial" panose="020B0604020202020204" pitchFamily="34" charset="0"/>
                <a:cs typeface="Arial" panose="020B0604020202020204" pitchFamily="34" charset="0"/>
              </a:rPr>
              <a:t>Virginia Department of Environmental Quality</a:t>
            </a:r>
            <a:endParaRPr lang="en-US" dirty="0">
              <a:solidFill>
                <a:srgbClr val="256EAB"/>
              </a:solidFill>
            </a:endParaRPr>
          </a:p>
        </p:txBody>
      </p:sp>
    </p:spTree>
    <p:extLst>
      <p:ext uri="{BB962C8B-B14F-4D97-AF65-F5344CB8AC3E}">
        <p14:creationId xmlns:p14="http://schemas.microsoft.com/office/powerpoint/2010/main" val="31732435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2D0CAC-CB96-4986-AC3C-6362194383E6}" type="datetime1">
              <a:rPr lang="en-US" smtClean="0">
                <a:solidFill>
                  <a:prstClr val="black">
                    <a:tint val="75000"/>
                  </a:prstClr>
                </a:solidFill>
              </a:rPr>
              <a:pPr/>
              <a:t>10/9/2019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938275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8315D7-7207-479B-96E0-E4B38ABCABAC}" type="datetime1">
              <a:rPr lang="en-US" smtClean="0">
                <a:solidFill>
                  <a:prstClr val="black">
                    <a:tint val="75000"/>
                  </a:prstClr>
                </a:solidFill>
              </a:rPr>
              <a:pPr/>
              <a:t>10/9/2019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392748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8483F6-9E4E-4F3F-B327-488BCE99ADC3}" type="datetime1">
              <a:rPr lang="en-US" smtClean="0">
                <a:solidFill>
                  <a:prstClr val="black">
                    <a:tint val="75000"/>
                  </a:prstClr>
                </a:solidFill>
              </a:rPr>
              <a:pPr/>
              <a:t>10/9/2019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1806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7814"/>
            <a:ext cx="109728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1"/>
            <a:ext cx="53848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1"/>
            <a:ext cx="53848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941763"/>
            <a:ext cx="53848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7600" y="3941763"/>
            <a:ext cx="53848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09600" y="6243638"/>
            <a:ext cx="2844800" cy="457200"/>
          </a:xfrm>
          <a:prstGeom prst="rect">
            <a:avLst/>
          </a:prstGeom>
        </p:spPr>
        <p:txBody>
          <a:bodyPr/>
          <a:lstStyle>
            <a:lvl1pPr>
              <a:defRPr/>
            </a:lvl1pPr>
          </a:lstStyle>
          <a:p>
            <a:fld id="{3F69B4E2-0924-40A3-B3C7-4D501BD7C5CC}" type="datetime1">
              <a:rPr lang="en-US" altLang="en-US" smtClean="0">
                <a:solidFill>
                  <a:prstClr val="black">
                    <a:tint val="75000"/>
                  </a:prstClr>
                </a:solidFill>
              </a:rPr>
              <a:pPr/>
              <a:t>10/9/2019</a:t>
            </a:fld>
            <a:endParaRPr lang="en-US" altLang="en-US" dirty="0">
              <a:solidFill>
                <a:prstClr val="black">
                  <a:tint val="75000"/>
                </a:prstClr>
              </a:solidFill>
            </a:endParaRPr>
          </a:p>
        </p:txBody>
      </p:sp>
      <p:sp>
        <p:nvSpPr>
          <p:cNvPr id="8" name="Footer Placeholder 7"/>
          <p:cNvSpPr>
            <a:spLocks noGrp="1"/>
          </p:cNvSpPr>
          <p:nvPr>
            <p:ph type="ftr" sz="quarter" idx="11"/>
          </p:nvPr>
        </p:nvSpPr>
        <p:spPr>
          <a:xfrm>
            <a:off x="4165600" y="6248400"/>
            <a:ext cx="3860800" cy="457200"/>
          </a:xfrm>
          <a:prstGeom prst="rect">
            <a:avLst/>
          </a:prstGeom>
        </p:spPr>
        <p:txBody>
          <a:bodyPr/>
          <a:lstStyle>
            <a:lvl1pPr>
              <a:defRPr/>
            </a:lvl1pPr>
          </a:lstStyle>
          <a:p>
            <a:endParaRPr lang="en-US" altLang="en-US" dirty="0">
              <a:solidFill>
                <a:prstClr val="black">
                  <a:tint val="75000"/>
                </a:prstClr>
              </a:solidFill>
            </a:endParaRPr>
          </a:p>
        </p:txBody>
      </p:sp>
      <p:sp>
        <p:nvSpPr>
          <p:cNvPr id="9" name="Slide Number Placeholder 8"/>
          <p:cNvSpPr>
            <a:spLocks noGrp="1"/>
          </p:cNvSpPr>
          <p:nvPr>
            <p:ph type="sldNum" sz="quarter" idx="12"/>
          </p:nvPr>
        </p:nvSpPr>
        <p:spPr>
          <a:xfrm>
            <a:off x="8737600" y="6243638"/>
            <a:ext cx="2844800" cy="457200"/>
          </a:xfrm>
          <a:prstGeom prst="rect">
            <a:avLst/>
          </a:prstGeom>
        </p:spPr>
        <p:txBody>
          <a:bodyPr/>
          <a:lstStyle>
            <a:lvl1pPr>
              <a:defRPr/>
            </a:lvl1pPr>
          </a:lstStyle>
          <a:p>
            <a:fld id="{92BFDA4A-CE37-437A-A753-2054B0E91F1E}" type="slidenum">
              <a:rPr lang="en-US" altLang="en-US">
                <a:solidFill>
                  <a:prstClr val="black">
                    <a:tint val="75000"/>
                  </a:prstClr>
                </a:solidFill>
              </a:rPr>
              <a:pPr/>
              <a:t>‹#›</a:t>
            </a:fld>
            <a:endParaRPr lang="en-US" altLang="en-US" dirty="0">
              <a:solidFill>
                <a:prstClr val="black">
                  <a:tint val="75000"/>
                </a:prstClr>
              </a:solidFill>
            </a:endParaRPr>
          </a:p>
        </p:txBody>
      </p:sp>
    </p:spTree>
    <p:extLst>
      <p:ext uri="{BB962C8B-B14F-4D97-AF65-F5344CB8AC3E}">
        <p14:creationId xmlns:p14="http://schemas.microsoft.com/office/powerpoint/2010/main" val="2312572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4"/>
            <a:ext cx="109728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243638"/>
            <a:ext cx="2844800" cy="457200"/>
          </a:xfrm>
          <a:prstGeom prst="rect">
            <a:avLst/>
          </a:prstGeom>
        </p:spPr>
        <p:txBody>
          <a:bodyPr/>
          <a:lstStyle>
            <a:lvl1pPr fontAlgn="auto">
              <a:spcBef>
                <a:spcPts val="0"/>
              </a:spcBef>
              <a:spcAft>
                <a:spcPts val="0"/>
              </a:spcAft>
              <a:defRPr dirty="0">
                <a:latin typeface="+mn-lt"/>
              </a:defRPr>
            </a:lvl1p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a:xfrm>
            <a:off x="4165600" y="6248400"/>
            <a:ext cx="3860800" cy="457200"/>
          </a:xfrm>
          <a:prstGeom prst="rect">
            <a:avLst/>
          </a:prstGeom>
        </p:spPr>
        <p:txBody>
          <a:bodyPr/>
          <a:lstStyle>
            <a:lvl1pPr fontAlgn="auto">
              <a:spcBef>
                <a:spcPts val="0"/>
              </a:spcBef>
              <a:spcAft>
                <a:spcPts val="0"/>
              </a:spcAft>
              <a:defRPr dirty="0">
                <a:latin typeface="+mn-lt"/>
              </a:defRPr>
            </a:lvl1p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a:xfrm>
            <a:off x="8737600" y="6243638"/>
            <a:ext cx="2844800" cy="457200"/>
          </a:xfrm>
          <a:prstGeom prst="rect">
            <a:avLst/>
          </a:prstGeom>
        </p:spPr>
        <p:txBody>
          <a:bodyPr/>
          <a:lstStyle>
            <a:lvl1pPr fontAlgn="auto">
              <a:spcBef>
                <a:spcPts val="0"/>
              </a:spcBef>
              <a:spcAft>
                <a:spcPts val="0"/>
              </a:spcAft>
              <a:defRPr>
                <a:latin typeface="+mn-lt"/>
              </a:defRPr>
            </a:lvl1pPr>
          </a:lstStyle>
          <a:p>
            <a:pPr>
              <a:defRPr/>
            </a:pPr>
            <a:fld id="{13914686-BFAA-475D-9C2D-A1312638ED19}" type="slidenum">
              <a:rPr lang="en-US" altLang="en-US">
                <a:solidFill>
                  <a:prstClr val="black">
                    <a:tint val="75000"/>
                  </a:prstClr>
                </a:solidFill>
              </a:rPr>
              <a:pPr>
                <a:defRPr/>
              </a:pPr>
              <a:t>‹#›</a:t>
            </a:fld>
            <a:endParaRPr lang="en-US" altLang="en-US" dirty="0">
              <a:solidFill>
                <a:prstClr val="black">
                  <a:tint val="75000"/>
                </a:prstClr>
              </a:solidFill>
            </a:endParaRPr>
          </a:p>
        </p:txBody>
      </p:sp>
    </p:spTree>
    <p:extLst>
      <p:ext uri="{BB962C8B-B14F-4D97-AF65-F5344CB8AC3E}">
        <p14:creationId xmlns:p14="http://schemas.microsoft.com/office/powerpoint/2010/main" val="354719192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1"/>
            <a:ext cx="10972800" cy="4525963"/>
          </a:xfrm>
        </p:spPr>
        <p:txBody>
          <a:bodyPr/>
          <a:lstStyle/>
          <a:p>
            <a:endParaRPr lang="en-US"/>
          </a:p>
        </p:txBody>
      </p:sp>
      <p:sp>
        <p:nvSpPr>
          <p:cNvPr id="4" name="Date Placeholder 3"/>
          <p:cNvSpPr>
            <a:spLocks noGrp="1"/>
          </p:cNvSpPr>
          <p:nvPr>
            <p:ph type="dt" sz="half" idx="10"/>
          </p:nvPr>
        </p:nvSpPr>
        <p:spPr>
          <a:xfrm>
            <a:off x="609600" y="6245225"/>
            <a:ext cx="2844800" cy="476250"/>
          </a:xfrm>
        </p:spPr>
        <p:txBody>
          <a:bodyPr/>
          <a:lstStyle>
            <a:lvl1pPr>
              <a:defRPr/>
            </a:lvl1pPr>
          </a:lstStyle>
          <a:p>
            <a:endParaRPr lang="en-US">
              <a:solidFill>
                <a:prstClr val="black">
                  <a:tint val="75000"/>
                </a:prstClr>
              </a:solidFill>
            </a:endParaRPr>
          </a:p>
        </p:txBody>
      </p:sp>
      <p:sp>
        <p:nvSpPr>
          <p:cNvPr id="5" name="Footer Placeholder 4"/>
          <p:cNvSpPr>
            <a:spLocks noGrp="1"/>
          </p:cNvSpPr>
          <p:nvPr>
            <p:ph type="ftr" sz="quarter" idx="11"/>
          </p:nvPr>
        </p:nvSpPr>
        <p:spPr>
          <a:xfrm>
            <a:off x="4165600" y="6400801"/>
            <a:ext cx="3860800" cy="320675"/>
          </a:xfrm>
        </p:spPr>
        <p:txBody>
          <a:bodyPr/>
          <a:lstStyle>
            <a:lvl1pPr>
              <a:defRPr/>
            </a:lvl1pPr>
          </a:lstStyle>
          <a:p>
            <a:r>
              <a:rPr lang="en-US">
                <a:solidFill>
                  <a:prstClr val="black">
                    <a:tint val="75000"/>
                  </a:prstClr>
                </a:solidFill>
              </a:rPr>
              <a:t>May 20, 2007</a:t>
            </a:r>
          </a:p>
        </p:txBody>
      </p:sp>
      <p:sp>
        <p:nvSpPr>
          <p:cNvPr id="6" name="Slide Number Placeholder 5"/>
          <p:cNvSpPr>
            <a:spLocks noGrp="1"/>
          </p:cNvSpPr>
          <p:nvPr>
            <p:ph type="sldNum" sz="quarter" idx="12"/>
          </p:nvPr>
        </p:nvSpPr>
        <p:spPr>
          <a:xfrm>
            <a:off x="8737600" y="6400801"/>
            <a:ext cx="2844800" cy="320675"/>
          </a:xfrm>
        </p:spPr>
        <p:txBody>
          <a:bodyPr/>
          <a:lstStyle>
            <a:lvl1pPr>
              <a:defRPr/>
            </a:lvl1pPr>
          </a:lstStyle>
          <a:p>
            <a:fld id="{0F9F5A74-ED7C-4824-947F-689A8EF5F6CC}"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6246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000" b="1">
                <a:ln>
                  <a:noFill/>
                </a:ln>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ln>
                  <a:noFill/>
                </a:ln>
                <a:solidFill>
                  <a:srgbClr val="256EAB"/>
                </a:solidFill>
                <a:latin typeface="Arial" panose="020B0604020202020204" pitchFamily="34" charset="0"/>
                <a:cs typeface="Arial" panose="020B0604020202020204" pitchFamily="34" charset="0"/>
              </a:defRPr>
            </a:lvl1pPr>
            <a:lvl2pPr>
              <a:defRPr sz="2600">
                <a:solidFill>
                  <a:srgbClr val="256EAB"/>
                </a:solidFill>
                <a:latin typeface="Arial" panose="020B0604020202020204" pitchFamily="34" charset="0"/>
                <a:cs typeface="Arial" panose="020B0604020202020204" pitchFamily="34" charset="0"/>
              </a:defRPr>
            </a:lvl2pPr>
            <a:lvl3pPr>
              <a:defRPr>
                <a:ln>
                  <a:noFill/>
                </a:ln>
                <a:solidFill>
                  <a:srgbClr val="256EAB"/>
                </a:solidFill>
                <a:latin typeface="Arial" panose="020B0604020202020204" pitchFamily="34" charset="0"/>
                <a:cs typeface="Arial" panose="020B0604020202020204" pitchFamily="34" charset="0"/>
              </a:defRPr>
            </a:lvl3pPr>
            <a:lvl4pPr>
              <a:defRPr>
                <a:ln>
                  <a:noFill/>
                </a:ln>
                <a:solidFill>
                  <a:srgbClr val="256EAB"/>
                </a:solidFill>
                <a:latin typeface="Arial" panose="020B0604020202020204" pitchFamily="34" charset="0"/>
                <a:cs typeface="Arial" panose="020B0604020202020204" pitchFamily="34" charset="0"/>
              </a:defRPr>
            </a:lvl4pPr>
            <a:lvl5pPr>
              <a:defRPr>
                <a:ln>
                  <a:noFill/>
                </a:ln>
                <a:solidFill>
                  <a:srgbClr val="256EAB"/>
                </a:solidFill>
                <a:latin typeface="Arial" panose="020B0604020202020204" pitchFamily="34" charset="0"/>
                <a:cs typeface="Arial" panose="020B0604020202020204"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838200" y="6311900"/>
            <a:ext cx="10515600" cy="409575"/>
          </a:xfrm>
        </p:spPr>
        <p:txBody>
          <a:bodyPr/>
          <a:lstStyle/>
          <a:p>
            <a:pPr algn="l"/>
            <a:fld id="{61C9B584-852F-4056-BF30-ABA66A23FD41}" type="slidenum">
              <a:rPr lang="en-US" smtClean="0"/>
              <a:pPr algn="l"/>
              <a:t>‹#›</a:t>
            </a:fld>
            <a:r>
              <a:rPr lang="en-US" dirty="0" smtClean="0"/>
              <a:t>					</a:t>
            </a:r>
            <a:endParaRPr lang="en-US" dirty="0">
              <a:solidFill>
                <a:srgbClr val="256EAB"/>
              </a:solidFill>
            </a:endParaRPr>
          </a:p>
        </p:txBody>
      </p:sp>
      <p:pic>
        <p:nvPicPr>
          <p:cNvPr id="11" name="Picture 10"/>
          <p:cNvPicPr>
            <a:picLocks noChangeAspect="1"/>
          </p:cNvPicPr>
          <p:nvPr userDrawn="1"/>
        </p:nvPicPr>
        <p:blipFill>
          <a:blip r:embed="rId2" cstate="print"/>
          <a:stretch>
            <a:fillRect/>
          </a:stretch>
        </p:blipFill>
        <p:spPr>
          <a:xfrm>
            <a:off x="11428423" y="6387922"/>
            <a:ext cx="568392" cy="307796"/>
          </a:xfrm>
          <a:prstGeom prst="rect">
            <a:avLst/>
          </a:prstGeom>
        </p:spPr>
      </p:pic>
    </p:spTree>
    <p:extLst>
      <p:ext uri="{BB962C8B-B14F-4D97-AF65-F5344CB8AC3E}">
        <p14:creationId xmlns:p14="http://schemas.microsoft.com/office/powerpoint/2010/main" val="948392803"/>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000" b="1">
                <a:ln>
                  <a:noFill/>
                </a:ln>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a:ln>
                  <a:noFill/>
                </a:ln>
                <a:solidFill>
                  <a:srgbClr val="256EAB"/>
                </a:solidFill>
                <a:latin typeface="Arial" panose="020B0604020202020204" pitchFamily="34" charset="0"/>
                <a:cs typeface="Arial" panose="020B0604020202020204" pitchFamily="34" charset="0"/>
              </a:defRPr>
            </a:lvl1pPr>
            <a:lvl2pPr>
              <a:defRPr>
                <a:solidFill>
                  <a:srgbClr val="256EAB"/>
                </a:solidFill>
                <a:latin typeface="Arial" panose="020B0604020202020204" pitchFamily="34" charset="0"/>
                <a:cs typeface="Arial" panose="020B0604020202020204" pitchFamily="34" charset="0"/>
              </a:defRPr>
            </a:lvl2pPr>
            <a:lvl3pPr>
              <a:defRPr>
                <a:solidFill>
                  <a:srgbClr val="256EAB"/>
                </a:solidFill>
                <a:latin typeface="Arial" panose="020B0604020202020204" pitchFamily="34" charset="0"/>
                <a:cs typeface="Arial" panose="020B0604020202020204" pitchFamily="34" charset="0"/>
              </a:defRPr>
            </a:lvl3pPr>
            <a:lvl4pPr>
              <a:defRPr>
                <a:ln>
                  <a:noFill/>
                </a:ln>
                <a:solidFill>
                  <a:srgbClr val="256EAB"/>
                </a:solidFill>
                <a:latin typeface="Arial" panose="020B0604020202020204" pitchFamily="34" charset="0"/>
                <a:cs typeface="Arial" panose="020B0604020202020204" pitchFamily="34" charset="0"/>
              </a:defRPr>
            </a:lvl4pPr>
            <a:lvl5pPr>
              <a:defRPr>
                <a:ln>
                  <a:noFill/>
                </a:ln>
                <a:solidFill>
                  <a:srgbClr val="256EAB"/>
                </a:solidFill>
                <a:latin typeface="Arial" panose="020B0604020202020204" pitchFamily="34" charset="0"/>
                <a:cs typeface="Arial" panose="020B0604020202020204"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lvl1pPr>
              <a:defRPr>
                <a:ln>
                  <a:noFill/>
                </a:ln>
                <a:solidFill>
                  <a:srgbClr val="256EAB"/>
                </a:solidFill>
                <a:latin typeface="Arial" panose="020B0604020202020204" pitchFamily="34" charset="0"/>
                <a:cs typeface="Arial" panose="020B0604020202020204" pitchFamily="34" charset="0"/>
              </a:defRPr>
            </a:lvl1pPr>
            <a:lvl2pPr>
              <a:defRPr>
                <a:solidFill>
                  <a:srgbClr val="256EAB"/>
                </a:solidFill>
                <a:latin typeface="Arial" panose="020B0604020202020204" pitchFamily="34" charset="0"/>
                <a:cs typeface="Arial" panose="020B0604020202020204" pitchFamily="34" charset="0"/>
              </a:defRPr>
            </a:lvl2pPr>
            <a:lvl3pPr>
              <a:defRPr>
                <a:solidFill>
                  <a:srgbClr val="256EAB"/>
                </a:solidFill>
                <a:latin typeface="Arial" panose="020B0604020202020204" pitchFamily="34" charset="0"/>
                <a:cs typeface="Arial" panose="020B0604020202020204" pitchFamily="34" charset="0"/>
              </a:defRPr>
            </a:lvl3pPr>
            <a:lvl4pPr>
              <a:defRPr>
                <a:ln>
                  <a:noFill/>
                </a:ln>
                <a:solidFill>
                  <a:srgbClr val="256EAB"/>
                </a:solidFill>
                <a:latin typeface="Arial" panose="020B0604020202020204" pitchFamily="34" charset="0"/>
                <a:cs typeface="Arial" panose="020B0604020202020204" pitchFamily="34" charset="0"/>
              </a:defRPr>
            </a:lvl4pPr>
            <a:lvl5pPr>
              <a:defRPr>
                <a:ln>
                  <a:noFill/>
                </a:ln>
                <a:solidFill>
                  <a:srgbClr val="256EAB"/>
                </a:solidFill>
                <a:latin typeface="Arial" panose="020B0604020202020204" pitchFamily="34" charset="0"/>
                <a:cs typeface="Arial" panose="020B0604020202020204"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838200" y="6356350"/>
            <a:ext cx="10515600" cy="365125"/>
          </a:xfrm>
        </p:spPr>
        <p:txBody>
          <a:bodyPr/>
          <a:lstStyle/>
          <a:p>
            <a:fld id="{F28DF1F0-458F-421F-8C1E-7C825BFF0FBB}" type="slidenum">
              <a:rPr lang="en-US" smtClean="0"/>
              <a:pPr/>
              <a:t>‹#›</a:t>
            </a:fld>
            <a:endParaRPr lang="en-US" dirty="0"/>
          </a:p>
        </p:txBody>
      </p:sp>
      <p:pic>
        <p:nvPicPr>
          <p:cNvPr id="10" name="Picture 9"/>
          <p:cNvPicPr>
            <a:picLocks noChangeAspect="1"/>
          </p:cNvPicPr>
          <p:nvPr userDrawn="1"/>
        </p:nvPicPr>
        <p:blipFill>
          <a:blip r:embed="rId2" cstate="print"/>
          <a:stretch>
            <a:fillRect/>
          </a:stretch>
        </p:blipFill>
        <p:spPr>
          <a:xfrm>
            <a:off x="11555569" y="6404180"/>
            <a:ext cx="490801" cy="265779"/>
          </a:xfrm>
          <a:prstGeom prst="rect">
            <a:avLst/>
          </a:prstGeom>
        </p:spPr>
      </p:pic>
    </p:spTree>
    <p:extLst>
      <p:ext uri="{BB962C8B-B14F-4D97-AF65-F5344CB8AC3E}">
        <p14:creationId xmlns:p14="http://schemas.microsoft.com/office/powerpoint/2010/main" val="1819909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14"/>
            <a:ext cx="109728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243638"/>
            <a:ext cx="2844800" cy="457200"/>
          </a:xfrm>
          <a:prstGeom prst="rect">
            <a:avLst/>
          </a:prstGeom>
        </p:spPr>
        <p:txBody>
          <a:bodyPr/>
          <a:lstStyle>
            <a:lvl1pPr fontAlgn="auto">
              <a:spcBef>
                <a:spcPts val="0"/>
              </a:spcBef>
              <a:spcAft>
                <a:spcPts val="0"/>
              </a:spcAft>
              <a:defRPr dirty="0">
                <a:latin typeface="+mn-lt"/>
              </a:defRPr>
            </a:lvl1pPr>
          </a:lstStyle>
          <a:p>
            <a:pPr>
              <a:defRPr/>
            </a:pPr>
            <a:endParaRPr lang="en-US" altLang="en-US" dirty="0"/>
          </a:p>
        </p:txBody>
      </p:sp>
      <p:sp>
        <p:nvSpPr>
          <p:cNvPr id="6" name="Footer Placeholder 5"/>
          <p:cNvSpPr>
            <a:spLocks noGrp="1"/>
          </p:cNvSpPr>
          <p:nvPr>
            <p:ph type="ftr" sz="quarter" idx="11"/>
          </p:nvPr>
        </p:nvSpPr>
        <p:spPr>
          <a:xfrm>
            <a:off x="4165600" y="6248400"/>
            <a:ext cx="3860800" cy="457200"/>
          </a:xfrm>
          <a:prstGeom prst="rect">
            <a:avLst/>
          </a:prstGeom>
        </p:spPr>
        <p:txBody>
          <a:bodyPr/>
          <a:lstStyle>
            <a:lvl1pPr fontAlgn="auto">
              <a:spcBef>
                <a:spcPts val="0"/>
              </a:spcBef>
              <a:spcAft>
                <a:spcPts val="0"/>
              </a:spcAft>
              <a:defRPr dirty="0">
                <a:latin typeface="+mn-lt"/>
              </a:defRPr>
            </a:lvl1pPr>
          </a:lstStyle>
          <a:p>
            <a:pPr>
              <a:defRPr/>
            </a:pPr>
            <a:endParaRPr lang="en-US" altLang="en-US" dirty="0"/>
          </a:p>
        </p:txBody>
      </p:sp>
      <p:sp>
        <p:nvSpPr>
          <p:cNvPr id="7" name="Slide Number Placeholder 6"/>
          <p:cNvSpPr>
            <a:spLocks noGrp="1"/>
          </p:cNvSpPr>
          <p:nvPr>
            <p:ph type="sldNum" sz="quarter" idx="12"/>
          </p:nvPr>
        </p:nvSpPr>
        <p:spPr>
          <a:xfrm>
            <a:off x="8737600" y="6243638"/>
            <a:ext cx="2844800" cy="457200"/>
          </a:xfrm>
          <a:prstGeom prst="rect">
            <a:avLst/>
          </a:prstGeom>
        </p:spPr>
        <p:txBody>
          <a:bodyPr/>
          <a:lstStyle>
            <a:lvl1pPr fontAlgn="auto">
              <a:spcBef>
                <a:spcPts val="0"/>
              </a:spcBef>
              <a:spcAft>
                <a:spcPts val="0"/>
              </a:spcAft>
              <a:defRPr>
                <a:latin typeface="+mn-lt"/>
              </a:defRPr>
            </a:lvl1pPr>
          </a:lstStyle>
          <a:p>
            <a:pPr>
              <a:defRPr/>
            </a:pPr>
            <a:fld id="{13914686-BFAA-475D-9C2D-A1312638ED19}" type="slidenum">
              <a:rPr lang="en-US" altLang="en-US"/>
              <a:pPr>
                <a:defRPr/>
              </a:pPr>
              <a:t>‹#›</a:t>
            </a:fld>
            <a:endParaRPr lang="en-US" altLang="en-US" dirty="0"/>
          </a:p>
        </p:txBody>
      </p:sp>
    </p:spTree>
    <p:extLst>
      <p:ext uri="{BB962C8B-B14F-4D97-AF65-F5344CB8AC3E}">
        <p14:creationId xmlns:p14="http://schemas.microsoft.com/office/powerpoint/2010/main" val="372797984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C2F0B8B-E8E8-400A-9B66-EDC0EABB85E2}" type="datetimeFigureOut">
              <a:rPr lang="en-US" smtClean="0"/>
              <a:pPr/>
              <a:t>10/9/2019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DE437A-6565-468B-B4EE-8F73631B9975}" type="slidenum">
              <a:rPr lang="en-US" smtClean="0"/>
              <a:pPr/>
              <a:t>‹#›</a:t>
            </a:fld>
            <a:endParaRPr lang="en-US"/>
          </a:p>
        </p:txBody>
      </p:sp>
    </p:spTree>
    <p:extLst>
      <p:ext uri="{BB962C8B-B14F-4D97-AF65-F5344CB8AC3E}">
        <p14:creationId xmlns:p14="http://schemas.microsoft.com/office/powerpoint/2010/main" val="316365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2F0B8B-E8E8-400A-9B66-EDC0EABB85E2}" type="datetimeFigureOut">
              <a:rPr lang="en-US" smtClean="0"/>
              <a:pPr/>
              <a:t>10/9/2019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DE437A-6565-468B-B4EE-8F73631B9975}" type="slidenum">
              <a:rPr lang="en-US" smtClean="0"/>
              <a:pPr/>
              <a:t>‹#›</a:t>
            </a:fld>
            <a:endParaRPr lang="en-US"/>
          </a:p>
        </p:txBody>
      </p:sp>
    </p:spTree>
    <p:extLst>
      <p:ext uri="{BB962C8B-B14F-4D97-AF65-F5344CB8AC3E}">
        <p14:creationId xmlns:p14="http://schemas.microsoft.com/office/powerpoint/2010/main" val="2582413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62051" y="192089"/>
            <a:ext cx="10883900" cy="14319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7084" y="1905000"/>
            <a:ext cx="5304367"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724651" y="1905000"/>
            <a:ext cx="5306483" cy="2019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724651" y="4076700"/>
            <a:ext cx="5306483" cy="2019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1536700" y="6286500"/>
            <a:ext cx="2540000" cy="457200"/>
          </a:xfrm>
          <a:prstGeom prst="rect">
            <a:avLst/>
          </a:prstGeom>
        </p:spPr>
        <p:txBody>
          <a:bodyPr/>
          <a:lstStyle>
            <a:lvl1pPr>
              <a:defRPr/>
            </a:lvl1pPr>
          </a:lstStyle>
          <a:p>
            <a:endParaRPr lang="en-US"/>
          </a:p>
        </p:txBody>
      </p:sp>
      <p:sp>
        <p:nvSpPr>
          <p:cNvPr id="7" name="Footer Placeholder 6"/>
          <p:cNvSpPr>
            <a:spLocks noGrp="1"/>
          </p:cNvSpPr>
          <p:nvPr>
            <p:ph type="ftr" sz="quarter" idx="11"/>
          </p:nvPr>
        </p:nvSpPr>
        <p:spPr>
          <a:xfrm>
            <a:off x="4787900" y="6286500"/>
            <a:ext cx="3860800" cy="457200"/>
          </a:xfrm>
          <a:prstGeom prst="rect">
            <a:avLst/>
          </a:prstGeom>
        </p:spPr>
        <p:txBody>
          <a:bodyPr/>
          <a:lstStyle>
            <a:lvl1pPr>
              <a:defRPr/>
            </a:lvl1pPr>
          </a:lstStyle>
          <a:p>
            <a:r>
              <a:rPr lang="en-US"/>
              <a:t>1</a:t>
            </a:r>
          </a:p>
        </p:txBody>
      </p:sp>
      <p:sp>
        <p:nvSpPr>
          <p:cNvPr id="8" name="Slide Number Placeholder 7"/>
          <p:cNvSpPr>
            <a:spLocks noGrp="1"/>
          </p:cNvSpPr>
          <p:nvPr>
            <p:ph type="sldNum" sz="quarter" idx="12"/>
          </p:nvPr>
        </p:nvSpPr>
        <p:spPr>
          <a:xfrm>
            <a:off x="9359900" y="6286500"/>
            <a:ext cx="2540000" cy="457200"/>
          </a:xfrm>
          <a:prstGeom prst="rect">
            <a:avLst/>
          </a:prstGeom>
        </p:spPr>
        <p:txBody>
          <a:bodyPr/>
          <a:lstStyle>
            <a:lvl1pPr>
              <a:defRPr/>
            </a:lvl1pPr>
          </a:lstStyle>
          <a:p>
            <a:fld id="{5DD87A0A-C36F-4E57-B293-5AAAAEA7A36F}" type="slidenum">
              <a:rPr lang="en-US"/>
              <a:pPr/>
              <a:t>‹#›</a:t>
            </a:fld>
            <a:endParaRPr lang="en-US"/>
          </a:p>
        </p:txBody>
      </p:sp>
    </p:spTree>
    <p:extLst>
      <p:ext uri="{BB962C8B-B14F-4D97-AF65-F5344CB8AC3E}">
        <p14:creationId xmlns:p14="http://schemas.microsoft.com/office/powerpoint/2010/main" val="151523788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08000" y="1411552"/>
            <a:ext cx="11176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2296053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6703D6-DA4D-4660-AAE0-EB23950B7902}" type="datetime1">
              <a:rPr lang="en-US" smtClean="0"/>
              <a:pPr/>
              <a:t>10/9/2019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2F13A4-4E19-41E2-A7F9-9D53F87954DC}" type="slidenum">
              <a:rPr lang="en-US" smtClean="0"/>
              <a:pPr/>
              <a:t>‹#›</a:t>
            </a:fld>
            <a:endParaRPr lang="en-US"/>
          </a:p>
        </p:txBody>
      </p:sp>
    </p:spTree>
    <p:extLst>
      <p:ext uri="{BB962C8B-B14F-4D97-AF65-F5344CB8AC3E}">
        <p14:creationId xmlns:p14="http://schemas.microsoft.com/office/powerpoint/2010/main" val="4049621675"/>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62" r:id="rId3"/>
    <p:sldLayoutId id="2147483664" r:id="rId4"/>
    <p:sldLayoutId id="2147483673" r:id="rId5"/>
    <p:sldLayoutId id="2147483689" r:id="rId6"/>
    <p:sldLayoutId id="2147483690" r:id="rId7"/>
    <p:sldLayoutId id="2147483691" r:id="rId8"/>
    <p:sldLayoutId id="2147483692" r:id="rId9"/>
    <p:sldLayoutId id="2147483693" r:id="rId10"/>
    <p:sldLayoutId id="2147483694" r:id="rId11"/>
  </p:sldLayoutIdLst>
  <p:hf sldNum="0" hdr="0" dt="0"/>
  <p:txStyles>
    <p:titleStyle>
      <a:lvl1pPr algn="l" defTabSz="914400" rtl="0" eaLnBrk="1" latinLnBrk="0" hangingPunct="1">
        <a:lnSpc>
          <a:spcPct val="90000"/>
        </a:lnSpc>
        <a:spcBef>
          <a:spcPct val="0"/>
        </a:spcBef>
        <a:buNone/>
        <a:defRPr sz="4400" kern="1200">
          <a:ln>
            <a:solidFill>
              <a:srgbClr val="198569"/>
            </a:solidFill>
          </a:ln>
          <a:solidFill>
            <a:srgbClr val="198569"/>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ln>
            <a:solidFill>
              <a:srgbClr val="256EAB"/>
            </a:solidFill>
          </a:ln>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ln w="0">
            <a:noFill/>
          </a:ln>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lumMod val="60000"/>
              <a:lumOff val="4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ln>
            <a:solidFill>
              <a:schemeClr val="tx2">
                <a:lumMod val="40000"/>
                <a:lumOff val="60000"/>
              </a:schemeClr>
            </a:solidFill>
          </a:ln>
          <a:solidFill>
            <a:schemeClr val="tx2">
              <a:lumMod val="40000"/>
              <a:lumOff val="6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ln>
            <a:solidFill>
              <a:schemeClr val="tx2">
                <a:lumMod val="20000"/>
                <a:lumOff val="80000"/>
              </a:schemeClr>
            </a:solidFill>
          </a:ln>
          <a:solidFill>
            <a:schemeClr val="bg2">
              <a:lumMod val="9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85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B6CA0D-5E4F-4AAC-8431-81408C6E9ADB}" type="datetime1">
              <a:rPr lang="en-US" smtClean="0">
                <a:solidFill>
                  <a:prstClr val="black">
                    <a:tint val="75000"/>
                  </a:prstClr>
                </a:solidFill>
              </a:rPr>
              <a:pPr/>
              <a:t>10/9/2019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FB125F-4972-4179-9642-EB543C95A26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80263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image" Target="../media/image23.wmf"/></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tiff"/><Relationship Id="rId2" Type="http://schemas.openxmlformats.org/officeDocument/2006/relationships/image" Target="../media/image25.jpeg"/><Relationship Id="rId1" Type="http://schemas.openxmlformats.org/officeDocument/2006/relationships/slideLayout" Target="../slideLayouts/slideLayout10.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6.xml"/><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5" Type="http://schemas.openxmlformats.org/officeDocument/2006/relationships/image" Target="../media/image44.png"/><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emf"/><Relationship Id="rId1" Type="http://schemas.openxmlformats.org/officeDocument/2006/relationships/slideLayout" Target="../slideLayouts/slideLayout3.xml"/><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www.deq.virginia.gov/Portals/0/DEQ/Water/TMDL/PCB/Table_1-Media_and_Technologies.pdf" TargetMode="External"/><Relationship Id="rId2" Type="http://schemas.openxmlformats.org/officeDocument/2006/relationships/hyperlink" Target="http://www.deq.virginia.gov/Portals/0/DEQ/Water/TMDL/PCB/FINAL-PMP-Guide_3-11-16.pdf" TargetMode="External"/><Relationship Id="rId1" Type="http://schemas.openxmlformats.org/officeDocument/2006/relationships/slideLayout" Target="../slideLayouts/slideLayout9.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hyperlink" Target="http://www.deq.virginia.gov/Portals/0/DEQ/Water/TMDL/PCB/Table_2-Tech_Summaries.pdf"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8967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1676400" y="228601"/>
            <a:ext cx="9144000" cy="664797"/>
          </a:xfrm>
        </p:spPr>
        <p:txBody>
          <a:bodyPr>
            <a:normAutofit fontScale="90000"/>
          </a:bodyPr>
          <a:lstStyle/>
          <a:p>
            <a:pPr defTabSz="914363">
              <a:defRPr/>
            </a:pPr>
            <a:r>
              <a:rPr dirty="0"/>
              <a:t>VA Water Quality Criterion-Total PCBs</a:t>
            </a:r>
          </a:p>
        </p:txBody>
      </p:sp>
      <p:sp>
        <p:nvSpPr>
          <p:cNvPr id="31747" name="Rectangle 3"/>
          <p:cNvSpPr>
            <a:spLocks noGrp="1" noChangeArrowheads="1"/>
          </p:cNvSpPr>
          <p:nvPr>
            <p:ph type="body" sz="half" idx="1"/>
          </p:nvPr>
        </p:nvSpPr>
        <p:spPr>
          <a:xfrm>
            <a:off x="2133600" y="1295400"/>
            <a:ext cx="8077200" cy="2852738"/>
          </a:xfrm>
        </p:spPr>
        <p:txBody>
          <a:bodyPr/>
          <a:lstStyle/>
          <a:p>
            <a:pPr eaLnBrk="1" hangingPunct="1"/>
            <a:r>
              <a:rPr lang="en-US" dirty="0"/>
              <a:t>Water Quality - Acute/Chronic criterion</a:t>
            </a:r>
          </a:p>
          <a:p>
            <a:pPr eaLnBrk="1" hangingPunct="1"/>
            <a:r>
              <a:rPr lang="en-US" dirty="0"/>
              <a:t>Tissue and PWS - WQC represents concentration in the water column where the bioaccumulation of tPCBs in fish and drinking water is minimized for safe human consumption (</a:t>
            </a:r>
            <a:r>
              <a:rPr lang="en-US" b="1" u="sng" dirty="0">
                <a:solidFill>
                  <a:srgbClr val="FF0000"/>
                </a:solidFill>
              </a:rPr>
              <a:t>derived from fish tissue</a:t>
            </a:r>
            <a:r>
              <a:rPr lang="en-US" dirty="0"/>
              <a:t>)</a:t>
            </a:r>
          </a:p>
          <a:p>
            <a:pPr eaLnBrk="1" hangingPunct="1">
              <a:buFont typeface="Wingdings" pitchFamily="2" charset="2"/>
              <a:buNone/>
            </a:pPr>
            <a:endParaRPr lang="en-US" sz="2600" dirty="0"/>
          </a:p>
        </p:txBody>
      </p:sp>
      <p:graphicFrame>
        <p:nvGraphicFramePr>
          <p:cNvPr id="119841" name="Group 33"/>
          <p:cNvGraphicFramePr>
            <a:graphicFrameLocks noGrp="1"/>
          </p:cNvGraphicFramePr>
          <p:nvPr>
            <p:ph sz="half" idx="2"/>
          </p:nvPr>
        </p:nvGraphicFramePr>
        <p:xfrm>
          <a:off x="3429000" y="4038600"/>
          <a:ext cx="5410200" cy="1496060"/>
        </p:xfrm>
        <a:graphic>
          <a:graphicData uri="http://schemas.openxmlformats.org/drawingml/2006/table">
            <a:tbl>
              <a:tblPr/>
              <a:tblGrid>
                <a:gridCol w="2557060">
                  <a:extLst>
                    <a:ext uri="{9D8B030D-6E8A-4147-A177-3AD203B41FA5}">
                      <a16:colId xmlns:a16="http://schemas.microsoft.com/office/drawing/2014/main" val="20000"/>
                    </a:ext>
                  </a:extLst>
                </a:gridCol>
                <a:gridCol w="2853140">
                  <a:extLst>
                    <a:ext uri="{9D8B030D-6E8A-4147-A177-3AD203B41FA5}">
                      <a16:colId xmlns:a16="http://schemas.microsoft.com/office/drawing/2014/main" val="20001"/>
                    </a:ext>
                  </a:extLst>
                </a:gridCol>
              </a:tblGrid>
              <a:tr h="11303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rPr>
                        <a:t>Consumption Advisories</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rPr>
                        <a:t>Fish Tissue (ppb)</a:t>
                      </a:r>
                    </a:p>
                  </a:txBody>
                  <a:tcPr anchor="ct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tx2">
                        <a:lumMod val="7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rPr>
                        <a:t>Water Quality Criterion</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rPr>
                        <a:t>(ppb)</a:t>
                      </a:r>
                    </a:p>
                  </a:txBody>
                  <a:tcPr anchor="ct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solidFill>
                      <a:schemeClr val="tx2">
                        <a:lumMod val="75000"/>
                      </a:schemeClr>
                    </a:solidFill>
                  </a:tcPr>
                </a:tc>
                <a:extLst>
                  <a:ext uri="{0D108BD9-81ED-4DB2-BD59-A6C34878D82A}">
                    <a16:rowId xmlns:a16="http://schemas.microsoft.com/office/drawing/2014/main" val="10000"/>
                  </a:ext>
                </a:extLst>
              </a:tr>
              <a:tr h="30162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rPr>
                        <a:t>VDH (100)    DEQ (20)</a:t>
                      </a:r>
                    </a:p>
                  </a:txBody>
                  <a:tcPr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tx2">
                        <a:lumMod val="75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rPr>
                        <a:t>0.00064</a:t>
                      </a:r>
                      <a:r>
                        <a:rPr kumimoji="0" lang="en-US" sz="1800" b="0" i="0" u="none" strike="noStrike" cap="none" normalizeH="0" baseline="0" dirty="0" smtClean="0">
                          <a:ln>
                            <a:noFill/>
                          </a:ln>
                          <a:solidFill>
                            <a:schemeClr val="bg1"/>
                          </a:solidFill>
                          <a:effectLst/>
                          <a:latin typeface="Arial" charset="0"/>
                        </a:rPr>
                        <a:t> </a:t>
                      </a:r>
                    </a:p>
                  </a:txBody>
                  <a:tcPr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solidFill>
                      <a:schemeClr val="tx2">
                        <a:lumMod val="75000"/>
                      </a:schemeClr>
                    </a:solidFill>
                  </a:tcPr>
                </a:tc>
                <a:extLst>
                  <a:ext uri="{0D108BD9-81ED-4DB2-BD59-A6C34878D82A}">
                    <a16:rowId xmlns:a16="http://schemas.microsoft.com/office/drawing/2014/main" val="10001"/>
                  </a:ext>
                </a:extLst>
              </a:tr>
            </a:tbl>
          </a:graphicData>
        </a:graphic>
      </p:graphicFrame>
      <p:sp>
        <p:nvSpPr>
          <p:cNvPr id="31755" name="Text Box 31"/>
          <p:cNvSpPr txBox="1">
            <a:spLocks noChangeArrowheads="1"/>
          </p:cNvSpPr>
          <p:nvPr/>
        </p:nvSpPr>
        <p:spPr bwMode="auto">
          <a:xfrm>
            <a:off x="4953000" y="3680554"/>
            <a:ext cx="2209800" cy="396875"/>
          </a:xfrm>
          <a:prstGeom prst="rect">
            <a:avLst/>
          </a:prstGeom>
          <a:noFill/>
          <a:ln w="9525">
            <a:noFill/>
            <a:miter lim="800000"/>
            <a:headEnd/>
            <a:tailEnd/>
          </a:ln>
        </p:spPr>
        <p:txBody>
          <a:bodyPr>
            <a:spAutoFit/>
          </a:bodyPr>
          <a:lstStyle/>
          <a:p>
            <a:pPr algn="ctr">
              <a:spcBef>
                <a:spcPct val="50000"/>
              </a:spcBef>
            </a:pPr>
            <a:r>
              <a:rPr lang="en-US" sz="2000" b="1" dirty="0">
                <a:latin typeface="Calibri" pitchFamily="34" charset="0"/>
              </a:rPr>
              <a:t>PCB WQC</a:t>
            </a:r>
          </a:p>
        </p:txBody>
      </p:sp>
      <p:sp>
        <p:nvSpPr>
          <p:cNvPr id="31756" name="Rectangle 32"/>
          <p:cNvSpPr>
            <a:spLocks noChangeArrowheads="1"/>
          </p:cNvSpPr>
          <p:nvPr/>
        </p:nvSpPr>
        <p:spPr bwMode="auto">
          <a:xfrm>
            <a:off x="1668462" y="5576771"/>
            <a:ext cx="8999538" cy="369888"/>
          </a:xfrm>
          <a:prstGeom prst="rect">
            <a:avLst/>
          </a:prstGeom>
          <a:noFill/>
          <a:ln w="9525">
            <a:noFill/>
            <a:miter lim="800000"/>
            <a:headEnd/>
            <a:tailEnd/>
          </a:ln>
        </p:spPr>
        <p:txBody>
          <a:bodyPr wrap="none">
            <a:spAutoFit/>
          </a:bodyPr>
          <a:lstStyle/>
          <a:p>
            <a:r>
              <a:rPr lang="en-US" b="1" dirty="0">
                <a:solidFill>
                  <a:schemeClr val="tx2"/>
                </a:solidFill>
                <a:latin typeface="Calibri" pitchFamily="34" charset="0"/>
              </a:rPr>
              <a:t>FDA Threshold for prohibition of interstate commerce in fish tissue = 2.0 ppm  (or 2,000 ppb)</a:t>
            </a:r>
          </a:p>
        </p:txBody>
      </p:sp>
      <p:sp>
        <p:nvSpPr>
          <p:cNvPr id="7" name="TextBox 6"/>
          <p:cNvSpPr txBox="1"/>
          <p:nvPr/>
        </p:nvSpPr>
        <p:spPr>
          <a:xfrm>
            <a:off x="2601432" y="6131438"/>
            <a:ext cx="8721564" cy="461665"/>
          </a:xfrm>
          <a:prstGeom prst="rect">
            <a:avLst/>
          </a:prstGeom>
          <a:noFill/>
        </p:spPr>
        <p:txBody>
          <a:bodyPr wrap="square" rtlCol="0">
            <a:spAutoFit/>
          </a:bodyPr>
          <a:lstStyle/>
          <a:p>
            <a:r>
              <a:rPr lang="en-US" sz="2400" b="1" dirty="0" smtClean="0">
                <a:solidFill>
                  <a:srgbClr val="C00000"/>
                </a:solidFill>
              </a:rPr>
              <a:t>Challenge  </a:t>
            </a:r>
            <a:r>
              <a:rPr lang="en-US" sz="2400" b="1" dirty="0">
                <a:solidFill>
                  <a:srgbClr val="C00000"/>
                </a:solidFill>
              </a:rPr>
              <a:t>- No expression for duration/frequency of excursions </a:t>
            </a:r>
          </a:p>
        </p:txBody>
      </p:sp>
      <p:pic>
        <p:nvPicPr>
          <p:cNvPr id="3074" name="Picture 2" descr="L:\Telecommute Days\Sept 2018\Sept 20, 2018\download.png"/>
          <p:cNvPicPr>
            <a:picLocks noChangeAspect="1" noChangeArrowheads="1"/>
          </p:cNvPicPr>
          <p:nvPr/>
        </p:nvPicPr>
        <p:blipFill>
          <a:blip r:embed="rId3" cstate="print"/>
          <a:srcRect/>
          <a:stretch>
            <a:fillRect/>
          </a:stretch>
        </p:blipFill>
        <p:spPr bwMode="auto">
          <a:xfrm>
            <a:off x="1905000" y="6032202"/>
            <a:ext cx="693854" cy="609600"/>
          </a:xfrm>
          <a:prstGeom prst="rect">
            <a:avLst/>
          </a:prstGeom>
          <a:noFill/>
        </p:spPr>
      </p:pic>
    </p:spTree>
    <p:extLst>
      <p:ext uri="{BB962C8B-B14F-4D97-AF65-F5344CB8AC3E}">
        <p14:creationId xmlns:p14="http://schemas.microsoft.com/office/powerpoint/2010/main" val="11492948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83771" y="164468"/>
            <a:ext cx="9427029" cy="1143000"/>
          </a:xfrm>
        </p:spPr>
        <p:txBody>
          <a:bodyPr>
            <a:normAutofit/>
          </a:bodyPr>
          <a:lstStyle/>
          <a:p>
            <a:r>
              <a:rPr lang="en-US" sz="3600" b="1" dirty="0" smtClean="0"/>
              <a:t>Site Specific Endpoint BAF (New River PCB TMDL)</a:t>
            </a:r>
            <a:endParaRPr lang="en-US" sz="3600" b="1" dirty="0"/>
          </a:p>
        </p:txBody>
      </p:sp>
      <p:pic>
        <p:nvPicPr>
          <p:cNvPr id="6" name="Content Placeholder 5"/>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209801" y="1157171"/>
            <a:ext cx="7315199" cy="5562600"/>
          </a:xfrm>
          <a:prstGeom prst="rect">
            <a:avLst/>
          </a:prstGeom>
          <a:noFill/>
          <a:ln>
            <a:noFill/>
          </a:ln>
        </p:spPr>
      </p:pic>
      <p:cxnSp>
        <p:nvCxnSpPr>
          <p:cNvPr id="7" name="Straight Connector 6"/>
          <p:cNvCxnSpPr/>
          <p:nvPr/>
        </p:nvCxnSpPr>
        <p:spPr>
          <a:xfrm>
            <a:off x="8305800" y="10736580"/>
            <a:ext cx="3749040" cy="0"/>
          </a:xfrm>
          <a:prstGeom prst="line">
            <a:avLst/>
          </a:prstGeom>
          <a:noFill/>
          <a:ln w="12700" cap="flat" cmpd="sng" algn="ctr">
            <a:solidFill>
              <a:srgbClr val="F79646">
                <a:lumMod val="75000"/>
              </a:srgbClr>
            </a:solidFill>
            <a:prstDash val="solid"/>
          </a:ln>
          <a:effectLst/>
        </p:spPr>
      </p:cxnSp>
      <p:cxnSp>
        <p:nvCxnSpPr>
          <p:cNvPr id="8" name="Straight Connector 7"/>
          <p:cNvCxnSpPr/>
          <p:nvPr/>
        </p:nvCxnSpPr>
        <p:spPr>
          <a:xfrm>
            <a:off x="8458200" y="10888980"/>
            <a:ext cx="3749040" cy="0"/>
          </a:xfrm>
          <a:prstGeom prst="line">
            <a:avLst/>
          </a:prstGeom>
          <a:noFill/>
          <a:ln w="12700" cap="flat" cmpd="sng" algn="ctr">
            <a:solidFill>
              <a:srgbClr val="F79646">
                <a:lumMod val="75000"/>
              </a:srgbClr>
            </a:solidFill>
            <a:prstDash val="solid"/>
          </a:ln>
          <a:effectLst/>
        </p:spPr>
      </p:cxnSp>
      <p:cxnSp>
        <p:nvCxnSpPr>
          <p:cNvPr id="10" name="Straight Connector 9"/>
          <p:cNvCxnSpPr/>
          <p:nvPr/>
        </p:nvCxnSpPr>
        <p:spPr>
          <a:xfrm>
            <a:off x="3200400" y="4614532"/>
            <a:ext cx="594360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010400" y="2438400"/>
            <a:ext cx="1295400" cy="369332"/>
          </a:xfrm>
          <a:prstGeom prst="rect">
            <a:avLst/>
          </a:prstGeom>
          <a:noFill/>
        </p:spPr>
        <p:txBody>
          <a:bodyPr wrap="square" rtlCol="0">
            <a:spAutoFit/>
          </a:bodyPr>
          <a:lstStyle/>
          <a:p>
            <a:r>
              <a:rPr lang="en-US" b="1" dirty="0"/>
              <a:t>VA WQC</a:t>
            </a:r>
          </a:p>
        </p:txBody>
      </p:sp>
      <p:sp>
        <p:nvSpPr>
          <p:cNvPr id="9" name="TextBox 8"/>
          <p:cNvSpPr txBox="1"/>
          <p:nvPr/>
        </p:nvSpPr>
        <p:spPr>
          <a:xfrm>
            <a:off x="4181896" y="3704233"/>
            <a:ext cx="1219200" cy="461665"/>
          </a:xfrm>
          <a:prstGeom prst="rect">
            <a:avLst/>
          </a:prstGeom>
          <a:noFill/>
        </p:spPr>
        <p:txBody>
          <a:bodyPr wrap="square" rtlCol="0">
            <a:spAutoFit/>
          </a:bodyPr>
          <a:lstStyle/>
          <a:p>
            <a:pPr algn="ctr"/>
            <a:r>
              <a:rPr lang="en-US" sz="1200" dirty="0"/>
              <a:t>Combined observations</a:t>
            </a:r>
          </a:p>
        </p:txBody>
      </p:sp>
      <p:sp>
        <p:nvSpPr>
          <p:cNvPr id="12" name="TextBox 11"/>
          <p:cNvSpPr txBox="1"/>
          <p:nvPr/>
        </p:nvSpPr>
        <p:spPr>
          <a:xfrm>
            <a:off x="5263488" y="3905537"/>
            <a:ext cx="914400" cy="276999"/>
          </a:xfrm>
          <a:prstGeom prst="rect">
            <a:avLst/>
          </a:prstGeom>
          <a:noFill/>
        </p:spPr>
        <p:txBody>
          <a:bodyPr wrap="square" rtlCol="0">
            <a:spAutoFit/>
          </a:bodyPr>
          <a:lstStyle/>
          <a:p>
            <a:pPr algn="ctr"/>
            <a:r>
              <a:rPr lang="en-US" sz="1200" dirty="0"/>
              <a:t>2010</a:t>
            </a:r>
          </a:p>
        </p:txBody>
      </p:sp>
      <p:sp>
        <p:nvSpPr>
          <p:cNvPr id="13" name="TextBox 12"/>
          <p:cNvSpPr txBox="1"/>
          <p:nvPr/>
        </p:nvSpPr>
        <p:spPr>
          <a:xfrm>
            <a:off x="6172200" y="3943065"/>
            <a:ext cx="914400" cy="276999"/>
          </a:xfrm>
          <a:prstGeom prst="rect">
            <a:avLst/>
          </a:prstGeom>
          <a:noFill/>
        </p:spPr>
        <p:txBody>
          <a:bodyPr wrap="square" rtlCol="0">
            <a:spAutoFit/>
          </a:bodyPr>
          <a:lstStyle/>
          <a:p>
            <a:pPr algn="ctr"/>
            <a:r>
              <a:rPr lang="en-US" sz="1200" dirty="0"/>
              <a:t>2011</a:t>
            </a:r>
          </a:p>
        </p:txBody>
      </p:sp>
      <p:sp>
        <p:nvSpPr>
          <p:cNvPr id="14" name="TextBox 13"/>
          <p:cNvSpPr txBox="1"/>
          <p:nvPr/>
        </p:nvSpPr>
        <p:spPr>
          <a:xfrm>
            <a:off x="7070680" y="3968089"/>
            <a:ext cx="914400" cy="276999"/>
          </a:xfrm>
          <a:prstGeom prst="rect">
            <a:avLst/>
          </a:prstGeom>
          <a:noFill/>
        </p:spPr>
        <p:txBody>
          <a:bodyPr wrap="square" rtlCol="0">
            <a:spAutoFit/>
          </a:bodyPr>
          <a:lstStyle/>
          <a:p>
            <a:pPr algn="ctr"/>
            <a:r>
              <a:rPr lang="en-US" sz="1200" dirty="0"/>
              <a:t>2013</a:t>
            </a:r>
          </a:p>
        </p:txBody>
      </p:sp>
      <p:sp>
        <p:nvSpPr>
          <p:cNvPr id="15" name="TextBox 14"/>
          <p:cNvSpPr txBox="1"/>
          <p:nvPr/>
        </p:nvSpPr>
        <p:spPr>
          <a:xfrm>
            <a:off x="7960056" y="3978321"/>
            <a:ext cx="914400" cy="276999"/>
          </a:xfrm>
          <a:prstGeom prst="rect">
            <a:avLst/>
          </a:prstGeom>
          <a:noFill/>
        </p:spPr>
        <p:txBody>
          <a:bodyPr wrap="square" rtlCol="0">
            <a:spAutoFit/>
          </a:bodyPr>
          <a:lstStyle/>
          <a:p>
            <a:pPr algn="ctr"/>
            <a:r>
              <a:rPr lang="en-US" sz="1200" dirty="0"/>
              <a:t>2014 </a:t>
            </a:r>
          </a:p>
        </p:txBody>
      </p:sp>
      <p:cxnSp>
        <p:nvCxnSpPr>
          <p:cNvPr id="17" name="Straight Arrow Connector 16"/>
          <p:cNvCxnSpPr/>
          <p:nvPr/>
        </p:nvCxnSpPr>
        <p:spPr>
          <a:xfrm flipH="1">
            <a:off x="6705600" y="2819400"/>
            <a:ext cx="762000" cy="17526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276600" y="1940257"/>
            <a:ext cx="1219200" cy="461665"/>
          </a:xfrm>
          <a:prstGeom prst="rect">
            <a:avLst/>
          </a:prstGeom>
          <a:noFill/>
        </p:spPr>
        <p:txBody>
          <a:bodyPr wrap="square" rtlCol="0">
            <a:spAutoFit/>
          </a:bodyPr>
          <a:lstStyle/>
          <a:p>
            <a:pPr algn="ctr"/>
            <a:r>
              <a:rPr lang="en-US" sz="1200" dirty="0"/>
              <a:t>Modeled PCB  Concentrations</a:t>
            </a:r>
          </a:p>
        </p:txBody>
      </p:sp>
    </p:spTree>
    <p:extLst>
      <p:ext uri="{BB962C8B-B14F-4D97-AF65-F5344CB8AC3E}">
        <p14:creationId xmlns:p14="http://schemas.microsoft.com/office/powerpoint/2010/main" val="39896336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C:\Users\rux46586\Documents\Irina.png"/>
          <p:cNvPicPr>
            <a:picLocks noGrp="1" noChangeAspect="1" noChangeArrowheads="1"/>
          </p:cNvPicPr>
          <p:nvPr>
            <p:ph idx="1"/>
          </p:nvPr>
        </p:nvPicPr>
        <p:blipFill>
          <a:blip r:embed="rId2" cstate="print"/>
          <a:srcRect/>
          <a:stretch>
            <a:fillRect/>
          </a:stretch>
        </p:blipFill>
        <p:spPr bwMode="auto">
          <a:xfrm>
            <a:off x="739036" y="185337"/>
            <a:ext cx="10822487" cy="6553200"/>
          </a:xfrm>
          <a:prstGeom prst="rect">
            <a:avLst/>
          </a:prstGeom>
          <a:noFill/>
        </p:spPr>
      </p:pic>
      <p:sp>
        <p:nvSpPr>
          <p:cNvPr id="58" name="Text Box 57"/>
          <p:cNvSpPr txBox="1">
            <a:spLocks noChangeArrowheads="1"/>
          </p:cNvSpPr>
          <p:nvPr/>
        </p:nvSpPr>
        <p:spPr bwMode="auto">
          <a:xfrm rot="19139680">
            <a:off x="5139570" y="1618069"/>
            <a:ext cx="2405092" cy="657759"/>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spcBef>
                <a:spcPct val="50000"/>
              </a:spcBef>
            </a:pPr>
            <a:r>
              <a:rPr lang="en-US" sz="1600" b="1" dirty="0"/>
              <a:t>Non-point source</a:t>
            </a:r>
          </a:p>
        </p:txBody>
      </p:sp>
      <p:sp>
        <p:nvSpPr>
          <p:cNvPr id="10" name="Text Box 47"/>
          <p:cNvSpPr txBox="1">
            <a:spLocks noChangeArrowheads="1"/>
          </p:cNvSpPr>
          <p:nvPr/>
        </p:nvSpPr>
        <p:spPr bwMode="auto">
          <a:xfrm>
            <a:off x="5410200" y="5334001"/>
            <a:ext cx="2438400" cy="903981"/>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r>
              <a:rPr lang="en-US" sz="1600" b="1" dirty="0"/>
              <a:t>PCB Contaminated </a:t>
            </a:r>
          </a:p>
          <a:p>
            <a:pPr algn="ctr"/>
            <a:r>
              <a:rPr lang="en-US" sz="1600" b="1" dirty="0"/>
              <a:t>Sediment</a:t>
            </a:r>
          </a:p>
        </p:txBody>
      </p:sp>
      <p:pic>
        <p:nvPicPr>
          <p:cNvPr id="12" name="Picture 4" descr="Rain With A Zero Chance Of"/>
          <p:cNvPicPr>
            <a:picLocks noChangeAspect="1" noChangeArrowheads="1"/>
          </p:cNvPicPr>
          <p:nvPr/>
        </p:nvPicPr>
        <p:blipFill>
          <a:blip r:embed="rId3" cstate="print"/>
          <a:srcRect/>
          <a:stretch>
            <a:fillRect/>
          </a:stretch>
        </p:blipFill>
        <p:spPr bwMode="auto">
          <a:xfrm>
            <a:off x="5007434" y="440505"/>
            <a:ext cx="708280" cy="708280"/>
          </a:xfrm>
          <a:prstGeom prst="rect">
            <a:avLst/>
          </a:prstGeom>
          <a:noFill/>
        </p:spPr>
      </p:pic>
      <p:pic>
        <p:nvPicPr>
          <p:cNvPr id="13" name="Picture 4" descr="Rain With A Zero Chance Of"/>
          <p:cNvPicPr>
            <a:picLocks noChangeAspect="1" noChangeArrowheads="1"/>
          </p:cNvPicPr>
          <p:nvPr/>
        </p:nvPicPr>
        <p:blipFill>
          <a:blip r:embed="rId3" cstate="print"/>
          <a:srcRect/>
          <a:stretch>
            <a:fillRect/>
          </a:stretch>
        </p:blipFill>
        <p:spPr bwMode="auto">
          <a:xfrm>
            <a:off x="5584375" y="347412"/>
            <a:ext cx="1019682" cy="1089503"/>
          </a:xfrm>
          <a:prstGeom prst="rect">
            <a:avLst/>
          </a:prstGeom>
          <a:noFill/>
        </p:spPr>
      </p:pic>
      <p:pic>
        <p:nvPicPr>
          <p:cNvPr id="14" name="Picture 4" descr="Rain With A Zero Chance Of"/>
          <p:cNvPicPr>
            <a:picLocks noChangeAspect="1" noChangeArrowheads="1"/>
          </p:cNvPicPr>
          <p:nvPr/>
        </p:nvPicPr>
        <p:blipFill>
          <a:blip r:embed="rId3" cstate="print"/>
          <a:srcRect/>
          <a:stretch>
            <a:fillRect/>
          </a:stretch>
        </p:blipFill>
        <p:spPr bwMode="auto">
          <a:xfrm>
            <a:off x="6706531" y="326097"/>
            <a:ext cx="853597" cy="685801"/>
          </a:xfrm>
          <a:prstGeom prst="rect">
            <a:avLst/>
          </a:prstGeom>
          <a:noFill/>
        </p:spPr>
      </p:pic>
      <p:sp>
        <p:nvSpPr>
          <p:cNvPr id="15" name="Text Box 25"/>
          <p:cNvSpPr txBox="1">
            <a:spLocks noChangeArrowheads="1"/>
          </p:cNvSpPr>
          <p:nvPr/>
        </p:nvSpPr>
        <p:spPr bwMode="auto">
          <a:xfrm>
            <a:off x="6548372" y="683018"/>
            <a:ext cx="2434747" cy="657759"/>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spcBef>
                <a:spcPct val="50000"/>
              </a:spcBef>
            </a:pPr>
            <a:r>
              <a:rPr lang="en-US" sz="1600" b="1" dirty="0"/>
              <a:t>Wet Deposition</a:t>
            </a:r>
          </a:p>
        </p:txBody>
      </p:sp>
      <p:sp>
        <p:nvSpPr>
          <p:cNvPr id="16" name="5-Point Star 15"/>
          <p:cNvSpPr/>
          <p:nvPr/>
        </p:nvSpPr>
        <p:spPr bwMode="auto">
          <a:xfrm>
            <a:off x="7936825" y="585982"/>
            <a:ext cx="517723" cy="1547593"/>
          </a:xfrm>
          <a:prstGeom prst="star5">
            <a:avLst/>
          </a:prstGeom>
          <a:solidFill>
            <a:srgbClr val="FF0000"/>
          </a:solidFill>
          <a:ln w="9525">
            <a:noFill/>
            <a:miter lim="800000"/>
            <a:headEnd/>
            <a:tailEnd/>
          </a:ln>
        </p:spPr>
        <p:txBody>
          <a:bodyPr wrap="square" lIns="407557" tIns="203779" rIns="407557" bIns="203779" rtlCol="0" anchor="ctr">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endParaRPr lang="en-US" sz="1200" b="1" dirty="0">
              <a:solidFill>
                <a:schemeClr val="accent1"/>
              </a:solidFill>
              <a:latin typeface="Calibri" pitchFamily="34" charset="0"/>
            </a:endParaRPr>
          </a:p>
        </p:txBody>
      </p:sp>
      <p:sp>
        <p:nvSpPr>
          <p:cNvPr id="17" name="Text Box 24"/>
          <p:cNvSpPr txBox="1">
            <a:spLocks noChangeArrowheads="1"/>
          </p:cNvSpPr>
          <p:nvPr/>
        </p:nvSpPr>
        <p:spPr bwMode="auto">
          <a:xfrm>
            <a:off x="8316685" y="919601"/>
            <a:ext cx="2058391" cy="903981"/>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spcBef>
                <a:spcPct val="50000"/>
              </a:spcBef>
            </a:pPr>
            <a:r>
              <a:rPr lang="en-US" sz="1600" b="1" dirty="0"/>
              <a:t>Dry Deposition</a:t>
            </a:r>
          </a:p>
        </p:txBody>
      </p:sp>
      <p:sp>
        <p:nvSpPr>
          <p:cNvPr id="18" name="Line 21"/>
          <p:cNvSpPr>
            <a:spLocks noChangeShapeType="1"/>
          </p:cNvSpPr>
          <p:nvPr/>
        </p:nvSpPr>
        <p:spPr bwMode="auto">
          <a:xfrm flipV="1">
            <a:off x="3810000" y="1823580"/>
            <a:ext cx="0" cy="560786"/>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19" name="Text Box 18"/>
          <p:cNvSpPr txBox="1">
            <a:spLocks noChangeArrowheads="1"/>
          </p:cNvSpPr>
          <p:nvPr/>
        </p:nvSpPr>
        <p:spPr bwMode="auto">
          <a:xfrm>
            <a:off x="2775858" y="1378767"/>
            <a:ext cx="1981200" cy="657759"/>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spcBef>
                <a:spcPct val="50000"/>
              </a:spcBef>
            </a:pPr>
            <a:r>
              <a:rPr lang="en-US" sz="1600" b="1" dirty="0"/>
              <a:t>Air Emissions</a:t>
            </a:r>
          </a:p>
        </p:txBody>
      </p:sp>
      <p:sp>
        <p:nvSpPr>
          <p:cNvPr id="20" name="Text Box 60"/>
          <p:cNvSpPr txBox="1">
            <a:spLocks noChangeArrowheads="1"/>
          </p:cNvSpPr>
          <p:nvPr/>
        </p:nvSpPr>
        <p:spPr bwMode="auto">
          <a:xfrm rot="1106340">
            <a:off x="3815598" y="4458313"/>
            <a:ext cx="2343632" cy="657759"/>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spcBef>
                <a:spcPct val="50000"/>
              </a:spcBef>
            </a:pPr>
            <a:r>
              <a:rPr lang="en-US" sz="1600" b="1" dirty="0"/>
              <a:t>Non-point source</a:t>
            </a:r>
          </a:p>
        </p:txBody>
      </p:sp>
      <p:sp>
        <p:nvSpPr>
          <p:cNvPr id="21" name="Text Box 60"/>
          <p:cNvSpPr txBox="1">
            <a:spLocks noChangeArrowheads="1"/>
          </p:cNvSpPr>
          <p:nvPr/>
        </p:nvSpPr>
        <p:spPr bwMode="auto">
          <a:xfrm rot="1106340">
            <a:off x="4210308" y="4721219"/>
            <a:ext cx="1492102" cy="657759"/>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spcBef>
                <a:spcPct val="50000"/>
              </a:spcBef>
            </a:pPr>
            <a:r>
              <a:rPr lang="en-US" sz="1600" b="1" dirty="0"/>
              <a:t>Runoff</a:t>
            </a:r>
          </a:p>
        </p:txBody>
      </p:sp>
      <p:sp>
        <p:nvSpPr>
          <p:cNvPr id="22" name="Line 55"/>
          <p:cNvSpPr>
            <a:spLocks noChangeShapeType="1"/>
          </p:cNvSpPr>
          <p:nvPr/>
        </p:nvSpPr>
        <p:spPr bwMode="auto">
          <a:xfrm>
            <a:off x="4871902" y="4885216"/>
            <a:ext cx="766899" cy="296385"/>
          </a:xfrm>
          <a:prstGeom prst="line">
            <a:avLst/>
          </a:prstGeom>
          <a:noFill/>
          <a:ln w="1905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pic>
        <p:nvPicPr>
          <p:cNvPr id="23" name="Object 2"/>
          <p:cNvPicPr>
            <a:picLocks noChangeAspect="1" noChangeArrowheads="1"/>
          </p:cNvPicPr>
          <p:nvPr/>
        </p:nvPicPr>
        <p:blipFill>
          <a:blip r:embed="rId4" cstate="print"/>
          <a:srcRect/>
          <a:stretch>
            <a:fillRect/>
          </a:stretch>
        </p:blipFill>
        <p:spPr bwMode="auto">
          <a:xfrm>
            <a:off x="7121183" y="4836396"/>
            <a:ext cx="438945" cy="167482"/>
          </a:xfrm>
          <a:prstGeom prst="rect">
            <a:avLst/>
          </a:prstGeom>
          <a:noFill/>
        </p:spPr>
      </p:pic>
      <p:pic>
        <p:nvPicPr>
          <p:cNvPr id="24" name="Object 3"/>
          <p:cNvPicPr>
            <a:picLocks noChangeAspect="1" noChangeArrowheads="1"/>
          </p:cNvPicPr>
          <p:nvPr/>
        </p:nvPicPr>
        <p:blipFill>
          <a:blip r:embed="rId4" cstate="print"/>
          <a:srcRect/>
          <a:stretch>
            <a:fillRect/>
          </a:stretch>
        </p:blipFill>
        <p:spPr bwMode="auto">
          <a:xfrm>
            <a:off x="6203094" y="4418389"/>
            <a:ext cx="438945" cy="167482"/>
          </a:xfrm>
          <a:prstGeom prst="rect">
            <a:avLst/>
          </a:prstGeom>
          <a:noFill/>
        </p:spPr>
      </p:pic>
      <p:pic>
        <p:nvPicPr>
          <p:cNvPr id="25" name="Object 4"/>
          <p:cNvPicPr>
            <a:picLocks noChangeAspect="1" noChangeArrowheads="1"/>
          </p:cNvPicPr>
          <p:nvPr/>
        </p:nvPicPr>
        <p:blipFill>
          <a:blip r:embed="rId4" cstate="print"/>
          <a:srcRect/>
          <a:stretch>
            <a:fillRect/>
          </a:stretch>
        </p:blipFill>
        <p:spPr bwMode="auto">
          <a:xfrm>
            <a:off x="6165113" y="5250259"/>
            <a:ext cx="438945" cy="167482"/>
          </a:xfrm>
          <a:prstGeom prst="rect">
            <a:avLst/>
          </a:prstGeom>
          <a:noFill/>
        </p:spPr>
      </p:pic>
      <p:sp>
        <p:nvSpPr>
          <p:cNvPr id="26" name="TextBox 62"/>
          <p:cNvSpPr txBox="1"/>
          <p:nvPr/>
        </p:nvSpPr>
        <p:spPr>
          <a:xfrm>
            <a:off x="7879111" y="1049167"/>
            <a:ext cx="517652" cy="657759"/>
          </a:xfrm>
          <a:prstGeom prst="rect">
            <a:avLst/>
          </a:prstGeom>
          <a:noFill/>
        </p:spPr>
        <p:txBody>
          <a:bodyPr wrap="square" lIns="407557" tIns="203779" rIns="407557" bIns="203779" rtlCol="0">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r>
              <a:rPr lang="en-US" sz="1600" b="1" dirty="0"/>
              <a:t>2</a:t>
            </a:r>
          </a:p>
        </p:txBody>
      </p:sp>
      <p:sp>
        <p:nvSpPr>
          <p:cNvPr id="27" name="Freeform 26"/>
          <p:cNvSpPr>
            <a:spLocks/>
          </p:cNvSpPr>
          <p:nvPr/>
        </p:nvSpPr>
        <p:spPr bwMode="auto">
          <a:xfrm>
            <a:off x="7055682" y="3421805"/>
            <a:ext cx="1217373" cy="682752"/>
          </a:xfrm>
          <a:custGeom>
            <a:avLst/>
            <a:gdLst/>
            <a:ahLst/>
            <a:cxnLst>
              <a:cxn ang="0">
                <a:pos x="128" y="109"/>
              </a:cxn>
              <a:cxn ang="0">
                <a:pos x="136" y="157"/>
              </a:cxn>
              <a:cxn ang="0">
                <a:pos x="416" y="245"/>
              </a:cxn>
              <a:cxn ang="0">
                <a:pos x="520" y="261"/>
              </a:cxn>
              <a:cxn ang="0">
                <a:pos x="600" y="317"/>
              </a:cxn>
              <a:cxn ang="0">
                <a:pos x="808" y="293"/>
              </a:cxn>
              <a:cxn ang="0">
                <a:pos x="800" y="149"/>
              </a:cxn>
              <a:cxn ang="0">
                <a:pos x="752" y="125"/>
              </a:cxn>
              <a:cxn ang="0">
                <a:pos x="632" y="53"/>
              </a:cxn>
              <a:cxn ang="0">
                <a:pos x="520" y="45"/>
              </a:cxn>
              <a:cxn ang="0">
                <a:pos x="136" y="53"/>
              </a:cxn>
              <a:cxn ang="0">
                <a:pos x="112" y="69"/>
              </a:cxn>
              <a:cxn ang="0">
                <a:pos x="40" y="29"/>
              </a:cxn>
              <a:cxn ang="0">
                <a:pos x="16" y="141"/>
              </a:cxn>
              <a:cxn ang="0">
                <a:pos x="0" y="189"/>
              </a:cxn>
              <a:cxn ang="0">
                <a:pos x="112" y="213"/>
              </a:cxn>
              <a:cxn ang="0">
                <a:pos x="128" y="109"/>
              </a:cxn>
            </a:cxnLst>
            <a:rect l="0" t="0" r="r" b="b"/>
            <a:pathLst>
              <a:path w="809" h="373">
                <a:moveTo>
                  <a:pt x="128" y="109"/>
                </a:moveTo>
                <a:cubicBezTo>
                  <a:pt x="131" y="125"/>
                  <a:pt x="131" y="141"/>
                  <a:pt x="136" y="157"/>
                </a:cubicBezTo>
                <a:cubicBezTo>
                  <a:pt x="182" y="310"/>
                  <a:pt x="183" y="237"/>
                  <a:pt x="416" y="245"/>
                </a:cubicBezTo>
                <a:cubicBezTo>
                  <a:pt x="425" y="246"/>
                  <a:pt x="516" y="256"/>
                  <a:pt x="520" y="261"/>
                </a:cubicBezTo>
                <a:cubicBezTo>
                  <a:pt x="587" y="339"/>
                  <a:pt x="430" y="298"/>
                  <a:pt x="600" y="317"/>
                </a:cubicBezTo>
                <a:cubicBezTo>
                  <a:pt x="669" y="340"/>
                  <a:pt x="781" y="373"/>
                  <a:pt x="808" y="293"/>
                </a:cubicBezTo>
                <a:cubicBezTo>
                  <a:pt x="805" y="245"/>
                  <a:pt x="809" y="196"/>
                  <a:pt x="800" y="149"/>
                </a:cubicBezTo>
                <a:cubicBezTo>
                  <a:pt x="797" y="136"/>
                  <a:pt x="760" y="130"/>
                  <a:pt x="752" y="125"/>
                </a:cubicBezTo>
                <a:cubicBezTo>
                  <a:pt x="717" y="106"/>
                  <a:pt x="675" y="58"/>
                  <a:pt x="632" y="53"/>
                </a:cubicBezTo>
                <a:cubicBezTo>
                  <a:pt x="595" y="49"/>
                  <a:pt x="557" y="48"/>
                  <a:pt x="520" y="45"/>
                </a:cubicBezTo>
                <a:cubicBezTo>
                  <a:pt x="392" y="48"/>
                  <a:pt x="264" y="45"/>
                  <a:pt x="136" y="53"/>
                </a:cubicBezTo>
                <a:cubicBezTo>
                  <a:pt x="126" y="54"/>
                  <a:pt x="121" y="71"/>
                  <a:pt x="112" y="69"/>
                </a:cubicBezTo>
                <a:cubicBezTo>
                  <a:pt x="85" y="63"/>
                  <a:pt x="66" y="38"/>
                  <a:pt x="40" y="29"/>
                </a:cubicBezTo>
                <a:cubicBezTo>
                  <a:pt x="1" y="145"/>
                  <a:pt x="46" y="0"/>
                  <a:pt x="16" y="141"/>
                </a:cubicBezTo>
                <a:cubicBezTo>
                  <a:pt x="12" y="157"/>
                  <a:pt x="0" y="189"/>
                  <a:pt x="0" y="189"/>
                </a:cubicBezTo>
                <a:cubicBezTo>
                  <a:pt x="18" y="242"/>
                  <a:pt x="59" y="218"/>
                  <a:pt x="112" y="213"/>
                </a:cubicBezTo>
                <a:cubicBezTo>
                  <a:pt x="121" y="119"/>
                  <a:pt x="107" y="151"/>
                  <a:pt x="128" y="109"/>
                </a:cubicBezTo>
                <a:close/>
              </a:path>
            </a:pathLst>
          </a:custGeom>
          <a:solidFill>
            <a:srgbClr val="FFFF99"/>
          </a:solidFill>
          <a:ln w="9525">
            <a:noFill/>
            <a:round/>
            <a:headEnd/>
            <a:tailEn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28" name="AutoShape 29"/>
          <p:cNvSpPr>
            <a:spLocks noChangeArrowheads="1"/>
          </p:cNvSpPr>
          <p:nvPr/>
        </p:nvSpPr>
        <p:spPr bwMode="auto">
          <a:xfrm>
            <a:off x="7953974" y="3480751"/>
            <a:ext cx="69564" cy="162721"/>
          </a:xfrm>
          <a:prstGeom prst="can">
            <a:avLst>
              <a:gd name="adj" fmla="val 50000"/>
            </a:avLst>
          </a:prstGeom>
          <a:solidFill>
            <a:srgbClr val="993300"/>
          </a:solidFill>
          <a:ln w="9525">
            <a:solidFill>
              <a:schemeClr val="tx1"/>
            </a:solidFill>
            <a:round/>
            <a:headEnd/>
            <a:tailEnd/>
          </a:ln>
          <a:effectLst/>
        </p:spPr>
        <p:txBody>
          <a:bodyPr wrap="none" lIns="407557" tIns="203779" rIns="407557" bIns="203779" anchor="ct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sz="4000" dirty="0"/>
          </a:p>
        </p:txBody>
      </p:sp>
      <p:sp>
        <p:nvSpPr>
          <p:cNvPr id="29" name="AutoShape 29"/>
          <p:cNvSpPr>
            <a:spLocks noChangeArrowheads="1"/>
          </p:cNvSpPr>
          <p:nvPr/>
        </p:nvSpPr>
        <p:spPr bwMode="auto">
          <a:xfrm flipH="1">
            <a:off x="7941894" y="3684278"/>
            <a:ext cx="76200" cy="172964"/>
          </a:xfrm>
          <a:prstGeom prst="can">
            <a:avLst>
              <a:gd name="adj" fmla="val 50000"/>
            </a:avLst>
          </a:prstGeom>
          <a:solidFill>
            <a:srgbClr val="993300"/>
          </a:solidFill>
          <a:ln w="9525">
            <a:solidFill>
              <a:schemeClr val="tx1"/>
            </a:solidFill>
            <a:round/>
            <a:headEnd/>
            <a:tailEnd/>
          </a:ln>
          <a:effectLst/>
        </p:spPr>
        <p:txBody>
          <a:bodyPr wrap="none" lIns="407557" tIns="203779" rIns="407557" bIns="203779" anchor="ct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sz="4000" dirty="0"/>
          </a:p>
        </p:txBody>
      </p:sp>
      <p:sp>
        <p:nvSpPr>
          <p:cNvPr id="30" name="AutoShape 32"/>
          <p:cNvSpPr>
            <a:spLocks noChangeArrowheads="1"/>
          </p:cNvSpPr>
          <p:nvPr/>
        </p:nvSpPr>
        <p:spPr bwMode="auto">
          <a:xfrm rot="5400000" flipV="1">
            <a:off x="7629207" y="3690718"/>
            <a:ext cx="102413" cy="144926"/>
          </a:xfrm>
          <a:prstGeom prst="can">
            <a:avLst>
              <a:gd name="adj" fmla="val 50000"/>
            </a:avLst>
          </a:prstGeom>
          <a:solidFill>
            <a:srgbClr val="993300"/>
          </a:solidFill>
          <a:ln w="9525">
            <a:solidFill>
              <a:schemeClr val="tx1"/>
            </a:solidFill>
            <a:round/>
            <a:headEnd/>
            <a:tailEnd/>
          </a:ln>
          <a:effectLst/>
        </p:spPr>
        <p:txBody>
          <a:bodyPr wrap="none" lIns="407557" tIns="203779" rIns="407557" bIns="203779" anchor="ct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32" name="AutoShape 29"/>
          <p:cNvSpPr>
            <a:spLocks noChangeArrowheads="1"/>
          </p:cNvSpPr>
          <p:nvPr/>
        </p:nvSpPr>
        <p:spPr bwMode="auto">
          <a:xfrm>
            <a:off x="7761516" y="3570517"/>
            <a:ext cx="69564" cy="162721"/>
          </a:xfrm>
          <a:prstGeom prst="can">
            <a:avLst>
              <a:gd name="adj" fmla="val 50000"/>
            </a:avLst>
          </a:prstGeom>
          <a:solidFill>
            <a:srgbClr val="993300"/>
          </a:solidFill>
          <a:ln w="9525">
            <a:solidFill>
              <a:schemeClr val="tx1"/>
            </a:solidFill>
            <a:round/>
            <a:headEnd/>
            <a:tailEnd/>
          </a:ln>
          <a:effectLst/>
        </p:spPr>
        <p:txBody>
          <a:bodyPr wrap="none" lIns="407557" tIns="203779" rIns="407557" bIns="203779" anchor="ct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sz="4000" dirty="0"/>
          </a:p>
        </p:txBody>
      </p:sp>
      <p:sp>
        <p:nvSpPr>
          <p:cNvPr id="33" name="Text Box 34"/>
          <p:cNvSpPr txBox="1">
            <a:spLocks noChangeArrowheads="1"/>
          </p:cNvSpPr>
          <p:nvPr/>
        </p:nvSpPr>
        <p:spPr bwMode="auto">
          <a:xfrm>
            <a:off x="8018094" y="3232288"/>
            <a:ext cx="2116506" cy="903981"/>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spcBef>
                <a:spcPct val="50000"/>
              </a:spcBef>
            </a:pPr>
            <a:r>
              <a:rPr lang="en-US" sz="1600" b="1" dirty="0"/>
              <a:t>Contaminated Sites</a:t>
            </a:r>
          </a:p>
        </p:txBody>
      </p:sp>
      <p:sp>
        <p:nvSpPr>
          <p:cNvPr id="36" name="5-Point Star 35"/>
          <p:cNvSpPr/>
          <p:nvPr/>
        </p:nvSpPr>
        <p:spPr bwMode="auto">
          <a:xfrm>
            <a:off x="4206679" y="1553369"/>
            <a:ext cx="517723" cy="1547593"/>
          </a:xfrm>
          <a:prstGeom prst="star5">
            <a:avLst/>
          </a:prstGeom>
          <a:solidFill>
            <a:srgbClr val="FF0000"/>
          </a:solidFill>
          <a:ln w="9525">
            <a:noFill/>
            <a:miter lim="800000"/>
            <a:headEnd/>
            <a:tailEnd/>
          </a:ln>
        </p:spPr>
        <p:txBody>
          <a:bodyPr wrap="square" lIns="407557" tIns="203779" rIns="407557" bIns="203779" rtlCol="0" anchor="ctr">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endParaRPr lang="en-US" sz="1200" b="1" dirty="0">
              <a:solidFill>
                <a:schemeClr val="accent1"/>
              </a:solidFill>
              <a:latin typeface="Calibri" pitchFamily="34" charset="0"/>
            </a:endParaRPr>
          </a:p>
        </p:txBody>
      </p:sp>
      <p:sp>
        <p:nvSpPr>
          <p:cNvPr id="37" name="5-Point Star 36"/>
          <p:cNvSpPr/>
          <p:nvPr/>
        </p:nvSpPr>
        <p:spPr bwMode="auto">
          <a:xfrm>
            <a:off x="6933166" y="1372185"/>
            <a:ext cx="517723" cy="1547593"/>
          </a:xfrm>
          <a:prstGeom prst="star5">
            <a:avLst/>
          </a:prstGeom>
          <a:solidFill>
            <a:srgbClr val="FF0000"/>
          </a:solidFill>
          <a:ln w="9525">
            <a:noFill/>
            <a:miter lim="800000"/>
            <a:headEnd/>
            <a:tailEnd/>
          </a:ln>
        </p:spPr>
        <p:txBody>
          <a:bodyPr wrap="square" lIns="407557" tIns="203779" rIns="407557" bIns="203779" rtlCol="0" anchor="ctr">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endParaRPr lang="en-US" sz="1200" b="1" dirty="0">
              <a:solidFill>
                <a:schemeClr val="accent1"/>
              </a:solidFill>
              <a:latin typeface="Calibri" pitchFamily="34" charset="0"/>
            </a:endParaRPr>
          </a:p>
        </p:txBody>
      </p:sp>
      <p:sp>
        <p:nvSpPr>
          <p:cNvPr id="38" name="5-Point Star 37"/>
          <p:cNvSpPr/>
          <p:nvPr/>
        </p:nvSpPr>
        <p:spPr bwMode="auto">
          <a:xfrm>
            <a:off x="8517340" y="3362472"/>
            <a:ext cx="517723" cy="1547593"/>
          </a:xfrm>
          <a:prstGeom prst="star5">
            <a:avLst/>
          </a:prstGeom>
          <a:solidFill>
            <a:srgbClr val="FF0000"/>
          </a:solidFill>
          <a:ln w="9525">
            <a:noFill/>
            <a:miter lim="800000"/>
            <a:headEnd/>
            <a:tailEnd/>
          </a:ln>
        </p:spPr>
        <p:txBody>
          <a:bodyPr wrap="square" lIns="407557" tIns="203779" rIns="407557" bIns="203779" rtlCol="0" anchor="ctr">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endParaRPr lang="en-US" sz="1200" b="1" dirty="0">
              <a:solidFill>
                <a:schemeClr val="accent1"/>
              </a:solidFill>
              <a:latin typeface="Calibri" pitchFamily="34" charset="0"/>
            </a:endParaRPr>
          </a:p>
        </p:txBody>
      </p:sp>
      <p:sp>
        <p:nvSpPr>
          <p:cNvPr id="39" name="5-Point Star 38"/>
          <p:cNvSpPr/>
          <p:nvPr/>
        </p:nvSpPr>
        <p:spPr bwMode="auto">
          <a:xfrm>
            <a:off x="6796820" y="4560204"/>
            <a:ext cx="517723" cy="1547593"/>
          </a:xfrm>
          <a:prstGeom prst="star5">
            <a:avLst/>
          </a:prstGeom>
          <a:solidFill>
            <a:srgbClr val="FF0000"/>
          </a:solidFill>
          <a:ln w="9525">
            <a:noFill/>
            <a:miter lim="800000"/>
            <a:headEnd/>
            <a:tailEnd/>
          </a:ln>
        </p:spPr>
        <p:txBody>
          <a:bodyPr wrap="square" lIns="407557" tIns="203779" rIns="407557" bIns="203779" rtlCol="0" anchor="ctr">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endParaRPr lang="en-US" sz="1200" b="1" dirty="0">
              <a:solidFill>
                <a:schemeClr val="accent1"/>
              </a:solidFill>
              <a:latin typeface="Calibri" pitchFamily="34" charset="0"/>
            </a:endParaRPr>
          </a:p>
        </p:txBody>
      </p:sp>
      <p:sp>
        <p:nvSpPr>
          <p:cNvPr id="40" name="5-Point Star 39"/>
          <p:cNvSpPr/>
          <p:nvPr/>
        </p:nvSpPr>
        <p:spPr bwMode="auto">
          <a:xfrm>
            <a:off x="5779019" y="1978738"/>
            <a:ext cx="517723" cy="1547593"/>
          </a:xfrm>
          <a:prstGeom prst="star5">
            <a:avLst/>
          </a:prstGeom>
          <a:solidFill>
            <a:srgbClr val="FF0000"/>
          </a:solidFill>
          <a:ln w="9525">
            <a:noFill/>
            <a:miter lim="800000"/>
            <a:headEnd/>
            <a:tailEnd/>
          </a:ln>
        </p:spPr>
        <p:txBody>
          <a:bodyPr wrap="square" lIns="407557" tIns="203779" rIns="407557" bIns="203779" rtlCol="0" anchor="ctr">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endParaRPr lang="en-US" sz="1200" b="1" dirty="0">
              <a:solidFill>
                <a:schemeClr val="accent1"/>
              </a:solidFill>
              <a:latin typeface="Calibri" pitchFamily="34" charset="0"/>
            </a:endParaRPr>
          </a:p>
        </p:txBody>
      </p:sp>
      <p:sp>
        <p:nvSpPr>
          <p:cNvPr id="34" name="TextBox 62"/>
          <p:cNvSpPr txBox="1"/>
          <p:nvPr/>
        </p:nvSpPr>
        <p:spPr>
          <a:xfrm>
            <a:off x="4144586" y="2035391"/>
            <a:ext cx="517652" cy="657759"/>
          </a:xfrm>
          <a:prstGeom prst="rect">
            <a:avLst/>
          </a:prstGeom>
          <a:noFill/>
        </p:spPr>
        <p:txBody>
          <a:bodyPr wrap="square" lIns="407557" tIns="203779" rIns="407557" bIns="203779" rtlCol="0">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r>
              <a:rPr lang="en-US" sz="1600" b="1" dirty="0"/>
              <a:t>1</a:t>
            </a:r>
          </a:p>
        </p:txBody>
      </p:sp>
      <p:sp>
        <p:nvSpPr>
          <p:cNvPr id="41" name="TextBox 62"/>
          <p:cNvSpPr txBox="1"/>
          <p:nvPr/>
        </p:nvSpPr>
        <p:spPr>
          <a:xfrm>
            <a:off x="6738307" y="5022130"/>
            <a:ext cx="517652" cy="657759"/>
          </a:xfrm>
          <a:prstGeom prst="rect">
            <a:avLst/>
          </a:prstGeom>
          <a:noFill/>
        </p:spPr>
        <p:txBody>
          <a:bodyPr wrap="square" lIns="407557" tIns="203779" rIns="407557" bIns="203779" rtlCol="0">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r>
              <a:rPr lang="en-US" sz="1600" b="1" dirty="0"/>
              <a:t>6</a:t>
            </a:r>
          </a:p>
        </p:txBody>
      </p:sp>
      <p:sp>
        <p:nvSpPr>
          <p:cNvPr id="42" name="Line 22"/>
          <p:cNvSpPr>
            <a:spLocks noChangeShapeType="1"/>
          </p:cNvSpPr>
          <p:nvPr/>
        </p:nvSpPr>
        <p:spPr bwMode="auto">
          <a:xfrm>
            <a:off x="5453744" y="1112184"/>
            <a:ext cx="0" cy="518813"/>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43" name="Line 22"/>
          <p:cNvSpPr>
            <a:spLocks noChangeShapeType="1"/>
          </p:cNvSpPr>
          <p:nvPr/>
        </p:nvSpPr>
        <p:spPr bwMode="auto">
          <a:xfrm>
            <a:off x="7066568" y="1148786"/>
            <a:ext cx="0" cy="518813"/>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44" name="Line 22"/>
          <p:cNvSpPr>
            <a:spLocks noChangeShapeType="1"/>
          </p:cNvSpPr>
          <p:nvPr/>
        </p:nvSpPr>
        <p:spPr bwMode="auto">
          <a:xfrm>
            <a:off x="7581900" y="1148785"/>
            <a:ext cx="0" cy="518813"/>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45" name="Line 22"/>
          <p:cNvSpPr>
            <a:spLocks noChangeShapeType="1"/>
          </p:cNvSpPr>
          <p:nvPr/>
        </p:nvSpPr>
        <p:spPr bwMode="auto">
          <a:xfrm>
            <a:off x="9009932" y="1624727"/>
            <a:ext cx="0" cy="302279"/>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46" name="Line 22"/>
          <p:cNvSpPr>
            <a:spLocks noChangeShapeType="1"/>
          </p:cNvSpPr>
          <p:nvPr/>
        </p:nvSpPr>
        <p:spPr bwMode="auto">
          <a:xfrm>
            <a:off x="9448800" y="1613169"/>
            <a:ext cx="0" cy="259407"/>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47" name="Line 55"/>
          <p:cNvSpPr>
            <a:spLocks noChangeShapeType="1"/>
          </p:cNvSpPr>
          <p:nvPr/>
        </p:nvSpPr>
        <p:spPr bwMode="auto">
          <a:xfrm>
            <a:off x="5105192" y="4624188"/>
            <a:ext cx="662940" cy="237324"/>
          </a:xfrm>
          <a:prstGeom prst="line">
            <a:avLst/>
          </a:prstGeom>
          <a:noFill/>
          <a:ln w="1905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48" name="TextBox 62"/>
          <p:cNvSpPr txBox="1"/>
          <p:nvPr/>
        </p:nvSpPr>
        <p:spPr>
          <a:xfrm>
            <a:off x="8463044" y="3850933"/>
            <a:ext cx="517652" cy="657759"/>
          </a:xfrm>
          <a:prstGeom prst="rect">
            <a:avLst/>
          </a:prstGeom>
          <a:noFill/>
        </p:spPr>
        <p:txBody>
          <a:bodyPr wrap="square" lIns="407557" tIns="203779" rIns="407557" bIns="203779" rtlCol="0">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r>
              <a:rPr lang="en-US" sz="1600" b="1" dirty="0"/>
              <a:t>5</a:t>
            </a:r>
          </a:p>
        </p:txBody>
      </p:sp>
      <p:sp>
        <p:nvSpPr>
          <p:cNvPr id="49" name="Line 21"/>
          <p:cNvSpPr>
            <a:spLocks noChangeShapeType="1"/>
          </p:cNvSpPr>
          <p:nvPr/>
        </p:nvSpPr>
        <p:spPr bwMode="auto">
          <a:xfrm flipV="1">
            <a:off x="7560127" y="3334717"/>
            <a:ext cx="0" cy="371268"/>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50" name="Line 21"/>
          <p:cNvSpPr>
            <a:spLocks noChangeShapeType="1"/>
          </p:cNvSpPr>
          <p:nvPr/>
        </p:nvSpPr>
        <p:spPr bwMode="auto">
          <a:xfrm flipV="1">
            <a:off x="7886703" y="3389143"/>
            <a:ext cx="0" cy="371268"/>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51" name="Freeform 50"/>
          <p:cNvSpPr>
            <a:spLocks/>
          </p:cNvSpPr>
          <p:nvPr/>
        </p:nvSpPr>
        <p:spPr bwMode="auto">
          <a:xfrm>
            <a:off x="6706531" y="3816153"/>
            <a:ext cx="959855" cy="693002"/>
          </a:xfrm>
          <a:custGeom>
            <a:avLst/>
            <a:gdLst/>
            <a:ahLst/>
            <a:cxnLst>
              <a:cxn ang="0">
                <a:pos x="654" y="0"/>
              </a:cxn>
              <a:cxn ang="0">
                <a:pos x="598" y="48"/>
              </a:cxn>
              <a:cxn ang="0">
                <a:pos x="414" y="104"/>
              </a:cxn>
              <a:cxn ang="0">
                <a:pos x="342" y="136"/>
              </a:cxn>
              <a:cxn ang="0">
                <a:pos x="38" y="136"/>
              </a:cxn>
              <a:cxn ang="0">
                <a:pos x="54" y="248"/>
              </a:cxn>
              <a:cxn ang="0">
                <a:pos x="126" y="304"/>
              </a:cxn>
              <a:cxn ang="0">
                <a:pos x="310" y="336"/>
              </a:cxn>
              <a:cxn ang="0">
                <a:pos x="326" y="280"/>
              </a:cxn>
              <a:cxn ang="0">
                <a:pos x="518" y="248"/>
              </a:cxn>
              <a:cxn ang="0">
                <a:pos x="534" y="192"/>
              </a:cxn>
              <a:cxn ang="0">
                <a:pos x="598" y="176"/>
              </a:cxn>
              <a:cxn ang="0">
                <a:pos x="606" y="120"/>
              </a:cxn>
              <a:cxn ang="0">
                <a:pos x="630" y="112"/>
              </a:cxn>
              <a:cxn ang="0">
                <a:pos x="646" y="48"/>
              </a:cxn>
              <a:cxn ang="0">
                <a:pos x="654" y="0"/>
              </a:cxn>
            </a:cxnLst>
            <a:rect l="0" t="0" r="r" b="b"/>
            <a:pathLst>
              <a:path w="681" h="384">
                <a:moveTo>
                  <a:pt x="654" y="0"/>
                </a:moveTo>
                <a:cubicBezTo>
                  <a:pt x="643" y="32"/>
                  <a:pt x="629" y="38"/>
                  <a:pt x="598" y="48"/>
                </a:cubicBezTo>
                <a:cubicBezTo>
                  <a:pt x="561" y="104"/>
                  <a:pt x="473" y="99"/>
                  <a:pt x="414" y="104"/>
                </a:cubicBezTo>
                <a:cubicBezTo>
                  <a:pt x="388" y="113"/>
                  <a:pt x="368" y="127"/>
                  <a:pt x="342" y="136"/>
                </a:cubicBezTo>
                <a:cubicBezTo>
                  <a:pt x="259" y="133"/>
                  <a:pt x="127" y="106"/>
                  <a:pt x="38" y="136"/>
                </a:cubicBezTo>
                <a:cubicBezTo>
                  <a:pt x="31" y="180"/>
                  <a:pt x="0" y="230"/>
                  <a:pt x="54" y="248"/>
                </a:cubicBezTo>
                <a:cubicBezTo>
                  <a:pt x="66" y="307"/>
                  <a:pt x="68" y="292"/>
                  <a:pt x="126" y="304"/>
                </a:cubicBezTo>
                <a:cubicBezTo>
                  <a:pt x="146" y="384"/>
                  <a:pt x="230" y="340"/>
                  <a:pt x="310" y="336"/>
                </a:cubicBezTo>
                <a:cubicBezTo>
                  <a:pt x="311" y="334"/>
                  <a:pt x="322" y="285"/>
                  <a:pt x="326" y="280"/>
                </a:cubicBezTo>
                <a:cubicBezTo>
                  <a:pt x="361" y="236"/>
                  <a:pt x="464" y="255"/>
                  <a:pt x="518" y="248"/>
                </a:cubicBezTo>
                <a:cubicBezTo>
                  <a:pt x="524" y="230"/>
                  <a:pt x="522" y="207"/>
                  <a:pt x="534" y="192"/>
                </a:cubicBezTo>
                <a:cubicBezTo>
                  <a:pt x="548" y="175"/>
                  <a:pt x="576" y="180"/>
                  <a:pt x="598" y="176"/>
                </a:cubicBezTo>
                <a:cubicBezTo>
                  <a:pt x="601" y="157"/>
                  <a:pt x="598" y="137"/>
                  <a:pt x="606" y="120"/>
                </a:cubicBezTo>
                <a:cubicBezTo>
                  <a:pt x="610" y="112"/>
                  <a:pt x="626" y="120"/>
                  <a:pt x="630" y="112"/>
                </a:cubicBezTo>
                <a:cubicBezTo>
                  <a:pt x="681" y="10"/>
                  <a:pt x="616" y="78"/>
                  <a:pt x="646" y="48"/>
                </a:cubicBezTo>
                <a:lnTo>
                  <a:pt x="654" y="0"/>
                </a:lnTo>
                <a:close/>
              </a:path>
            </a:pathLst>
          </a:custGeom>
          <a:solidFill>
            <a:srgbClr val="800000">
              <a:alpha val="62000"/>
            </a:srgbClr>
          </a:solidFill>
          <a:ln w="25400">
            <a:solidFill>
              <a:schemeClr val="tx1"/>
            </a:solidFill>
            <a:round/>
            <a:headEnd/>
            <a:tailEn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52" name="Line 35"/>
          <p:cNvSpPr>
            <a:spLocks noChangeShapeType="1"/>
          </p:cNvSpPr>
          <p:nvPr/>
        </p:nvSpPr>
        <p:spPr bwMode="auto">
          <a:xfrm flipH="1">
            <a:off x="6642038" y="4104558"/>
            <a:ext cx="384872" cy="296421"/>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53" name="Line 35"/>
          <p:cNvSpPr>
            <a:spLocks noChangeShapeType="1"/>
          </p:cNvSpPr>
          <p:nvPr/>
        </p:nvSpPr>
        <p:spPr bwMode="auto">
          <a:xfrm flipH="1">
            <a:off x="6982845" y="3864590"/>
            <a:ext cx="625104" cy="463432"/>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54" name="Text Box 50"/>
          <p:cNvSpPr txBox="1">
            <a:spLocks noChangeArrowheads="1"/>
          </p:cNvSpPr>
          <p:nvPr/>
        </p:nvSpPr>
        <p:spPr bwMode="auto">
          <a:xfrm rot="-45662395">
            <a:off x="6096242" y="2808198"/>
            <a:ext cx="1599869" cy="903981"/>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spcBef>
                <a:spcPct val="50000"/>
              </a:spcBef>
            </a:pPr>
            <a:r>
              <a:rPr lang="en-US" sz="1600" b="1" dirty="0"/>
              <a:t>MS4 SW Runoff</a:t>
            </a:r>
          </a:p>
        </p:txBody>
      </p:sp>
      <p:sp>
        <p:nvSpPr>
          <p:cNvPr id="55" name="Line 35"/>
          <p:cNvSpPr>
            <a:spLocks noChangeShapeType="1"/>
          </p:cNvSpPr>
          <p:nvPr/>
        </p:nvSpPr>
        <p:spPr bwMode="auto">
          <a:xfrm flipH="1">
            <a:off x="6455418" y="3442364"/>
            <a:ext cx="224841" cy="209255"/>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56" name="TextBox 62"/>
          <p:cNvSpPr txBox="1"/>
          <p:nvPr/>
        </p:nvSpPr>
        <p:spPr>
          <a:xfrm>
            <a:off x="6870838" y="1872576"/>
            <a:ext cx="517652" cy="657759"/>
          </a:xfrm>
          <a:prstGeom prst="rect">
            <a:avLst/>
          </a:prstGeom>
          <a:noFill/>
        </p:spPr>
        <p:txBody>
          <a:bodyPr wrap="square" lIns="407557" tIns="203779" rIns="407557" bIns="203779" rtlCol="0">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r>
              <a:rPr lang="en-US" sz="1600" b="1" dirty="0"/>
              <a:t>4</a:t>
            </a:r>
          </a:p>
        </p:txBody>
      </p:sp>
      <p:sp>
        <p:nvSpPr>
          <p:cNvPr id="57" name="Text Box 56"/>
          <p:cNvSpPr txBox="1">
            <a:spLocks noChangeArrowheads="1"/>
          </p:cNvSpPr>
          <p:nvPr/>
        </p:nvSpPr>
        <p:spPr bwMode="auto">
          <a:xfrm rot="887291">
            <a:off x="3847438" y="3124816"/>
            <a:ext cx="2237545" cy="903981"/>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lgn="ctr">
              <a:spcBef>
                <a:spcPct val="50000"/>
              </a:spcBef>
            </a:pPr>
            <a:r>
              <a:rPr lang="en-US" sz="1600" b="1" dirty="0"/>
              <a:t>Point Source Effluent</a:t>
            </a:r>
          </a:p>
        </p:txBody>
      </p:sp>
      <p:sp>
        <p:nvSpPr>
          <p:cNvPr id="59" name="Text Box 50"/>
          <p:cNvSpPr txBox="1">
            <a:spLocks noChangeArrowheads="1"/>
          </p:cNvSpPr>
          <p:nvPr/>
        </p:nvSpPr>
        <p:spPr bwMode="auto">
          <a:xfrm rot="19137605">
            <a:off x="5580908" y="1968838"/>
            <a:ext cx="1523707" cy="657759"/>
          </a:xfrm>
          <a:prstGeom prst="rect">
            <a:avLst/>
          </a:prstGeom>
          <a:noFill/>
          <a:ln w="9525">
            <a:noFill/>
            <a:miter lim="800000"/>
            <a:headEnd/>
            <a:tailEnd/>
          </a:ln>
          <a:effectLst/>
        </p:spPr>
        <p:txBody>
          <a:bodyPr wrap="square" lIns="407557" tIns="203779" rIns="407557" bIns="203779">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pPr>
              <a:spcBef>
                <a:spcPct val="50000"/>
              </a:spcBef>
            </a:pPr>
            <a:r>
              <a:rPr lang="en-US" sz="1600" b="1" dirty="0"/>
              <a:t>Runoff</a:t>
            </a:r>
          </a:p>
        </p:txBody>
      </p:sp>
      <p:sp>
        <p:nvSpPr>
          <p:cNvPr id="60" name="Line 53"/>
          <p:cNvSpPr>
            <a:spLocks noChangeShapeType="1"/>
          </p:cNvSpPr>
          <p:nvPr/>
        </p:nvSpPr>
        <p:spPr bwMode="auto">
          <a:xfrm flipH="1">
            <a:off x="5410201" y="2099340"/>
            <a:ext cx="471891" cy="403139"/>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61" name="Line 53"/>
          <p:cNvSpPr>
            <a:spLocks noChangeShapeType="1"/>
          </p:cNvSpPr>
          <p:nvPr/>
        </p:nvSpPr>
        <p:spPr bwMode="auto">
          <a:xfrm flipH="1">
            <a:off x="5768132" y="2411725"/>
            <a:ext cx="227921" cy="237219"/>
          </a:xfrm>
          <a:prstGeom prst="line">
            <a:avLst/>
          </a:prstGeom>
          <a:noFill/>
          <a:ln w="25400">
            <a:solidFill>
              <a:schemeClr val="tx1"/>
            </a:solidFill>
            <a:round/>
            <a:headEnd/>
            <a:tailEnd type="triangle" w="med" len="med"/>
          </a:ln>
          <a:effectLst/>
        </p:spPr>
        <p:txBody>
          <a:bodyPr lIns="407557" tIns="203779" rIns="407557" bIns="203779"/>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endParaRPr lang="en-US" dirty="0"/>
          </a:p>
        </p:txBody>
      </p:sp>
      <p:sp>
        <p:nvSpPr>
          <p:cNvPr id="62" name="TextBox 62"/>
          <p:cNvSpPr txBox="1"/>
          <p:nvPr/>
        </p:nvSpPr>
        <p:spPr>
          <a:xfrm>
            <a:off x="5713709" y="2459165"/>
            <a:ext cx="517652" cy="657759"/>
          </a:xfrm>
          <a:prstGeom prst="rect">
            <a:avLst/>
          </a:prstGeom>
          <a:noFill/>
        </p:spPr>
        <p:txBody>
          <a:bodyPr wrap="square" lIns="407557" tIns="203779" rIns="407557" bIns="203779" rtlCol="0">
            <a:spAutoFit/>
          </a:bodyPr>
          <a:lstStyle>
            <a:defPPr>
              <a:defRPr lang="en-US"/>
            </a:defPPr>
            <a:lvl1pPr marL="0" algn="l" defTabSz="4075572" rtl="0" eaLnBrk="1" latinLnBrk="0" hangingPunct="1">
              <a:defRPr sz="8000" kern="1200">
                <a:solidFill>
                  <a:schemeClr val="tx1"/>
                </a:solidFill>
                <a:latin typeface="+mn-lt"/>
                <a:ea typeface="+mn-ea"/>
                <a:cs typeface="+mn-cs"/>
              </a:defRPr>
            </a:lvl1pPr>
            <a:lvl2pPr marL="2037786" algn="l" defTabSz="4075572" rtl="0" eaLnBrk="1" latinLnBrk="0" hangingPunct="1">
              <a:defRPr sz="8000" kern="1200">
                <a:solidFill>
                  <a:schemeClr val="tx1"/>
                </a:solidFill>
                <a:latin typeface="+mn-lt"/>
                <a:ea typeface="+mn-ea"/>
                <a:cs typeface="+mn-cs"/>
              </a:defRPr>
            </a:lvl2pPr>
            <a:lvl3pPr marL="4075572" algn="l" defTabSz="4075572" rtl="0" eaLnBrk="1" latinLnBrk="0" hangingPunct="1">
              <a:defRPr sz="8000" kern="1200">
                <a:solidFill>
                  <a:schemeClr val="tx1"/>
                </a:solidFill>
                <a:latin typeface="+mn-lt"/>
                <a:ea typeface="+mn-ea"/>
                <a:cs typeface="+mn-cs"/>
              </a:defRPr>
            </a:lvl3pPr>
            <a:lvl4pPr marL="6113358" algn="l" defTabSz="4075572" rtl="0" eaLnBrk="1" latinLnBrk="0" hangingPunct="1">
              <a:defRPr sz="8000" kern="1200">
                <a:solidFill>
                  <a:schemeClr val="tx1"/>
                </a:solidFill>
                <a:latin typeface="+mn-lt"/>
                <a:ea typeface="+mn-ea"/>
                <a:cs typeface="+mn-cs"/>
              </a:defRPr>
            </a:lvl4pPr>
            <a:lvl5pPr marL="8151144" algn="l" defTabSz="4075572" rtl="0" eaLnBrk="1" latinLnBrk="0" hangingPunct="1">
              <a:defRPr sz="8000" kern="1200">
                <a:solidFill>
                  <a:schemeClr val="tx1"/>
                </a:solidFill>
                <a:latin typeface="+mn-lt"/>
                <a:ea typeface="+mn-ea"/>
                <a:cs typeface="+mn-cs"/>
              </a:defRPr>
            </a:lvl5pPr>
            <a:lvl6pPr marL="10188931" algn="l" defTabSz="4075572" rtl="0" eaLnBrk="1" latinLnBrk="0" hangingPunct="1">
              <a:defRPr sz="8000" kern="1200">
                <a:solidFill>
                  <a:schemeClr val="tx1"/>
                </a:solidFill>
                <a:latin typeface="+mn-lt"/>
                <a:ea typeface="+mn-ea"/>
                <a:cs typeface="+mn-cs"/>
              </a:defRPr>
            </a:lvl6pPr>
            <a:lvl7pPr marL="12226717" algn="l" defTabSz="4075572" rtl="0" eaLnBrk="1" latinLnBrk="0" hangingPunct="1">
              <a:defRPr sz="8000" kern="1200">
                <a:solidFill>
                  <a:schemeClr val="tx1"/>
                </a:solidFill>
                <a:latin typeface="+mn-lt"/>
                <a:ea typeface="+mn-ea"/>
                <a:cs typeface="+mn-cs"/>
              </a:defRPr>
            </a:lvl7pPr>
            <a:lvl8pPr marL="14264503" algn="l" defTabSz="4075572" rtl="0" eaLnBrk="1" latinLnBrk="0" hangingPunct="1">
              <a:defRPr sz="8000" kern="1200">
                <a:solidFill>
                  <a:schemeClr val="tx1"/>
                </a:solidFill>
                <a:latin typeface="+mn-lt"/>
                <a:ea typeface="+mn-ea"/>
                <a:cs typeface="+mn-cs"/>
              </a:defRPr>
            </a:lvl8pPr>
            <a:lvl9pPr marL="16302289" algn="l" defTabSz="4075572" rtl="0" eaLnBrk="1" latinLnBrk="0" hangingPunct="1">
              <a:defRPr sz="8000" kern="1200">
                <a:solidFill>
                  <a:schemeClr val="tx1"/>
                </a:solidFill>
                <a:latin typeface="+mn-lt"/>
                <a:ea typeface="+mn-ea"/>
                <a:cs typeface="+mn-cs"/>
              </a:defRPr>
            </a:lvl9pPr>
          </a:lstStyle>
          <a:p>
            <a:r>
              <a:rPr lang="en-US" sz="1600" b="1" dirty="0"/>
              <a:t>3</a:t>
            </a:r>
          </a:p>
        </p:txBody>
      </p:sp>
      <p:sp>
        <p:nvSpPr>
          <p:cNvPr id="63" name="TextBox 62"/>
          <p:cNvSpPr txBox="1"/>
          <p:nvPr/>
        </p:nvSpPr>
        <p:spPr>
          <a:xfrm>
            <a:off x="1589870" y="4991251"/>
            <a:ext cx="3607188" cy="1384995"/>
          </a:xfrm>
          <a:prstGeom prst="rect">
            <a:avLst/>
          </a:prstGeom>
          <a:noFill/>
        </p:spPr>
        <p:txBody>
          <a:bodyPr wrap="square" rtlCol="0">
            <a:spAutoFit/>
          </a:bodyPr>
          <a:lstStyle/>
          <a:p>
            <a:pPr algn="ctr"/>
            <a:r>
              <a:rPr lang="en-US" sz="2800" dirty="0"/>
              <a:t>Sources </a:t>
            </a:r>
          </a:p>
          <a:p>
            <a:pPr algn="ctr"/>
            <a:r>
              <a:rPr lang="en-US" sz="2800" dirty="0"/>
              <a:t>Considered </a:t>
            </a:r>
          </a:p>
          <a:p>
            <a:pPr algn="ctr"/>
            <a:r>
              <a:rPr lang="en-US" sz="2800" dirty="0"/>
              <a:t>within PCB TMDL</a:t>
            </a:r>
          </a:p>
        </p:txBody>
      </p:sp>
      <p:sp>
        <p:nvSpPr>
          <p:cNvPr id="3" name="TextBox 2"/>
          <p:cNvSpPr txBox="1"/>
          <p:nvPr/>
        </p:nvSpPr>
        <p:spPr>
          <a:xfrm>
            <a:off x="6264656" y="3962401"/>
            <a:ext cx="364744" cy="169277"/>
          </a:xfrm>
          <a:prstGeom prst="rect">
            <a:avLst/>
          </a:prstGeom>
          <a:noFill/>
        </p:spPr>
        <p:txBody>
          <a:bodyPr wrap="square" rtlCol="0">
            <a:spAutoFit/>
          </a:bodyPr>
          <a:lstStyle/>
          <a:p>
            <a:r>
              <a:rPr lang="en-US" sz="500" b="1" dirty="0"/>
              <a:t>PCB</a:t>
            </a:r>
          </a:p>
        </p:txBody>
      </p:sp>
      <p:sp>
        <p:nvSpPr>
          <p:cNvPr id="64" name="TextBox 63"/>
          <p:cNvSpPr txBox="1"/>
          <p:nvPr/>
        </p:nvSpPr>
        <p:spPr>
          <a:xfrm>
            <a:off x="5838349" y="3346275"/>
            <a:ext cx="364744" cy="169277"/>
          </a:xfrm>
          <a:prstGeom prst="rect">
            <a:avLst/>
          </a:prstGeom>
          <a:noFill/>
        </p:spPr>
        <p:txBody>
          <a:bodyPr wrap="square" rtlCol="0">
            <a:spAutoFit/>
          </a:bodyPr>
          <a:lstStyle/>
          <a:p>
            <a:r>
              <a:rPr lang="en-US" sz="500" b="1" dirty="0"/>
              <a:t>PCB</a:t>
            </a:r>
          </a:p>
        </p:txBody>
      </p:sp>
      <p:sp>
        <p:nvSpPr>
          <p:cNvPr id="65" name="TextBox 64"/>
          <p:cNvSpPr txBox="1"/>
          <p:nvPr/>
        </p:nvSpPr>
        <p:spPr>
          <a:xfrm>
            <a:off x="6114369" y="5033408"/>
            <a:ext cx="364744" cy="169277"/>
          </a:xfrm>
          <a:prstGeom prst="rect">
            <a:avLst/>
          </a:prstGeom>
          <a:noFill/>
        </p:spPr>
        <p:txBody>
          <a:bodyPr wrap="square" rtlCol="0">
            <a:spAutoFit/>
          </a:bodyPr>
          <a:lstStyle/>
          <a:p>
            <a:r>
              <a:rPr lang="en-US" sz="500" b="1" dirty="0"/>
              <a:t>PCB</a:t>
            </a:r>
          </a:p>
        </p:txBody>
      </p:sp>
      <p:sp>
        <p:nvSpPr>
          <p:cNvPr id="66" name="TextBox 65"/>
          <p:cNvSpPr txBox="1"/>
          <p:nvPr/>
        </p:nvSpPr>
        <p:spPr>
          <a:xfrm>
            <a:off x="5531337" y="5514471"/>
            <a:ext cx="364744" cy="169277"/>
          </a:xfrm>
          <a:prstGeom prst="rect">
            <a:avLst/>
          </a:prstGeom>
          <a:noFill/>
        </p:spPr>
        <p:txBody>
          <a:bodyPr wrap="square" rtlCol="0">
            <a:spAutoFit/>
          </a:bodyPr>
          <a:lstStyle/>
          <a:p>
            <a:r>
              <a:rPr lang="en-US" sz="500" b="1" dirty="0"/>
              <a:t>PCB</a:t>
            </a:r>
          </a:p>
        </p:txBody>
      </p:sp>
      <p:sp>
        <p:nvSpPr>
          <p:cNvPr id="67" name="TextBox 66"/>
          <p:cNvSpPr txBox="1"/>
          <p:nvPr/>
        </p:nvSpPr>
        <p:spPr>
          <a:xfrm>
            <a:off x="7388132" y="5385188"/>
            <a:ext cx="364744" cy="169277"/>
          </a:xfrm>
          <a:prstGeom prst="rect">
            <a:avLst/>
          </a:prstGeom>
          <a:noFill/>
        </p:spPr>
        <p:txBody>
          <a:bodyPr wrap="square" rtlCol="0">
            <a:spAutoFit/>
          </a:bodyPr>
          <a:lstStyle/>
          <a:p>
            <a:r>
              <a:rPr lang="en-US" sz="500" b="1" dirty="0"/>
              <a:t>PCB</a:t>
            </a:r>
          </a:p>
        </p:txBody>
      </p:sp>
    </p:spTree>
    <p:extLst>
      <p:ext uri="{BB962C8B-B14F-4D97-AF65-F5344CB8AC3E}">
        <p14:creationId xmlns:p14="http://schemas.microsoft.com/office/powerpoint/2010/main" val="2225313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5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childTnLst>
                                </p:cTn>
                              </p:par>
                            </p:childTnLst>
                          </p:cTn>
                        </p:par>
                        <p:par>
                          <p:cTn id="81" fill="hold">
                            <p:stCondLst>
                              <p:cond delay="0"/>
                            </p:stCondLst>
                            <p:childTnLst>
                              <p:par>
                                <p:cTn id="82" presetID="1" presetClass="entr" presetSubtype="0"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10"/>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0" grpId="0"/>
      <p:bldP spid="15" grpId="0"/>
      <p:bldP spid="16" grpId="0" animBg="1"/>
      <p:bldP spid="17" grpId="0"/>
      <p:bldP spid="18" grpId="0" animBg="1"/>
      <p:bldP spid="19" grpId="0"/>
      <p:bldP spid="20" grpId="0"/>
      <p:bldP spid="21" grpId="0"/>
      <p:bldP spid="22" grpId="0" animBg="1"/>
      <p:bldP spid="26" grpId="0"/>
      <p:bldP spid="33" grpId="0"/>
      <p:bldP spid="36" grpId="0" animBg="1"/>
      <p:bldP spid="37" grpId="0" animBg="1"/>
      <p:bldP spid="38" grpId="0" animBg="1"/>
      <p:bldP spid="39" grpId="0" animBg="1"/>
      <p:bldP spid="40" grpId="0" animBg="1"/>
      <p:bldP spid="34" grpId="0"/>
      <p:bldP spid="41" grpId="0"/>
      <p:bldP spid="42" grpId="0" animBg="1"/>
      <p:bldP spid="43" grpId="0" animBg="1"/>
      <p:bldP spid="44" grpId="0" animBg="1"/>
      <p:bldP spid="45" grpId="0" animBg="1"/>
      <p:bldP spid="46" grpId="0" animBg="1"/>
      <p:bldP spid="47" grpId="0" animBg="1"/>
      <p:bldP spid="48" grpId="0"/>
      <p:bldP spid="49" grpId="0" animBg="1"/>
      <p:bldP spid="50" grpId="0" animBg="1"/>
      <p:bldP spid="52" grpId="0" animBg="1"/>
      <p:bldP spid="53" grpId="0" animBg="1"/>
      <p:bldP spid="54" grpId="0"/>
      <p:bldP spid="55" grpId="0" animBg="1"/>
      <p:bldP spid="56" grpId="0"/>
      <p:bldP spid="57" grpId="0"/>
      <p:bldP spid="59" grpId="0"/>
      <p:bldP spid="60" grpId="0" animBg="1"/>
      <p:bldP spid="61" grpId="0" animBg="1"/>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6744" y="353309"/>
            <a:ext cx="8610600" cy="990600"/>
          </a:xfrm>
        </p:spPr>
        <p:txBody>
          <a:bodyPr>
            <a:noAutofit/>
          </a:bodyPr>
          <a:lstStyle/>
          <a:p>
            <a:r>
              <a:rPr lang="en-US" sz="4000" b="1" dirty="0" smtClean="0"/>
              <a:t>TMDL Source Category – Point Sources</a:t>
            </a:r>
            <a:endParaRPr lang="en-US" sz="4000" b="1" dirty="0"/>
          </a:p>
        </p:txBody>
      </p:sp>
      <p:sp>
        <p:nvSpPr>
          <p:cNvPr id="3" name="Content Placeholder 2"/>
          <p:cNvSpPr>
            <a:spLocks noGrp="1"/>
          </p:cNvSpPr>
          <p:nvPr>
            <p:ph idx="1"/>
          </p:nvPr>
        </p:nvSpPr>
        <p:spPr>
          <a:xfrm>
            <a:off x="1974272" y="1600200"/>
            <a:ext cx="8810637" cy="5257800"/>
          </a:xfrm>
        </p:spPr>
        <p:txBody>
          <a:bodyPr>
            <a:normAutofit/>
          </a:bodyPr>
          <a:lstStyle/>
          <a:p>
            <a:r>
              <a:rPr lang="en-US" dirty="0" smtClean="0"/>
              <a:t>Permitted facilities </a:t>
            </a:r>
            <a:r>
              <a:rPr lang="en-US" dirty="0" smtClean="0"/>
              <a:t>effluent screened </a:t>
            </a:r>
            <a:r>
              <a:rPr lang="en-US" dirty="0" smtClean="0"/>
              <a:t>using </a:t>
            </a:r>
            <a:r>
              <a:rPr lang="en-US" dirty="0" smtClean="0"/>
              <a:t>DEQ’s PCB Monitoring Guidance (TMDL GM 09-2001)</a:t>
            </a:r>
          </a:p>
          <a:p>
            <a:pPr lvl="1"/>
            <a:r>
              <a:rPr lang="en-US" dirty="0" smtClean="0"/>
              <a:t>Municipal WWTP </a:t>
            </a:r>
          </a:p>
          <a:p>
            <a:pPr lvl="1"/>
            <a:r>
              <a:rPr lang="en-US" dirty="0" smtClean="0"/>
              <a:t>Standard Industrial Classification (SIC) </a:t>
            </a:r>
          </a:p>
          <a:p>
            <a:pPr lvl="2"/>
            <a:r>
              <a:rPr lang="en-US" dirty="0" smtClean="0"/>
              <a:t>Individual </a:t>
            </a:r>
            <a:r>
              <a:rPr lang="en-US" dirty="0" smtClean="0"/>
              <a:t>Industrial Facilities </a:t>
            </a:r>
          </a:p>
          <a:p>
            <a:pPr lvl="2"/>
            <a:r>
              <a:rPr lang="en-US" dirty="0" smtClean="0"/>
              <a:t>Industrial Storm Water General Permitted Facilities </a:t>
            </a:r>
          </a:p>
          <a:p>
            <a:r>
              <a:rPr lang="en-US" dirty="0" smtClean="0"/>
              <a:t>PCB effluent data collected from most </a:t>
            </a:r>
            <a:r>
              <a:rPr lang="en-US" dirty="0" smtClean="0"/>
              <a:t>applicable facilities for a TMDL study </a:t>
            </a:r>
            <a:endParaRPr lang="en-US" dirty="0" smtClean="0"/>
          </a:p>
          <a:p>
            <a:pPr lvl="1"/>
            <a:r>
              <a:rPr lang="en-US" dirty="0" smtClean="0"/>
              <a:t>Default tPCB values used when low level PCB data unavailable</a:t>
            </a:r>
          </a:p>
          <a:p>
            <a:pPr lvl="2"/>
            <a:r>
              <a:rPr lang="en-US" dirty="0" smtClean="0"/>
              <a:t>Specific to Standard Industrial Classification (SIC)</a:t>
            </a:r>
          </a:p>
          <a:p>
            <a:pPr lvl="2"/>
            <a:r>
              <a:rPr lang="en-US" dirty="0" smtClean="0"/>
              <a:t>Median tPCB concentrations  derived from  statewide database. </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9375560" y="2499034"/>
            <a:ext cx="1986511" cy="1095936"/>
          </a:xfrm>
          <a:prstGeom prst="rect">
            <a:avLst/>
          </a:prstGeom>
          <a:noFill/>
          <a:ln w="9525">
            <a:noFill/>
            <a:miter lim="800000"/>
            <a:headEnd/>
            <a:tailEnd/>
          </a:ln>
        </p:spPr>
      </p:pic>
    </p:spTree>
    <p:extLst>
      <p:ext uri="{BB962C8B-B14F-4D97-AF65-F5344CB8AC3E}">
        <p14:creationId xmlns:p14="http://schemas.microsoft.com/office/powerpoint/2010/main" val="19826620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726" y="136525"/>
            <a:ext cx="10884568" cy="1325563"/>
          </a:xfrm>
        </p:spPr>
        <p:txBody>
          <a:bodyPr>
            <a:normAutofit/>
          </a:bodyPr>
          <a:lstStyle/>
          <a:p>
            <a:r>
              <a:rPr lang="en-US" sz="4000" dirty="0" smtClean="0"/>
              <a:t>TMDL Category – Non-Point Sources (Contaminated Sites)</a:t>
            </a:r>
            <a:endParaRPr lang="en-US" sz="4000" dirty="0"/>
          </a:p>
        </p:txBody>
      </p:sp>
      <p:sp>
        <p:nvSpPr>
          <p:cNvPr id="3" name="Content Placeholder 2"/>
          <p:cNvSpPr>
            <a:spLocks noGrp="1"/>
          </p:cNvSpPr>
          <p:nvPr>
            <p:ph idx="1"/>
          </p:nvPr>
        </p:nvSpPr>
        <p:spPr>
          <a:xfrm>
            <a:off x="1981200" y="1600200"/>
            <a:ext cx="8229600" cy="4724400"/>
          </a:xfrm>
          <a:solidFill>
            <a:schemeClr val="bg2"/>
          </a:solidFill>
        </p:spPr>
        <p:txBody>
          <a:bodyPr>
            <a:normAutofit/>
          </a:bodyPr>
          <a:lstStyle/>
          <a:p>
            <a:r>
              <a:rPr lang="en-US" dirty="0" smtClean="0"/>
              <a:t>Contaminated Sites: </a:t>
            </a:r>
          </a:p>
          <a:p>
            <a:pPr lvl="1"/>
            <a:r>
              <a:rPr lang="en-US" dirty="0" smtClean="0"/>
              <a:t>RCRA </a:t>
            </a:r>
            <a:r>
              <a:rPr lang="en-US" dirty="0" smtClean="0"/>
              <a:t>Corrective Action Program, CERCLA/Federal Facilities Program, VRP, &amp; Regional Office anecdotal evidence</a:t>
            </a:r>
          </a:p>
          <a:p>
            <a:pPr lvl="1"/>
            <a:r>
              <a:rPr lang="en-US" dirty="0" smtClean="0"/>
              <a:t>Review Available Databases</a:t>
            </a:r>
          </a:p>
          <a:p>
            <a:pPr lvl="2"/>
            <a:r>
              <a:rPr lang="en-US" dirty="0" smtClean="0"/>
              <a:t>CERCLIS</a:t>
            </a:r>
          </a:p>
          <a:p>
            <a:pPr lvl="2"/>
            <a:r>
              <a:rPr lang="en-US" dirty="0" smtClean="0"/>
              <a:t>PCB Activity Database System (PADs)</a:t>
            </a:r>
          </a:p>
          <a:p>
            <a:pPr lvl="2"/>
            <a:r>
              <a:rPr lang="en-US" dirty="0" smtClean="0"/>
              <a:t>EPA’s Superfund website</a:t>
            </a:r>
          </a:p>
          <a:p>
            <a:pPr lvl="1"/>
            <a:r>
              <a:rPr lang="en-US" dirty="0" smtClean="0"/>
              <a:t>Electric Utility Transformer Pads (spills)</a:t>
            </a:r>
          </a:p>
          <a:p>
            <a:pPr lvl="1"/>
            <a:r>
              <a:rPr lang="en-US" dirty="0" err="1" smtClean="0"/>
              <a:t>Railyards</a:t>
            </a:r>
            <a:r>
              <a:rPr lang="en-US" dirty="0" smtClean="0"/>
              <a:t>/spurs</a:t>
            </a:r>
          </a:p>
          <a:p>
            <a:pPr lvl="1"/>
            <a:r>
              <a:rPr lang="en-US" dirty="0" smtClean="0"/>
              <a:t>Pollution Response Spills</a:t>
            </a:r>
            <a:endParaRPr lang="en-US" dirty="0"/>
          </a:p>
        </p:txBody>
      </p:sp>
    </p:spTree>
    <p:extLst>
      <p:ext uri="{BB962C8B-B14F-4D97-AF65-F5344CB8AC3E}">
        <p14:creationId xmlns:p14="http://schemas.microsoft.com/office/powerpoint/2010/main" val="41343999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Working Files\TMDLs\New River\pics\2014 Sampling Effort\New River &amp; other Tribs\IMG_20140731_104009_03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3745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632854" y="3374768"/>
            <a:ext cx="8915400" cy="2075765"/>
          </a:xfrm>
        </p:spPr>
        <p:txBody>
          <a:bodyPr>
            <a:noAutofit/>
          </a:bodyPr>
          <a:lstStyle/>
          <a:p>
            <a:pPr lvl="0"/>
            <a:r>
              <a:rPr lang="en-US" sz="5400" b="1" dirty="0">
                <a:solidFill>
                  <a:schemeClr val="bg1"/>
                </a:solidFill>
              </a:rPr>
              <a:t>New River PCB </a:t>
            </a:r>
            <a:r>
              <a:rPr lang="en-US" sz="5400" b="1" dirty="0" smtClean="0">
                <a:solidFill>
                  <a:schemeClr val="bg1"/>
                </a:solidFill>
              </a:rPr>
              <a:t>TMDL (2018)</a:t>
            </a:r>
            <a:r>
              <a:rPr lang="en-US" sz="5400" b="1" dirty="0">
                <a:solidFill>
                  <a:schemeClr val="bg1"/>
                </a:solidFill>
              </a:rPr>
              <a:t/>
            </a:r>
            <a:br>
              <a:rPr lang="en-US" sz="5400" b="1" dirty="0">
                <a:solidFill>
                  <a:schemeClr val="bg1"/>
                </a:solidFill>
              </a:rPr>
            </a:br>
            <a:endParaRPr lang="en-US" sz="5400" dirty="0">
              <a:solidFill>
                <a:schemeClr val="bg1"/>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8328" y="6197375"/>
            <a:ext cx="1823376" cy="59436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3066" y="6197375"/>
            <a:ext cx="2874670" cy="640080"/>
          </a:xfrm>
          <a:prstGeom prst="rect">
            <a:avLst/>
          </a:prstGeom>
          <a:solidFill>
            <a:schemeClr val="bg1"/>
          </a:solidFill>
        </p:spPr>
      </p:pic>
      <p:pic>
        <p:nvPicPr>
          <p:cNvPr id="10" name="Picture 15" descr="C:\Users\ejames\Desktop\VCEnew.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8953501" y="6243095"/>
            <a:ext cx="1597267"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Kanawha watershe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10213" y="498765"/>
            <a:ext cx="4839750" cy="502326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p:nvPr/>
        </p:nvPicPr>
        <p:blipFill rotWithShape="1">
          <a:blip r:embed="rId7" cstate="print">
            <a:extLst>
              <a:ext uri="{28A0092B-C50C-407E-A947-70E740481C1C}">
                <a14:useLocalDpi xmlns:a14="http://schemas.microsoft.com/office/drawing/2010/main" val="0"/>
              </a:ext>
            </a:extLst>
          </a:blip>
          <a:srcRect l="1402" t="1997" r="1247" b="1610"/>
          <a:stretch/>
        </p:blipFill>
        <p:spPr bwMode="auto">
          <a:xfrm>
            <a:off x="6365173" y="308758"/>
            <a:ext cx="5272645" cy="5735781"/>
          </a:xfrm>
          <a:prstGeom prst="rect">
            <a:avLst/>
          </a:prstGeom>
          <a:ln>
            <a:noFill/>
          </a:ln>
          <a:extLst>
            <a:ext uri="{53640926-AAD7-44D8-BBD7-CCE9431645EC}">
              <a14:shadowObscured xmlns:a14="http://schemas.microsoft.com/office/drawing/2010/main"/>
            </a:ext>
          </a:extLst>
        </p:spPr>
      </p:pic>
      <p:cxnSp>
        <p:nvCxnSpPr>
          <p:cNvPr id="16" name="Straight Connector 15"/>
          <p:cNvCxnSpPr/>
          <p:nvPr/>
        </p:nvCxnSpPr>
        <p:spPr>
          <a:xfrm flipV="1">
            <a:off x="4322618" y="4061361"/>
            <a:ext cx="6032665" cy="261257"/>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322618" y="1330036"/>
            <a:ext cx="4346369" cy="2277462"/>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540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067" y="0"/>
            <a:ext cx="9131301" cy="1329595"/>
          </a:xfrm>
        </p:spPr>
        <p:txBody>
          <a:bodyPr>
            <a:normAutofit/>
          </a:bodyPr>
          <a:lstStyle/>
          <a:p>
            <a:pPr algn="l"/>
            <a:r>
              <a:rPr lang="en-US" b="1" dirty="0" smtClean="0"/>
              <a:t>PCB TMDL - Lower New River </a:t>
            </a:r>
            <a:endParaRPr lang="en-US" b="1" dirty="0"/>
          </a:p>
        </p:txBody>
      </p:sp>
      <p:sp>
        <p:nvSpPr>
          <p:cNvPr id="4" name="Rectangle 3"/>
          <p:cNvSpPr/>
          <p:nvPr/>
        </p:nvSpPr>
        <p:spPr>
          <a:xfrm>
            <a:off x="1598656" y="6488668"/>
            <a:ext cx="7649210" cy="369332"/>
          </a:xfrm>
          <a:prstGeom prst="rect">
            <a:avLst/>
          </a:prstGeom>
        </p:spPr>
        <p:txBody>
          <a:bodyPr wrap="none">
            <a:spAutoFit/>
          </a:bodyPr>
          <a:lstStyle/>
          <a:p>
            <a:pPr>
              <a:spcBef>
                <a:spcPct val="50000"/>
              </a:spcBef>
            </a:pPr>
            <a:r>
              <a:rPr lang="en-US" b="1" dirty="0"/>
              <a:t>TMDL = 164.5g/yr    92.2% reduction (Based on WVA WQC and 0% exceedance)</a:t>
            </a:r>
          </a:p>
        </p:txBody>
      </p:sp>
      <p:pic>
        <p:nvPicPr>
          <p:cNvPr id="16" name="Picture 15"/>
          <p:cNvPicPr/>
          <p:nvPr/>
        </p:nvPicPr>
        <p:blipFill rotWithShape="1">
          <a:blip r:embed="rId3" cstate="print">
            <a:extLst>
              <a:ext uri="{28A0092B-C50C-407E-A947-70E740481C1C}">
                <a14:useLocalDpi xmlns:a14="http://schemas.microsoft.com/office/drawing/2010/main" val="0"/>
              </a:ext>
            </a:extLst>
          </a:blip>
          <a:srcRect/>
          <a:stretch/>
        </p:blipFill>
        <p:spPr bwMode="auto">
          <a:xfrm>
            <a:off x="7485626" y="127001"/>
            <a:ext cx="3352800" cy="2362201"/>
          </a:xfrm>
          <a:prstGeom prst="rect">
            <a:avLst/>
          </a:prstGeom>
          <a:ln>
            <a:noFill/>
          </a:ln>
          <a:extLst>
            <a:ext uri="{53640926-AAD7-44D8-BBD7-CCE9431645EC}">
              <a14:shadowObscured xmlns:a14="http://schemas.microsoft.com/office/drawing/2010/main"/>
            </a:ext>
          </a:extLst>
        </p:spPr>
      </p:pic>
      <p:graphicFrame>
        <p:nvGraphicFramePr>
          <p:cNvPr id="15" name="Chart 14"/>
          <p:cNvGraphicFramePr/>
          <p:nvPr>
            <p:extLst>
              <p:ext uri="{D42A27DB-BD31-4B8C-83A1-F6EECF244321}">
                <p14:modId xmlns:p14="http://schemas.microsoft.com/office/powerpoint/2010/main" val="1379310271"/>
              </p:ext>
            </p:extLst>
          </p:nvPr>
        </p:nvGraphicFramePr>
        <p:xfrm>
          <a:off x="622299" y="1552504"/>
          <a:ext cx="7337937" cy="4848296"/>
        </p:xfrm>
        <a:graphic>
          <a:graphicData uri="http://schemas.openxmlformats.org/drawingml/2006/chart">
            <c:chart xmlns:c="http://schemas.openxmlformats.org/drawingml/2006/chart" xmlns:r="http://schemas.openxmlformats.org/officeDocument/2006/relationships" r:id="rId4"/>
          </a:graphicData>
        </a:graphic>
      </p:graphicFrame>
      <p:cxnSp>
        <p:nvCxnSpPr>
          <p:cNvPr id="8" name="Straight Arrow Connector 7"/>
          <p:cNvCxnSpPr/>
          <p:nvPr/>
        </p:nvCxnSpPr>
        <p:spPr>
          <a:xfrm flipV="1">
            <a:off x="7353300" y="520651"/>
            <a:ext cx="2265926" cy="1174799"/>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268936" y="6019800"/>
            <a:ext cx="3124200" cy="369332"/>
          </a:xfrm>
          <a:prstGeom prst="rect">
            <a:avLst/>
          </a:prstGeom>
          <a:noFill/>
        </p:spPr>
        <p:txBody>
          <a:bodyPr wrap="square" rtlCol="0">
            <a:spAutoFit/>
          </a:bodyPr>
          <a:lstStyle/>
          <a:p>
            <a:r>
              <a:rPr lang="en-US" b="1" dirty="0"/>
              <a:t>Existing Load = 2115.5 g/yr </a:t>
            </a:r>
          </a:p>
        </p:txBody>
      </p:sp>
      <p:graphicFrame>
        <p:nvGraphicFramePr>
          <p:cNvPr id="10" name="Table 9"/>
          <p:cNvGraphicFramePr>
            <a:graphicFrameLocks noGrp="1"/>
          </p:cNvGraphicFramePr>
          <p:nvPr>
            <p:extLst>
              <p:ext uri="{D42A27DB-BD31-4B8C-83A1-F6EECF244321}">
                <p14:modId xmlns:p14="http://schemas.microsoft.com/office/powerpoint/2010/main" val="409222447"/>
              </p:ext>
            </p:extLst>
          </p:nvPr>
        </p:nvGraphicFramePr>
        <p:xfrm>
          <a:off x="8547100" y="3350727"/>
          <a:ext cx="2590800" cy="1431906"/>
        </p:xfrm>
        <a:graphic>
          <a:graphicData uri="http://schemas.openxmlformats.org/drawingml/2006/table">
            <a:tbl>
              <a:tblPr firstRow="1" bandRow="1">
                <a:tableStyleId>{5C22544A-7EE6-4342-B048-85BDC9FD1C3A}</a:tableStyleId>
              </a:tblPr>
              <a:tblGrid>
                <a:gridCol w="863600">
                  <a:extLst>
                    <a:ext uri="{9D8B030D-6E8A-4147-A177-3AD203B41FA5}">
                      <a16:colId xmlns:a16="http://schemas.microsoft.com/office/drawing/2014/main" val="20000"/>
                    </a:ext>
                  </a:extLst>
                </a:gridCol>
                <a:gridCol w="863600">
                  <a:extLst>
                    <a:ext uri="{9D8B030D-6E8A-4147-A177-3AD203B41FA5}">
                      <a16:colId xmlns:a16="http://schemas.microsoft.com/office/drawing/2014/main" val="20001"/>
                    </a:ext>
                  </a:extLst>
                </a:gridCol>
                <a:gridCol w="863600">
                  <a:extLst>
                    <a:ext uri="{9D8B030D-6E8A-4147-A177-3AD203B41FA5}">
                      <a16:colId xmlns:a16="http://schemas.microsoft.com/office/drawing/2014/main" val="20002"/>
                    </a:ext>
                  </a:extLst>
                </a:gridCol>
              </a:tblGrid>
              <a:tr h="791826">
                <a:tc>
                  <a:txBody>
                    <a:bodyPr/>
                    <a:lstStyle/>
                    <a:p>
                      <a:r>
                        <a:rPr lang="en-US" sz="1200" dirty="0" smtClean="0"/>
                        <a:t>Parameter</a:t>
                      </a:r>
                      <a:endParaRPr lang="en-US" sz="1200" dirty="0"/>
                    </a:p>
                  </a:txBody>
                  <a:tcPr anchor="ctr"/>
                </a:tc>
                <a:tc>
                  <a:txBody>
                    <a:bodyPr/>
                    <a:lstStyle/>
                    <a:p>
                      <a:pPr algn="ctr"/>
                      <a:r>
                        <a:rPr lang="en-US" dirty="0" smtClean="0"/>
                        <a:t>C</a:t>
                      </a:r>
                      <a:r>
                        <a:rPr lang="en-US" baseline="30000" dirty="0" smtClean="0"/>
                        <a:t>3</a:t>
                      </a:r>
                      <a:endParaRPr lang="en-US" baseline="30000" dirty="0"/>
                    </a:p>
                  </a:txBody>
                  <a:tcPr anchor="ctr"/>
                </a:tc>
                <a:tc>
                  <a:txBody>
                    <a:bodyPr/>
                    <a:lstStyle/>
                    <a:p>
                      <a:pPr algn="ctr"/>
                      <a:r>
                        <a:rPr lang="en-US" dirty="0" smtClean="0"/>
                        <a:t>A</a:t>
                      </a:r>
                      <a:r>
                        <a:rPr lang="en-US" baseline="30000" dirty="0" smtClean="0"/>
                        <a:t>4</a:t>
                      </a:r>
                      <a:endParaRPr lang="en-US" baseline="30000" dirty="0"/>
                    </a:p>
                  </a:txBody>
                  <a:tcPr anchor="ctr"/>
                </a:tc>
                <a:extLst>
                  <a:ext uri="{0D108BD9-81ED-4DB2-BD59-A6C34878D82A}">
                    <a16:rowId xmlns:a16="http://schemas.microsoft.com/office/drawing/2014/main" val="10000"/>
                  </a:ext>
                </a:extLst>
              </a:tr>
              <a:tr h="427374">
                <a:tc>
                  <a:txBody>
                    <a:bodyPr/>
                    <a:lstStyle/>
                    <a:p>
                      <a:pPr algn="ctr"/>
                      <a:r>
                        <a:rPr lang="en-US" dirty="0" smtClean="0"/>
                        <a:t>PCB (ng/l)</a:t>
                      </a:r>
                      <a:endParaRPr lang="en-US" dirty="0"/>
                    </a:p>
                  </a:txBody>
                  <a:tcPr anchor="ctr"/>
                </a:tc>
                <a:tc>
                  <a:txBody>
                    <a:bodyPr/>
                    <a:lstStyle/>
                    <a:p>
                      <a:pPr algn="ctr"/>
                      <a:r>
                        <a:rPr lang="en-US" dirty="0" smtClean="0"/>
                        <a:t>0.045</a:t>
                      </a:r>
                      <a:endParaRPr lang="en-US" dirty="0"/>
                    </a:p>
                  </a:txBody>
                  <a:tcPr anchor="ctr"/>
                </a:tc>
                <a:tc>
                  <a:txBody>
                    <a:bodyPr/>
                    <a:lstStyle/>
                    <a:p>
                      <a:pPr algn="ctr"/>
                      <a:r>
                        <a:rPr lang="en-US" dirty="0" smtClean="0"/>
                        <a:t>0.044</a:t>
                      </a:r>
                      <a:endParaRPr lang="en-US" dirty="0"/>
                    </a:p>
                  </a:txBody>
                  <a:tcPr anchor="ctr"/>
                </a:tc>
                <a:extLst>
                  <a:ext uri="{0D108BD9-81ED-4DB2-BD59-A6C34878D82A}">
                    <a16:rowId xmlns:a16="http://schemas.microsoft.com/office/drawing/2014/main" val="10001"/>
                  </a:ext>
                </a:extLst>
              </a:tr>
            </a:tbl>
          </a:graphicData>
        </a:graphic>
      </p:graphicFrame>
      <p:sp>
        <p:nvSpPr>
          <p:cNvPr id="11" name="TextBox 10"/>
          <p:cNvSpPr txBox="1"/>
          <p:nvPr/>
        </p:nvSpPr>
        <p:spPr>
          <a:xfrm>
            <a:off x="8606168" y="2743499"/>
            <a:ext cx="2362200" cy="646331"/>
          </a:xfrm>
          <a:prstGeom prst="rect">
            <a:avLst/>
          </a:prstGeom>
          <a:noFill/>
        </p:spPr>
        <p:txBody>
          <a:bodyPr wrap="square" rtlCol="0">
            <a:spAutoFit/>
          </a:bodyPr>
          <a:lstStyle/>
          <a:p>
            <a:pPr algn="ctr"/>
            <a:r>
              <a:rPr lang="en-US" b="1" dirty="0"/>
              <a:t>West </a:t>
            </a:r>
            <a:r>
              <a:rPr lang="en-US" b="1" dirty="0" err="1"/>
              <a:t>Va</a:t>
            </a:r>
            <a:r>
              <a:rPr lang="en-US" b="1" dirty="0"/>
              <a:t> 47CSR2</a:t>
            </a:r>
          </a:p>
          <a:p>
            <a:pPr algn="ctr"/>
            <a:r>
              <a:rPr lang="en-US" dirty="0"/>
              <a:t>Appendix E, Table 1</a:t>
            </a:r>
          </a:p>
        </p:txBody>
      </p:sp>
      <p:sp>
        <p:nvSpPr>
          <p:cNvPr id="12" name="TextBox 11"/>
          <p:cNvSpPr txBox="1"/>
          <p:nvPr/>
        </p:nvSpPr>
        <p:spPr>
          <a:xfrm>
            <a:off x="8545052" y="4869128"/>
            <a:ext cx="2438400" cy="1446550"/>
          </a:xfrm>
          <a:prstGeom prst="rect">
            <a:avLst/>
          </a:prstGeom>
          <a:noFill/>
        </p:spPr>
        <p:txBody>
          <a:bodyPr wrap="square" rtlCol="0">
            <a:spAutoFit/>
          </a:bodyPr>
          <a:lstStyle/>
          <a:p>
            <a:r>
              <a:rPr lang="en-US" sz="1600" baseline="30000" dirty="0"/>
              <a:t>3 </a:t>
            </a:r>
            <a:r>
              <a:rPr lang="en-US" sz="1400" dirty="0"/>
              <a:t>Protect human health …through fish consumption; </a:t>
            </a:r>
            <a:r>
              <a:rPr lang="en-US" sz="1400" b="1" dirty="0"/>
              <a:t>Conc. not to be exceeded</a:t>
            </a:r>
            <a:r>
              <a:rPr lang="en-US" sz="1600" dirty="0"/>
              <a:t>.</a:t>
            </a:r>
          </a:p>
          <a:p>
            <a:r>
              <a:rPr lang="en-US" sz="1600" dirty="0"/>
              <a:t> </a:t>
            </a:r>
            <a:r>
              <a:rPr lang="en-US" sz="1600" baseline="30000" dirty="0"/>
              <a:t>4</a:t>
            </a:r>
            <a:r>
              <a:rPr lang="en-US" sz="1600" dirty="0"/>
              <a:t> </a:t>
            </a:r>
            <a:r>
              <a:rPr lang="en-US" sz="1400" dirty="0"/>
              <a:t>Protect human health …through drinking water; </a:t>
            </a:r>
            <a:r>
              <a:rPr lang="en-US" sz="1400" b="1" dirty="0"/>
              <a:t>Conc. not to be exceeded</a:t>
            </a:r>
          </a:p>
        </p:txBody>
      </p:sp>
      <p:sp>
        <p:nvSpPr>
          <p:cNvPr id="13" name="Rectangle 12"/>
          <p:cNvSpPr/>
          <p:nvPr/>
        </p:nvSpPr>
        <p:spPr>
          <a:xfrm>
            <a:off x="8528398" y="2577070"/>
            <a:ext cx="2667000" cy="3962400"/>
          </a:xfrm>
          <a:prstGeom prst="rect">
            <a:avLst/>
          </a:prstGeom>
          <a:noFill/>
          <a:ln w="412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0347260" y="4114800"/>
            <a:ext cx="685800" cy="6858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551970" y="2653853"/>
            <a:ext cx="1962597" cy="400110"/>
          </a:xfrm>
          <a:prstGeom prst="rect">
            <a:avLst/>
          </a:prstGeom>
          <a:solidFill>
            <a:schemeClr val="accent1"/>
          </a:solidFill>
        </p:spPr>
        <p:txBody>
          <a:bodyPr wrap="square" rtlCol="0">
            <a:spAutoFit/>
          </a:bodyPr>
          <a:lstStyle/>
          <a:p>
            <a:r>
              <a:rPr lang="en-US" sz="2000" b="1" dirty="0"/>
              <a:t>TMDL Endpoint</a:t>
            </a:r>
          </a:p>
        </p:txBody>
      </p:sp>
      <p:cxnSp>
        <p:nvCxnSpPr>
          <p:cNvPr id="9" name="Straight Arrow Connector 8"/>
          <p:cNvCxnSpPr/>
          <p:nvPr/>
        </p:nvCxnSpPr>
        <p:spPr>
          <a:xfrm>
            <a:off x="9921065" y="3021306"/>
            <a:ext cx="581934" cy="113703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5295900" y="2438400"/>
            <a:ext cx="2190750" cy="914400"/>
          </a:xfrm>
          <a:prstGeom prst="rect">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295900" y="3409950"/>
            <a:ext cx="2209800" cy="2971800"/>
          </a:xfrm>
          <a:prstGeom prst="rect">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592968" y="2489202"/>
            <a:ext cx="1066800" cy="400110"/>
          </a:xfrm>
          <a:prstGeom prst="rect">
            <a:avLst/>
          </a:prstGeom>
          <a:noFill/>
        </p:spPr>
        <p:txBody>
          <a:bodyPr wrap="square" rtlCol="0">
            <a:spAutoFit/>
          </a:bodyPr>
          <a:lstStyle/>
          <a:p>
            <a:r>
              <a:rPr lang="en-US" sz="2000" dirty="0" smtClean="0"/>
              <a:t>WLA</a:t>
            </a:r>
            <a:endParaRPr lang="en-US" sz="2000" dirty="0"/>
          </a:p>
        </p:txBody>
      </p:sp>
      <p:sp>
        <p:nvSpPr>
          <p:cNvPr id="21" name="TextBox 20"/>
          <p:cNvSpPr txBox="1"/>
          <p:nvPr/>
        </p:nvSpPr>
        <p:spPr>
          <a:xfrm>
            <a:off x="4629150" y="3924300"/>
            <a:ext cx="1162050" cy="400110"/>
          </a:xfrm>
          <a:prstGeom prst="rect">
            <a:avLst/>
          </a:prstGeom>
          <a:noFill/>
        </p:spPr>
        <p:txBody>
          <a:bodyPr wrap="square" rtlCol="0">
            <a:spAutoFit/>
          </a:bodyPr>
          <a:lstStyle/>
          <a:p>
            <a:r>
              <a:rPr lang="en-US" sz="2000" dirty="0" smtClean="0"/>
              <a:t>LA</a:t>
            </a:r>
            <a:endParaRPr lang="en-US" sz="2000" dirty="0"/>
          </a:p>
        </p:txBody>
      </p:sp>
      <p:cxnSp>
        <p:nvCxnSpPr>
          <p:cNvPr id="14" name="Straight Connector 13"/>
          <p:cNvCxnSpPr/>
          <p:nvPr/>
        </p:nvCxnSpPr>
        <p:spPr>
          <a:xfrm>
            <a:off x="5393136" y="5426408"/>
            <a:ext cx="201168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5603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600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nodeType="withEffect">
                                  <p:stCondLst>
                                    <p:cond delay="600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600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5" grpId="0" animBg="1"/>
      <p:bldP spid="6" grpId="0" animBg="1"/>
      <p:bldP spid="18" grpId="0" animBg="1"/>
      <p:bldP spid="19" grpId="0" animBg="1"/>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3471169" y="179119"/>
            <a:ext cx="5257800" cy="762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rial" panose="020B0604020202020204" pitchFamily="34" charset="0"/>
                <a:cs typeface="Arial" panose="020B0604020202020204" pitchFamily="34" charset="0"/>
              </a:rPr>
              <a:t>Implementation Process</a:t>
            </a:r>
          </a:p>
        </p:txBody>
      </p:sp>
      <p:sp>
        <p:nvSpPr>
          <p:cNvPr id="4" name="Down Arrow 3"/>
          <p:cNvSpPr/>
          <p:nvPr/>
        </p:nvSpPr>
        <p:spPr>
          <a:xfrm>
            <a:off x="6100069" y="985166"/>
            <a:ext cx="60392" cy="497889"/>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179828" y="1524000"/>
            <a:ext cx="3886200" cy="457200"/>
          </a:xfrm>
          <a:prstGeom prst="round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Point sources</a:t>
            </a:r>
          </a:p>
        </p:txBody>
      </p:sp>
      <p:sp>
        <p:nvSpPr>
          <p:cNvPr id="8" name="Rounded Rectangle 7"/>
          <p:cNvSpPr/>
          <p:nvPr/>
        </p:nvSpPr>
        <p:spPr>
          <a:xfrm>
            <a:off x="4812288" y="2025160"/>
            <a:ext cx="2667000" cy="457200"/>
          </a:xfrm>
          <a:prstGeom prst="round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WLA---- PMP </a:t>
            </a:r>
          </a:p>
        </p:txBody>
      </p:sp>
      <p:sp>
        <p:nvSpPr>
          <p:cNvPr id="9" name="Down Arrow 8"/>
          <p:cNvSpPr/>
          <p:nvPr/>
        </p:nvSpPr>
        <p:spPr>
          <a:xfrm>
            <a:off x="6135274" y="2523736"/>
            <a:ext cx="45719" cy="497889"/>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4191000" y="3086101"/>
            <a:ext cx="3886200" cy="457200"/>
          </a:xfrm>
          <a:prstGeom prst="round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Nonpoint sources</a:t>
            </a:r>
          </a:p>
        </p:txBody>
      </p:sp>
      <p:sp>
        <p:nvSpPr>
          <p:cNvPr id="11" name="Rounded Rectangle 10"/>
          <p:cNvSpPr/>
          <p:nvPr/>
        </p:nvSpPr>
        <p:spPr>
          <a:xfrm>
            <a:off x="4800600" y="3593125"/>
            <a:ext cx="2667000" cy="457200"/>
          </a:xfrm>
          <a:prstGeom prst="round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Source “Fingerprinting”</a:t>
            </a:r>
          </a:p>
        </p:txBody>
      </p:sp>
      <p:cxnSp>
        <p:nvCxnSpPr>
          <p:cNvPr id="18" name="Straight Connector 17"/>
          <p:cNvCxnSpPr>
            <a:stCxn id="11" idx="2"/>
          </p:cNvCxnSpPr>
          <p:nvPr/>
        </p:nvCxnSpPr>
        <p:spPr>
          <a:xfrm>
            <a:off x="6134100" y="4050325"/>
            <a:ext cx="0" cy="25497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145788" y="4246685"/>
            <a:ext cx="246481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8610600" y="4246685"/>
            <a:ext cx="0" cy="381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7467601" y="4475286"/>
            <a:ext cx="2186389" cy="630115"/>
          </a:xfrm>
          <a:prstGeom prst="roundRect">
            <a:avLst/>
          </a:prstGeom>
          <a:solidFill>
            <a:srgbClr val="256E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Deliberate Monitoring </a:t>
            </a:r>
          </a:p>
        </p:txBody>
      </p:sp>
      <p:sp>
        <p:nvSpPr>
          <p:cNvPr id="27" name="Rounded Rectangle 26"/>
          <p:cNvSpPr/>
          <p:nvPr/>
        </p:nvSpPr>
        <p:spPr>
          <a:xfrm>
            <a:off x="5067268" y="4475286"/>
            <a:ext cx="2186389" cy="627185"/>
          </a:xfrm>
          <a:prstGeom prst="roundRect">
            <a:avLst/>
          </a:prstGeom>
          <a:solidFill>
            <a:srgbClr val="256E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Investigation</a:t>
            </a:r>
          </a:p>
          <a:p>
            <a:pPr algn="ctr"/>
            <a:r>
              <a:rPr lang="en-US" sz="1400" dirty="0">
                <a:latin typeface="Arial" panose="020B0604020202020204" pitchFamily="34" charset="0"/>
                <a:cs typeface="Arial" panose="020B0604020202020204" pitchFamily="34" charset="0"/>
              </a:rPr>
              <a:t> of Hotspots</a:t>
            </a:r>
          </a:p>
        </p:txBody>
      </p:sp>
      <p:sp>
        <p:nvSpPr>
          <p:cNvPr id="28" name="Rounded Rectangle 27"/>
          <p:cNvSpPr/>
          <p:nvPr/>
        </p:nvSpPr>
        <p:spPr>
          <a:xfrm>
            <a:off x="2690412" y="4475285"/>
            <a:ext cx="2186389" cy="609600"/>
          </a:xfrm>
          <a:prstGeom prst="roundRect">
            <a:avLst/>
          </a:prstGeom>
          <a:solidFill>
            <a:srgbClr val="256E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Detect “uncharacterized sources”</a:t>
            </a:r>
          </a:p>
        </p:txBody>
      </p:sp>
      <p:cxnSp>
        <p:nvCxnSpPr>
          <p:cNvPr id="29" name="Straight Connector 28"/>
          <p:cNvCxnSpPr/>
          <p:nvPr/>
        </p:nvCxnSpPr>
        <p:spPr>
          <a:xfrm>
            <a:off x="3733800" y="4246685"/>
            <a:ext cx="240616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733800" y="4246685"/>
            <a:ext cx="0" cy="2286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128204" y="4246685"/>
            <a:ext cx="0" cy="2286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8" idx="2"/>
            <a:endCxn id="43" idx="0"/>
          </p:cNvCxnSpPr>
          <p:nvPr/>
        </p:nvCxnSpPr>
        <p:spPr>
          <a:xfrm>
            <a:off x="3783606" y="5084886"/>
            <a:ext cx="2388578" cy="8968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27" idx="2"/>
            <a:endCxn id="43" idx="0"/>
          </p:cNvCxnSpPr>
          <p:nvPr/>
        </p:nvCxnSpPr>
        <p:spPr>
          <a:xfrm>
            <a:off x="6160462" y="5102470"/>
            <a:ext cx="11722" cy="8792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26" idx="2"/>
            <a:endCxn id="43" idx="0"/>
          </p:cNvCxnSpPr>
          <p:nvPr/>
        </p:nvCxnSpPr>
        <p:spPr>
          <a:xfrm flipH="1">
            <a:off x="6172185" y="5105400"/>
            <a:ext cx="2388611" cy="87630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4844528" y="5981704"/>
            <a:ext cx="2655312" cy="457200"/>
          </a:xfrm>
          <a:prstGeom prst="round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Funding</a:t>
            </a:r>
          </a:p>
        </p:txBody>
      </p:sp>
    </p:spTree>
    <p:extLst>
      <p:ext uri="{BB962C8B-B14F-4D97-AF65-F5344CB8AC3E}">
        <p14:creationId xmlns:p14="http://schemas.microsoft.com/office/powerpoint/2010/main" val="3022235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80168"/>
            <a:ext cx="10515600" cy="1325563"/>
          </a:xfrm>
        </p:spPr>
        <p:txBody>
          <a:bodyPr/>
          <a:lstStyle/>
          <a:p>
            <a:r>
              <a:rPr lang="en-US" b="1" dirty="0" smtClean="0"/>
              <a:t>VPDES Point Sources</a:t>
            </a:r>
            <a:endParaRPr lang="en-US" b="1" dirty="0"/>
          </a:p>
        </p:txBody>
      </p:sp>
      <p:sp>
        <p:nvSpPr>
          <p:cNvPr id="9" name="Rounded Rectangle 8"/>
          <p:cNvSpPr/>
          <p:nvPr/>
        </p:nvSpPr>
        <p:spPr>
          <a:xfrm>
            <a:off x="2362200" y="1219200"/>
            <a:ext cx="7391400" cy="5562600"/>
          </a:xfrm>
          <a:prstGeom prst="round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14800" y="1371600"/>
            <a:ext cx="4419600"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If existing (baseline) condition &gt; WLA </a:t>
            </a:r>
          </a:p>
        </p:txBody>
      </p:sp>
      <p:sp>
        <p:nvSpPr>
          <p:cNvPr id="11" name="Rectangle 10"/>
          <p:cNvSpPr/>
          <p:nvPr/>
        </p:nvSpPr>
        <p:spPr>
          <a:xfrm>
            <a:off x="4038600" y="1981200"/>
            <a:ext cx="4114800" cy="76200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Arial" panose="020B0604020202020204" pitchFamily="34" charset="0"/>
                <a:cs typeface="Arial" panose="020B0604020202020204" pitchFamily="34" charset="0"/>
              </a:rPr>
              <a:t>Pollutant Minimization Plan</a:t>
            </a:r>
          </a:p>
          <a:p>
            <a:pPr algn="ctr"/>
            <a:r>
              <a:rPr lang="en-US" sz="2000" dirty="0">
                <a:latin typeface="Arial" panose="020B0604020202020204" pitchFamily="34" charset="0"/>
                <a:cs typeface="Arial" panose="020B0604020202020204" pitchFamily="34" charset="0"/>
              </a:rPr>
              <a:t>Submitted and Approved </a:t>
            </a:r>
          </a:p>
        </p:txBody>
      </p:sp>
      <p:sp>
        <p:nvSpPr>
          <p:cNvPr id="12" name="Down Arrow 11"/>
          <p:cNvSpPr/>
          <p:nvPr/>
        </p:nvSpPr>
        <p:spPr>
          <a:xfrm>
            <a:off x="5829300" y="2771776"/>
            <a:ext cx="400050" cy="809625"/>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638675" y="3662363"/>
            <a:ext cx="2743200" cy="790575"/>
          </a:xfrm>
          <a:prstGeom prst="rect">
            <a:avLst/>
          </a:prstGeom>
          <a:solidFill>
            <a:srgbClr val="0070C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Arial" panose="020B0604020202020204" pitchFamily="34" charset="0"/>
                <a:cs typeface="Arial" panose="020B0604020202020204" pitchFamily="34" charset="0"/>
              </a:rPr>
              <a:t>Backtrack/Source ID </a:t>
            </a:r>
          </a:p>
        </p:txBody>
      </p:sp>
      <p:cxnSp>
        <p:nvCxnSpPr>
          <p:cNvPr id="15" name="Straight Arrow Connector 14"/>
          <p:cNvCxnSpPr/>
          <p:nvPr/>
        </p:nvCxnSpPr>
        <p:spPr>
          <a:xfrm flipH="1">
            <a:off x="4114800" y="4552950"/>
            <a:ext cx="1714500" cy="62865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705100" y="5410200"/>
            <a:ext cx="2209800" cy="762000"/>
          </a:xfrm>
          <a:prstGeom prst="rect">
            <a:avLst/>
          </a:prstGeom>
          <a:solidFill>
            <a:srgbClr val="256E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Arial" panose="020B0604020202020204" pitchFamily="34" charset="0"/>
                <a:cs typeface="Arial" panose="020B0604020202020204" pitchFamily="34" charset="0"/>
              </a:rPr>
              <a:t>Re-evaluate baseline load</a:t>
            </a:r>
          </a:p>
        </p:txBody>
      </p:sp>
      <p:sp>
        <p:nvSpPr>
          <p:cNvPr id="18" name="Rectangle 17"/>
          <p:cNvSpPr/>
          <p:nvPr/>
        </p:nvSpPr>
        <p:spPr>
          <a:xfrm>
            <a:off x="7162800" y="5410200"/>
            <a:ext cx="2209800" cy="762000"/>
          </a:xfrm>
          <a:prstGeom prst="rect">
            <a:avLst/>
          </a:prstGeom>
          <a:solidFill>
            <a:srgbClr val="256EA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Arial" panose="020B0604020202020204" pitchFamily="34" charset="0"/>
                <a:cs typeface="Arial" panose="020B0604020202020204" pitchFamily="34" charset="0"/>
              </a:rPr>
              <a:t>Remediation</a:t>
            </a:r>
          </a:p>
          <a:p>
            <a:pPr algn="ctr"/>
            <a:r>
              <a:rPr lang="en-US" sz="2000" dirty="0">
                <a:latin typeface="Arial" panose="020B0604020202020204" pitchFamily="34" charset="0"/>
                <a:cs typeface="Arial" panose="020B0604020202020204" pitchFamily="34" charset="0"/>
              </a:rPr>
              <a:t>/BMPs</a:t>
            </a:r>
          </a:p>
        </p:txBody>
      </p:sp>
      <p:cxnSp>
        <p:nvCxnSpPr>
          <p:cNvPr id="19" name="Straight Arrow Connector 18"/>
          <p:cNvCxnSpPr/>
          <p:nvPr/>
        </p:nvCxnSpPr>
        <p:spPr>
          <a:xfrm flipH="1">
            <a:off x="5162551" y="5810250"/>
            <a:ext cx="1743074" cy="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324600" y="4552950"/>
            <a:ext cx="1524000" cy="62865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162552" y="4867276"/>
            <a:ext cx="1847849"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Adaptive Implementation  </a:t>
            </a:r>
          </a:p>
        </p:txBody>
      </p:sp>
    </p:spTree>
    <p:extLst>
      <p:ext uri="{BB962C8B-B14F-4D97-AF65-F5344CB8AC3E}">
        <p14:creationId xmlns:p14="http://schemas.microsoft.com/office/powerpoint/2010/main" val="36436804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ykd89299.COV\AppData\Local\Microsoft\Windows\Temporary Internet Files\Content.IE5\DPWDXQ8U\Prix-wrap-it-works-analyse-comparative[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250" r="8250"/>
          <a:stretch/>
        </p:blipFill>
        <p:spPr bwMode="auto">
          <a:xfrm>
            <a:off x="7810501" y="1411460"/>
            <a:ext cx="1209675" cy="1501832"/>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1724025" y="3352800"/>
            <a:ext cx="8763000" cy="3429000"/>
          </a:xfrm>
          <a:prstGeom prst="roundRect">
            <a:avLst/>
          </a:prstGeom>
          <a:solidFill>
            <a:srgbClr val="256EAB">
              <a:alpha val="79000"/>
            </a:srgb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9074" y="365125"/>
            <a:ext cx="11369842" cy="1325563"/>
          </a:xfrm>
        </p:spPr>
        <p:txBody>
          <a:bodyPr>
            <a:normAutofit/>
          </a:bodyPr>
          <a:lstStyle/>
          <a:p>
            <a:r>
              <a:rPr lang="en-US" b="1" dirty="0" smtClean="0"/>
              <a:t>Point Source/Nonpoint Source - </a:t>
            </a:r>
            <a:br>
              <a:rPr lang="en-US" b="1" dirty="0" smtClean="0"/>
            </a:br>
            <a:r>
              <a:rPr lang="en-US" b="1" dirty="0" smtClean="0"/>
              <a:t> “fingerprinting”</a:t>
            </a:r>
            <a:endParaRPr lang="en-US" b="1" dirty="0"/>
          </a:p>
        </p:txBody>
      </p:sp>
      <p:pic>
        <p:nvPicPr>
          <p:cNvPr id="1028" name="Picture 4" descr="File:Polychlorinated biphenyl structure.sv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75" y="1447800"/>
            <a:ext cx="4114800" cy="185137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676400" y="3377416"/>
            <a:ext cx="8763000" cy="2677656"/>
          </a:xfrm>
          <a:prstGeom prst="rect">
            <a:avLst/>
          </a:prstGeom>
          <a:noFill/>
        </p:spPr>
        <p:txBody>
          <a:bodyPr wrap="square" rtlCol="0">
            <a:spAutoFit/>
          </a:bodyPr>
          <a:lstStyle/>
          <a:p>
            <a:endParaRPr lang="en-US" sz="2400" dirty="0">
              <a:latin typeface="Arial" panose="020B0604020202020204" pitchFamily="34" charset="0"/>
              <a:cs typeface="Arial" panose="020B0604020202020204" pitchFamily="34" charset="0"/>
            </a:endParaRPr>
          </a:p>
          <a:p>
            <a:r>
              <a:rPr lang="en-US" sz="2400" b="1" dirty="0">
                <a:latin typeface="Arial" panose="020B0604020202020204" pitchFamily="34" charset="0"/>
                <a:cs typeface="Arial" panose="020B0604020202020204" pitchFamily="34" charset="0"/>
              </a:rPr>
              <a:t>      </a:t>
            </a:r>
            <a:r>
              <a:rPr lang="en-US" sz="2400" b="1" u="sng" dirty="0">
                <a:solidFill>
                  <a:schemeClr val="bg1"/>
                </a:solidFill>
                <a:latin typeface="Arial" panose="020B0604020202020204" pitchFamily="34" charset="0"/>
                <a:cs typeface="Arial" panose="020B0604020202020204" pitchFamily="34" charset="0"/>
              </a:rPr>
              <a:t>Objective</a:t>
            </a:r>
            <a:r>
              <a:rPr lang="en-US" sz="2400" b="1" dirty="0">
                <a:solidFill>
                  <a:schemeClr val="bg1"/>
                </a:solidFill>
                <a:latin typeface="Arial" panose="020B0604020202020204" pitchFamily="34" charset="0"/>
                <a:cs typeface="Arial" panose="020B0604020202020204" pitchFamily="34" charset="0"/>
              </a:rPr>
              <a:t>: To identify a specific pattern or “fingerprint” of </a:t>
            </a:r>
            <a:r>
              <a:rPr lang="en-US" sz="2400" b="1" dirty="0" smtClean="0">
                <a:solidFill>
                  <a:schemeClr val="bg1"/>
                </a:solidFill>
                <a:latin typeface="Arial" panose="020B0604020202020204" pitchFamily="34" charset="0"/>
                <a:cs typeface="Arial" panose="020B0604020202020204" pitchFamily="34" charset="0"/>
              </a:rPr>
              <a:t>congeners </a:t>
            </a:r>
            <a:r>
              <a:rPr lang="en-US" sz="2400" b="1" dirty="0">
                <a:solidFill>
                  <a:schemeClr val="bg1"/>
                </a:solidFill>
                <a:latin typeface="Arial" panose="020B0604020202020204" pitchFamily="34" charset="0"/>
                <a:cs typeface="Arial" panose="020B0604020202020204" pitchFamily="34" charset="0"/>
              </a:rPr>
              <a:t>that could be indicative of a pollution source</a:t>
            </a:r>
          </a:p>
          <a:p>
            <a:pPr marL="285750" indent="-285750">
              <a:buFont typeface="Arial" panose="020B0604020202020204" pitchFamily="34" charset="0"/>
              <a:buChar char="•"/>
            </a:pPr>
            <a:endParaRPr lang="en-US" sz="2400" b="1" dirty="0">
              <a:solidFill>
                <a:schemeClr val="bg1"/>
              </a:solidFill>
              <a:latin typeface="Arial" panose="020B0604020202020204" pitchFamily="34" charset="0"/>
              <a:cs typeface="Arial" panose="020B0604020202020204" pitchFamily="34" charset="0"/>
            </a:endParaRPr>
          </a:p>
          <a:p>
            <a:r>
              <a:rPr lang="en-US" sz="2400" b="1" dirty="0">
                <a:solidFill>
                  <a:schemeClr val="bg1"/>
                </a:solidFill>
                <a:latin typeface="Arial" panose="020B0604020202020204" pitchFamily="34" charset="0"/>
                <a:cs typeface="Arial" panose="020B0604020202020204" pitchFamily="34" charset="0"/>
              </a:rPr>
              <a:t>		1. # of fingerprints in the system</a:t>
            </a:r>
          </a:p>
          <a:p>
            <a:r>
              <a:rPr lang="en-US" sz="2400" b="1" dirty="0">
                <a:solidFill>
                  <a:schemeClr val="bg1"/>
                </a:solidFill>
                <a:latin typeface="Arial" panose="020B0604020202020204" pitchFamily="34" charset="0"/>
                <a:cs typeface="Arial" panose="020B0604020202020204" pitchFamily="34" charset="0"/>
              </a:rPr>
              <a:t>		2. Chemical composition in each fingerprint</a:t>
            </a:r>
          </a:p>
          <a:p>
            <a:r>
              <a:rPr lang="en-US" sz="2400" b="1" dirty="0">
                <a:solidFill>
                  <a:schemeClr val="bg1"/>
                </a:solidFill>
                <a:latin typeface="Arial" panose="020B0604020202020204" pitchFamily="34" charset="0"/>
                <a:cs typeface="Arial" panose="020B0604020202020204" pitchFamily="34" charset="0"/>
              </a:rPr>
              <a:t>		3. contribution of each fingerprint in each sample</a:t>
            </a:r>
          </a:p>
        </p:txBody>
      </p:sp>
      <p:pic>
        <p:nvPicPr>
          <p:cNvPr id="1030" name="Picture 6" descr="Image result for fingerprin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344" t="3492" r="28222" b="3910"/>
          <a:stretch/>
        </p:blipFill>
        <p:spPr bwMode="auto">
          <a:xfrm rot="1522948">
            <a:off x="1274468" y="1718414"/>
            <a:ext cx="899115" cy="13101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mage result for fingerprin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344" t="3492" r="28222" b="3910"/>
          <a:stretch/>
        </p:blipFill>
        <p:spPr bwMode="auto">
          <a:xfrm rot="1522948">
            <a:off x="10163121" y="1718413"/>
            <a:ext cx="899115" cy="1310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26906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PCB TMDLs in Virginia - Development and Implementation </a:t>
            </a:r>
            <a:endParaRPr lang="en-US" dirty="0"/>
          </a:p>
        </p:txBody>
      </p:sp>
      <p:sp>
        <p:nvSpPr>
          <p:cNvPr id="3" name="Subtitle 2"/>
          <p:cNvSpPr>
            <a:spLocks noGrp="1"/>
          </p:cNvSpPr>
          <p:nvPr>
            <p:ph type="subTitle" idx="1"/>
          </p:nvPr>
        </p:nvSpPr>
        <p:spPr/>
        <p:txBody>
          <a:bodyPr>
            <a:normAutofit lnSpcReduction="10000"/>
          </a:bodyPr>
          <a:lstStyle/>
          <a:p>
            <a:r>
              <a:rPr lang="en-US" dirty="0" smtClean="0"/>
              <a:t>2019 ORSANCO Technical Meeting (Richmond, VA)</a:t>
            </a:r>
            <a:endParaRPr lang="en-US" dirty="0"/>
          </a:p>
        </p:txBody>
      </p:sp>
      <p:sp>
        <p:nvSpPr>
          <p:cNvPr id="4" name="Text Placeholder 3"/>
          <p:cNvSpPr>
            <a:spLocks noGrp="1"/>
          </p:cNvSpPr>
          <p:nvPr>
            <p:ph type="body" sz="quarter" idx="10"/>
          </p:nvPr>
        </p:nvSpPr>
        <p:spPr/>
        <p:txBody>
          <a:bodyPr/>
          <a:lstStyle/>
          <a:p>
            <a:r>
              <a:rPr lang="en-US" b="1" dirty="0" smtClean="0"/>
              <a:t>Mark Richards</a:t>
            </a:r>
            <a:endParaRPr lang="en-US" b="1" dirty="0"/>
          </a:p>
        </p:txBody>
      </p:sp>
      <p:sp>
        <p:nvSpPr>
          <p:cNvPr id="5" name="Text Placeholder 4"/>
          <p:cNvSpPr>
            <a:spLocks noGrp="1"/>
          </p:cNvSpPr>
          <p:nvPr>
            <p:ph type="body" sz="quarter" idx="11"/>
          </p:nvPr>
        </p:nvSpPr>
        <p:spPr>
          <a:xfrm>
            <a:off x="1523998" y="5373316"/>
            <a:ext cx="5626101" cy="310243"/>
          </a:xfrm>
        </p:spPr>
        <p:txBody>
          <a:bodyPr/>
          <a:lstStyle/>
          <a:p>
            <a:r>
              <a:rPr lang="en-US" b="1" dirty="0" smtClean="0"/>
              <a:t>TMDL Team Lead / Sr. Environmental Scientist</a:t>
            </a:r>
            <a:endParaRPr lang="en-US" b="1" dirty="0"/>
          </a:p>
        </p:txBody>
      </p:sp>
      <p:sp>
        <p:nvSpPr>
          <p:cNvPr id="6" name="Text Placeholder 5"/>
          <p:cNvSpPr>
            <a:spLocks noGrp="1"/>
          </p:cNvSpPr>
          <p:nvPr>
            <p:ph type="body" sz="quarter" idx="12"/>
          </p:nvPr>
        </p:nvSpPr>
        <p:spPr/>
        <p:txBody>
          <a:bodyPr/>
          <a:lstStyle/>
          <a:p>
            <a:r>
              <a:rPr lang="en-US" b="1" dirty="0" smtClean="0"/>
              <a:t>October 9, 2019</a:t>
            </a:r>
            <a:endParaRPr lang="en-US" b="1" dirty="0"/>
          </a:p>
        </p:txBody>
      </p:sp>
      <p:sp>
        <p:nvSpPr>
          <p:cNvPr id="7" name="Footer Placeholder 6"/>
          <p:cNvSpPr>
            <a:spLocks noGrp="1"/>
          </p:cNvSpPr>
          <p:nvPr>
            <p:ph type="ftr" sz="quarter" idx="13"/>
          </p:nvPr>
        </p:nvSpPr>
        <p:spPr>
          <a:xfrm>
            <a:off x="1523998" y="5713335"/>
            <a:ext cx="5791202" cy="296327"/>
          </a:xfrm>
        </p:spPr>
        <p:txBody>
          <a:bodyPr/>
          <a:lstStyle/>
          <a:p>
            <a:pPr algn="l"/>
            <a:r>
              <a:rPr lang="en-US" b="1" dirty="0" smtClean="0">
                <a:solidFill>
                  <a:schemeClr val="tx1">
                    <a:lumMod val="65000"/>
                    <a:lumOff val="35000"/>
                  </a:schemeClr>
                </a:solidFill>
                <a:latin typeface="Arial" panose="020B0604020202020204" pitchFamily="34" charset="0"/>
                <a:cs typeface="Arial" panose="020B0604020202020204" pitchFamily="34" charset="0"/>
              </a:rPr>
              <a:t>Virginia Department of Environmental Quality</a:t>
            </a:r>
            <a:endParaRPr lang="en-US" b="1" dirty="0">
              <a:solidFill>
                <a:srgbClr val="256EAB"/>
              </a:solidFill>
            </a:endParaRPr>
          </a:p>
        </p:txBody>
      </p:sp>
    </p:spTree>
    <p:extLst>
      <p:ext uri="{BB962C8B-B14F-4D97-AF65-F5344CB8AC3E}">
        <p14:creationId xmlns:p14="http://schemas.microsoft.com/office/powerpoint/2010/main" val="21978903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989" y="183357"/>
            <a:ext cx="10972800" cy="1143000"/>
          </a:xfrm>
        </p:spPr>
        <p:txBody>
          <a:bodyPr/>
          <a:lstStyle/>
          <a:p>
            <a:pPr algn="l"/>
            <a:r>
              <a:rPr lang="en-US" b="1" dirty="0" smtClean="0">
                <a:solidFill>
                  <a:srgbClr val="198569"/>
                </a:solidFill>
              </a:rPr>
              <a:t>Fingerprinting Methods</a:t>
            </a:r>
            <a:endParaRPr lang="en-US" b="1" dirty="0">
              <a:solidFill>
                <a:srgbClr val="198569"/>
              </a:solidFill>
            </a:endParaRPr>
          </a:p>
        </p:txBody>
      </p:sp>
      <p:sp>
        <p:nvSpPr>
          <p:cNvPr id="4" name="Content Placeholder 3"/>
          <p:cNvSpPr>
            <a:spLocks noGrp="1"/>
          </p:cNvSpPr>
          <p:nvPr>
            <p:ph sz="half" idx="1"/>
          </p:nvPr>
        </p:nvSpPr>
        <p:spPr>
          <a:xfrm>
            <a:off x="0" y="2151345"/>
            <a:ext cx="5668723" cy="3072007"/>
          </a:xfrm>
          <a:solidFill>
            <a:srgbClr val="198569"/>
          </a:solidFill>
        </p:spPr>
        <p:txBody>
          <a:bodyPr>
            <a:normAutofit fontScale="92500" lnSpcReduction="10000"/>
          </a:bodyPr>
          <a:lstStyle/>
          <a:p>
            <a:r>
              <a:rPr lang="en-US" sz="3200" b="1" dirty="0" smtClean="0">
                <a:solidFill>
                  <a:schemeClr val="bg1"/>
                </a:solidFill>
              </a:rPr>
              <a:t>Approaches</a:t>
            </a:r>
          </a:p>
          <a:p>
            <a:pPr lvl="1"/>
            <a:r>
              <a:rPr lang="en-US" sz="2800" b="1" dirty="0" smtClean="0">
                <a:solidFill>
                  <a:schemeClr val="bg1"/>
                </a:solidFill>
              </a:rPr>
              <a:t>Visual (homologs)</a:t>
            </a:r>
          </a:p>
          <a:p>
            <a:pPr lvl="1"/>
            <a:r>
              <a:rPr lang="en-US" sz="2800" b="1" dirty="0" smtClean="0">
                <a:solidFill>
                  <a:schemeClr val="bg1"/>
                </a:solidFill>
              </a:rPr>
              <a:t>Principal Component Analysis (PCA)</a:t>
            </a:r>
          </a:p>
          <a:p>
            <a:pPr lvl="1"/>
            <a:r>
              <a:rPr lang="en-US" sz="2800" b="1" dirty="0" smtClean="0">
                <a:solidFill>
                  <a:schemeClr val="bg1"/>
                </a:solidFill>
              </a:rPr>
              <a:t>Positive Matrix Factorization (PMF)</a:t>
            </a:r>
          </a:p>
          <a:p>
            <a:pPr lvl="1"/>
            <a:r>
              <a:rPr lang="en-US" sz="2800" b="1" dirty="0" smtClean="0">
                <a:solidFill>
                  <a:schemeClr val="bg1"/>
                </a:solidFill>
              </a:rPr>
              <a:t>Cosine Similarity</a:t>
            </a:r>
          </a:p>
          <a:p>
            <a:endParaRPr lang="en-US" dirty="0"/>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2127068828"/>
              </p:ext>
            </p:extLst>
          </p:nvPr>
        </p:nvGraphicFramePr>
        <p:xfrm>
          <a:off x="5962389" y="1600200"/>
          <a:ext cx="6388274" cy="4525964"/>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Box 9"/>
          <p:cNvSpPr txBox="1"/>
          <p:nvPr/>
        </p:nvSpPr>
        <p:spPr>
          <a:xfrm>
            <a:off x="6338170" y="1417638"/>
            <a:ext cx="4805819" cy="369332"/>
          </a:xfrm>
          <a:prstGeom prst="rect">
            <a:avLst/>
          </a:prstGeom>
          <a:noFill/>
        </p:spPr>
        <p:txBody>
          <a:bodyPr wrap="square" rtlCol="0">
            <a:spAutoFit/>
          </a:bodyPr>
          <a:lstStyle/>
          <a:p>
            <a:r>
              <a:rPr lang="en-US" dirty="0" smtClean="0"/>
              <a:t>Sediment PCB results – Homolog ratios to </a:t>
            </a:r>
            <a:r>
              <a:rPr lang="en-US" dirty="0" err="1" smtClean="0"/>
              <a:t>tPCB</a:t>
            </a:r>
            <a:endParaRPr lang="en-US" dirty="0"/>
          </a:p>
        </p:txBody>
      </p:sp>
    </p:spTree>
    <p:extLst>
      <p:ext uri="{BB962C8B-B14F-4D97-AF65-F5344CB8AC3E}">
        <p14:creationId xmlns:p14="http://schemas.microsoft.com/office/powerpoint/2010/main" val="40057790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0" name="Rectangle 8"/>
          <p:cNvSpPr>
            <a:spLocks noGrp="1" noChangeArrowheads="1"/>
          </p:cNvSpPr>
          <p:nvPr>
            <p:ph type="title"/>
          </p:nvPr>
        </p:nvSpPr>
        <p:spPr>
          <a:xfrm>
            <a:off x="688932" y="192089"/>
            <a:ext cx="11357019" cy="1431925"/>
          </a:xfrm>
        </p:spPr>
        <p:txBody>
          <a:bodyPr>
            <a:normAutofit/>
          </a:bodyPr>
          <a:lstStyle/>
          <a:p>
            <a:r>
              <a:rPr lang="en-US" dirty="0"/>
              <a:t>Staunton R. Sediment </a:t>
            </a:r>
            <a:br>
              <a:rPr lang="en-US" dirty="0"/>
            </a:br>
            <a:r>
              <a:rPr lang="en-US" dirty="0"/>
              <a:t> - </a:t>
            </a:r>
            <a:r>
              <a:rPr lang="en-US" sz="4000" dirty="0" smtClean="0"/>
              <a:t>Textile Mill </a:t>
            </a:r>
            <a:r>
              <a:rPr lang="en-US" sz="4000" dirty="0"/>
              <a:t>PCB Signature - </a:t>
            </a:r>
          </a:p>
        </p:txBody>
      </p:sp>
      <p:sp>
        <p:nvSpPr>
          <p:cNvPr id="28701" name="Text Box 29"/>
          <p:cNvSpPr txBox="1">
            <a:spLocks noChangeArrowheads="1"/>
          </p:cNvSpPr>
          <p:nvPr/>
        </p:nvSpPr>
        <p:spPr bwMode="auto">
          <a:xfrm rot="16200000">
            <a:off x="9463239" y="4184068"/>
            <a:ext cx="1676400" cy="230832"/>
          </a:xfrm>
          <a:prstGeom prst="rect">
            <a:avLst/>
          </a:prstGeom>
          <a:noFill/>
          <a:ln w="9525">
            <a:noFill/>
            <a:miter lim="800000"/>
            <a:headEnd/>
            <a:tailEnd/>
          </a:ln>
          <a:effectLst/>
        </p:spPr>
        <p:txBody>
          <a:bodyPr>
            <a:spAutoFit/>
          </a:bodyPr>
          <a:lstStyle/>
          <a:p>
            <a:pPr>
              <a:spcBef>
                <a:spcPct val="50000"/>
              </a:spcBef>
              <a:buClrTx/>
              <a:buFontTx/>
              <a:buNone/>
            </a:pPr>
            <a:r>
              <a:rPr lang="en-US" sz="900" b="1" dirty="0">
                <a:solidFill>
                  <a:schemeClr val="bg1"/>
                </a:solidFill>
                <a:latin typeface="Arial" charset="0"/>
              </a:rPr>
              <a:t>Congeners 155 &amp; 184</a:t>
            </a:r>
          </a:p>
        </p:txBody>
      </p:sp>
      <p:sp>
        <p:nvSpPr>
          <p:cNvPr id="2" name="Rectangle 1"/>
          <p:cNvSpPr/>
          <p:nvPr/>
        </p:nvSpPr>
        <p:spPr>
          <a:xfrm>
            <a:off x="1556658" y="1676400"/>
            <a:ext cx="9067800" cy="434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Chart 9"/>
          <p:cNvGraphicFramePr>
            <a:graphicFrameLocks/>
          </p:cNvGraphicFramePr>
          <p:nvPr>
            <p:extLst/>
          </p:nvPr>
        </p:nvGraphicFramePr>
        <p:xfrm>
          <a:off x="1752600" y="2209800"/>
          <a:ext cx="4267200" cy="3429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a:graphicFrameLocks/>
          </p:cNvGraphicFramePr>
          <p:nvPr>
            <p:extLst/>
          </p:nvPr>
        </p:nvGraphicFramePr>
        <p:xfrm>
          <a:off x="6096000" y="2209800"/>
          <a:ext cx="4343400" cy="3429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821659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01" grpId="0"/>
      <p:bldGraphic spid="12"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321415" y="161470"/>
            <a:ext cx="10226842" cy="762000"/>
          </a:xfrm>
        </p:spPr>
        <p:txBody>
          <a:bodyPr>
            <a:noAutofit/>
          </a:bodyPr>
          <a:lstStyle/>
          <a:p>
            <a:r>
              <a:rPr lang="en-US" sz="3600" b="1" dirty="0" smtClean="0"/>
              <a:t>Staunton River – Textile Mill Treatment </a:t>
            </a:r>
            <a:r>
              <a:rPr lang="en-US" sz="3600" b="1" dirty="0"/>
              <a:t>Ponds</a:t>
            </a:r>
          </a:p>
        </p:txBody>
      </p:sp>
      <p:sp>
        <p:nvSpPr>
          <p:cNvPr id="107528" name="Text Box 8"/>
          <p:cNvSpPr txBox="1">
            <a:spLocks noChangeArrowheads="1"/>
          </p:cNvSpPr>
          <p:nvPr/>
        </p:nvSpPr>
        <p:spPr bwMode="auto">
          <a:xfrm>
            <a:off x="1981200" y="4942116"/>
            <a:ext cx="3810000" cy="1184940"/>
          </a:xfrm>
          <a:prstGeom prst="rect">
            <a:avLst/>
          </a:prstGeom>
          <a:noFill/>
          <a:ln w="9525">
            <a:noFill/>
            <a:miter lim="800000"/>
            <a:headEnd/>
            <a:tailEnd/>
          </a:ln>
          <a:effectLst/>
        </p:spPr>
        <p:txBody>
          <a:bodyPr wrap="square">
            <a:spAutoFit/>
          </a:bodyPr>
          <a:lstStyle/>
          <a:p>
            <a:pPr>
              <a:spcBef>
                <a:spcPct val="50000"/>
              </a:spcBef>
              <a:buClrTx/>
              <a:buFontTx/>
              <a:buNone/>
            </a:pPr>
            <a:r>
              <a:rPr lang="en-US" sz="2000" dirty="0" err="1">
                <a:latin typeface="Arial" charset="0"/>
              </a:rPr>
              <a:t>tPCB</a:t>
            </a:r>
            <a:r>
              <a:rPr lang="en-US" sz="2000" dirty="0">
                <a:latin typeface="Arial" charset="0"/>
              </a:rPr>
              <a:t> = 13,100 pg/L water</a:t>
            </a:r>
          </a:p>
          <a:p>
            <a:pPr>
              <a:spcBef>
                <a:spcPct val="50000"/>
              </a:spcBef>
              <a:buClrTx/>
              <a:buFontTx/>
              <a:buNone/>
            </a:pPr>
            <a:r>
              <a:rPr lang="en-US" sz="2000" dirty="0" err="1">
                <a:latin typeface="Arial" charset="0"/>
              </a:rPr>
              <a:t>tPCB</a:t>
            </a:r>
            <a:r>
              <a:rPr lang="en-US" sz="2000" dirty="0">
                <a:latin typeface="Arial" charset="0"/>
              </a:rPr>
              <a:t> = 1,210 </a:t>
            </a:r>
            <a:r>
              <a:rPr lang="en-US" sz="2000" dirty="0" err="1">
                <a:latin typeface="Arial" charset="0"/>
              </a:rPr>
              <a:t>ng</a:t>
            </a:r>
            <a:r>
              <a:rPr lang="en-US" sz="2000" dirty="0">
                <a:latin typeface="Arial" charset="0"/>
              </a:rPr>
              <a:t>/g (ppb) sludge</a:t>
            </a:r>
          </a:p>
          <a:p>
            <a:pPr>
              <a:spcBef>
                <a:spcPct val="50000"/>
              </a:spcBef>
              <a:buClrTx/>
              <a:buFontTx/>
              <a:buNone/>
            </a:pPr>
            <a:r>
              <a:rPr lang="en-US" sz="1400" b="1" dirty="0">
                <a:solidFill>
                  <a:schemeClr val="accent6">
                    <a:lumMod val="50000"/>
                  </a:schemeClr>
                </a:solidFill>
                <a:latin typeface="Arial" charset="0"/>
              </a:rPr>
              <a:t>PCB 155 ~ 33%, PCB 184 ~ 48% of total</a:t>
            </a:r>
          </a:p>
        </p:txBody>
      </p:sp>
      <p:sp>
        <p:nvSpPr>
          <p:cNvPr id="107529" name="Text Box 9"/>
          <p:cNvSpPr txBox="1">
            <a:spLocks noChangeArrowheads="1"/>
          </p:cNvSpPr>
          <p:nvPr/>
        </p:nvSpPr>
        <p:spPr bwMode="auto">
          <a:xfrm>
            <a:off x="6248400" y="4953003"/>
            <a:ext cx="4038600" cy="1508105"/>
          </a:xfrm>
          <a:prstGeom prst="rect">
            <a:avLst/>
          </a:prstGeom>
          <a:noFill/>
          <a:ln w="9525">
            <a:noFill/>
            <a:miter lim="800000"/>
            <a:headEnd/>
            <a:tailEnd/>
          </a:ln>
          <a:effectLst/>
        </p:spPr>
        <p:txBody>
          <a:bodyPr wrap="square">
            <a:spAutoFit/>
          </a:bodyPr>
          <a:lstStyle/>
          <a:p>
            <a:pPr>
              <a:spcBef>
                <a:spcPct val="50000"/>
              </a:spcBef>
              <a:buClrTx/>
              <a:buFontTx/>
              <a:buNone/>
            </a:pPr>
            <a:r>
              <a:rPr lang="en-US" sz="2000" dirty="0" err="1">
                <a:latin typeface="Arial" charset="0"/>
              </a:rPr>
              <a:t>tPCB</a:t>
            </a:r>
            <a:r>
              <a:rPr lang="en-US" sz="2000" dirty="0">
                <a:latin typeface="Arial" charset="0"/>
              </a:rPr>
              <a:t> = 17,200 pg/L water (n = 2)</a:t>
            </a:r>
          </a:p>
          <a:p>
            <a:pPr>
              <a:spcBef>
                <a:spcPct val="50000"/>
              </a:spcBef>
              <a:buClrTx/>
              <a:buFontTx/>
              <a:buNone/>
            </a:pPr>
            <a:r>
              <a:rPr lang="en-US" sz="2000" dirty="0" err="1">
                <a:latin typeface="Arial" charset="0"/>
              </a:rPr>
              <a:t>tPCB</a:t>
            </a:r>
            <a:r>
              <a:rPr lang="en-US" sz="2000" dirty="0">
                <a:latin typeface="Arial" charset="0"/>
              </a:rPr>
              <a:t> = 1,290 </a:t>
            </a:r>
            <a:r>
              <a:rPr lang="en-US" sz="2000" dirty="0" err="1">
                <a:latin typeface="Arial" charset="0"/>
              </a:rPr>
              <a:t>ng</a:t>
            </a:r>
            <a:r>
              <a:rPr lang="en-US" sz="2000" dirty="0">
                <a:latin typeface="Arial" charset="0"/>
              </a:rPr>
              <a:t>/g (ppb) sludge</a:t>
            </a:r>
          </a:p>
          <a:p>
            <a:pPr>
              <a:spcBef>
                <a:spcPct val="50000"/>
              </a:spcBef>
              <a:buClrTx/>
              <a:buFontTx/>
              <a:buNone/>
            </a:pPr>
            <a:r>
              <a:rPr lang="en-US" sz="1400" b="1" dirty="0">
                <a:solidFill>
                  <a:schemeClr val="accent6">
                    <a:lumMod val="50000"/>
                  </a:schemeClr>
                </a:solidFill>
                <a:latin typeface="Arial" charset="0"/>
              </a:rPr>
              <a:t>PCB 155 ~ 33%, PCB 184 ~47%</a:t>
            </a:r>
            <a:r>
              <a:rPr lang="en-US" sz="1400" dirty="0">
                <a:solidFill>
                  <a:schemeClr val="accent6">
                    <a:lumMod val="50000"/>
                  </a:schemeClr>
                </a:solidFill>
                <a:latin typeface="Arial" charset="0"/>
              </a:rPr>
              <a:t> </a:t>
            </a:r>
            <a:r>
              <a:rPr lang="en-US" sz="1400" b="1" dirty="0">
                <a:solidFill>
                  <a:schemeClr val="accent6">
                    <a:lumMod val="50000"/>
                  </a:schemeClr>
                </a:solidFill>
                <a:latin typeface="Arial" charset="0"/>
              </a:rPr>
              <a:t>of total</a:t>
            </a:r>
          </a:p>
          <a:p>
            <a:pPr>
              <a:spcBef>
                <a:spcPct val="50000"/>
              </a:spcBef>
              <a:buClrTx/>
              <a:buFontTx/>
              <a:buNone/>
            </a:pPr>
            <a:endParaRPr lang="en-US" sz="1400" dirty="0">
              <a:solidFill>
                <a:schemeClr val="accent6">
                  <a:lumMod val="50000"/>
                </a:schemeClr>
              </a:solidFill>
              <a:latin typeface="Arial" charset="0"/>
            </a:endParaRPr>
          </a:p>
        </p:txBody>
      </p:sp>
      <p:sp>
        <p:nvSpPr>
          <p:cNvPr id="9" name="TextBox 8"/>
          <p:cNvSpPr txBox="1"/>
          <p:nvPr/>
        </p:nvSpPr>
        <p:spPr>
          <a:xfrm>
            <a:off x="2362200" y="6248401"/>
            <a:ext cx="6553200" cy="461665"/>
          </a:xfrm>
          <a:prstGeom prst="rect">
            <a:avLst/>
          </a:prstGeom>
          <a:noFill/>
        </p:spPr>
        <p:txBody>
          <a:bodyPr wrap="square" rtlCol="0">
            <a:spAutoFit/>
          </a:bodyPr>
          <a:lstStyle/>
          <a:p>
            <a:r>
              <a:rPr lang="en-US" sz="2400" b="1" dirty="0">
                <a:solidFill>
                  <a:schemeClr val="accent1"/>
                </a:solidFill>
              </a:rPr>
              <a:t>&gt; 10 Million Gallons contaminated Wastewater</a:t>
            </a:r>
          </a:p>
        </p:txBody>
      </p:sp>
      <p:sp>
        <p:nvSpPr>
          <p:cNvPr id="2" name="Rectangle 1"/>
          <p:cNvSpPr/>
          <p:nvPr/>
        </p:nvSpPr>
        <p:spPr>
          <a:xfrm>
            <a:off x="1709057" y="1143002"/>
            <a:ext cx="8839200" cy="381000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7526" name="Picture 6" descr="DSC00108"/>
          <p:cNvPicPr>
            <a:picLocks noGrp="1" noChangeAspect="1" noChangeArrowheads="1"/>
          </p:cNvPicPr>
          <p:nvPr>
            <p:ph sz="half" idx="1"/>
          </p:nvPr>
        </p:nvPicPr>
        <p:blipFill>
          <a:blip r:embed="rId2" cstate="print"/>
          <a:srcRect/>
          <a:stretch>
            <a:fillRect/>
          </a:stretch>
        </p:blipFill>
        <p:spPr>
          <a:xfrm>
            <a:off x="1897063" y="1304470"/>
            <a:ext cx="3978275" cy="3517900"/>
          </a:xfrm>
        </p:spPr>
      </p:pic>
      <p:pic>
        <p:nvPicPr>
          <p:cNvPr id="107527" name="Picture 7" descr="IMG_1803"/>
          <p:cNvPicPr>
            <a:picLocks noGrp="1" noChangeAspect="1" noChangeArrowheads="1"/>
          </p:cNvPicPr>
          <p:nvPr>
            <p:ph sz="half" idx="2"/>
          </p:nvPr>
        </p:nvPicPr>
        <p:blipFill>
          <a:blip r:embed="rId3" cstate="print"/>
          <a:srcRect/>
          <a:stretch>
            <a:fillRect/>
          </a:stretch>
        </p:blipFill>
        <p:spPr>
          <a:xfrm>
            <a:off x="6277769" y="1291390"/>
            <a:ext cx="3979863" cy="3505200"/>
          </a:xfrm>
        </p:spPr>
      </p:pic>
      <p:sp>
        <p:nvSpPr>
          <p:cNvPr id="107531" name="Text Box 11"/>
          <p:cNvSpPr txBox="1">
            <a:spLocks noChangeArrowheads="1"/>
          </p:cNvSpPr>
          <p:nvPr/>
        </p:nvSpPr>
        <p:spPr bwMode="auto">
          <a:xfrm>
            <a:off x="7043057" y="1371598"/>
            <a:ext cx="2057400" cy="369332"/>
          </a:xfrm>
          <a:prstGeom prst="rect">
            <a:avLst/>
          </a:prstGeom>
          <a:noFill/>
          <a:ln w="9525">
            <a:noFill/>
            <a:miter lim="800000"/>
            <a:headEnd/>
            <a:tailEnd/>
          </a:ln>
          <a:effectLst/>
        </p:spPr>
        <p:txBody>
          <a:bodyPr wrap="square">
            <a:spAutoFit/>
          </a:bodyPr>
          <a:lstStyle/>
          <a:p>
            <a:pPr algn="ctr">
              <a:spcBef>
                <a:spcPct val="50000"/>
              </a:spcBef>
              <a:buClrTx/>
              <a:buFontTx/>
              <a:buNone/>
            </a:pPr>
            <a:r>
              <a:rPr lang="en-US" b="1" dirty="0">
                <a:latin typeface="Arial" charset="0"/>
              </a:rPr>
              <a:t>Polishing Pond</a:t>
            </a:r>
          </a:p>
        </p:txBody>
      </p:sp>
      <p:sp>
        <p:nvSpPr>
          <p:cNvPr id="107530" name="Text Box 10"/>
          <p:cNvSpPr txBox="1">
            <a:spLocks noChangeArrowheads="1"/>
          </p:cNvSpPr>
          <p:nvPr/>
        </p:nvSpPr>
        <p:spPr bwMode="auto">
          <a:xfrm>
            <a:off x="2133600" y="1414748"/>
            <a:ext cx="3352800" cy="366713"/>
          </a:xfrm>
          <a:prstGeom prst="rect">
            <a:avLst/>
          </a:prstGeom>
          <a:noFill/>
          <a:ln w="9525">
            <a:noFill/>
            <a:miter lim="800000"/>
            <a:headEnd/>
            <a:tailEnd/>
          </a:ln>
          <a:effectLst/>
        </p:spPr>
        <p:txBody>
          <a:bodyPr>
            <a:spAutoFit/>
          </a:bodyPr>
          <a:lstStyle/>
          <a:p>
            <a:pPr algn="ctr">
              <a:spcBef>
                <a:spcPct val="50000"/>
              </a:spcBef>
              <a:buClrTx/>
              <a:buFontTx/>
              <a:buNone/>
            </a:pPr>
            <a:r>
              <a:rPr lang="en-US" b="1" dirty="0">
                <a:latin typeface="Arial" charset="0"/>
              </a:rPr>
              <a:t>Aeration Basin</a:t>
            </a:r>
          </a:p>
        </p:txBody>
      </p:sp>
      <p:sp>
        <p:nvSpPr>
          <p:cNvPr id="3" name="TextBox 2"/>
          <p:cNvSpPr txBox="1"/>
          <p:nvPr/>
        </p:nvSpPr>
        <p:spPr>
          <a:xfrm>
            <a:off x="4265311" y="4359106"/>
            <a:ext cx="4529773" cy="461665"/>
          </a:xfrm>
          <a:prstGeom prst="rect">
            <a:avLst/>
          </a:prstGeom>
          <a:noFill/>
        </p:spPr>
        <p:txBody>
          <a:bodyPr wrap="square" rtlCol="0">
            <a:spAutoFit/>
          </a:bodyPr>
          <a:lstStyle/>
          <a:p>
            <a:r>
              <a:rPr lang="en-US" sz="2400" b="1" dirty="0" smtClean="0">
                <a:solidFill>
                  <a:schemeClr val="bg1"/>
                </a:solidFill>
              </a:rPr>
              <a:t>Contributed ~ 10 % of PCB load</a:t>
            </a:r>
            <a:endParaRPr lang="en-US" sz="2400" b="1" dirty="0">
              <a:solidFill>
                <a:schemeClr val="bg1"/>
              </a:solidFill>
            </a:endParaRPr>
          </a:p>
        </p:txBody>
      </p:sp>
    </p:spTree>
    <p:extLst>
      <p:ext uri="{BB962C8B-B14F-4D97-AF65-F5344CB8AC3E}">
        <p14:creationId xmlns:p14="http://schemas.microsoft.com/office/powerpoint/2010/main" val="3070056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L:\C workiing drive backup 2017_12_6\Working Files\TMDLs\Roanoke River\Implementation\Lower\Burlington Hurt\Success Story\Pics\Burlington ITG\IMG_0002.JPG"/>
          <p:cNvPicPr>
            <a:picLocks noChangeAspect="1" noChangeArrowheads="1"/>
          </p:cNvPicPr>
          <p:nvPr/>
        </p:nvPicPr>
        <p:blipFill>
          <a:blip r:embed="rId2" cstate="print"/>
          <a:srcRect/>
          <a:stretch>
            <a:fillRect/>
          </a:stretch>
        </p:blipFill>
        <p:spPr bwMode="auto">
          <a:xfrm>
            <a:off x="1981200" y="1828801"/>
            <a:ext cx="3907588" cy="2930559"/>
          </a:xfrm>
          <a:prstGeom prst="rect">
            <a:avLst/>
          </a:prstGeom>
          <a:noFill/>
        </p:spPr>
      </p:pic>
      <p:pic>
        <p:nvPicPr>
          <p:cNvPr id="115715" name="Picture 3" descr="L:\C workiing drive backup 2017_12_6\Working Files\TMDLs\Roanoke River\Implementation\Lower\Burlington Hurt\Success Story\Pics\Burlington ITG\9 Polishing Pond Post closure.png"/>
          <p:cNvPicPr>
            <a:picLocks noChangeAspect="1" noChangeArrowheads="1"/>
          </p:cNvPicPr>
          <p:nvPr/>
        </p:nvPicPr>
        <p:blipFill>
          <a:blip r:embed="rId3" cstate="print"/>
          <a:srcRect/>
          <a:stretch>
            <a:fillRect/>
          </a:stretch>
        </p:blipFill>
        <p:spPr bwMode="auto">
          <a:xfrm>
            <a:off x="6096001" y="1932296"/>
            <a:ext cx="3936075" cy="2819400"/>
          </a:xfrm>
          <a:prstGeom prst="rect">
            <a:avLst/>
          </a:prstGeom>
          <a:noFill/>
        </p:spPr>
      </p:pic>
      <p:pic>
        <p:nvPicPr>
          <p:cNvPr id="115716" name="Picture 4"/>
          <p:cNvPicPr>
            <a:picLocks noChangeAspect="1" noChangeArrowheads="1"/>
          </p:cNvPicPr>
          <p:nvPr/>
        </p:nvPicPr>
        <p:blipFill>
          <a:blip r:embed="rId4" cstate="print"/>
          <a:srcRect/>
          <a:stretch>
            <a:fillRect/>
          </a:stretch>
        </p:blipFill>
        <p:spPr bwMode="auto">
          <a:xfrm>
            <a:off x="2601604" y="914400"/>
            <a:ext cx="6972300" cy="1257300"/>
          </a:xfrm>
          <a:prstGeom prst="rect">
            <a:avLst/>
          </a:prstGeom>
          <a:noFill/>
          <a:ln w="9525">
            <a:noFill/>
            <a:miter lim="800000"/>
            <a:headEnd/>
            <a:tailEnd/>
          </a:ln>
        </p:spPr>
      </p:pic>
      <p:sp>
        <p:nvSpPr>
          <p:cNvPr id="8" name="Rectangle 2"/>
          <p:cNvSpPr>
            <a:spLocks noGrp="1" noChangeArrowheads="1"/>
          </p:cNvSpPr>
          <p:nvPr>
            <p:ph type="title"/>
          </p:nvPr>
        </p:nvSpPr>
        <p:spPr>
          <a:xfrm>
            <a:off x="517358" y="56918"/>
            <a:ext cx="9693442" cy="1143000"/>
          </a:xfrm>
        </p:spPr>
        <p:txBody>
          <a:bodyPr>
            <a:normAutofit/>
          </a:bodyPr>
          <a:lstStyle/>
          <a:p>
            <a:r>
              <a:rPr lang="en-US" sz="3200" dirty="0"/>
              <a:t>Staunton River – Textile </a:t>
            </a:r>
            <a:r>
              <a:rPr lang="en-US" sz="3200" dirty="0" smtClean="0"/>
              <a:t>Mill</a:t>
            </a:r>
            <a:endParaRPr lang="en-US" b="1" dirty="0">
              <a:solidFill>
                <a:srgbClr val="FF0000"/>
              </a:solidFill>
            </a:endParaRPr>
          </a:p>
        </p:txBody>
      </p:sp>
      <p:sp>
        <p:nvSpPr>
          <p:cNvPr id="13" name="Content Placeholder 12"/>
          <p:cNvSpPr>
            <a:spLocks noGrp="1"/>
          </p:cNvSpPr>
          <p:nvPr>
            <p:ph idx="1"/>
          </p:nvPr>
        </p:nvSpPr>
        <p:spPr>
          <a:xfrm>
            <a:off x="1719616" y="4876801"/>
            <a:ext cx="8839200" cy="1902059"/>
          </a:xfrm>
        </p:spPr>
        <p:txBody>
          <a:bodyPr>
            <a:normAutofit/>
          </a:bodyPr>
          <a:lstStyle/>
          <a:p>
            <a:r>
              <a:rPr lang="en-US" dirty="0" smtClean="0"/>
              <a:t>Ensured at least 185 g of PCB not released to river</a:t>
            </a:r>
          </a:p>
          <a:p>
            <a:r>
              <a:rPr lang="en-US" dirty="0" smtClean="0"/>
              <a:t>TMDL Source ID Study detected previously unknown contamination</a:t>
            </a:r>
          </a:p>
          <a:p>
            <a:pPr lvl="1"/>
            <a:r>
              <a:rPr lang="en-US" dirty="0" smtClean="0"/>
              <a:t>Success story found on DEQ’s webpage</a:t>
            </a:r>
          </a:p>
        </p:txBody>
      </p:sp>
      <p:sp>
        <p:nvSpPr>
          <p:cNvPr id="10" name="Text Box 10"/>
          <p:cNvSpPr txBox="1">
            <a:spLocks noChangeArrowheads="1"/>
          </p:cNvSpPr>
          <p:nvPr/>
        </p:nvSpPr>
        <p:spPr bwMode="auto">
          <a:xfrm>
            <a:off x="2667000" y="4267201"/>
            <a:ext cx="2667000" cy="366713"/>
          </a:xfrm>
          <a:prstGeom prst="rect">
            <a:avLst/>
          </a:prstGeom>
          <a:solidFill>
            <a:schemeClr val="accent1"/>
          </a:solidFill>
          <a:ln w="9525">
            <a:noFill/>
            <a:miter lim="800000"/>
            <a:headEnd/>
            <a:tailEnd/>
          </a:ln>
          <a:effectLst/>
        </p:spPr>
        <p:txBody>
          <a:bodyPr wrap="square">
            <a:spAutoFit/>
          </a:bodyPr>
          <a:lstStyle/>
          <a:p>
            <a:pPr algn="ctr">
              <a:spcBef>
                <a:spcPct val="50000"/>
              </a:spcBef>
              <a:buClrTx/>
              <a:buFontTx/>
              <a:buNone/>
            </a:pPr>
            <a:r>
              <a:rPr lang="en-US" dirty="0">
                <a:solidFill>
                  <a:schemeClr val="bg1"/>
                </a:solidFill>
                <a:latin typeface="Arial" charset="0"/>
              </a:rPr>
              <a:t>Aeration Basin</a:t>
            </a:r>
          </a:p>
        </p:txBody>
      </p:sp>
      <p:sp>
        <p:nvSpPr>
          <p:cNvPr id="11" name="Text Box 11"/>
          <p:cNvSpPr txBox="1">
            <a:spLocks noChangeArrowheads="1"/>
          </p:cNvSpPr>
          <p:nvPr/>
        </p:nvSpPr>
        <p:spPr bwMode="auto">
          <a:xfrm>
            <a:off x="7239000" y="4267200"/>
            <a:ext cx="2057400" cy="369332"/>
          </a:xfrm>
          <a:prstGeom prst="rect">
            <a:avLst/>
          </a:prstGeom>
          <a:solidFill>
            <a:schemeClr val="accent1"/>
          </a:solidFill>
          <a:ln w="9525">
            <a:noFill/>
            <a:miter lim="800000"/>
            <a:headEnd/>
            <a:tailEnd/>
          </a:ln>
          <a:effectLst/>
        </p:spPr>
        <p:txBody>
          <a:bodyPr wrap="square">
            <a:spAutoFit/>
          </a:bodyPr>
          <a:lstStyle/>
          <a:p>
            <a:pPr algn="ctr">
              <a:spcBef>
                <a:spcPct val="50000"/>
              </a:spcBef>
              <a:buClrTx/>
              <a:buFontTx/>
              <a:buNone/>
            </a:pPr>
            <a:r>
              <a:rPr lang="en-US" dirty="0">
                <a:solidFill>
                  <a:schemeClr val="bg1"/>
                </a:solidFill>
                <a:latin typeface="Arial" charset="0"/>
              </a:rPr>
              <a:t>Polishing Pond</a:t>
            </a:r>
          </a:p>
        </p:txBody>
      </p:sp>
      <p:pic>
        <p:nvPicPr>
          <p:cNvPr id="9" name="Picture 8" descr="Image result for clip art for succes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86801" y="5791201"/>
            <a:ext cx="782089" cy="974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966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968" y="158331"/>
            <a:ext cx="10515600" cy="1325563"/>
          </a:xfrm>
        </p:spPr>
        <p:txBody>
          <a:bodyPr/>
          <a:lstStyle/>
          <a:p>
            <a:r>
              <a:rPr lang="en-US" b="1" dirty="0" smtClean="0"/>
              <a:t>Point Source PMP Guidance</a:t>
            </a:r>
            <a:endParaRPr lang="en-US" dirty="0"/>
          </a:p>
        </p:txBody>
      </p:sp>
      <p:sp>
        <p:nvSpPr>
          <p:cNvPr id="3" name="Text Placeholder 2"/>
          <p:cNvSpPr>
            <a:spLocks noGrp="1"/>
          </p:cNvSpPr>
          <p:nvPr>
            <p:ph type="body" sz="quarter" idx="10"/>
          </p:nvPr>
        </p:nvSpPr>
        <p:spPr>
          <a:xfrm>
            <a:off x="994610" y="1291389"/>
            <a:ext cx="10026315" cy="4692316"/>
          </a:xfrm>
        </p:spPr>
        <p:txBody>
          <a:bodyPr>
            <a:normAutofit/>
          </a:bodyPr>
          <a:lstStyle/>
          <a:p>
            <a:r>
              <a:rPr lang="en-US" sz="3500" dirty="0"/>
              <a:t>Guidance under </a:t>
            </a:r>
            <a:r>
              <a:rPr lang="en-US" sz="3500" dirty="0" smtClean="0"/>
              <a:t>development</a:t>
            </a:r>
            <a:endParaRPr lang="en-US" sz="3500" dirty="0"/>
          </a:p>
        </p:txBody>
      </p:sp>
      <p:sp>
        <p:nvSpPr>
          <p:cNvPr id="5" name="Rectangle 4"/>
          <p:cNvSpPr/>
          <p:nvPr/>
        </p:nvSpPr>
        <p:spPr>
          <a:xfrm>
            <a:off x="1138987" y="2119643"/>
            <a:ext cx="9737559" cy="4275529"/>
          </a:xfrm>
          <a:prstGeom prst="rect">
            <a:avLst/>
          </a:prstGeom>
          <a:solidFill>
            <a:schemeClr val="accent1">
              <a:lumMod val="75000"/>
            </a:schemeClr>
          </a:solidFill>
        </p:spPr>
        <p:txBody>
          <a:bodyPr wrap="square">
            <a:spAutoFit/>
          </a:bodyPr>
          <a:lstStyle/>
          <a:p>
            <a:pPr marL="342900" lvl="1" indent="-342900" defTabSz="914400">
              <a:lnSpc>
                <a:spcPct val="90000"/>
              </a:lnSpc>
              <a:spcBef>
                <a:spcPts val="500"/>
              </a:spcBef>
              <a:buFont typeface="Arial" panose="020B0604020202020204" pitchFamily="34" charset="0"/>
              <a:buChar char="•"/>
            </a:pPr>
            <a:r>
              <a:rPr lang="en-US" sz="3500" dirty="0">
                <a:ln w="0">
                  <a:noFill/>
                </a:ln>
                <a:solidFill>
                  <a:schemeClr val="bg1"/>
                </a:solidFill>
                <a:latin typeface="Arial" panose="020B0604020202020204" pitchFamily="34" charset="0"/>
                <a:cs typeface="Arial" panose="020B0604020202020204" pitchFamily="34" charset="0"/>
              </a:rPr>
              <a:t>PCB Track Down/Sampling Plan</a:t>
            </a:r>
          </a:p>
          <a:p>
            <a:pPr marL="685800" lvl="1" indent="-228600" defTabSz="914400">
              <a:lnSpc>
                <a:spcPct val="90000"/>
              </a:lnSpc>
              <a:spcBef>
                <a:spcPts val="500"/>
              </a:spcBef>
              <a:buFont typeface="Arial" panose="020B0604020202020204" pitchFamily="34" charset="0"/>
              <a:buChar char="•"/>
            </a:pPr>
            <a:r>
              <a:rPr lang="en-US" sz="2400" dirty="0" smtClean="0">
                <a:solidFill>
                  <a:schemeClr val="bg1"/>
                </a:solidFill>
                <a:latin typeface="Arial" panose="020B0604020202020204" pitchFamily="34" charset="0"/>
                <a:cs typeface="Arial" panose="020B0604020202020204" pitchFamily="34" charset="0"/>
              </a:rPr>
              <a:t>Industrial</a:t>
            </a:r>
            <a:r>
              <a:rPr lang="en-US" sz="2400" dirty="0">
                <a:solidFill>
                  <a:schemeClr val="bg1"/>
                </a:solidFill>
                <a:latin typeface="Arial" panose="020B0604020202020204" pitchFamily="34" charset="0"/>
                <a:cs typeface="Arial" panose="020B0604020202020204" pitchFamily="34" charset="0"/>
              </a:rPr>
              <a:t>, Municipal, MS4(?)</a:t>
            </a:r>
          </a:p>
          <a:p>
            <a:pPr marL="685800" lvl="1" indent="-228600" defTabSz="914400">
              <a:lnSpc>
                <a:spcPct val="90000"/>
              </a:lnSpc>
              <a:spcBef>
                <a:spcPts val="500"/>
              </a:spcBef>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Source Identification (Site specific)</a:t>
            </a:r>
          </a:p>
          <a:p>
            <a:pPr marL="1143000" lvl="2" indent="-228600" defTabSz="914400">
              <a:lnSpc>
                <a:spcPct val="90000"/>
              </a:lnSpc>
              <a:spcBef>
                <a:spcPts val="500"/>
              </a:spcBef>
              <a:buFont typeface="Arial" panose="020B0604020202020204" pitchFamily="34" charset="0"/>
              <a:buChar char="•"/>
            </a:pPr>
            <a:r>
              <a:rPr lang="en-US" sz="2200" dirty="0" smtClean="0">
                <a:solidFill>
                  <a:schemeClr val="bg1"/>
                </a:solidFill>
                <a:latin typeface="Arial" panose="020B0604020202020204" pitchFamily="34" charset="0"/>
                <a:cs typeface="Arial" panose="020B0604020202020204" pitchFamily="34" charset="0"/>
              </a:rPr>
              <a:t>Includes </a:t>
            </a:r>
            <a:r>
              <a:rPr lang="en-US" sz="2200" dirty="0">
                <a:solidFill>
                  <a:schemeClr val="bg1"/>
                </a:solidFill>
                <a:latin typeface="Arial" panose="020B0604020202020204" pitchFamily="34" charset="0"/>
                <a:cs typeface="Arial" panose="020B0604020202020204" pitchFamily="34" charset="0"/>
              </a:rPr>
              <a:t>a table offering a variety of PCB Analytical Methods (method pros/cons, relative cost, etc.)</a:t>
            </a:r>
          </a:p>
          <a:p>
            <a:pPr marL="1143000" lvl="2" indent="-228600" defTabSz="914400">
              <a:lnSpc>
                <a:spcPct val="90000"/>
              </a:lnSpc>
              <a:spcBef>
                <a:spcPts val="500"/>
              </a:spcBef>
              <a:buFont typeface="Arial" panose="020B0604020202020204" pitchFamily="34" charset="0"/>
              <a:buChar char="•"/>
            </a:pPr>
            <a:r>
              <a:rPr lang="en-US" sz="2200" dirty="0" smtClean="0">
                <a:solidFill>
                  <a:schemeClr val="bg1"/>
                </a:solidFill>
                <a:latin typeface="Arial" panose="020B0604020202020204" pitchFamily="34" charset="0"/>
                <a:cs typeface="Arial" panose="020B0604020202020204" pitchFamily="34" charset="0"/>
              </a:rPr>
              <a:t>Analytical Method </a:t>
            </a:r>
            <a:r>
              <a:rPr lang="en-US" sz="2200" dirty="0">
                <a:solidFill>
                  <a:schemeClr val="bg1"/>
                </a:solidFill>
                <a:latin typeface="Arial" panose="020B0604020202020204" pitchFamily="34" charset="0"/>
                <a:cs typeface="Arial" panose="020B0604020202020204" pitchFamily="34" charset="0"/>
              </a:rPr>
              <a:t>selection optional based on study objective</a:t>
            </a:r>
          </a:p>
          <a:p>
            <a:pPr marL="2057400" lvl="4" indent="-228600" defTabSz="914400">
              <a:lnSpc>
                <a:spcPct val="90000"/>
              </a:lnSpc>
              <a:spcBef>
                <a:spcPts val="500"/>
              </a:spcBef>
              <a:buFont typeface="Arial" panose="020B0604020202020204" pitchFamily="34" charset="0"/>
              <a:buChar char="•"/>
            </a:pPr>
            <a:r>
              <a:rPr lang="en-US" sz="2200" b="1" dirty="0">
                <a:solidFill>
                  <a:srgbClr val="C00000"/>
                </a:solidFill>
                <a:latin typeface="Arial" panose="020B0604020202020204" pitchFamily="34" charset="0"/>
                <a:cs typeface="Arial" panose="020B0604020202020204" pitchFamily="34" charset="0"/>
              </a:rPr>
              <a:t>Method 1668 not required for track down</a:t>
            </a:r>
            <a:endParaRPr lang="en-US" sz="2200" dirty="0">
              <a:solidFill>
                <a:srgbClr val="256EAB"/>
              </a:solidFill>
              <a:latin typeface="Arial" panose="020B0604020202020204" pitchFamily="34" charset="0"/>
              <a:cs typeface="Arial" panose="020B0604020202020204" pitchFamily="34" charset="0"/>
            </a:endParaRPr>
          </a:p>
          <a:p>
            <a:pPr marL="685800" lvl="1" indent="-228600" defTabSz="914400">
              <a:lnSpc>
                <a:spcPct val="90000"/>
              </a:lnSpc>
              <a:spcBef>
                <a:spcPts val="500"/>
              </a:spcBef>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Influent/Effluent, evaluate flows from pump stations</a:t>
            </a:r>
          </a:p>
          <a:p>
            <a:pPr marL="685800" lvl="1" indent="-228600" defTabSz="914400">
              <a:lnSpc>
                <a:spcPct val="90000"/>
              </a:lnSpc>
              <a:spcBef>
                <a:spcPts val="500"/>
              </a:spcBef>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Fingerprinting techniques are an option (benefit of using more sensitive method)</a:t>
            </a:r>
          </a:p>
          <a:p>
            <a:pPr marL="1600200" lvl="3" indent="-228600" defTabSz="914400">
              <a:lnSpc>
                <a:spcPct val="90000"/>
              </a:lnSpc>
              <a:spcBef>
                <a:spcPts val="500"/>
              </a:spcBef>
            </a:pPr>
            <a:endParaRPr lang="en-US" sz="2200" dirty="0">
              <a:solidFill>
                <a:srgbClr val="256EA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5988652"/>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Non-Point Source Approach  </a:t>
            </a:r>
            <a:endParaRPr lang="en-US" dirty="0"/>
          </a:p>
        </p:txBody>
      </p:sp>
      <p:sp>
        <p:nvSpPr>
          <p:cNvPr id="3" name="Rounded Rectangle 2"/>
          <p:cNvSpPr/>
          <p:nvPr/>
        </p:nvSpPr>
        <p:spPr>
          <a:xfrm>
            <a:off x="4167589" y="1676400"/>
            <a:ext cx="3886200" cy="457200"/>
          </a:xfrm>
          <a:prstGeom prst="round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Nonpoint sources</a:t>
            </a:r>
          </a:p>
        </p:txBody>
      </p:sp>
      <p:sp>
        <p:nvSpPr>
          <p:cNvPr id="4" name="Rounded Rectangle 3"/>
          <p:cNvSpPr/>
          <p:nvPr/>
        </p:nvSpPr>
        <p:spPr>
          <a:xfrm>
            <a:off x="4777189" y="2183424"/>
            <a:ext cx="2667000" cy="457200"/>
          </a:xfrm>
          <a:prstGeom prst="round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Source “Fingerprinting”</a:t>
            </a:r>
          </a:p>
        </p:txBody>
      </p:sp>
      <p:cxnSp>
        <p:nvCxnSpPr>
          <p:cNvPr id="5" name="Straight Connector 4"/>
          <p:cNvCxnSpPr>
            <a:stCxn id="4" idx="2"/>
          </p:cNvCxnSpPr>
          <p:nvPr/>
        </p:nvCxnSpPr>
        <p:spPr>
          <a:xfrm>
            <a:off x="6110689" y="2640624"/>
            <a:ext cx="0" cy="25497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122377" y="2836984"/>
            <a:ext cx="246481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8587189" y="2836984"/>
            <a:ext cx="0" cy="381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7444190" y="3065585"/>
            <a:ext cx="2186389" cy="630115"/>
          </a:xfrm>
          <a:prstGeom prst="round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panose="020B0604020202020204" pitchFamily="34" charset="0"/>
                <a:cs typeface="Arial" panose="020B0604020202020204" pitchFamily="34" charset="0"/>
              </a:rPr>
              <a:t>Deliberate Monitoring </a:t>
            </a:r>
          </a:p>
        </p:txBody>
      </p:sp>
      <p:sp>
        <p:nvSpPr>
          <p:cNvPr id="9" name="Rounded Rectangle 8"/>
          <p:cNvSpPr/>
          <p:nvPr/>
        </p:nvSpPr>
        <p:spPr>
          <a:xfrm>
            <a:off x="5043857" y="3065585"/>
            <a:ext cx="2186389" cy="627185"/>
          </a:xfrm>
          <a:prstGeom prst="round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panose="020B0604020202020204" pitchFamily="34" charset="0"/>
                <a:cs typeface="Arial" panose="020B0604020202020204" pitchFamily="34" charset="0"/>
              </a:rPr>
              <a:t>Investigation</a:t>
            </a:r>
          </a:p>
          <a:p>
            <a:pPr algn="ctr"/>
            <a:r>
              <a:rPr lang="en-US" sz="1400" b="1" dirty="0">
                <a:latin typeface="Arial" panose="020B0604020202020204" pitchFamily="34" charset="0"/>
                <a:cs typeface="Arial" panose="020B0604020202020204" pitchFamily="34" charset="0"/>
              </a:rPr>
              <a:t> of Hotspots</a:t>
            </a:r>
          </a:p>
        </p:txBody>
      </p:sp>
      <p:sp>
        <p:nvSpPr>
          <p:cNvPr id="10" name="Rounded Rectangle 9"/>
          <p:cNvSpPr/>
          <p:nvPr/>
        </p:nvSpPr>
        <p:spPr>
          <a:xfrm>
            <a:off x="2667001" y="3065584"/>
            <a:ext cx="2186389" cy="609600"/>
          </a:xfrm>
          <a:prstGeom prst="round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panose="020B0604020202020204" pitchFamily="34" charset="0"/>
                <a:cs typeface="Arial" panose="020B0604020202020204" pitchFamily="34" charset="0"/>
              </a:rPr>
              <a:t>Detect “uncharacterized sources”</a:t>
            </a:r>
          </a:p>
        </p:txBody>
      </p:sp>
      <p:cxnSp>
        <p:nvCxnSpPr>
          <p:cNvPr id="11" name="Straight Connector 10"/>
          <p:cNvCxnSpPr/>
          <p:nvPr/>
        </p:nvCxnSpPr>
        <p:spPr>
          <a:xfrm>
            <a:off x="3710389" y="2836984"/>
            <a:ext cx="240616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710389" y="2836984"/>
            <a:ext cx="0" cy="2286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104793" y="2836984"/>
            <a:ext cx="0" cy="2286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0" idx="2"/>
          </p:cNvCxnSpPr>
          <p:nvPr/>
        </p:nvCxnSpPr>
        <p:spPr>
          <a:xfrm flipH="1">
            <a:off x="3760195" y="3675184"/>
            <a:ext cx="1" cy="59201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266" t="25731" r="26270" b="37134"/>
          <a:stretch/>
        </p:blipFill>
        <p:spPr bwMode="auto">
          <a:xfrm>
            <a:off x="1961780" y="4419600"/>
            <a:ext cx="3082077" cy="14112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6" name="Oval 15"/>
          <p:cNvSpPr/>
          <p:nvPr/>
        </p:nvSpPr>
        <p:spPr>
          <a:xfrm>
            <a:off x="2486025" y="4848225"/>
            <a:ext cx="457200" cy="247650"/>
          </a:xfrm>
          <a:prstGeom prst="ellipse">
            <a:avLst/>
          </a:prstGeom>
          <a:solidFill>
            <a:schemeClr val="accent4">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667001" y="4819650"/>
            <a:ext cx="180975" cy="247650"/>
          </a:xfrm>
          <a:prstGeom prst="ellipse">
            <a:avLst/>
          </a:prstGeom>
          <a:solidFill>
            <a:schemeClr val="accent3">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p:cNvCxnSpPr>
            <a:endCxn id="17" idx="1"/>
          </p:cNvCxnSpPr>
          <p:nvPr/>
        </p:nvCxnSpPr>
        <p:spPr>
          <a:xfrm>
            <a:off x="2105027" y="3971192"/>
            <a:ext cx="588477" cy="88472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676400" y="3576936"/>
            <a:ext cx="1143000" cy="461665"/>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Only during wet weather</a:t>
            </a: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2083220"/>
            <a:ext cx="985790" cy="1465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Oval 20"/>
          <p:cNvSpPr/>
          <p:nvPr/>
        </p:nvSpPr>
        <p:spPr>
          <a:xfrm>
            <a:off x="2733675" y="5038726"/>
            <a:ext cx="228600" cy="238125"/>
          </a:xfrm>
          <a:prstGeom prst="ellipse">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3276601" y="4848225"/>
            <a:ext cx="215500" cy="209550"/>
          </a:xfrm>
          <a:prstGeom prst="ellipse">
            <a:avLst/>
          </a:prstGeom>
          <a:solidFill>
            <a:schemeClr val="accent3">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2680100" y="4648200"/>
            <a:ext cx="215500" cy="209550"/>
          </a:xfrm>
          <a:prstGeom prst="ellipse">
            <a:avLst/>
          </a:prstGeom>
          <a:solidFill>
            <a:schemeClr val="accent3">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2390257" y="4986338"/>
            <a:ext cx="191536" cy="142875"/>
          </a:xfrm>
          <a:prstGeom prst="ellips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923139" y="4867276"/>
            <a:ext cx="191536" cy="142875"/>
          </a:xfrm>
          <a:prstGeom prst="ellips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8" name="Straight Arrow Connector 27"/>
          <p:cNvCxnSpPr/>
          <p:nvPr/>
        </p:nvCxnSpPr>
        <p:spPr>
          <a:xfrm flipH="1">
            <a:off x="6096001" y="3684709"/>
            <a:ext cx="1" cy="59201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4019550" y="5010151"/>
            <a:ext cx="228600" cy="257175"/>
          </a:xfrm>
          <a:prstGeom prst="ellipse">
            <a:avLst/>
          </a:prstGeom>
          <a:solidFill>
            <a:schemeClr val="accent4">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4752975" y="4849007"/>
            <a:ext cx="207752" cy="227818"/>
          </a:xfrm>
          <a:prstGeom prst="ellipse">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3046964" y="5219701"/>
            <a:ext cx="191536" cy="142875"/>
          </a:xfrm>
          <a:prstGeom prst="ellipse">
            <a:avLst/>
          </a:pr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p:cNvPicPr>
            <a:picLocks noChangeAspect="1"/>
          </p:cNvPicPr>
          <p:nvPr/>
        </p:nvPicPr>
        <p:blipFill rotWithShape="1">
          <a:blip r:embed="rId4" cstate="print">
            <a:extLst>
              <a:ext uri="{28A0092B-C50C-407E-A947-70E740481C1C}">
                <a14:useLocalDpi xmlns:a14="http://schemas.microsoft.com/office/drawing/2010/main" val="0"/>
              </a:ext>
            </a:extLst>
          </a:blip>
          <a:srcRect l="21988" t="28454" r="37287" b="35240"/>
          <a:stretch/>
        </p:blipFill>
        <p:spPr>
          <a:xfrm>
            <a:off x="5219701" y="4419600"/>
            <a:ext cx="2048645" cy="14112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6" name="Oval 25"/>
          <p:cNvSpPr/>
          <p:nvPr/>
        </p:nvSpPr>
        <p:spPr>
          <a:xfrm>
            <a:off x="6108475" y="4733925"/>
            <a:ext cx="263750" cy="2333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5043857" y="5895202"/>
            <a:ext cx="2400332"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Sediment sample= 100,715 </a:t>
            </a:r>
            <a:r>
              <a:rPr lang="en-US" sz="1200" dirty="0" err="1">
                <a:latin typeface="Arial" panose="020B0604020202020204" pitchFamily="34" charset="0"/>
                <a:cs typeface="Arial" panose="020B0604020202020204" pitchFamily="34" charset="0"/>
              </a:rPr>
              <a:t>pg</a:t>
            </a:r>
            <a:r>
              <a:rPr lang="en-US" sz="1200" dirty="0">
                <a:latin typeface="Arial" panose="020B0604020202020204" pitchFamily="34" charset="0"/>
                <a:cs typeface="Arial" panose="020B0604020202020204" pitchFamily="34" charset="0"/>
              </a:rPr>
              <a:t>/g</a:t>
            </a:r>
          </a:p>
        </p:txBody>
      </p:sp>
      <p:cxnSp>
        <p:nvCxnSpPr>
          <p:cNvPr id="35" name="Straight Arrow Connector 34"/>
          <p:cNvCxnSpPr/>
          <p:nvPr/>
        </p:nvCxnSpPr>
        <p:spPr>
          <a:xfrm flipV="1">
            <a:off x="5638800" y="5010150"/>
            <a:ext cx="567122" cy="885052"/>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55" name="TextBox 2054"/>
          <p:cNvSpPr txBox="1"/>
          <p:nvPr/>
        </p:nvSpPr>
        <p:spPr>
          <a:xfrm>
            <a:off x="1847851" y="5857103"/>
            <a:ext cx="3296021"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Use fingerprints to identify potential sources</a:t>
            </a:r>
          </a:p>
        </p:txBody>
      </p:sp>
      <p:sp>
        <p:nvSpPr>
          <p:cNvPr id="44" name="TextBox 43"/>
          <p:cNvSpPr txBox="1"/>
          <p:nvPr/>
        </p:nvSpPr>
        <p:spPr>
          <a:xfrm>
            <a:off x="7444188" y="5857876"/>
            <a:ext cx="3071412" cy="461665"/>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Focus monitoring efforts on areas with </a:t>
            </a:r>
            <a:r>
              <a:rPr lang="en-US" sz="1200" dirty="0" err="1">
                <a:latin typeface="Arial" panose="020B0604020202020204" pitchFamily="34" charset="0"/>
                <a:cs typeface="Arial" panose="020B0604020202020204" pitchFamily="34" charset="0"/>
              </a:rPr>
              <a:t>railyards</a:t>
            </a:r>
            <a:r>
              <a:rPr lang="en-US" sz="1200" dirty="0">
                <a:latin typeface="Arial" panose="020B0604020202020204" pitchFamily="34" charset="0"/>
                <a:cs typeface="Arial" panose="020B0604020202020204" pitchFamily="34" charset="0"/>
              </a:rPr>
              <a:t> to validate model PCB loads </a:t>
            </a:r>
          </a:p>
        </p:txBody>
      </p:sp>
      <p:cxnSp>
        <p:nvCxnSpPr>
          <p:cNvPr id="46" name="Straight Arrow Connector 45"/>
          <p:cNvCxnSpPr>
            <a:stCxn id="8" idx="2"/>
          </p:cNvCxnSpPr>
          <p:nvPr/>
        </p:nvCxnSpPr>
        <p:spPr>
          <a:xfrm flipH="1">
            <a:off x="8534400" y="3695700"/>
            <a:ext cx="2984" cy="57150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060"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44189" y="4413555"/>
            <a:ext cx="2532249" cy="14308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8444049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Funding Options</a:t>
            </a:r>
            <a:endParaRPr lang="en-US" dirty="0"/>
          </a:p>
        </p:txBody>
      </p:sp>
      <p:sp>
        <p:nvSpPr>
          <p:cNvPr id="3" name="Rounded Rectangle 2"/>
          <p:cNvSpPr/>
          <p:nvPr/>
        </p:nvSpPr>
        <p:spPr>
          <a:xfrm>
            <a:off x="1533525" y="1905000"/>
            <a:ext cx="3048000" cy="91440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Virginia Environmental Emergency Responses Fund</a:t>
            </a:r>
          </a:p>
        </p:txBody>
      </p:sp>
      <p:cxnSp>
        <p:nvCxnSpPr>
          <p:cNvPr id="5" name="Straight Arrow Connector 4"/>
          <p:cNvCxnSpPr>
            <a:stCxn id="3" idx="2"/>
          </p:cNvCxnSpPr>
          <p:nvPr/>
        </p:nvCxnSpPr>
        <p:spPr>
          <a:xfrm>
            <a:off x="3057525" y="2819400"/>
            <a:ext cx="0" cy="6858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571625" y="3515678"/>
            <a:ext cx="3048000" cy="1477328"/>
          </a:xfrm>
          <a:prstGeom prst="rect">
            <a:avLst/>
          </a:prstGeom>
          <a:noFill/>
        </p:spPr>
        <p:txBody>
          <a:bodyPr wrap="square" rtlCol="0">
            <a:spAutoFit/>
          </a:bodyPr>
          <a:lstStyle/>
          <a:p>
            <a:pPr marL="285750" indent="-285750">
              <a:buFontTx/>
              <a:buChar char="-"/>
            </a:pPr>
            <a:r>
              <a:rPr lang="en-US" dirty="0">
                <a:latin typeface="Arial" panose="020B0604020202020204" pitchFamily="34" charset="0"/>
                <a:cs typeface="Arial" panose="020B0604020202020204" pitchFamily="34" charset="0"/>
              </a:rPr>
              <a:t>Emergency response to pollution incidents </a:t>
            </a:r>
          </a:p>
          <a:p>
            <a:pPr marL="285750" indent="-285750">
              <a:buFontTx/>
              <a:buChar char="-"/>
            </a:pPr>
            <a:r>
              <a:rPr lang="en-US" dirty="0">
                <a:latin typeface="Arial" panose="020B0604020202020204" pitchFamily="34" charset="0"/>
                <a:cs typeface="Arial" panose="020B0604020202020204" pitchFamily="34" charset="0"/>
              </a:rPr>
              <a:t>For the development and implementation of corrective actions</a:t>
            </a:r>
          </a:p>
        </p:txBody>
      </p:sp>
      <p:sp>
        <p:nvSpPr>
          <p:cNvPr id="7" name="Rounded Rectangle 6"/>
          <p:cNvSpPr/>
          <p:nvPr/>
        </p:nvSpPr>
        <p:spPr>
          <a:xfrm>
            <a:off x="4572000" y="1905000"/>
            <a:ext cx="3048000" cy="91440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EPA Section 319 funds</a:t>
            </a:r>
          </a:p>
        </p:txBody>
      </p:sp>
      <p:cxnSp>
        <p:nvCxnSpPr>
          <p:cNvPr id="8" name="Straight Arrow Connector 7"/>
          <p:cNvCxnSpPr/>
          <p:nvPr/>
        </p:nvCxnSpPr>
        <p:spPr>
          <a:xfrm>
            <a:off x="6096000" y="2819400"/>
            <a:ext cx="0" cy="6858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724400" y="3496629"/>
            <a:ext cx="3048000" cy="2031325"/>
          </a:xfrm>
          <a:prstGeom prst="rect">
            <a:avLst/>
          </a:prstGeom>
          <a:noFill/>
        </p:spPr>
        <p:txBody>
          <a:bodyPr wrap="square" rtlCol="0">
            <a:spAutoFit/>
          </a:bodyPr>
          <a:lstStyle/>
          <a:p>
            <a:pPr marL="285750" indent="-285750">
              <a:buFontTx/>
              <a:buChar char="-"/>
            </a:pPr>
            <a:r>
              <a:rPr lang="en-US" dirty="0">
                <a:latin typeface="Arial" panose="020B0604020202020204" pitchFamily="34" charset="0"/>
                <a:cs typeface="Arial" panose="020B0604020202020204" pitchFamily="34" charset="0"/>
              </a:rPr>
              <a:t>For BMPs used to reduce soil erosion</a:t>
            </a:r>
          </a:p>
          <a:p>
            <a:pPr marL="285750" indent="-285750">
              <a:buFontTx/>
              <a:buChar char="-"/>
            </a:pPr>
            <a:r>
              <a:rPr lang="en-US" dirty="0">
                <a:latin typeface="Arial" panose="020B0604020202020204" pitchFamily="34" charset="0"/>
                <a:cs typeface="Arial" panose="020B0604020202020204" pitchFamily="34" charset="0"/>
              </a:rPr>
              <a:t>Supports education and monitoring to assess the success of nonpoint source implementation projects</a:t>
            </a:r>
          </a:p>
        </p:txBody>
      </p:sp>
      <p:sp>
        <p:nvSpPr>
          <p:cNvPr id="10" name="Rounded Rectangle 9"/>
          <p:cNvSpPr/>
          <p:nvPr/>
        </p:nvSpPr>
        <p:spPr>
          <a:xfrm>
            <a:off x="7620000" y="1905000"/>
            <a:ext cx="3048000" cy="91440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Virginia State Revolving Fund</a:t>
            </a:r>
          </a:p>
        </p:txBody>
      </p:sp>
      <p:sp>
        <p:nvSpPr>
          <p:cNvPr id="11" name="TextBox 10"/>
          <p:cNvSpPr txBox="1"/>
          <p:nvPr/>
        </p:nvSpPr>
        <p:spPr>
          <a:xfrm>
            <a:off x="7762876" y="3505200"/>
            <a:ext cx="2828925" cy="2308324"/>
          </a:xfrm>
          <a:prstGeom prst="rect">
            <a:avLst/>
          </a:prstGeom>
          <a:noFill/>
        </p:spPr>
        <p:txBody>
          <a:bodyPr wrap="square" rtlCol="0">
            <a:spAutoFit/>
          </a:bodyPr>
          <a:lstStyle/>
          <a:p>
            <a:pPr marL="285750" indent="-285750">
              <a:buFontTx/>
              <a:buChar char="-"/>
            </a:pPr>
            <a:r>
              <a:rPr lang="en-US" dirty="0">
                <a:latin typeface="Arial" panose="020B0604020202020204" pitchFamily="34" charset="0"/>
                <a:cs typeface="Arial" panose="020B0604020202020204" pitchFamily="34" charset="0"/>
              </a:rPr>
              <a:t>Provides financing option for cities, towns and wastewater authorities for the upgrade, expansion or repair to public wastewater collection and treatment facilities</a:t>
            </a:r>
          </a:p>
        </p:txBody>
      </p:sp>
      <p:cxnSp>
        <p:nvCxnSpPr>
          <p:cNvPr id="12" name="Straight Arrow Connector 11"/>
          <p:cNvCxnSpPr/>
          <p:nvPr/>
        </p:nvCxnSpPr>
        <p:spPr>
          <a:xfrm>
            <a:off x="9177337" y="2829878"/>
            <a:ext cx="0" cy="6858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42316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TMDL - Contaminated Sites</a:t>
            </a:r>
            <a:endParaRPr lang="en-US" dirty="0"/>
          </a:p>
        </p:txBody>
      </p:sp>
      <p:sp>
        <p:nvSpPr>
          <p:cNvPr id="3" name="Text Placeholder 2"/>
          <p:cNvSpPr>
            <a:spLocks noGrp="1"/>
          </p:cNvSpPr>
          <p:nvPr>
            <p:ph type="body" sz="quarter" idx="10"/>
          </p:nvPr>
        </p:nvSpPr>
        <p:spPr>
          <a:xfrm>
            <a:off x="1905000" y="1411553"/>
            <a:ext cx="8382000" cy="4813625"/>
          </a:xfrm>
        </p:spPr>
        <p:txBody>
          <a:bodyPr/>
          <a:lstStyle/>
          <a:p>
            <a:r>
              <a:rPr lang="en-US" dirty="0" smtClean="0"/>
              <a:t>RCRA Corrective Action, TSCA, CERCLA</a:t>
            </a:r>
          </a:p>
          <a:p>
            <a:r>
              <a:rPr lang="en-US" dirty="0" smtClean="0"/>
              <a:t>Clean-up standards for land based contaminated sites have no relationship to PCB water quality criterion</a:t>
            </a:r>
          </a:p>
          <a:p>
            <a:pPr lvl="1"/>
            <a:r>
              <a:rPr lang="en-US" b="1" dirty="0">
                <a:solidFill>
                  <a:srgbClr val="FF0000"/>
                </a:solidFill>
              </a:rPr>
              <a:t>The PCB clean-up level of 1 mg/kg is </a:t>
            </a:r>
            <a:r>
              <a:rPr lang="en-US" b="1" dirty="0" smtClean="0">
                <a:solidFill>
                  <a:srgbClr val="FF0000"/>
                </a:solidFill>
              </a:rPr>
              <a:t>not adequate to </a:t>
            </a:r>
            <a:r>
              <a:rPr lang="en-US" b="1" dirty="0">
                <a:solidFill>
                  <a:srgbClr val="FF0000"/>
                </a:solidFill>
              </a:rPr>
              <a:t>protect the fish consumption </a:t>
            </a:r>
            <a:r>
              <a:rPr lang="en-US" b="1" dirty="0" smtClean="0">
                <a:solidFill>
                  <a:srgbClr val="FF0000"/>
                </a:solidFill>
              </a:rPr>
              <a:t>use</a:t>
            </a:r>
            <a:r>
              <a:rPr lang="en-US" b="1" dirty="0" smtClean="0"/>
              <a:t>   </a:t>
            </a:r>
          </a:p>
          <a:p>
            <a:r>
              <a:rPr lang="en-US" dirty="0" smtClean="0"/>
              <a:t>How about PCB contaminated drainage that leaves the site?</a:t>
            </a:r>
          </a:p>
          <a:p>
            <a:pPr lvl="1"/>
            <a:r>
              <a:rPr lang="en-US" dirty="0" smtClean="0"/>
              <a:t>Contamination occurs when </a:t>
            </a:r>
            <a:r>
              <a:rPr lang="en-US" dirty="0" err="1" smtClean="0"/>
              <a:t>stormwater</a:t>
            </a:r>
            <a:r>
              <a:rPr lang="en-US" dirty="0" smtClean="0"/>
              <a:t> comes into contact with PCB contaminated soils (&lt; 1 mg/kg) and migrates off-site (e.g., MS4, direct drainage to waterbody, etc.)</a:t>
            </a:r>
            <a:endParaRPr lang="en-US" dirty="0"/>
          </a:p>
        </p:txBody>
      </p:sp>
    </p:spTree>
    <p:extLst>
      <p:ext uri="{BB962C8B-B14F-4D97-AF65-F5344CB8AC3E}">
        <p14:creationId xmlns:p14="http://schemas.microsoft.com/office/powerpoint/2010/main" val="33202982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U.S. Navy PCB Monitoring (2011-2012)</a:t>
            </a:r>
            <a:endParaRPr lang="en-US" dirty="0"/>
          </a:p>
        </p:txBody>
      </p:sp>
      <p:graphicFrame>
        <p:nvGraphicFramePr>
          <p:cNvPr id="4" name="Content Placeholder 3"/>
          <p:cNvGraphicFramePr>
            <a:graphicFrameLocks noGrp="1"/>
          </p:cNvGraphicFramePr>
          <p:nvPr>
            <p:ph idx="1"/>
            <p:extLst/>
          </p:nvPr>
        </p:nvGraphicFramePr>
        <p:xfrm>
          <a:off x="4419600" y="1524000"/>
          <a:ext cx="6134796" cy="5181600"/>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9944" y="1524010"/>
            <a:ext cx="2628205"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160794" y="6553210"/>
            <a:ext cx="2793304" cy="307777"/>
          </a:xfrm>
          <a:prstGeom prst="rect">
            <a:avLst/>
          </a:prstGeom>
          <a:noFill/>
        </p:spPr>
        <p:txBody>
          <a:bodyPr wrap="square" rtlCol="0">
            <a:spAutoFit/>
          </a:bodyPr>
          <a:lstStyle/>
          <a:p>
            <a:r>
              <a:rPr lang="en-US" sz="1400" dirty="0" smtClean="0"/>
              <a:t>Data source: U.S. Navy </a:t>
            </a:r>
            <a:endParaRPr lang="en-US" sz="1400" dirty="0"/>
          </a:p>
        </p:txBody>
      </p:sp>
    </p:spTree>
    <p:extLst>
      <p:ext uri="{BB962C8B-B14F-4D97-AF65-F5344CB8AC3E}">
        <p14:creationId xmlns:p14="http://schemas.microsoft.com/office/powerpoint/2010/main" val="16595781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8229600" cy="914400"/>
          </a:xfrm>
        </p:spPr>
        <p:txBody>
          <a:bodyPr>
            <a:normAutofit/>
          </a:bodyPr>
          <a:lstStyle/>
          <a:p>
            <a:r>
              <a:rPr lang="en-US" sz="4400" dirty="0" smtClean="0"/>
              <a:t>Norfolk Naval Station</a:t>
            </a:r>
            <a:endParaRPr lang="en-US" sz="4400" dirty="0"/>
          </a:p>
        </p:txBody>
      </p:sp>
      <p:pic>
        <p:nvPicPr>
          <p:cNvPr id="1126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61737" y="914400"/>
            <a:ext cx="9047747"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84113" y="2416637"/>
            <a:ext cx="2487471" cy="354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1556" name="Picture 4"/>
          <p:cNvPicPr>
            <a:picLocks noChangeAspect="1" noChangeArrowheads="1"/>
          </p:cNvPicPr>
          <p:nvPr/>
        </p:nvPicPr>
        <p:blipFill>
          <a:blip r:embed="rId4" cstate="print"/>
          <a:srcRect/>
          <a:stretch>
            <a:fillRect/>
          </a:stretch>
        </p:blipFill>
        <p:spPr bwMode="auto">
          <a:xfrm>
            <a:off x="8147384" y="359237"/>
            <a:ext cx="3124200" cy="2057400"/>
          </a:xfrm>
          <a:prstGeom prst="rect">
            <a:avLst/>
          </a:prstGeom>
          <a:noFill/>
          <a:ln w="9525">
            <a:noFill/>
            <a:miter lim="800000"/>
            <a:headEnd/>
            <a:tailEnd/>
          </a:ln>
          <a:effectLst/>
        </p:spPr>
      </p:pic>
    </p:spTree>
    <p:extLst>
      <p:ext uri="{BB962C8B-B14F-4D97-AF65-F5344CB8AC3E}">
        <p14:creationId xmlns:p14="http://schemas.microsoft.com/office/powerpoint/2010/main" val="1036315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Outline</a:t>
            </a:r>
            <a:endParaRPr lang="en-US" sz="4000" dirty="0"/>
          </a:p>
        </p:txBody>
      </p:sp>
      <p:sp>
        <p:nvSpPr>
          <p:cNvPr id="3" name="Content Placeholder 2"/>
          <p:cNvSpPr>
            <a:spLocks noGrp="1"/>
          </p:cNvSpPr>
          <p:nvPr>
            <p:ph idx="1"/>
          </p:nvPr>
        </p:nvSpPr>
        <p:spPr>
          <a:xfrm>
            <a:off x="2113547" y="1515979"/>
            <a:ext cx="6055895" cy="4525963"/>
          </a:xfrm>
        </p:spPr>
        <p:txBody>
          <a:bodyPr/>
          <a:lstStyle/>
          <a:p>
            <a:r>
              <a:rPr lang="en-US" sz="3200" dirty="0" smtClean="0"/>
              <a:t>Background</a:t>
            </a:r>
          </a:p>
          <a:p>
            <a:r>
              <a:rPr lang="en-US" sz="3200" dirty="0" smtClean="0"/>
              <a:t>Example PCB TMDL </a:t>
            </a:r>
          </a:p>
          <a:p>
            <a:pPr lvl="1"/>
            <a:r>
              <a:rPr lang="en-US" sz="3200" dirty="0" smtClean="0"/>
              <a:t>Source Contribution</a:t>
            </a:r>
          </a:p>
          <a:p>
            <a:r>
              <a:rPr lang="en-US" sz="3200" dirty="0" smtClean="0"/>
              <a:t>TMDL Implementation</a:t>
            </a:r>
          </a:p>
          <a:p>
            <a:pPr lvl="1"/>
            <a:r>
              <a:rPr lang="en-US" dirty="0" smtClean="0"/>
              <a:t>Point Sources</a:t>
            </a:r>
          </a:p>
          <a:p>
            <a:pPr lvl="2"/>
            <a:r>
              <a:rPr lang="en-US" dirty="0" smtClean="0"/>
              <a:t> Example (Success Story)</a:t>
            </a:r>
          </a:p>
          <a:p>
            <a:pPr lvl="1"/>
            <a:r>
              <a:rPr lang="en-US" dirty="0" err="1" smtClean="0"/>
              <a:t>NonPoint</a:t>
            </a:r>
            <a:r>
              <a:rPr lang="en-US" dirty="0" smtClean="0"/>
              <a:t> Sources</a:t>
            </a:r>
            <a:endParaRPr lang="en-US" dirty="0"/>
          </a:p>
        </p:txBody>
      </p:sp>
    </p:spTree>
    <p:extLst>
      <p:ext uri="{BB962C8B-B14F-4D97-AF65-F5344CB8AC3E}">
        <p14:creationId xmlns:p14="http://schemas.microsoft.com/office/powerpoint/2010/main" val="13291515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057400" y="228600"/>
            <a:ext cx="8382000" cy="665162"/>
          </a:xfrm>
        </p:spPr>
        <p:txBody>
          <a:bodyPr>
            <a:normAutofit fontScale="90000"/>
          </a:bodyPr>
          <a:lstStyle/>
          <a:p>
            <a:r>
              <a:rPr lang="en-US" dirty="0" smtClean="0"/>
              <a:t>Possible BMPs</a:t>
            </a:r>
            <a:endParaRPr lang="en-US" dirty="0"/>
          </a:p>
        </p:txBody>
      </p:sp>
      <p:sp>
        <p:nvSpPr>
          <p:cNvPr id="5" name="Text Placeholder 4"/>
          <p:cNvSpPr>
            <a:spLocks noGrp="1"/>
          </p:cNvSpPr>
          <p:nvPr>
            <p:ph type="body" sz="quarter" idx="10"/>
          </p:nvPr>
        </p:nvSpPr>
        <p:spPr>
          <a:xfrm>
            <a:off x="1752600" y="990600"/>
            <a:ext cx="8420100" cy="3352800"/>
          </a:xfrm>
        </p:spPr>
        <p:txBody>
          <a:bodyPr>
            <a:normAutofit/>
          </a:bodyPr>
          <a:lstStyle/>
          <a:p>
            <a:r>
              <a:rPr lang="en-US" dirty="0" smtClean="0"/>
              <a:t>Use individually or in a “treatment train”</a:t>
            </a:r>
          </a:p>
          <a:p>
            <a:pPr lvl="1"/>
            <a:r>
              <a:rPr lang="en-US" dirty="0" smtClean="0"/>
              <a:t>Flow Reduction/Eliminate contact</a:t>
            </a:r>
          </a:p>
          <a:p>
            <a:pPr lvl="1"/>
            <a:r>
              <a:rPr lang="en-US" dirty="0" smtClean="0"/>
              <a:t>Sedimentation ponds</a:t>
            </a:r>
          </a:p>
          <a:p>
            <a:pPr lvl="1"/>
            <a:r>
              <a:rPr lang="en-US" dirty="0" smtClean="0"/>
              <a:t>Natural Media Filtration</a:t>
            </a:r>
            <a:endParaRPr lang="en-US" dirty="0"/>
          </a:p>
          <a:p>
            <a:pPr lvl="1"/>
            <a:r>
              <a:rPr lang="en-US" dirty="0" smtClean="0"/>
              <a:t>Buffer Strips</a:t>
            </a:r>
          </a:p>
          <a:p>
            <a:pPr lvl="1"/>
            <a:r>
              <a:rPr lang="en-US" dirty="0" err="1" smtClean="0"/>
              <a:t>Phytoremediation</a:t>
            </a:r>
            <a:endParaRPr lang="en-US" dirty="0" smtClean="0"/>
          </a:p>
          <a:p>
            <a:pPr lvl="2"/>
            <a:r>
              <a:rPr lang="en-US" dirty="0" smtClean="0">
                <a:solidFill>
                  <a:schemeClr val="tx1"/>
                </a:solidFill>
              </a:rPr>
              <a:t>Switchgrass  (with </a:t>
            </a:r>
            <a:r>
              <a:rPr lang="en-US" dirty="0" err="1" smtClean="0">
                <a:solidFill>
                  <a:schemeClr val="tx1"/>
                </a:solidFill>
              </a:rPr>
              <a:t>bioaugmentation</a:t>
            </a:r>
            <a:r>
              <a:rPr lang="en-US" dirty="0" smtClean="0"/>
              <a:t>)</a:t>
            </a:r>
          </a:p>
        </p:txBody>
      </p:sp>
      <p:sp>
        <p:nvSpPr>
          <p:cNvPr id="7" name="TextBox 6"/>
          <p:cNvSpPr txBox="1"/>
          <p:nvPr/>
        </p:nvSpPr>
        <p:spPr>
          <a:xfrm>
            <a:off x="2000643" y="4462588"/>
            <a:ext cx="6324600" cy="2339102"/>
          </a:xfrm>
          <a:prstGeom prst="rect">
            <a:avLst/>
          </a:prstGeom>
          <a:solidFill>
            <a:schemeClr val="tx2">
              <a:lumMod val="60000"/>
              <a:lumOff val="40000"/>
            </a:schemeClr>
          </a:solidFill>
        </p:spPr>
        <p:txBody>
          <a:bodyPr wrap="square" rtlCol="0">
            <a:spAutoFit/>
          </a:bodyPr>
          <a:lstStyle/>
          <a:p>
            <a:endParaRPr lang="en-US" dirty="0">
              <a:solidFill>
                <a:schemeClr val="bg1"/>
              </a:solidFill>
            </a:endParaRPr>
          </a:p>
          <a:p>
            <a:r>
              <a:rPr lang="en-US" sz="2000" b="1" dirty="0">
                <a:solidFill>
                  <a:schemeClr val="bg1"/>
                </a:solidFill>
              </a:rPr>
              <a:t>PCB Pollution Minimization Plan Guidance:</a:t>
            </a:r>
          </a:p>
          <a:p>
            <a:r>
              <a:rPr lang="en-US" b="1" i="1" dirty="0">
                <a:solidFill>
                  <a:schemeClr val="bg1"/>
                </a:solidFill>
              </a:rPr>
              <a:t>*PMP Guidance document under development*</a:t>
            </a:r>
            <a:r>
              <a:rPr lang="en-US" b="1" dirty="0">
                <a:solidFill>
                  <a:schemeClr val="bg1"/>
                </a:solidFill>
              </a:rPr>
              <a:t> </a:t>
            </a:r>
          </a:p>
          <a:p>
            <a:r>
              <a:rPr lang="en-US" b="1" dirty="0">
                <a:solidFill>
                  <a:schemeClr val="bg1"/>
                </a:solidFill>
              </a:rPr>
              <a:t>Supporting documentation </a:t>
            </a:r>
          </a:p>
          <a:p>
            <a:r>
              <a:rPr lang="en-US" dirty="0">
                <a:solidFill>
                  <a:schemeClr val="accent3">
                    <a:lumMod val="75000"/>
                  </a:schemeClr>
                </a:solidFill>
                <a:hlinkClick r:id="rId2"/>
              </a:rPr>
              <a:t>Pollution Minimization Plan Technical Resource Guide</a:t>
            </a:r>
            <a:endParaRPr lang="en-US" dirty="0">
              <a:solidFill>
                <a:schemeClr val="accent3">
                  <a:lumMod val="75000"/>
                </a:schemeClr>
              </a:solidFill>
            </a:endParaRPr>
          </a:p>
          <a:p>
            <a:r>
              <a:rPr lang="en-US" dirty="0">
                <a:solidFill>
                  <a:schemeClr val="accent3">
                    <a:lumMod val="75000"/>
                  </a:schemeClr>
                </a:solidFill>
                <a:hlinkClick r:id="rId3"/>
              </a:rPr>
              <a:t>Table 1 - Media and Technologies</a:t>
            </a:r>
            <a:endParaRPr lang="en-US" dirty="0">
              <a:solidFill>
                <a:schemeClr val="accent3">
                  <a:lumMod val="75000"/>
                </a:schemeClr>
              </a:solidFill>
            </a:endParaRPr>
          </a:p>
          <a:p>
            <a:r>
              <a:rPr lang="en-US" dirty="0">
                <a:solidFill>
                  <a:schemeClr val="accent3">
                    <a:lumMod val="75000"/>
                  </a:schemeClr>
                </a:solidFill>
                <a:hlinkClick r:id="rId4"/>
              </a:rPr>
              <a:t>Table 2 - Technology Summaries</a:t>
            </a:r>
            <a:endParaRPr lang="en-US" dirty="0">
              <a:solidFill>
                <a:schemeClr val="accent3">
                  <a:lumMod val="75000"/>
                </a:schemeClr>
              </a:solidFill>
            </a:endParaRPr>
          </a:p>
          <a:p>
            <a:endParaRPr lang="en-US" dirty="0">
              <a:solidFill>
                <a:schemeClr val="accent3">
                  <a:lumMod val="75000"/>
                </a:schemeClr>
              </a:solidFill>
            </a:endParaRPr>
          </a:p>
        </p:txBody>
      </p:sp>
      <p:sp>
        <p:nvSpPr>
          <p:cNvPr id="8" name="TextBox 7"/>
          <p:cNvSpPr txBox="1"/>
          <p:nvPr/>
        </p:nvSpPr>
        <p:spPr>
          <a:xfrm>
            <a:off x="1981200" y="4343401"/>
            <a:ext cx="6248400" cy="461665"/>
          </a:xfrm>
          <a:prstGeom prst="rect">
            <a:avLst/>
          </a:prstGeom>
          <a:noFill/>
        </p:spPr>
        <p:txBody>
          <a:bodyPr wrap="square" rtlCol="0">
            <a:spAutoFit/>
          </a:bodyPr>
          <a:lstStyle/>
          <a:p>
            <a:r>
              <a:rPr lang="en-US" sz="2400" b="1" dirty="0">
                <a:solidFill>
                  <a:schemeClr val="tx2">
                    <a:lumMod val="50000"/>
                  </a:schemeClr>
                </a:solidFill>
              </a:rPr>
              <a:t>DEQ’s Webpage – Resources for PCB TMDLs</a:t>
            </a:r>
          </a:p>
        </p:txBody>
      </p:sp>
      <p:pic>
        <p:nvPicPr>
          <p:cNvPr id="4098" name="Picture 2"/>
          <p:cNvPicPr>
            <a:picLocks noChangeAspect="1" noChangeArrowheads="1"/>
          </p:cNvPicPr>
          <p:nvPr/>
        </p:nvPicPr>
        <p:blipFill>
          <a:blip r:embed="rId5" cstate="print"/>
          <a:srcRect/>
          <a:stretch>
            <a:fillRect/>
          </a:stretch>
        </p:blipFill>
        <p:spPr bwMode="auto">
          <a:xfrm>
            <a:off x="8610600" y="3937616"/>
            <a:ext cx="1653466" cy="1547813"/>
          </a:xfrm>
          <a:prstGeom prst="rect">
            <a:avLst/>
          </a:prstGeom>
          <a:noFill/>
          <a:ln w="9525">
            <a:noFill/>
            <a:miter lim="800000"/>
            <a:headEnd/>
            <a:tailEnd/>
          </a:ln>
        </p:spPr>
      </p:pic>
      <p:pic>
        <p:nvPicPr>
          <p:cNvPr id="4099" name="Picture 3"/>
          <p:cNvPicPr>
            <a:picLocks noChangeAspect="1" noChangeArrowheads="1"/>
          </p:cNvPicPr>
          <p:nvPr/>
        </p:nvPicPr>
        <p:blipFill>
          <a:blip r:embed="rId6" cstate="print"/>
          <a:srcRect/>
          <a:stretch>
            <a:fillRect/>
          </a:stretch>
        </p:blipFill>
        <p:spPr bwMode="auto">
          <a:xfrm>
            <a:off x="6394572" y="2185987"/>
            <a:ext cx="4044828" cy="1219200"/>
          </a:xfrm>
          <a:prstGeom prst="rect">
            <a:avLst/>
          </a:prstGeom>
          <a:noFill/>
          <a:ln w="9525">
            <a:noFill/>
            <a:miter lim="800000"/>
            <a:headEnd/>
            <a:tailEnd/>
          </a:ln>
        </p:spPr>
      </p:pic>
    </p:spTree>
    <p:extLst>
      <p:ext uri="{BB962C8B-B14F-4D97-AF65-F5344CB8AC3E}">
        <p14:creationId xmlns:p14="http://schemas.microsoft.com/office/powerpoint/2010/main" val="41418341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09800" y="1486457"/>
            <a:ext cx="7772400" cy="1362075"/>
          </a:xfrm>
        </p:spPr>
        <p:txBody>
          <a:bodyPr>
            <a:normAutofit/>
          </a:bodyPr>
          <a:lstStyle/>
          <a:p>
            <a:pPr algn="ctr"/>
            <a:r>
              <a:rPr lang="en-US" sz="4800" dirty="0"/>
              <a:t>Thank You!</a:t>
            </a:r>
          </a:p>
        </p:txBody>
      </p:sp>
      <p:pic>
        <p:nvPicPr>
          <p:cNvPr id="30722" name="Picture 2" descr="E:\New River\TAC\ppts\question-fish-hook-38190616.jpg"/>
          <p:cNvPicPr>
            <a:picLocks noChangeAspect="1" noChangeArrowheads="1"/>
          </p:cNvPicPr>
          <p:nvPr/>
        </p:nvPicPr>
        <p:blipFill>
          <a:blip r:embed="rId2" cstate="print"/>
          <a:srcRect/>
          <a:stretch>
            <a:fillRect/>
          </a:stretch>
        </p:blipFill>
        <p:spPr bwMode="auto">
          <a:xfrm>
            <a:off x="5334000" y="2539384"/>
            <a:ext cx="1524000" cy="2352192"/>
          </a:xfrm>
          <a:prstGeom prst="rect">
            <a:avLst/>
          </a:prstGeom>
          <a:noFill/>
        </p:spPr>
      </p:pic>
      <p:sp>
        <p:nvSpPr>
          <p:cNvPr id="4" name="TextBox 3"/>
          <p:cNvSpPr txBox="1"/>
          <p:nvPr/>
        </p:nvSpPr>
        <p:spPr>
          <a:xfrm>
            <a:off x="4309288" y="5410200"/>
            <a:ext cx="3691712" cy="400110"/>
          </a:xfrm>
          <a:prstGeom prst="rect">
            <a:avLst/>
          </a:prstGeom>
          <a:noFill/>
        </p:spPr>
        <p:txBody>
          <a:bodyPr wrap="square" rtlCol="0">
            <a:spAutoFit/>
          </a:bodyPr>
          <a:lstStyle/>
          <a:p>
            <a:r>
              <a:rPr lang="en-US" sz="2000" b="1" dirty="0"/>
              <a:t>Mark.richards@deq.virginia.gov</a:t>
            </a:r>
          </a:p>
        </p:txBody>
      </p:sp>
    </p:spTree>
    <p:extLst>
      <p:ext uri="{BB962C8B-B14F-4D97-AF65-F5344CB8AC3E}">
        <p14:creationId xmlns:p14="http://schemas.microsoft.com/office/powerpoint/2010/main" val="59180699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2013" y="15394"/>
            <a:ext cx="11725089" cy="6828958"/>
          </a:xfrm>
        </p:spPr>
      </p:pic>
      <p:sp>
        <p:nvSpPr>
          <p:cNvPr id="4" name="Footer Placeholder 3"/>
          <p:cNvSpPr>
            <a:spLocks noGrp="1"/>
          </p:cNvSpPr>
          <p:nvPr>
            <p:ph type="ftr" sz="quarter" idx="11"/>
          </p:nvPr>
        </p:nvSpPr>
        <p:spPr/>
        <p:txBody>
          <a:bodyPr/>
          <a:lstStyle/>
          <a:p>
            <a:pPr algn="l"/>
            <a:fld id="{61C9B584-852F-4056-BF30-ABA66A23FD41}" type="slidenum">
              <a:rPr lang="en-US" smtClean="0"/>
              <a:pPr algn="l"/>
              <a:t>4</a:t>
            </a:fld>
            <a:r>
              <a:rPr lang="en-US" dirty="0" smtClean="0"/>
              <a:t>					</a:t>
            </a:r>
            <a:endParaRPr lang="en-US" dirty="0">
              <a:solidFill>
                <a:srgbClr val="256EAB"/>
              </a:solidFill>
            </a:endParaRPr>
          </a:p>
        </p:txBody>
      </p:sp>
      <p:sp>
        <p:nvSpPr>
          <p:cNvPr id="3" name="TextBox 2"/>
          <p:cNvSpPr txBox="1"/>
          <p:nvPr/>
        </p:nvSpPr>
        <p:spPr>
          <a:xfrm>
            <a:off x="2956142" y="5661764"/>
            <a:ext cx="6976998" cy="461665"/>
          </a:xfrm>
          <a:prstGeom prst="rect">
            <a:avLst/>
          </a:prstGeom>
          <a:noFill/>
        </p:spPr>
        <p:txBody>
          <a:bodyPr wrap="square" rtlCol="0">
            <a:spAutoFit/>
          </a:bodyPr>
          <a:lstStyle/>
          <a:p>
            <a:r>
              <a:rPr lang="en-US" sz="2400" dirty="0" smtClean="0"/>
              <a:t>Impairments due to PCB Fish </a:t>
            </a:r>
            <a:r>
              <a:rPr lang="en-US" sz="2400" dirty="0"/>
              <a:t>C</a:t>
            </a:r>
            <a:r>
              <a:rPr lang="en-US" sz="2400" dirty="0" smtClean="0"/>
              <a:t>onsumption Advisories</a:t>
            </a:r>
            <a:endParaRPr lang="en-US" sz="2400" dirty="0"/>
          </a:p>
        </p:txBody>
      </p:sp>
    </p:spTree>
    <p:extLst>
      <p:ext uri="{BB962C8B-B14F-4D97-AF65-F5344CB8AC3E}">
        <p14:creationId xmlns:p14="http://schemas.microsoft.com/office/powerpoint/2010/main" val="3520150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76200"/>
            <a:ext cx="8229600" cy="6629400"/>
          </a:xfrm>
        </p:spPr>
        <p:txBody>
          <a:bodyPr>
            <a:normAutofit/>
          </a:bodyPr>
          <a:lstStyle/>
          <a:p>
            <a:pPr marL="0" indent="0" algn="ctr">
              <a:buNone/>
            </a:pPr>
            <a:r>
              <a:rPr lang="en-US" dirty="0" smtClean="0"/>
              <a:t>	</a:t>
            </a:r>
            <a:r>
              <a:rPr lang="en-US" sz="4000" b="1" dirty="0">
                <a:solidFill>
                  <a:schemeClr val="accent1"/>
                </a:solidFill>
              </a:rPr>
              <a:t>Polychlorinated Biphenyls (PCBs)</a:t>
            </a:r>
          </a:p>
          <a:p>
            <a:pPr marL="0" indent="0" algn="ctr">
              <a:buNone/>
            </a:pPr>
            <a:r>
              <a:rPr lang="en-US" dirty="0" smtClean="0"/>
              <a:t>2 Carbon rings (6 carbon atoms to a ring, 12 total)</a:t>
            </a:r>
          </a:p>
          <a:p>
            <a:pPr marL="0" indent="0" algn="ctr">
              <a:buNone/>
            </a:pPr>
            <a:r>
              <a:rPr lang="en-US" sz="2400" dirty="0"/>
              <a:t>1 – 10 Chlorine atoms</a:t>
            </a:r>
          </a:p>
          <a:p>
            <a:pPr marL="0" indent="0" algn="ctr">
              <a:buNone/>
            </a:pPr>
            <a:r>
              <a:rPr lang="en-US" sz="2400" dirty="0"/>
              <a:t>0 – 9 Hydrogen atoms</a:t>
            </a:r>
          </a:p>
          <a:p>
            <a:pPr marL="0" indent="0" algn="ctr">
              <a:buNone/>
            </a:pPr>
            <a:endParaRPr lang="en-US" sz="1200" dirty="0" smtClean="0"/>
          </a:p>
          <a:p>
            <a:pPr marL="0" indent="0" algn="ctr">
              <a:buNone/>
            </a:pPr>
            <a:endParaRPr lang="en-US" sz="1200" dirty="0"/>
          </a:p>
          <a:p>
            <a:pPr marL="0" indent="0" algn="ctr">
              <a:buNone/>
            </a:pPr>
            <a:r>
              <a:rPr lang="en-US" sz="2400" dirty="0"/>
              <a:t>209 different formations (known as congeners</a:t>
            </a:r>
            <a:r>
              <a:rPr lang="en-US" sz="2400" dirty="0" smtClean="0"/>
              <a:t>)</a:t>
            </a:r>
            <a:endParaRPr lang="en-US" sz="1200" dirty="0"/>
          </a:p>
          <a:p>
            <a:pPr marL="0" indent="0" algn="ctr">
              <a:buNone/>
            </a:pPr>
            <a:r>
              <a:rPr lang="en-US" sz="2400" dirty="0"/>
              <a:t>Mixtures of congeners are known by the trade name “Aroclor”</a:t>
            </a:r>
          </a:p>
        </p:txBody>
      </p:sp>
      <p:pic>
        <p:nvPicPr>
          <p:cNvPr id="8" name="Picture 1" descr="C:\Working Files\Tox Contam_Remed Project\PCB Pictures\PCB 1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534265" y="1951562"/>
            <a:ext cx="1813758" cy="1020239"/>
          </a:xfrm>
          <a:prstGeom prst="rect">
            <a:avLst/>
          </a:prstGeom>
          <a:solidFill>
            <a:srgbClr val="FFFFFF"/>
          </a:solidFill>
        </p:spPr>
      </p:pic>
      <p:sp>
        <p:nvSpPr>
          <p:cNvPr id="9" name="TextBox 8"/>
          <p:cNvSpPr txBox="1"/>
          <p:nvPr/>
        </p:nvSpPr>
        <p:spPr>
          <a:xfrm>
            <a:off x="1852810" y="2917901"/>
            <a:ext cx="1219200" cy="369332"/>
          </a:xfrm>
          <a:prstGeom prst="rect">
            <a:avLst/>
          </a:prstGeom>
          <a:noFill/>
        </p:spPr>
        <p:txBody>
          <a:bodyPr wrap="square" rtlCol="0">
            <a:spAutoFit/>
          </a:bodyPr>
          <a:lstStyle/>
          <a:p>
            <a:pPr fontAlgn="base">
              <a:spcBef>
                <a:spcPct val="0"/>
              </a:spcBef>
              <a:spcAft>
                <a:spcPct val="0"/>
              </a:spcAft>
            </a:pPr>
            <a:r>
              <a:rPr lang="en-US" dirty="0">
                <a:latin typeface="Arial" pitchFamily="34" charset="0"/>
              </a:rPr>
              <a:t>PCB 11 </a:t>
            </a:r>
          </a:p>
        </p:txBody>
      </p:sp>
      <p:pic>
        <p:nvPicPr>
          <p:cNvPr id="10" name="Picture 2" descr="C:\Working Files\Tox Contam_Remed Project\PCB Pictures\PCB 118.JP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8872868" y="1875362"/>
            <a:ext cx="1813758" cy="1020239"/>
          </a:xfrm>
          <a:prstGeom prst="rect">
            <a:avLst/>
          </a:prstGeom>
          <a:noFill/>
        </p:spPr>
      </p:pic>
      <p:sp>
        <p:nvSpPr>
          <p:cNvPr id="11" name="TextBox 10"/>
          <p:cNvSpPr txBox="1"/>
          <p:nvPr/>
        </p:nvSpPr>
        <p:spPr>
          <a:xfrm>
            <a:off x="9247790" y="2907268"/>
            <a:ext cx="1143000" cy="369332"/>
          </a:xfrm>
          <a:prstGeom prst="rect">
            <a:avLst/>
          </a:prstGeom>
          <a:noFill/>
        </p:spPr>
        <p:txBody>
          <a:bodyPr wrap="square" rtlCol="0">
            <a:spAutoFit/>
          </a:bodyPr>
          <a:lstStyle/>
          <a:p>
            <a:pPr fontAlgn="base">
              <a:spcBef>
                <a:spcPct val="0"/>
              </a:spcBef>
              <a:spcAft>
                <a:spcPct val="0"/>
              </a:spcAft>
            </a:pPr>
            <a:r>
              <a:rPr lang="en-US" dirty="0">
                <a:latin typeface="Arial" pitchFamily="34" charset="0"/>
              </a:rPr>
              <a:t>PCB 118 </a:t>
            </a:r>
          </a:p>
        </p:txBody>
      </p:sp>
      <p:pic>
        <p:nvPicPr>
          <p:cNvPr id="14" name="Picture 6" descr="http://theses.ulaval.ca/archimede/fichiers/25487/25487_49.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733800" y="4490361"/>
            <a:ext cx="4419600" cy="2339746"/>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4294967295"/>
          </p:nvPr>
        </p:nvSpPr>
        <p:spPr/>
        <p:txBody>
          <a:bodyPr/>
          <a:lstStyle/>
          <a:p>
            <a:fld id="{BDE2C699-8D47-4A83-A8D5-732B58262969}" type="slidenum">
              <a:rPr lang="en-US" smtClean="0"/>
              <a:pPr/>
              <a:t>5</a:t>
            </a:fld>
            <a:endParaRPr lang="en-US" dirty="0"/>
          </a:p>
        </p:txBody>
      </p:sp>
    </p:spTree>
    <p:extLst>
      <p:ext uri="{BB962C8B-B14F-4D97-AF65-F5344CB8AC3E}">
        <p14:creationId xmlns:p14="http://schemas.microsoft.com/office/powerpoint/2010/main" val="12867600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30"/>
          <p:cNvGrpSpPr/>
          <p:nvPr/>
        </p:nvGrpSpPr>
        <p:grpSpPr>
          <a:xfrm>
            <a:off x="1670516" y="2057400"/>
            <a:ext cx="1432348" cy="3886201"/>
            <a:chOff x="146516" y="1752600"/>
            <a:chExt cx="1432348" cy="3886201"/>
          </a:xfrm>
        </p:grpSpPr>
        <p:sp>
          <p:nvSpPr>
            <p:cNvPr id="21" name="Rectangle 20"/>
            <p:cNvSpPr/>
            <p:nvPr/>
          </p:nvSpPr>
          <p:spPr>
            <a:xfrm>
              <a:off x="152400" y="1752600"/>
              <a:ext cx="1426464" cy="38404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152400" y="2133600"/>
              <a:ext cx="1426464" cy="381000"/>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158238" y="2514600"/>
              <a:ext cx="1420625" cy="381000"/>
            </a:xfrm>
            <a:prstGeom prst="rect">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p:cNvSpPr/>
            <p:nvPr/>
          </p:nvSpPr>
          <p:spPr>
            <a:xfrm>
              <a:off x="158237" y="2895600"/>
              <a:ext cx="1420625" cy="413266"/>
            </a:xfrm>
            <a:prstGeom prst="rect">
              <a:avLst/>
            </a:pr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158236" y="3308866"/>
              <a:ext cx="1420627" cy="411480"/>
            </a:xfrm>
            <a:prstGeom prst="rect">
              <a:avLst/>
            </a:prstGeom>
            <a:solidFill>
              <a:schemeClr val="bg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52400" y="3720346"/>
              <a:ext cx="1426464" cy="384048"/>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152400" y="4104394"/>
              <a:ext cx="1426462" cy="391406"/>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146516" y="4495800"/>
              <a:ext cx="1432346" cy="381000"/>
            </a:xfrm>
            <a:prstGeom prst="rect">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158238" y="4876800"/>
              <a:ext cx="1420624" cy="381000"/>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146516" y="5257801"/>
              <a:ext cx="1432345" cy="381000"/>
            </a:xfrm>
            <a:prstGeom prst="rect">
              <a:avLst/>
            </a:prstGeom>
            <a:solidFill>
              <a:schemeClr val="tx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5" name="Table 4"/>
          <p:cNvGraphicFramePr>
            <a:graphicFrameLocks noGrp="1"/>
          </p:cNvGraphicFramePr>
          <p:nvPr>
            <p:extLst/>
          </p:nvPr>
        </p:nvGraphicFramePr>
        <p:xfrm>
          <a:off x="1676400" y="1649568"/>
          <a:ext cx="3124200" cy="4297621"/>
        </p:xfrm>
        <a:graphic>
          <a:graphicData uri="http://schemas.openxmlformats.org/drawingml/2006/table">
            <a:tbl>
              <a:tblPr/>
              <a:tblGrid>
                <a:gridCol w="1428206">
                  <a:extLst>
                    <a:ext uri="{9D8B030D-6E8A-4147-A177-3AD203B41FA5}">
                      <a16:colId xmlns:a16="http://schemas.microsoft.com/office/drawing/2014/main" val="20000"/>
                    </a:ext>
                  </a:extLst>
                </a:gridCol>
                <a:gridCol w="1695994">
                  <a:extLst>
                    <a:ext uri="{9D8B030D-6E8A-4147-A177-3AD203B41FA5}">
                      <a16:colId xmlns:a16="http://schemas.microsoft.com/office/drawing/2014/main" val="20001"/>
                    </a:ext>
                  </a:extLst>
                </a:gridCol>
              </a:tblGrid>
              <a:tr h="408371">
                <a:tc>
                  <a:txBody>
                    <a:bodyPr/>
                    <a:lstStyle/>
                    <a:p>
                      <a:pPr algn="ctr" fontAlgn="b"/>
                      <a:r>
                        <a:rPr lang="en-US" sz="2000" b="1" i="0" u="none" strike="noStrike" dirty="0">
                          <a:solidFill>
                            <a:srgbClr val="000000"/>
                          </a:solidFill>
                          <a:effectLst/>
                          <a:latin typeface="Calibri"/>
                        </a:rPr>
                        <a:t>Homolog</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a:rPr>
                        <a:t>Congeners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8925">
                <a:tc>
                  <a:txBody>
                    <a:bodyPr/>
                    <a:lstStyle/>
                    <a:p>
                      <a:pPr algn="ctr" fontAlgn="b"/>
                      <a:r>
                        <a:rPr lang="en-US" sz="1600" b="1" i="0" u="none" strike="noStrike" dirty="0">
                          <a:solidFill>
                            <a:srgbClr val="000000"/>
                          </a:solidFill>
                          <a:effectLst/>
                          <a:latin typeface="Calibri"/>
                        </a:rPr>
                        <a:t>mono</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8925">
                <a:tc>
                  <a:txBody>
                    <a:bodyPr/>
                    <a:lstStyle/>
                    <a:p>
                      <a:pPr algn="ctr" fontAlgn="b"/>
                      <a:r>
                        <a:rPr lang="en-US" sz="1600" b="1" i="0" u="none" strike="noStrike" dirty="0">
                          <a:solidFill>
                            <a:srgbClr val="000000"/>
                          </a:solidFill>
                          <a:effectLst/>
                          <a:latin typeface="Calibri"/>
                        </a:rPr>
                        <a:t>di</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88925">
                <a:tc>
                  <a:txBody>
                    <a:bodyPr/>
                    <a:lstStyle/>
                    <a:p>
                      <a:pPr algn="ctr" fontAlgn="b"/>
                      <a:r>
                        <a:rPr lang="en-US" sz="1600" b="1" i="0" u="none" strike="noStrike" dirty="0">
                          <a:solidFill>
                            <a:srgbClr val="000000"/>
                          </a:solidFill>
                          <a:effectLst/>
                          <a:latin typeface="Calibri"/>
                        </a:rPr>
                        <a:t>tri</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15-39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88925">
                <a:tc>
                  <a:txBody>
                    <a:bodyPr/>
                    <a:lstStyle/>
                    <a:p>
                      <a:pPr algn="ctr" fontAlgn="b"/>
                      <a:r>
                        <a:rPr lang="en-US" sz="1600" b="1" i="0" u="none" strike="noStrike" dirty="0">
                          <a:solidFill>
                            <a:srgbClr val="000000"/>
                          </a:solidFill>
                          <a:effectLst/>
                          <a:latin typeface="Calibri"/>
                        </a:rPr>
                        <a:t>tetra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40-81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88925">
                <a:tc>
                  <a:txBody>
                    <a:bodyPr/>
                    <a:lstStyle/>
                    <a:p>
                      <a:pPr algn="ctr" fontAlgn="b"/>
                      <a:r>
                        <a:rPr lang="en-US" sz="1600" b="1" i="0" u="none" strike="noStrike" dirty="0">
                          <a:solidFill>
                            <a:srgbClr val="000000"/>
                          </a:solidFill>
                          <a:effectLst/>
                          <a:latin typeface="Calibri"/>
                        </a:rPr>
                        <a:t>penta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82-127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88925">
                <a:tc>
                  <a:txBody>
                    <a:bodyPr/>
                    <a:lstStyle/>
                    <a:p>
                      <a:pPr algn="ctr" fontAlgn="b"/>
                      <a:r>
                        <a:rPr lang="en-US" sz="1600" b="1" i="0" u="none" strike="noStrike" dirty="0">
                          <a:solidFill>
                            <a:srgbClr val="000000"/>
                          </a:solidFill>
                          <a:effectLst/>
                          <a:latin typeface="Calibri"/>
                        </a:rPr>
                        <a:t>hexa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128-169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88925">
                <a:tc>
                  <a:txBody>
                    <a:bodyPr/>
                    <a:lstStyle/>
                    <a:p>
                      <a:pPr algn="ctr" fontAlgn="b"/>
                      <a:r>
                        <a:rPr lang="en-US" sz="1600" b="1" i="0" u="none" strike="noStrike" dirty="0">
                          <a:solidFill>
                            <a:srgbClr val="000000"/>
                          </a:solidFill>
                          <a:effectLst/>
                          <a:latin typeface="Calibri"/>
                        </a:rPr>
                        <a:t>hepta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170-193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88925">
                <a:tc>
                  <a:txBody>
                    <a:bodyPr/>
                    <a:lstStyle/>
                    <a:p>
                      <a:pPr algn="ctr" fontAlgn="b"/>
                      <a:r>
                        <a:rPr lang="en-US" sz="1600" b="1" i="0" u="none" strike="noStrike" dirty="0">
                          <a:solidFill>
                            <a:srgbClr val="000000"/>
                          </a:solidFill>
                          <a:effectLst/>
                          <a:latin typeface="Calibri"/>
                        </a:rPr>
                        <a:t>octa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194-205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88925">
                <a:tc>
                  <a:txBody>
                    <a:bodyPr/>
                    <a:lstStyle/>
                    <a:p>
                      <a:pPr algn="ctr" fontAlgn="b"/>
                      <a:r>
                        <a:rPr lang="en-US" sz="1600" b="1" i="0" u="none" strike="noStrike" dirty="0">
                          <a:solidFill>
                            <a:srgbClr val="000000"/>
                          </a:solidFill>
                          <a:effectLst/>
                          <a:latin typeface="Calibri"/>
                        </a:rPr>
                        <a:t>nona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206-208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88925">
                <a:tc>
                  <a:txBody>
                    <a:bodyPr/>
                    <a:lstStyle/>
                    <a:p>
                      <a:pPr algn="ctr" fontAlgn="b"/>
                      <a:r>
                        <a:rPr lang="en-US" sz="1600" b="1" i="0" u="none" strike="noStrike" dirty="0">
                          <a:solidFill>
                            <a:srgbClr val="000000"/>
                          </a:solidFill>
                          <a:effectLst/>
                          <a:latin typeface="Calibri"/>
                        </a:rPr>
                        <a:t>deca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8" name="Isosceles Triangle 7"/>
          <p:cNvSpPr/>
          <p:nvPr/>
        </p:nvSpPr>
        <p:spPr>
          <a:xfrm rot="15917719">
            <a:off x="4993711" y="1290760"/>
            <a:ext cx="914952" cy="1841934"/>
          </a:xfrm>
          <a:prstGeom prst="triangle">
            <a:avLst>
              <a:gd name="adj" fmla="val 13067"/>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98500" y="76200"/>
            <a:ext cx="9512300" cy="1143000"/>
          </a:xfrm>
        </p:spPr>
        <p:txBody>
          <a:bodyPr>
            <a:normAutofit/>
          </a:bodyPr>
          <a:lstStyle/>
          <a:p>
            <a:r>
              <a:rPr lang="en-US" sz="4000" dirty="0">
                <a:solidFill>
                  <a:schemeClr val="accent1"/>
                </a:solidFill>
              </a:rPr>
              <a:t>Congener vs Homolog vs Aroclor</a:t>
            </a:r>
          </a:p>
        </p:txBody>
      </p:sp>
      <p:pic>
        <p:nvPicPr>
          <p:cNvPr id="6" name="Picture 1" descr="C:\Working Files\Tox Contam_Remed Project\PCB Pictures\PCB 1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326446" y="1649568"/>
            <a:ext cx="1705250" cy="959203"/>
          </a:xfrm>
          <a:prstGeom prst="rect">
            <a:avLst/>
          </a:prstGeom>
          <a:solidFill>
            <a:srgbClr val="FFFFFF"/>
          </a:solidFill>
        </p:spPr>
      </p:pic>
      <p:sp>
        <p:nvSpPr>
          <p:cNvPr id="7" name="TextBox 6"/>
          <p:cNvSpPr txBox="1"/>
          <p:nvPr/>
        </p:nvSpPr>
        <p:spPr>
          <a:xfrm>
            <a:off x="6515217" y="2549548"/>
            <a:ext cx="1219200" cy="369332"/>
          </a:xfrm>
          <a:prstGeom prst="rect">
            <a:avLst/>
          </a:prstGeom>
          <a:noFill/>
        </p:spPr>
        <p:txBody>
          <a:bodyPr wrap="square" rtlCol="0">
            <a:spAutoFit/>
          </a:bodyPr>
          <a:lstStyle/>
          <a:p>
            <a:pPr fontAlgn="base">
              <a:spcBef>
                <a:spcPct val="0"/>
              </a:spcBef>
              <a:spcAft>
                <a:spcPct val="0"/>
              </a:spcAft>
            </a:pPr>
            <a:r>
              <a:rPr lang="en-US" b="1" dirty="0">
                <a:latin typeface="Arial" pitchFamily="34" charset="0"/>
              </a:rPr>
              <a:t>PCB 11 </a:t>
            </a:r>
          </a:p>
        </p:txBody>
      </p:sp>
      <p:grpSp>
        <p:nvGrpSpPr>
          <p:cNvPr id="31" name="Group 19"/>
          <p:cNvGrpSpPr/>
          <p:nvPr/>
        </p:nvGrpSpPr>
        <p:grpSpPr>
          <a:xfrm>
            <a:off x="4881716" y="3810000"/>
            <a:ext cx="5469566" cy="2895600"/>
            <a:chOff x="3352800" y="3505200"/>
            <a:chExt cx="5469566" cy="2895600"/>
          </a:xfrm>
        </p:grpSpPr>
        <p:pic>
          <p:nvPicPr>
            <p:cNvPr id="9" name="Picture 6" descr="http://theses.ulaval.ca/archimede/fichiers/25487/25487_49.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352800" y="3505200"/>
              <a:ext cx="5469566" cy="2895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927187" y="3581400"/>
              <a:ext cx="111413" cy="21336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038600" y="3581400"/>
              <a:ext cx="304800" cy="2133600"/>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4343400" y="3581400"/>
              <a:ext cx="459046" cy="2133600"/>
            </a:xfrm>
            <a:prstGeom prst="rect">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4800600" y="3581400"/>
              <a:ext cx="990600" cy="2133600"/>
            </a:xfrm>
            <a:prstGeom prst="rect">
              <a:avLst/>
            </a:pr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5791200" y="3581400"/>
              <a:ext cx="990600" cy="2133600"/>
            </a:xfrm>
            <a:prstGeom prst="rect">
              <a:avLst/>
            </a:prstGeom>
            <a:solidFill>
              <a:schemeClr val="bg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6781800" y="3581400"/>
              <a:ext cx="914400" cy="2133600"/>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7696200" y="3581400"/>
              <a:ext cx="652724" cy="2133600"/>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8348924" y="3581400"/>
              <a:ext cx="229523" cy="2133600"/>
            </a:xfrm>
            <a:prstGeom prst="rect">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8575388" y="3581400"/>
              <a:ext cx="73152" cy="2133600"/>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8648540" y="3581400"/>
              <a:ext cx="45720" cy="2133600"/>
            </a:xfrm>
            <a:prstGeom prst="rect">
              <a:avLst/>
            </a:prstGeom>
            <a:solidFill>
              <a:schemeClr val="tx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TextBox 2"/>
          <p:cNvSpPr txBox="1"/>
          <p:nvPr/>
        </p:nvSpPr>
        <p:spPr>
          <a:xfrm>
            <a:off x="7086600" y="3429000"/>
            <a:ext cx="1752600" cy="369332"/>
          </a:xfrm>
          <a:prstGeom prst="rect">
            <a:avLst/>
          </a:prstGeom>
          <a:noFill/>
        </p:spPr>
        <p:txBody>
          <a:bodyPr wrap="square" rtlCol="0">
            <a:spAutoFit/>
          </a:bodyPr>
          <a:lstStyle/>
          <a:p>
            <a:r>
              <a:rPr lang="en-US" b="1" dirty="0"/>
              <a:t>Aroclor 1260</a:t>
            </a:r>
          </a:p>
        </p:txBody>
      </p:sp>
      <p:sp>
        <p:nvSpPr>
          <p:cNvPr id="4" name="Slide Number Placeholder 3"/>
          <p:cNvSpPr>
            <a:spLocks noGrp="1"/>
          </p:cNvSpPr>
          <p:nvPr>
            <p:ph type="sldNum" sz="quarter" idx="4294967295"/>
          </p:nvPr>
        </p:nvSpPr>
        <p:spPr/>
        <p:txBody>
          <a:bodyPr/>
          <a:lstStyle/>
          <a:p>
            <a:fld id="{DDFB125F-4972-4179-9642-EB543C95A267}" type="slidenum">
              <a:rPr lang="en-US" smtClean="0"/>
              <a:pPr/>
              <a:t>6</a:t>
            </a:fld>
            <a:endParaRPr lang="en-US" dirty="0"/>
          </a:p>
        </p:txBody>
      </p:sp>
    </p:spTree>
    <p:extLst>
      <p:ext uri="{BB962C8B-B14F-4D97-AF65-F5344CB8AC3E}">
        <p14:creationId xmlns:p14="http://schemas.microsoft.com/office/powerpoint/2010/main" val="16691320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3827" y="-23648"/>
            <a:ext cx="8229600" cy="1143000"/>
          </a:xfrm>
        </p:spPr>
        <p:txBody>
          <a:bodyPr/>
          <a:lstStyle/>
          <a:p>
            <a:r>
              <a:rPr lang="en-US" dirty="0" smtClean="0">
                <a:solidFill>
                  <a:schemeClr val="bg1"/>
                </a:solidFill>
              </a:rPr>
              <a:t>PCB Analytical Methods</a:t>
            </a:r>
            <a:endParaRPr lang="en-US" dirty="0">
              <a:solidFill>
                <a:schemeClr val="bg1"/>
              </a:solidFill>
            </a:endParaRPr>
          </a:p>
        </p:txBody>
      </p:sp>
      <p:pic>
        <p:nvPicPr>
          <p:cNvPr id="6146" name="Picture 2" descr="C:\Users\ybs54396\Pictures\JamesRiver_ViewfromBelleIsle.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306504" y="1600200"/>
            <a:ext cx="4056697" cy="311718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4" cstate="screen">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val="0"/>
              </a:ext>
            </a:extLst>
          </a:blip>
          <a:srcRect/>
          <a:stretch>
            <a:fillRect/>
          </a:stretch>
        </p:blipFill>
        <p:spPr bwMode="auto">
          <a:xfrm>
            <a:off x="1736222" y="1598945"/>
            <a:ext cx="4054979" cy="311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5969877" y="762000"/>
            <a:ext cx="4650827" cy="4840014"/>
            <a:chOff x="4445876" y="2627586"/>
            <a:chExt cx="4650827" cy="4840014"/>
          </a:xfrm>
        </p:grpSpPr>
        <p:sp>
          <p:nvSpPr>
            <p:cNvPr id="8" name="Oval 7"/>
            <p:cNvSpPr/>
            <p:nvPr/>
          </p:nvSpPr>
          <p:spPr>
            <a:xfrm>
              <a:off x="4724400" y="3489000"/>
              <a:ext cx="4054979" cy="3117186"/>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Calibri"/>
              </a:endParaRPr>
            </a:p>
          </p:txBody>
        </p:sp>
        <p:sp>
          <p:nvSpPr>
            <p:cNvPr id="9" name="Freeform 8"/>
            <p:cNvSpPr/>
            <p:nvPr/>
          </p:nvSpPr>
          <p:spPr>
            <a:xfrm>
              <a:off x="4445876" y="2627586"/>
              <a:ext cx="4650827" cy="4840014"/>
            </a:xfrm>
            <a:custGeom>
              <a:avLst/>
              <a:gdLst>
                <a:gd name="connsiteX0" fmla="*/ 2159876 w 4650827"/>
                <a:gd name="connsiteY0" fmla="*/ 867104 h 4840014"/>
                <a:gd name="connsiteX1" fmla="*/ 1308538 w 4650827"/>
                <a:gd name="connsiteY1" fmla="*/ 1008993 h 4840014"/>
                <a:gd name="connsiteX2" fmla="*/ 756745 w 4650827"/>
                <a:gd name="connsiteY2" fmla="*/ 1387366 h 4840014"/>
                <a:gd name="connsiteX3" fmla="*/ 409903 w 4650827"/>
                <a:gd name="connsiteY3" fmla="*/ 1844566 h 4840014"/>
                <a:gd name="connsiteX4" fmla="*/ 252248 w 4650827"/>
                <a:gd name="connsiteY4" fmla="*/ 2412124 h 4840014"/>
                <a:gd name="connsiteX5" fmla="*/ 394138 w 4650827"/>
                <a:gd name="connsiteY5" fmla="*/ 2963918 h 4840014"/>
                <a:gd name="connsiteX6" fmla="*/ 677917 w 4650827"/>
                <a:gd name="connsiteY6" fmla="*/ 3373821 h 4840014"/>
                <a:gd name="connsiteX7" fmla="*/ 1024758 w 4650827"/>
                <a:gd name="connsiteY7" fmla="*/ 3657600 h 4840014"/>
                <a:gd name="connsiteX8" fmla="*/ 1418896 w 4650827"/>
                <a:gd name="connsiteY8" fmla="*/ 3831021 h 4840014"/>
                <a:gd name="connsiteX9" fmla="*/ 1828800 w 4650827"/>
                <a:gd name="connsiteY9" fmla="*/ 3941380 h 4840014"/>
                <a:gd name="connsiteX10" fmla="*/ 2286000 w 4650827"/>
                <a:gd name="connsiteY10" fmla="*/ 4020207 h 4840014"/>
                <a:gd name="connsiteX11" fmla="*/ 3247696 w 4650827"/>
                <a:gd name="connsiteY11" fmla="*/ 3846787 h 4840014"/>
                <a:gd name="connsiteX12" fmla="*/ 3909848 w 4650827"/>
                <a:gd name="connsiteY12" fmla="*/ 3421118 h 4840014"/>
                <a:gd name="connsiteX13" fmla="*/ 4240924 w 4650827"/>
                <a:gd name="connsiteY13" fmla="*/ 2995449 h 4840014"/>
                <a:gd name="connsiteX14" fmla="*/ 4382814 w 4650827"/>
                <a:gd name="connsiteY14" fmla="*/ 2490952 h 4840014"/>
                <a:gd name="connsiteX15" fmla="*/ 4303986 w 4650827"/>
                <a:gd name="connsiteY15" fmla="*/ 1954924 h 4840014"/>
                <a:gd name="connsiteX16" fmla="*/ 3972910 w 4650827"/>
                <a:gd name="connsiteY16" fmla="*/ 1481959 h 4840014"/>
                <a:gd name="connsiteX17" fmla="*/ 3578772 w 4650827"/>
                <a:gd name="connsiteY17" fmla="*/ 1166649 h 4840014"/>
                <a:gd name="connsiteX18" fmla="*/ 3105807 w 4650827"/>
                <a:gd name="connsiteY18" fmla="*/ 977462 h 4840014"/>
                <a:gd name="connsiteX19" fmla="*/ 2349062 w 4650827"/>
                <a:gd name="connsiteY19" fmla="*/ 867104 h 4840014"/>
                <a:gd name="connsiteX20" fmla="*/ 2301765 w 4650827"/>
                <a:gd name="connsiteY20" fmla="*/ 599090 h 4840014"/>
                <a:gd name="connsiteX21" fmla="*/ 4540469 w 4650827"/>
                <a:gd name="connsiteY21" fmla="*/ 0 h 4840014"/>
                <a:gd name="connsiteX22" fmla="*/ 4650827 w 4650827"/>
                <a:gd name="connsiteY22" fmla="*/ 4840014 h 4840014"/>
                <a:gd name="connsiteX23" fmla="*/ 0 w 4650827"/>
                <a:gd name="connsiteY23" fmla="*/ 4666593 h 4840014"/>
                <a:gd name="connsiteX24" fmla="*/ 63062 w 4650827"/>
                <a:gd name="connsiteY24" fmla="*/ 394138 h 4840014"/>
                <a:gd name="connsiteX25" fmla="*/ 2065283 w 4650827"/>
                <a:gd name="connsiteY25" fmla="*/ 299545 h 4840014"/>
                <a:gd name="connsiteX26" fmla="*/ 2317531 w 4650827"/>
                <a:gd name="connsiteY26" fmla="*/ 867104 h 484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50827" h="4840014">
                  <a:moveTo>
                    <a:pt x="2159876" y="867104"/>
                  </a:moveTo>
                  <a:lnTo>
                    <a:pt x="1308538" y="1008993"/>
                  </a:lnTo>
                  <a:lnTo>
                    <a:pt x="756745" y="1387366"/>
                  </a:lnTo>
                  <a:lnTo>
                    <a:pt x="409903" y="1844566"/>
                  </a:lnTo>
                  <a:lnTo>
                    <a:pt x="252248" y="2412124"/>
                  </a:lnTo>
                  <a:lnTo>
                    <a:pt x="394138" y="2963918"/>
                  </a:lnTo>
                  <a:lnTo>
                    <a:pt x="677917" y="3373821"/>
                  </a:lnTo>
                  <a:lnTo>
                    <a:pt x="1024758" y="3657600"/>
                  </a:lnTo>
                  <a:lnTo>
                    <a:pt x="1418896" y="3831021"/>
                  </a:lnTo>
                  <a:lnTo>
                    <a:pt x="1828800" y="3941380"/>
                  </a:lnTo>
                  <a:lnTo>
                    <a:pt x="2286000" y="4020207"/>
                  </a:lnTo>
                  <a:lnTo>
                    <a:pt x="3247696" y="3846787"/>
                  </a:lnTo>
                  <a:lnTo>
                    <a:pt x="3909848" y="3421118"/>
                  </a:lnTo>
                  <a:lnTo>
                    <a:pt x="4240924" y="2995449"/>
                  </a:lnTo>
                  <a:lnTo>
                    <a:pt x="4382814" y="2490952"/>
                  </a:lnTo>
                  <a:lnTo>
                    <a:pt x="4303986" y="1954924"/>
                  </a:lnTo>
                  <a:lnTo>
                    <a:pt x="3972910" y="1481959"/>
                  </a:lnTo>
                  <a:lnTo>
                    <a:pt x="3578772" y="1166649"/>
                  </a:lnTo>
                  <a:lnTo>
                    <a:pt x="3105807" y="977462"/>
                  </a:lnTo>
                  <a:lnTo>
                    <a:pt x="2349062" y="867104"/>
                  </a:lnTo>
                  <a:lnTo>
                    <a:pt x="2301765" y="599090"/>
                  </a:lnTo>
                  <a:lnTo>
                    <a:pt x="4540469" y="0"/>
                  </a:lnTo>
                  <a:lnTo>
                    <a:pt x="4650827" y="4840014"/>
                  </a:lnTo>
                  <a:lnTo>
                    <a:pt x="0" y="4666593"/>
                  </a:lnTo>
                  <a:lnTo>
                    <a:pt x="63062" y="394138"/>
                  </a:lnTo>
                  <a:lnTo>
                    <a:pt x="2065283" y="299545"/>
                  </a:lnTo>
                  <a:lnTo>
                    <a:pt x="2317531" y="867104"/>
                  </a:ln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Calibri"/>
              </a:endParaRPr>
            </a:p>
          </p:txBody>
        </p:sp>
      </p:grpSp>
      <p:grpSp>
        <p:nvGrpSpPr>
          <p:cNvPr id="12" name="Group 11"/>
          <p:cNvGrpSpPr/>
          <p:nvPr/>
        </p:nvGrpSpPr>
        <p:grpSpPr>
          <a:xfrm>
            <a:off x="1445174" y="762000"/>
            <a:ext cx="4650827" cy="4840014"/>
            <a:chOff x="4445876" y="2627586"/>
            <a:chExt cx="4650827" cy="4840014"/>
          </a:xfrm>
        </p:grpSpPr>
        <p:sp>
          <p:nvSpPr>
            <p:cNvPr id="13" name="Oval 12"/>
            <p:cNvSpPr/>
            <p:nvPr/>
          </p:nvSpPr>
          <p:spPr>
            <a:xfrm>
              <a:off x="4736924" y="3489000"/>
              <a:ext cx="4054979" cy="3117186"/>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Calibri"/>
              </a:endParaRPr>
            </a:p>
          </p:txBody>
        </p:sp>
        <p:sp>
          <p:nvSpPr>
            <p:cNvPr id="14" name="Freeform 13"/>
            <p:cNvSpPr/>
            <p:nvPr/>
          </p:nvSpPr>
          <p:spPr>
            <a:xfrm>
              <a:off x="4445876" y="2627586"/>
              <a:ext cx="4650827" cy="4840014"/>
            </a:xfrm>
            <a:custGeom>
              <a:avLst/>
              <a:gdLst>
                <a:gd name="connsiteX0" fmla="*/ 2159876 w 4650827"/>
                <a:gd name="connsiteY0" fmla="*/ 867104 h 4840014"/>
                <a:gd name="connsiteX1" fmla="*/ 1308538 w 4650827"/>
                <a:gd name="connsiteY1" fmla="*/ 1008993 h 4840014"/>
                <a:gd name="connsiteX2" fmla="*/ 756745 w 4650827"/>
                <a:gd name="connsiteY2" fmla="*/ 1387366 h 4840014"/>
                <a:gd name="connsiteX3" fmla="*/ 409903 w 4650827"/>
                <a:gd name="connsiteY3" fmla="*/ 1844566 h 4840014"/>
                <a:gd name="connsiteX4" fmla="*/ 252248 w 4650827"/>
                <a:gd name="connsiteY4" fmla="*/ 2412124 h 4840014"/>
                <a:gd name="connsiteX5" fmla="*/ 394138 w 4650827"/>
                <a:gd name="connsiteY5" fmla="*/ 2963918 h 4840014"/>
                <a:gd name="connsiteX6" fmla="*/ 677917 w 4650827"/>
                <a:gd name="connsiteY6" fmla="*/ 3373821 h 4840014"/>
                <a:gd name="connsiteX7" fmla="*/ 1024758 w 4650827"/>
                <a:gd name="connsiteY7" fmla="*/ 3657600 h 4840014"/>
                <a:gd name="connsiteX8" fmla="*/ 1418896 w 4650827"/>
                <a:gd name="connsiteY8" fmla="*/ 3831021 h 4840014"/>
                <a:gd name="connsiteX9" fmla="*/ 1828800 w 4650827"/>
                <a:gd name="connsiteY9" fmla="*/ 3941380 h 4840014"/>
                <a:gd name="connsiteX10" fmla="*/ 2286000 w 4650827"/>
                <a:gd name="connsiteY10" fmla="*/ 4020207 h 4840014"/>
                <a:gd name="connsiteX11" fmla="*/ 3247696 w 4650827"/>
                <a:gd name="connsiteY11" fmla="*/ 3846787 h 4840014"/>
                <a:gd name="connsiteX12" fmla="*/ 3909848 w 4650827"/>
                <a:gd name="connsiteY12" fmla="*/ 3421118 h 4840014"/>
                <a:gd name="connsiteX13" fmla="*/ 4240924 w 4650827"/>
                <a:gd name="connsiteY13" fmla="*/ 2995449 h 4840014"/>
                <a:gd name="connsiteX14" fmla="*/ 4382814 w 4650827"/>
                <a:gd name="connsiteY14" fmla="*/ 2490952 h 4840014"/>
                <a:gd name="connsiteX15" fmla="*/ 4303986 w 4650827"/>
                <a:gd name="connsiteY15" fmla="*/ 1954924 h 4840014"/>
                <a:gd name="connsiteX16" fmla="*/ 3972910 w 4650827"/>
                <a:gd name="connsiteY16" fmla="*/ 1481959 h 4840014"/>
                <a:gd name="connsiteX17" fmla="*/ 3578772 w 4650827"/>
                <a:gd name="connsiteY17" fmla="*/ 1166649 h 4840014"/>
                <a:gd name="connsiteX18" fmla="*/ 3105807 w 4650827"/>
                <a:gd name="connsiteY18" fmla="*/ 977462 h 4840014"/>
                <a:gd name="connsiteX19" fmla="*/ 2349062 w 4650827"/>
                <a:gd name="connsiteY19" fmla="*/ 867104 h 4840014"/>
                <a:gd name="connsiteX20" fmla="*/ 2301765 w 4650827"/>
                <a:gd name="connsiteY20" fmla="*/ 599090 h 4840014"/>
                <a:gd name="connsiteX21" fmla="*/ 4540469 w 4650827"/>
                <a:gd name="connsiteY21" fmla="*/ 0 h 4840014"/>
                <a:gd name="connsiteX22" fmla="*/ 4650827 w 4650827"/>
                <a:gd name="connsiteY22" fmla="*/ 4840014 h 4840014"/>
                <a:gd name="connsiteX23" fmla="*/ 0 w 4650827"/>
                <a:gd name="connsiteY23" fmla="*/ 4666593 h 4840014"/>
                <a:gd name="connsiteX24" fmla="*/ 63062 w 4650827"/>
                <a:gd name="connsiteY24" fmla="*/ 394138 h 4840014"/>
                <a:gd name="connsiteX25" fmla="*/ 2065283 w 4650827"/>
                <a:gd name="connsiteY25" fmla="*/ 299545 h 4840014"/>
                <a:gd name="connsiteX26" fmla="*/ 2317531 w 4650827"/>
                <a:gd name="connsiteY26" fmla="*/ 867104 h 484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50827" h="4840014">
                  <a:moveTo>
                    <a:pt x="2159876" y="867104"/>
                  </a:moveTo>
                  <a:lnTo>
                    <a:pt x="1308538" y="1008993"/>
                  </a:lnTo>
                  <a:lnTo>
                    <a:pt x="756745" y="1387366"/>
                  </a:lnTo>
                  <a:lnTo>
                    <a:pt x="409903" y="1844566"/>
                  </a:lnTo>
                  <a:lnTo>
                    <a:pt x="252248" y="2412124"/>
                  </a:lnTo>
                  <a:lnTo>
                    <a:pt x="394138" y="2963918"/>
                  </a:lnTo>
                  <a:lnTo>
                    <a:pt x="677917" y="3373821"/>
                  </a:lnTo>
                  <a:lnTo>
                    <a:pt x="1024758" y="3657600"/>
                  </a:lnTo>
                  <a:lnTo>
                    <a:pt x="1418896" y="3831021"/>
                  </a:lnTo>
                  <a:lnTo>
                    <a:pt x="1828800" y="3941380"/>
                  </a:lnTo>
                  <a:lnTo>
                    <a:pt x="2286000" y="4020207"/>
                  </a:lnTo>
                  <a:lnTo>
                    <a:pt x="3247696" y="3846787"/>
                  </a:lnTo>
                  <a:lnTo>
                    <a:pt x="3909848" y="3421118"/>
                  </a:lnTo>
                  <a:lnTo>
                    <a:pt x="4240924" y="2995449"/>
                  </a:lnTo>
                  <a:lnTo>
                    <a:pt x="4382814" y="2490952"/>
                  </a:lnTo>
                  <a:lnTo>
                    <a:pt x="4303986" y="1954924"/>
                  </a:lnTo>
                  <a:lnTo>
                    <a:pt x="3972910" y="1481959"/>
                  </a:lnTo>
                  <a:lnTo>
                    <a:pt x="3578772" y="1166649"/>
                  </a:lnTo>
                  <a:lnTo>
                    <a:pt x="3105807" y="977462"/>
                  </a:lnTo>
                  <a:lnTo>
                    <a:pt x="2349062" y="867104"/>
                  </a:lnTo>
                  <a:lnTo>
                    <a:pt x="2301765" y="599090"/>
                  </a:lnTo>
                  <a:lnTo>
                    <a:pt x="4540469" y="0"/>
                  </a:lnTo>
                  <a:lnTo>
                    <a:pt x="4650827" y="4840014"/>
                  </a:lnTo>
                  <a:lnTo>
                    <a:pt x="0" y="4666593"/>
                  </a:lnTo>
                  <a:lnTo>
                    <a:pt x="63062" y="394138"/>
                  </a:lnTo>
                  <a:lnTo>
                    <a:pt x="2065283" y="299545"/>
                  </a:lnTo>
                  <a:lnTo>
                    <a:pt x="2317531" y="867104"/>
                  </a:ln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latin typeface="Calibri"/>
              </a:endParaRPr>
            </a:p>
          </p:txBody>
        </p:sp>
      </p:grpSp>
      <p:sp>
        <p:nvSpPr>
          <p:cNvPr id="3" name="Content Placeholder 2"/>
          <p:cNvSpPr>
            <a:spLocks noGrp="1"/>
          </p:cNvSpPr>
          <p:nvPr>
            <p:ph idx="1"/>
          </p:nvPr>
        </p:nvSpPr>
        <p:spPr>
          <a:xfrm>
            <a:off x="1736222" y="4718641"/>
            <a:ext cx="4054979" cy="1753071"/>
          </a:xfrm>
        </p:spPr>
        <p:txBody>
          <a:bodyPr>
            <a:normAutofit fontScale="85000" lnSpcReduction="10000"/>
          </a:bodyPr>
          <a:lstStyle/>
          <a:p>
            <a:pPr marL="0" indent="0">
              <a:buNone/>
            </a:pPr>
            <a:r>
              <a:rPr lang="en-US" dirty="0" smtClean="0">
                <a:solidFill>
                  <a:schemeClr val="bg1"/>
                </a:solidFill>
              </a:rPr>
              <a:t>EPA Method 608</a:t>
            </a:r>
          </a:p>
          <a:p>
            <a:pPr marL="0" indent="0">
              <a:buNone/>
            </a:pPr>
            <a:r>
              <a:rPr lang="en-US" dirty="0" smtClean="0">
                <a:solidFill>
                  <a:schemeClr val="bg1"/>
                </a:solidFill>
              </a:rPr>
              <a:t>Detection Limit: 0.065 ug/L</a:t>
            </a:r>
          </a:p>
          <a:p>
            <a:pPr marL="0" indent="0">
              <a:buNone/>
            </a:pPr>
            <a:r>
              <a:rPr lang="en-US" dirty="0" smtClean="0">
                <a:solidFill>
                  <a:schemeClr val="bg1"/>
                </a:solidFill>
              </a:rPr>
              <a:t>7 Aroclors</a:t>
            </a:r>
            <a:br>
              <a:rPr lang="en-US" dirty="0" smtClean="0">
                <a:solidFill>
                  <a:schemeClr val="bg1"/>
                </a:solidFill>
              </a:rPr>
            </a:br>
            <a:r>
              <a:rPr lang="en-US" dirty="0" smtClean="0">
                <a:solidFill>
                  <a:schemeClr val="bg1"/>
                </a:solidFill>
              </a:rPr>
              <a:t>Underestimates tPCBs</a:t>
            </a:r>
            <a:endParaRPr lang="en-US" dirty="0">
              <a:solidFill>
                <a:schemeClr val="bg1"/>
              </a:solidFill>
            </a:endParaRPr>
          </a:p>
        </p:txBody>
      </p:sp>
      <p:sp>
        <p:nvSpPr>
          <p:cNvPr id="4" name="TextBox 3"/>
          <p:cNvSpPr txBox="1"/>
          <p:nvPr/>
        </p:nvSpPr>
        <p:spPr>
          <a:xfrm>
            <a:off x="6019800" y="4717387"/>
            <a:ext cx="4648200" cy="1769715"/>
          </a:xfrm>
          <a:prstGeom prst="rect">
            <a:avLst/>
          </a:prstGeom>
          <a:noFill/>
        </p:spPr>
        <p:txBody>
          <a:bodyPr wrap="square" rtlCol="0">
            <a:spAutoFit/>
          </a:bodyPr>
          <a:lstStyle/>
          <a:p>
            <a:pPr defTabSz="914400"/>
            <a:r>
              <a:rPr lang="en-US" sz="2700" dirty="0">
                <a:solidFill>
                  <a:prstClr val="white"/>
                </a:solidFill>
                <a:latin typeface="Calibri"/>
              </a:rPr>
              <a:t>EPA Method 1668</a:t>
            </a:r>
          </a:p>
          <a:p>
            <a:pPr defTabSz="914400"/>
            <a:r>
              <a:rPr lang="en-US" sz="2700" dirty="0">
                <a:solidFill>
                  <a:prstClr val="white"/>
                </a:solidFill>
                <a:latin typeface="Calibri"/>
              </a:rPr>
              <a:t>Detection Limit: </a:t>
            </a:r>
            <a:r>
              <a:rPr lang="en-US" sz="2800" dirty="0">
                <a:solidFill>
                  <a:prstClr val="white"/>
                </a:solidFill>
                <a:latin typeface="Calibri"/>
              </a:rPr>
              <a:t>0.000003 </a:t>
            </a:r>
            <a:r>
              <a:rPr lang="en-US" sz="2700" dirty="0">
                <a:solidFill>
                  <a:prstClr val="white"/>
                </a:solidFill>
                <a:latin typeface="Calibri"/>
              </a:rPr>
              <a:t>ug/L</a:t>
            </a:r>
          </a:p>
          <a:p>
            <a:pPr defTabSz="914400"/>
            <a:r>
              <a:rPr lang="en-US" sz="2700" dirty="0">
                <a:solidFill>
                  <a:prstClr val="white"/>
                </a:solidFill>
                <a:latin typeface="Calibri"/>
              </a:rPr>
              <a:t>209 Congeners</a:t>
            </a:r>
          </a:p>
          <a:p>
            <a:pPr defTabSz="914400"/>
            <a:r>
              <a:rPr lang="en-US" sz="2700" dirty="0">
                <a:solidFill>
                  <a:prstClr val="white"/>
                </a:solidFill>
                <a:latin typeface="Calibri"/>
              </a:rPr>
              <a:t>Accounts for weathering</a:t>
            </a:r>
          </a:p>
        </p:txBody>
      </p:sp>
      <p:sp>
        <p:nvSpPr>
          <p:cNvPr id="5" name="Slide Number Placeholder 4"/>
          <p:cNvSpPr>
            <a:spLocks noGrp="1"/>
          </p:cNvSpPr>
          <p:nvPr>
            <p:ph type="sldNum" sz="quarter" idx="12"/>
          </p:nvPr>
        </p:nvSpPr>
        <p:spPr/>
        <p:txBody>
          <a:bodyPr/>
          <a:lstStyle/>
          <a:p>
            <a:pPr defTabSz="914400"/>
            <a:fld id="{DDFB125F-4972-4179-9642-EB543C95A267}" type="slidenum">
              <a:rPr lang="en-US">
                <a:solidFill>
                  <a:prstClr val="black">
                    <a:tint val="75000"/>
                  </a:prstClr>
                </a:solidFill>
                <a:latin typeface="Calibri"/>
              </a:rPr>
              <a:pPr defTabSz="914400"/>
              <a:t>7</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974861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392594" y="-98616"/>
            <a:ext cx="8229600" cy="1474787"/>
          </a:xfrm>
        </p:spPr>
        <p:txBody>
          <a:bodyPr>
            <a:normAutofit/>
          </a:bodyPr>
          <a:lstStyle/>
          <a:p>
            <a:r>
              <a:rPr lang="en-US" sz="4000" b="1" dirty="0"/>
              <a:t>Toxics Substances Control Act (TSCA)</a:t>
            </a:r>
          </a:p>
        </p:txBody>
      </p:sp>
      <p:sp>
        <p:nvSpPr>
          <p:cNvPr id="67587" name="Rectangle 3"/>
          <p:cNvSpPr>
            <a:spLocks noGrp="1" noChangeArrowheads="1"/>
          </p:cNvSpPr>
          <p:nvPr>
            <p:ph type="body" idx="1"/>
          </p:nvPr>
        </p:nvSpPr>
        <p:spPr>
          <a:xfrm>
            <a:off x="1527243" y="1752601"/>
            <a:ext cx="9036995" cy="3822585"/>
          </a:xfrm>
        </p:spPr>
        <p:txBody>
          <a:bodyPr>
            <a:normAutofit/>
          </a:bodyPr>
          <a:lstStyle/>
          <a:p>
            <a:r>
              <a:rPr lang="en-US" dirty="0"/>
              <a:t>1976 Law regulates </a:t>
            </a:r>
            <a:r>
              <a:rPr lang="en-US" dirty="0" smtClean="0"/>
              <a:t>PCBs</a:t>
            </a:r>
            <a:endParaRPr lang="en-US" dirty="0"/>
          </a:p>
          <a:p>
            <a:pPr lvl="1"/>
            <a:r>
              <a:rPr lang="en-US" dirty="0"/>
              <a:t>Bans the manufacture, processing, use and distribution in commerce</a:t>
            </a:r>
          </a:p>
          <a:p>
            <a:pPr lvl="1"/>
            <a:r>
              <a:rPr lang="en-US" dirty="0"/>
              <a:t>Non-PCB Transformer defined as containing &lt; 50 ppm PCB</a:t>
            </a:r>
          </a:p>
          <a:p>
            <a:pPr lvl="1"/>
            <a:r>
              <a:rPr lang="en-US" dirty="0"/>
              <a:t>Inadvertent </a:t>
            </a:r>
            <a:r>
              <a:rPr lang="en-US" dirty="0" smtClean="0"/>
              <a:t>manufacture </a:t>
            </a:r>
            <a:r>
              <a:rPr lang="en-US" dirty="0"/>
              <a:t>of PCBs – products up to 50 ppm allowed to leave site as long as annual average is &lt; 25 </a:t>
            </a:r>
            <a:r>
              <a:rPr lang="en-US" dirty="0" smtClean="0"/>
              <a:t>ppm</a:t>
            </a:r>
          </a:p>
          <a:p>
            <a:pPr lvl="2"/>
            <a:r>
              <a:rPr lang="en-US" b="1" dirty="0" smtClean="0">
                <a:solidFill>
                  <a:srgbClr val="FF0000"/>
                </a:solidFill>
              </a:rPr>
              <a:t>Unintentional</a:t>
            </a:r>
            <a:r>
              <a:rPr lang="en-US" dirty="0" smtClean="0">
                <a:solidFill>
                  <a:srgbClr val="FF0000"/>
                </a:solidFill>
              </a:rPr>
              <a:t> </a:t>
            </a:r>
            <a:r>
              <a:rPr lang="en-US" dirty="0" smtClean="0"/>
              <a:t>by-products of manufacturing processes</a:t>
            </a:r>
            <a:endParaRPr lang="en-US" dirty="0"/>
          </a:p>
        </p:txBody>
      </p:sp>
      <p:pic>
        <p:nvPicPr>
          <p:cNvPr id="67588" name="Picture 4" descr="Non-PCB placard resiz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7294" y="4888001"/>
            <a:ext cx="998538" cy="991643"/>
          </a:xfrm>
          <a:prstGeom prst="rect">
            <a:avLst/>
          </a:prstGeom>
          <a:noFill/>
        </p:spPr>
      </p:pic>
      <p:sp>
        <p:nvSpPr>
          <p:cNvPr id="6" name="Rectangle 5"/>
          <p:cNvSpPr/>
          <p:nvPr/>
        </p:nvSpPr>
        <p:spPr>
          <a:xfrm>
            <a:off x="2374900" y="5664201"/>
            <a:ext cx="8686800" cy="430887"/>
          </a:xfrm>
          <a:prstGeom prst="rect">
            <a:avLst/>
          </a:prstGeom>
        </p:spPr>
        <p:txBody>
          <a:bodyPr wrap="square">
            <a:spAutoFit/>
          </a:bodyPr>
          <a:lstStyle/>
          <a:p>
            <a:r>
              <a:rPr lang="en-US" sz="2200" b="1" dirty="0">
                <a:solidFill>
                  <a:schemeClr val="accent2">
                    <a:lumMod val="50000"/>
                  </a:schemeClr>
                </a:solidFill>
              </a:rPr>
              <a:t>50 ppm</a:t>
            </a:r>
            <a:r>
              <a:rPr lang="en-US" sz="2200" b="1" baseline="30000" dirty="0">
                <a:solidFill>
                  <a:schemeClr val="accent2">
                    <a:lumMod val="50000"/>
                  </a:schemeClr>
                </a:solidFill>
              </a:rPr>
              <a:t>  </a:t>
            </a:r>
            <a:r>
              <a:rPr lang="en-US" sz="2200" b="1" dirty="0">
                <a:solidFill>
                  <a:schemeClr val="accent2">
                    <a:lumMod val="50000"/>
                  </a:schemeClr>
                </a:solidFill>
              </a:rPr>
              <a:t>compared to DEQ’s WQC - 6.4 X 10</a:t>
            </a:r>
            <a:r>
              <a:rPr lang="en-US" sz="2200" b="1" baseline="30000" dirty="0">
                <a:solidFill>
                  <a:schemeClr val="accent2">
                    <a:lumMod val="50000"/>
                  </a:schemeClr>
                </a:solidFill>
              </a:rPr>
              <a:t>-7 </a:t>
            </a:r>
            <a:r>
              <a:rPr lang="en-US" sz="2200" b="1" dirty="0">
                <a:solidFill>
                  <a:schemeClr val="accent2">
                    <a:lumMod val="50000"/>
                  </a:schemeClr>
                </a:solidFill>
              </a:rPr>
              <a:t>ppm (0.00000064) </a:t>
            </a:r>
            <a:endParaRPr lang="en-US" sz="2200" b="1" baseline="30000" dirty="0">
              <a:solidFill>
                <a:schemeClr val="accent2">
                  <a:lumMod val="50000"/>
                </a:schemeClr>
              </a:solidFill>
            </a:endParaRPr>
          </a:p>
        </p:txBody>
      </p:sp>
      <p:pic>
        <p:nvPicPr>
          <p:cNvPr id="7" name="Picture 1" descr="C:\Working Files\Tox Contam_Remed Project\PCB Pictures\Non_PCB dielectric flui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4974" y="999741"/>
            <a:ext cx="1461869" cy="1186774"/>
          </a:xfrm>
          <a:prstGeom prst="rect">
            <a:avLst/>
          </a:prstGeom>
          <a:noFill/>
        </p:spPr>
      </p:pic>
      <p:sp>
        <p:nvSpPr>
          <p:cNvPr id="2" name="Slide Number Placeholder 1"/>
          <p:cNvSpPr>
            <a:spLocks noGrp="1"/>
          </p:cNvSpPr>
          <p:nvPr>
            <p:ph type="sldNum" sz="quarter" idx="4294967295"/>
          </p:nvPr>
        </p:nvSpPr>
        <p:spPr/>
        <p:txBody>
          <a:bodyPr/>
          <a:lstStyle/>
          <a:p>
            <a:fld id="{DDFB125F-4972-4179-9642-EB543C95A267}" type="slidenum">
              <a:rPr lang="en-US" smtClean="0"/>
              <a:pPr/>
              <a:t>8</a:t>
            </a:fld>
            <a:endParaRPr lang="en-US" dirty="0"/>
          </a:p>
        </p:txBody>
      </p:sp>
    </p:spTree>
    <p:extLst>
      <p:ext uri="{BB962C8B-B14F-4D97-AF65-F5344CB8AC3E}">
        <p14:creationId xmlns:p14="http://schemas.microsoft.com/office/powerpoint/2010/main" val="3604025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85" y="2382930"/>
            <a:ext cx="7782361" cy="4475070"/>
          </a:xfrm>
          <a:prstGeom prst="rect">
            <a:avLst/>
          </a:prstGeom>
          <a:noFill/>
          <a:ln w="9525">
            <a:noFill/>
            <a:miter lim="800000"/>
            <a:headEnd/>
            <a:tailEnd/>
          </a:ln>
        </p:spPr>
      </p:pic>
      <p:pic>
        <p:nvPicPr>
          <p:cNvPr id="1136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975" y="103564"/>
            <a:ext cx="7071816" cy="2279366"/>
          </a:xfrm>
          <a:prstGeom prst="rect">
            <a:avLst/>
          </a:prstGeom>
          <a:noFill/>
          <a:ln w="9525">
            <a:noFill/>
            <a:miter lim="800000"/>
            <a:headEnd/>
            <a:tailEnd/>
          </a:ln>
        </p:spPr>
      </p:pic>
      <p:sp>
        <p:nvSpPr>
          <p:cNvPr id="9" name="Text Placeholder 8"/>
          <p:cNvSpPr>
            <a:spLocks noGrp="1"/>
          </p:cNvSpPr>
          <p:nvPr>
            <p:ph type="body" sz="half" idx="1"/>
          </p:nvPr>
        </p:nvSpPr>
        <p:spPr>
          <a:xfrm>
            <a:off x="8178146" y="2382930"/>
            <a:ext cx="3124200" cy="4475071"/>
          </a:xfrm>
        </p:spPr>
        <p:txBody>
          <a:bodyPr/>
          <a:lstStyle/>
          <a:p>
            <a:r>
              <a:rPr lang="en-US" sz="3200" dirty="0" smtClean="0"/>
              <a:t>Examples of Other products tested</a:t>
            </a:r>
          </a:p>
          <a:p>
            <a:pPr lvl="1"/>
            <a:r>
              <a:rPr lang="en-US" sz="2800" dirty="0" smtClean="0"/>
              <a:t>Pennzoil SAE5W-30</a:t>
            </a:r>
          </a:p>
          <a:p>
            <a:pPr lvl="1"/>
            <a:r>
              <a:rPr lang="en-US" sz="2800" dirty="0" err="1" smtClean="0"/>
              <a:t>Valvoline</a:t>
            </a:r>
            <a:r>
              <a:rPr lang="en-US" sz="2800" dirty="0" smtClean="0"/>
              <a:t> Full Synthetic</a:t>
            </a:r>
          </a:p>
          <a:p>
            <a:pPr lvl="1"/>
            <a:r>
              <a:rPr lang="en-US" sz="2800" dirty="0" smtClean="0"/>
              <a:t>Road paint</a:t>
            </a:r>
          </a:p>
          <a:p>
            <a:pPr lvl="1"/>
            <a:endParaRPr lang="en-US" dirty="0" smtClean="0"/>
          </a:p>
          <a:p>
            <a:pPr lvl="1"/>
            <a:endParaRPr lang="en-US" dirty="0"/>
          </a:p>
        </p:txBody>
      </p:sp>
      <p:pic>
        <p:nvPicPr>
          <p:cNvPr id="113668" name="Picture 4"/>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tretch>
            <a:fillRect/>
          </a:stretch>
        </p:blipFill>
        <p:spPr bwMode="auto">
          <a:xfrm>
            <a:off x="7888108" y="358389"/>
            <a:ext cx="3550008" cy="1882632"/>
          </a:xfrm>
          <a:prstGeom prst="rect">
            <a:avLst/>
          </a:prstGeom>
          <a:noFill/>
          <a:ln w="9525">
            <a:noFill/>
            <a:miter lim="800000"/>
            <a:headEnd/>
            <a:tailEnd/>
          </a:ln>
        </p:spPr>
      </p:pic>
      <p:pic>
        <p:nvPicPr>
          <p:cNvPr id="11366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3000" y="2382931"/>
            <a:ext cx="2519460" cy="1855696"/>
          </a:xfrm>
          <a:prstGeom prst="rect">
            <a:avLst/>
          </a:prstGeom>
          <a:noFill/>
          <a:ln w="9525">
            <a:solidFill>
              <a:schemeClr val="bg1"/>
            </a:solidFill>
            <a:miter lim="800000"/>
            <a:headEnd/>
            <a:tailEnd/>
          </a:ln>
        </p:spPr>
      </p:pic>
      <p:sp>
        <p:nvSpPr>
          <p:cNvPr id="11" name="TextBox 10"/>
          <p:cNvSpPr txBox="1"/>
          <p:nvPr/>
        </p:nvSpPr>
        <p:spPr>
          <a:xfrm>
            <a:off x="8763000" y="1066800"/>
            <a:ext cx="1524000" cy="369332"/>
          </a:xfrm>
          <a:prstGeom prst="rect">
            <a:avLst/>
          </a:prstGeom>
          <a:noFill/>
        </p:spPr>
        <p:txBody>
          <a:bodyPr wrap="square" rtlCol="0">
            <a:spAutoFit/>
          </a:bodyPr>
          <a:lstStyle/>
          <a:p>
            <a:r>
              <a:rPr lang="en-US" dirty="0">
                <a:solidFill>
                  <a:schemeClr val="bg1"/>
                </a:solidFill>
              </a:rPr>
              <a:t>March 2015</a:t>
            </a:r>
          </a:p>
        </p:txBody>
      </p:sp>
      <p:pic>
        <p:nvPicPr>
          <p:cNvPr id="2050" name="Picture 2" descr="L:\Telecommute Days\Sept 2018\Sept 20, 2018\download.jpg"/>
          <p:cNvPicPr>
            <a:picLocks noChangeAspect="1" noChangeArrowheads="1"/>
          </p:cNvPicPr>
          <p:nvPr/>
        </p:nvPicPr>
        <p:blipFill>
          <a:blip r:embed="rId6" cstate="print"/>
          <a:srcRect/>
          <a:stretch>
            <a:fillRect/>
          </a:stretch>
        </p:blipFill>
        <p:spPr bwMode="auto">
          <a:xfrm>
            <a:off x="6043710" y="4370296"/>
            <a:ext cx="1428750" cy="914400"/>
          </a:xfrm>
          <a:prstGeom prst="rect">
            <a:avLst/>
          </a:prstGeom>
          <a:noFill/>
        </p:spPr>
      </p:pic>
      <p:pic>
        <p:nvPicPr>
          <p:cNvPr id="2051"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39225" y="695325"/>
            <a:ext cx="1247775"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047961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Q PPT Template2019.potx" id="{A6C04ACF-9990-4E55-BF95-93242254EF5D}" vid="{A771141E-8139-42B4-B0F6-FA1069C44468}"/>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DEQ PPT Template2019 (2)</Template>
  <TotalTime>833</TotalTime>
  <Words>1963</Words>
  <Application>Microsoft Office PowerPoint</Application>
  <PresentationFormat>Widescreen</PresentationFormat>
  <Paragraphs>323</Paragraphs>
  <Slides>31</Slides>
  <Notes>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31</vt:i4>
      </vt:variant>
    </vt:vector>
  </HeadingPairs>
  <TitlesOfParts>
    <vt:vector size="37" baseType="lpstr">
      <vt:lpstr>Arial</vt:lpstr>
      <vt:lpstr>Calibri</vt:lpstr>
      <vt:lpstr>Calibri Light</vt:lpstr>
      <vt:lpstr>Wingdings</vt:lpstr>
      <vt:lpstr>Office Theme</vt:lpstr>
      <vt:lpstr>1_Office Theme</vt:lpstr>
      <vt:lpstr>PowerPoint Presentation</vt:lpstr>
      <vt:lpstr>PCB TMDLs in Virginia - Development and Implementation </vt:lpstr>
      <vt:lpstr>Outline</vt:lpstr>
      <vt:lpstr>PowerPoint Presentation</vt:lpstr>
      <vt:lpstr>PowerPoint Presentation</vt:lpstr>
      <vt:lpstr>Congener vs Homolog vs Aroclor</vt:lpstr>
      <vt:lpstr>PCB Analytical Methods</vt:lpstr>
      <vt:lpstr>Toxics Substances Control Act (TSCA)</vt:lpstr>
      <vt:lpstr>PowerPoint Presentation</vt:lpstr>
      <vt:lpstr>VA Water Quality Criterion-Total PCBs</vt:lpstr>
      <vt:lpstr>Site Specific Endpoint BAF (New River PCB TMDL)</vt:lpstr>
      <vt:lpstr>PowerPoint Presentation</vt:lpstr>
      <vt:lpstr>TMDL Source Category – Point Sources</vt:lpstr>
      <vt:lpstr>TMDL Category – Non-Point Sources (Contaminated Sites)</vt:lpstr>
      <vt:lpstr>New River PCB TMDL (2018) </vt:lpstr>
      <vt:lpstr>PCB TMDL - Lower New River </vt:lpstr>
      <vt:lpstr>PowerPoint Presentation</vt:lpstr>
      <vt:lpstr>VPDES Point Sources</vt:lpstr>
      <vt:lpstr>Point Source/Nonpoint Source -   “fingerprinting”</vt:lpstr>
      <vt:lpstr>Fingerprinting Methods</vt:lpstr>
      <vt:lpstr>Staunton R. Sediment   - Textile Mill PCB Signature - </vt:lpstr>
      <vt:lpstr>Staunton River – Textile Mill Treatment Ponds</vt:lpstr>
      <vt:lpstr>Staunton River – Textile Mill</vt:lpstr>
      <vt:lpstr>Point Source PMP Guidance</vt:lpstr>
      <vt:lpstr>Non-Point Source Approach  </vt:lpstr>
      <vt:lpstr>Funding Options</vt:lpstr>
      <vt:lpstr>TMDL - Contaminated Sites</vt:lpstr>
      <vt:lpstr>U.S. Navy PCB Monitoring (2011-2012)</vt:lpstr>
      <vt:lpstr>Norfolk Naval Station</vt:lpstr>
      <vt:lpstr>Possible BMPs</vt:lpstr>
      <vt:lpstr>Thank You!</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VITA Program</dc:creator>
  <cp:lastModifiedBy>VITA Program</cp:lastModifiedBy>
  <cp:revision>52</cp:revision>
  <dcterms:created xsi:type="dcterms:W3CDTF">2019-10-07T15:28:26Z</dcterms:created>
  <dcterms:modified xsi:type="dcterms:W3CDTF">2019-10-09T12:23:53Z</dcterms:modified>
</cp:coreProperties>
</file>