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9" r:id="rId10"/>
    <p:sldId id="266" r:id="rId11"/>
    <p:sldId id="267" r:id="rId12"/>
    <p:sldId id="268" r:id="rId13"/>
    <p:sldId id="264" r:id="rId14"/>
    <p:sldId id="265" r:id="rId15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1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378383DF-92AA-4F5B-875C-C884FE89F114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EC9A3F05-F9AC-4CCF-B2F8-A5994859AC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05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34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646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1764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302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349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87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554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03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47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78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5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42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25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1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10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9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90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Update on HAB Communications Plan and USEPA RARE Grant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5260455"/>
            <a:ext cx="8915399" cy="1126283"/>
          </a:xfrm>
        </p:spPr>
        <p:txBody>
          <a:bodyPr>
            <a:noAutofit/>
          </a:bodyPr>
          <a:lstStyle/>
          <a:p>
            <a:r>
              <a:rPr lang="en-US" sz="2000" b="1" dirty="0" smtClean="0"/>
              <a:t>ORSANCO Technical Committee Meeting</a:t>
            </a:r>
          </a:p>
          <a:p>
            <a:r>
              <a:rPr lang="en-US" sz="2000" b="1" dirty="0" smtClean="0"/>
              <a:t>October 8-9, 2019</a:t>
            </a:r>
          </a:p>
          <a:p>
            <a:r>
              <a:rPr lang="en-US" sz="2000" b="1" dirty="0" smtClean="0"/>
              <a:t>Agenda Items 4a and 4b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622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USEPA RARE Grant Phase 1 (Completed)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Phase 1 Goal:  Collect, manage, and analyze existing water quality data from the Ohio River and tributaries.  Derive a risk characterization tool using routinely acquired water quality and hydrologic data.</a:t>
            </a:r>
          </a:p>
          <a:p>
            <a:r>
              <a:rPr lang="en-US" sz="2400" b="1" dirty="0" smtClean="0"/>
              <a:t>Focused on </a:t>
            </a:r>
            <a:r>
              <a:rPr lang="en-US" sz="2400" b="1" dirty="0" smtClean="0"/>
              <a:t>stage/flow </a:t>
            </a:r>
            <a:r>
              <a:rPr lang="en-US" sz="2400" b="1" dirty="0" smtClean="0"/>
              <a:t>gages for easiest demonstration of potential.</a:t>
            </a:r>
          </a:p>
          <a:p>
            <a:r>
              <a:rPr lang="en-US" sz="2400" b="1" dirty="0" smtClean="0"/>
              <a:t>NWS collected stage data and determined that gages at the </a:t>
            </a:r>
            <a:r>
              <a:rPr lang="en-US" sz="2400" b="1" dirty="0" err="1" smtClean="0"/>
              <a:t>tailwater</a:t>
            </a:r>
            <a:r>
              <a:rPr lang="en-US" sz="2400" b="1" dirty="0" smtClean="0"/>
              <a:t> of dams best represent pool level.</a:t>
            </a:r>
          </a:p>
          <a:p>
            <a:r>
              <a:rPr lang="en-US" sz="2400" b="1" dirty="0" smtClean="0"/>
              <a:t>Phase 1 funds were used for statistical analysis of the existing water quality data.</a:t>
            </a:r>
          </a:p>
        </p:txBody>
      </p:sp>
    </p:spTree>
    <p:extLst>
      <p:ext uri="{BB962C8B-B14F-4D97-AF65-F5344CB8AC3E}">
        <p14:creationId xmlns:p14="http://schemas.microsoft.com/office/powerpoint/2010/main" val="199499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USEPA RARE Grant Phase 2 (Completed)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42226"/>
            <a:ext cx="8915400" cy="377762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Phase 2 grant submitted by Region 3 also involved Regions 4 and 5.  </a:t>
            </a:r>
          </a:p>
          <a:p>
            <a:pPr lvl="1"/>
            <a:r>
              <a:rPr lang="en-US" sz="2400" b="1" dirty="0"/>
              <a:t>1) </a:t>
            </a:r>
            <a:r>
              <a:rPr lang="en-US" sz="2400" b="1" dirty="0" smtClean="0"/>
              <a:t>Identified </a:t>
            </a:r>
            <a:r>
              <a:rPr lang="en-US" sz="2400" b="1" dirty="0"/>
              <a:t>the most statistically significant water quality, hydrological, land use, </a:t>
            </a:r>
            <a:r>
              <a:rPr lang="en-US" sz="2400" b="1" dirty="0" smtClean="0"/>
              <a:t>and </a:t>
            </a:r>
            <a:r>
              <a:rPr lang="en-US" sz="2400" b="1" dirty="0"/>
              <a:t>climate parameters that influence </a:t>
            </a:r>
            <a:r>
              <a:rPr lang="en-US" sz="2400" b="1" dirty="0" err="1"/>
              <a:t>CyanoHABs</a:t>
            </a:r>
            <a:r>
              <a:rPr lang="en-US" sz="2400" b="1" dirty="0"/>
              <a:t> in the Ohio River watershed; and </a:t>
            </a:r>
          </a:p>
          <a:p>
            <a:pPr lvl="1"/>
            <a:r>
              <a:rPr lang="en-US" sz="2400" b="1" dirty="0" smtClean="0"/>
              <a:t>Developed a Risk Characterization Tool that compares the current water level patterns to 2015 to identify the risk of a repeat bloom.</a:t>
            </a:r>
          </a:p>
          <a:p>
            <a:pPr lvl="1"/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2337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48" y="589394"/>
            <a:ext cx="12199248" cy="5424616"/>
          </a:xfrm>
        </p:spPr>
      </p:pic>
    </p:spTree>
    <p:extLst>
      <p:ext uri="{BB962C8B-B14F-4D97-AF65-F5344CB8AC3E}">
        <p14:creationId xmlns:p14="http://schemas.microsoft.com/office/powerpoint/2010/main" val="655426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USEPA RARE Grant Phase 3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33271"/>
            <a:ext cx="8915400" cy="3777622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Anticipated Scope</a:t>
            </a:r>
          </a:p>
          <a:p>
            <a:pPr lvl="1"/>
            <a:r>
              <a:rPr lang="en-US" sz="2000" b="1" dirty="0" smtClean="0"/>
              <a:t>Activate remaining flow sites (no data is currently available for the areas impacted by the on-going HAB)</a:t>
            </a:r>
          </a:p>
          <a:p>
            <a:pPr lvl="1"/>
            <a:r>
              <a:rPr lang="en-US" sz="2000" b="1" dirty="0" smtClean="0"/>
              <a:t>Develop a second model that considers just the low flow time (more likely to predict the current HAB)</a:t>
            </a:r>
            <a:endParaRPr lang="en-US" sz="1800" b="1" dirty="0" smtClean="0"/>
          </a:p>
          <a:p>
            <a:pPr lvl="1"/>
            <a:r>
              <a:rPr lang="en-US" sz="2000" b="1" dirty="0" smtClean="0"/>
              <a:t>Integrate ORSANCO datasondes onto main page</a:t>
            </a:r>
          </a:p>
          <a:p>
            <a:pPr lvl="1"/>
            <a:r>
              <a:rPr lang="en-US" sz="2000" b="1" dirty="0" smtClean="0"/>
              <a:t>Integrate Marshall University datasondes onto main page</a:t>
            </a:r>
          </a:p>
          <a:p>
            <a:pPr lvl="1"/>
            <a:r>
              <a:rPr lang="en-US" sz="2000" b="1" dirty="0" smtClean="0"/>
              <a:t>Statistical support for data collected as part of the WV 604b project</a:t>
            </a:r>
          </a:p>
          <a:p>
            <a:pPr lvl="1"/>
            <a:r>
              <a:rPr lang="en-US" sz="2000" b="1" dirty="0" smtClean="0"/>
              <a:t>Several other minor improvements</a:t>
            </a:r>
          </a:p>
          <a:p>
            <a:r>
              <a:rPr lang="en-US" sz="2400" b="1" dirty="0" smtClean="0"/>
              <a:t>No start date yet but should be soon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581113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/>
              <a:t>Questions?</a:t>
            </a:r>
            <a:endParaRPr lang="en-US" sz="4000" b="1" dirty="0"/>
          </a:p>
        </p:txBody>
      </p:sp>
      <p:pic>
        <p:nvPicPr>
          <p:cNvPr id="5" name="Picture 4" descr="image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2901" y="2829697"/>
            <a:ext cx="9365955" cy="252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614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/>
              <a:t>HAB Monitoring, Response and Communications Plan</a:t>
            </a:r>
            <a:endParaRPr lang="en-US" sz="4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Originally written after the 2015 HAB event</a:t>
            </a:r>
          </a:p>
          <a:p>
            <a:r>
              <a:rPr lang="en-US" sz="2800" b="1" dirty="0" smtClean="0"/>
              <a:t>Changes in drinking water and recreation standards</a:t>
            </a:r>
          </a:p>
          <a:p>
            <a:r>
              <a:rPr lang="en-US" sz="2800" b="1" dirty="0" smtClean="0"/>
              <a:t>Review to see if it still meets the States needs</a:t>
            </a:r>
            <a:endParaRPr lang="en-US" sz="2800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0763872"/>
              </p:ext>
            </p:extLst>
          </p:nvPr>
        </p:nvGraphicFramePr>
        <p:xfrm>
          <a:off x="7490608" y="2126222"/>
          <a:ext cx="3528328" cy="45892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Acrobat Document" r:id="rId3" imgW="5829199" imgH="7543800" progId="Acrobat.Document.11">
                  <p:embed/>
                </p:oleObj>
              </mc:Choice>
              <mc:Fallback>
                <p:oleObj name="Acrobat Document" r:id="rId3" imgW="5829199" imgH="754380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90608" y="2126222"/>
                        <a:ext cx="3528328" cy="45892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3021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322189"/>
            <a:ext cx="8911687" cy="128089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Finished Drinking Water Advisories</a:t>
            </a:r>
            <a:endParaRPr lang="en-US" sz="40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06467" y="1331346"/>
            <a:ext cx="8915400" cy="3777622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May 2015 USEPA published drinking water health advisories for </a:t>
            </a:r>
            <a:r>
              <a:rPr lang="en-US" sz="2400" b="1" dirty="0" err="1" smtClean="0"/>
              <a:t>Microcystin</a:t>
            </a:r>
            <a:r>
              <a:rPr lang="en-US" sz="2400" b="1" dirty="0" smtClean="0"/>
              <a:t> and </a:t>
            </a:r>
            <a:r>
              <a:rPr lang="en-US" sz="2400" b="1" dirty="0" err="1" smtClean="0"/>
              <a:t>Cylindrospermopsin</a:t>
            </a:r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/>
              <a:t>Some States also have </a:t>
            </a:r>
            <a:r>
              <a:rPr lang="en-US" sz="2400" b="1" dirty="0" err="1" smtClean="0"/>
              <a:t>Anatoxin</a:t>
            </a:r>
            <a:r>
              <a:rPr lang="en-US" sz="2400" b="1" dirty="0" smtClean="0"/>
              <a:t>-a and </a:t>
            </a:r>
            <a:r>
              <a:rPr lang="en-US" sz="2400" b="1" dirty="0" err="1" smtClean="0"/>
              <a:t>Saxitoxin</a:t>
            </a:r>
            <a:r>
              <a:rPr lang="en-US" sz="2400" b="1" dirty="0" smtClean="0"/>
              <a:t> advisory levels</a:t>
            </a:r>
          </a:p>
          <a:p>
            <a:r>
              <a:rPr lang="en-US" sz="2400" b="1" dirty="0" smtClean="0"/>
              <a:t>Ohio has a Do Not Use advisory level that is based on their recreational guidelines</a:t>
            </a:r>
          </a:p>
          <a:p>
            <a:r>
              <a:rPr lang="en-US" sz="2400" b="1" dirty="0" smtClean="0"/>
              <a:t>This section will be updated to reflect all States Drinking Water Advisories</a:t>
            </a:r>
            <a:endParaRPr lang="en-US" sz="2400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490172"/>
              </p:ext>
            </p:extLst>
          </p:nvPr>
        </p:nvGraphicFramePr>
        <p:xfrm>
          <a:off x="2589212" y="2555926"/>
          <a:ext cx="8127999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Threshold (</a:t>
                      </a:r>
                      <a:r>
                        <a:rPr lang="en-US" dirty="0" err="1" smtClean="0"/>
                        <a:t>ug</a:t>
                      </a:r>
                      <a:r>
                        <a:rPr lang="en-US" dirty="0" smtClean="0"/>
                        <a:t>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Microcystin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Cylindrospermopsin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Children under 6 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Children</a:t>
                      </a:r>
                      <a:r>
                        <a:rPr lang="en-US" baseline="0" dirty="0" smtClean="0"/>
                        <a:t> over 6 years and adults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0662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Recreational Water Quality Criteria</a:t>
            </a:r>
            <a:endParaRPr lang="en-US" sz="4000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89212" y="1535502"/>
            <a:ext cx="8915400" cy="5132717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In 2016 only Ohio had Recreational Water Quality Criteria</a:t>
            </a:r>
          </a:p>
          <a:p>
            <a:r>
              <a:rPr lang="en-US" sz="2800" b="1" dirty="0" smtClean="0"/>
              <a:t>Currently all States have criteria as well as USEPA (handout)</a:t>
            </a:r>
          </a:p>
          <a:p>
            <a:pPr lvl="1"/>
            <a:r>
              <a:rPr lang="en-US" sz="2400" b="1" dirty="0" smtClean="0"/>
              <a:t>All have </a:t>
            </a:r>
            <a:r>
              <a:rPr lang="en-US" sz="2400" b="1" dirty="0" err="1" smtClean="0"/>
              <a:t>Microcystin</a:t>
            </a:r>
            <a:r>
              <a:rPr lang="en-US" sz="2400" b="1" dirty="0" smtClean="0"/>
              <a:t> and </a:t>
            </a:r>
            <a:r>
              <a:rPr lang="en-US" sz="2400" b="1" dirty="0" err="1" smtClean="0"/>
              <a:t>Cylindrospermopsin</a:t>
            </a:r>
            <a:endParaRPr lang="en-US" sz="2400" b="1" dirty="0" smtClean="0"/>
          </a:p>
          <a:p>
            <a:pPr lvl="1"/>
            <a:r>
              <a:rPr lang="en-US" sz="2400" b="1" dirty="0" smtClean="0"/>
              <a:t>Some States have </a:t>
            </a:r>
            <a:r>
              <a:rPr lang="en-US" sz="2400" b="1" dirty="0" err="1" smtClean="0"/>
              <a:t>Anatoxin</a:t>
            </a:r>
            <a:r>
              <a:rPr lang="en-US" sz="2400" b="1" dirty="0" smtClean="0"/>
              <a:t>-a and </a:t>
            </a:r>
            <a:r>
              <a:rPr lang="en-US" sz="2400" b="1" dirty="0" err="1" smtClean="0"/>
              <a:t>Saxitoxin</a:t>
            </a:r>
            <a:endParaRPr lang="en-US" sz="2400" b="1" dirty="0" smtClean="0"/>
          </a:p>
          <a:p>
            <a:pPr lvl="1"/>
            <a:r>
              <a:rPr lang="en-US" sz="2400" b="1" dirty="0" smtClean="0"/>
              <a:t>Indiana includes dog recreation criteria</a:t>
            </a:r>
          </a:p>
          <a:p>
            <a:r>
              <a:rPr lang="en-US" sz="2800" b="1" dirty="0" smtClean="0"/>
              <a:t>Plan will be amended to reflect these changes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26280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ORSANCO Role in Advisories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ORSANCO’s role is to provide information so that State resource managers can advise the public concerning use of the Ohio River</a:t>
            </a:r>
          </a:p>
          <a:p>
            <a:r>
              <a:rPr lang="en-US" sz="2800" b="1" dirty="0" smtClean="0"/>
              <a:t>ORSANCO will not issue recreation advisories</a:t>
            </a:r>
          </a:p>
          <a:p>
            <a:r>
              <a:rPr lang="en-US" sz="2800" b="1" dirty="0" smtClean="0"/>
              <a:t>ORSANCO will not issue “Do Not Drink” advisories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99445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/>
              <a:t>Monitoring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b="1" dirty="0" smtClean="0"/>
              <a:t>This section will be updated to include the additional HAB monitoring stations at Markland L&amp;D and Newburgh L&amp;D which were installed in July 2019 as well as the availability of data from Marshall University on Greenup L&amp;D and RC Byrd L&amp;D</a:t>
            </a:r>
          </a:p>
          <a:p>
            <a:r>
              <a:rPr lang="en-US" sz="2600" b="1" dirty="0" smtClean="0"/>
              <a:t>New satellite imagery capabilities are available (Sentinel 2) which provides higher resolution coverage of the Ohio River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1006371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Sampling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77994"/>
            <a:ext cx="8915400" cy="3777622"/>
          </a:xfrm>
        </p:spPr>
        <p:txBody>
          <a:bodyPr>
            <a:noAutofit/>
          </a:bodyPr>
          <a:lstStyle/>
          <a:p>
            <a:r>
              <a:rPr lang="en-US" sz="2600" b="1" dirty="0" smtClean="0"/>
              <a:t>ORSANCO’s goal is to identify HABs and determine the geographic extent</a:t>
            </a:r>
          </a:p>
          <a:p>
            <a:r>
              <a:rPr lang="en-US" sz="2600" b="1" dirty="0" smtClean="0"/>
              <a:t>ORSANCO will coordinate with the States to ensure adequate sampling coverage of on-going HABs</a:t>
            </a:r>
          </a:p>
          <a:p>
            <a:r>
              <a:rPr lang="en-US" sz="2600" b="1" dirty="0" smtClean="0"/>
              <a:t>Samples will be screened using in-house resources.  Samples collected for making management decisions will be sent to a certified laboratory identified by the States</a:t>
            </a:r>
          </a:p>
          <a:p>
            <a:r>
              <a:rPr lang="en-US" sz="2600" b="1" dirty="0" smtClean="0"/>
              <a:t>Final lab data will be posted on ORSANCO’s website</a:t>
            </a:r>
          </a:p>
          <a:p>
            <a:r>
              <a:rPr lang="en-US" sz="2600" b="1" dirty="0" smtClean="0"/>
              <a:t>No anticipated changes pending a review of the 2019 HAB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834047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Communications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443493"/>
            <a:ext cx="8915400" cy="3777622"/>
          </a:xfrm>
        </p:spPr>
        <p:txBody>
          <a:bodyPr>
            <a:noAutofit/>
          </a:bodyPr>
          <a:lstStyle/>
          <a:p>
            <a:r>
              <a:rPr lang="en-US" sz="2600" b="1" dirty="0" smtClean="0"/>
              <a:t>When an algae bloom is identified on the Ohio River ORSANCO will inform the Primary Contacts and Water Users Advisory (whether or not it is a HAB)</a:t>
            </a:r>
          </a:p>
          <a:p>
            <a:r>
              <a:rPr lang="en-US" sz="2600" b="1" dirty="0" smtClean="0"/>
              <a:t>When a HAB is identified ORSANCO will convene a weekly conference call to:</a:t>
            </a:r>
          </a:p>
          <a:p>
            <a:pPr lvl="1"/>
            <a:r>
              <a:rPr lang="en-US" sz="2200" b="1" dirty="0" smtClean="0"/>
              <a:t>Discuss sampling results</a:t>
            </a:r>
          </a:p>
          <a:p>
            <a:pPr lvl="1"/>
            <a:r>
              <a:rPr lang="en-US" sz="2200" b="1" dirty="0" smtClean="0"/>
              <a:t>Coordinate State/ORSANCO crews for follow-up sampling</a:t>
            </a:r>
          </a:p>
          <a:p>
            <a:pPr lvl="1"/>
            <a:r>
              <a:rPr lang="en-US" sz="2200" b="1" dirty="0" smtClean="0"/>
              <a:t>Identify laboratories for sample analysis</a:t>
            </a:r>
          </a:p>
          <a:p>
            <a:pPr lvl="1"/>
            <a:r>
              <a:rPr lang="en-US" sz="2200" b="1" dirty="0" smtClean="0"/>
              <a:t>Identify the need for advisories</a:t>
            </a:r>
            <a:endParaRPr lang="en-US" sz="2200" dirty="0"/>
          </a:p>
          <a:p>
            <a:r>
              <a:rPr lang="en-US" sz="2600" b="1" dirty="0"/>
              <a:t>No anticipated changes pending a review of the 2019 HAB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15614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or Comments?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5278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2204</TotalTime>
  <Words>667</Words>
  <Application>Microsoft Office PowerPoint</Application>
  <PresentationFormat>Widescreen</PresentationFormat>
  <Paragraphs>74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Wingdings 3</vt:lpstr>
      <vt:lpstr>Wisp</vt:lpstr>
      <vt:lpstr>Acrobat Document</vt:lpstr>
      <vt:lpstr>Update on HAB Communications Plan and USEPA RARE Grant</vt:lpstr>
      <vt:lpstr>HAB Monitoring, Response and Communications Plan</vt:lpstr>
      <vt:lpstr>Finished Drinking Water Advisories</vt:lpstr>
      <vt:lpstr>Recreational Water Quality Criteria</vt:lpstr>
      <vt:lpstr>ORSANCO Role in Advisories</vt:lpstr>
      <vt:lpstr>Monitoring</vt:lpstr>
      <vt:lpstr>Sampling</vt:lpstr>
      <vt:lpstr>Communications</vt:lpstr>
      <vt:lpstr>Questions or Comments?</vt:lpstr>
      <vt:lpstr>USEPA RARE Grant Phase 1 (Completed)</vt:lpstr>
      <vt:lpstr>USEPA RARE Grant Phase 2 (Completed)</vt:lpstr>
      <vt:lpstr>PowerPoint Presentation</vt:lpstr>
      <vt:lpstr>USEPA RARE Grant Phase 3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Youngstrom</dc:creator>
  <cp:lastModifiedBy>Sam Dinkins</cp:lastModifiedBy>
  <cp:revision>69</cp:revision>
  <cp:lastPrinted>2019-02-11T19:38:04Z</cp:lastPrinted>
  <dcterms:created xsi:type="dcterms:W3CDTF">2018-06-01T18:17:09Z</dcterms:created>
  <dcterms:modified xsi:type="dcterms:W3CDTF">2019-10-08T15:24:02Z</dcterms:modified>
</cp:coreProperties>
</file>