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58" r:id="rId10"/>
    <p:sldId id="259" r:id="rId11"/>
    <p:sldId id="269" r:id="rId12"/>
    <p:sldId id="270" r:id="rId13"/>
    <p:sldId id="260" r:id="rId14"/>
    <p:sldId id="267" r:id="rId15"/>
    <p:sldId id="268" r:id="rId16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31CC73C-BBA3-431E-8259-01BCDC94CD4F}" type="datetimeFigureOut">
              <a:rPr lang="en-US" smtClean="0"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8CE6EC5-D4BC-4722-91BB-DDC2CA237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64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sanco.org/data/harmful-algae-bloom-data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Harmful Algae Blooms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Agenda Items 4 a-d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22322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Response and Communications Plan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b="1" dirty="0" smtClean="0"/>
              <a:t>No major changes for 2017</a:t>
            </a:r>
          </a:p>
          <a:p>
            <a:r>
              <a:rPr lang="en-US" sz="2000" b="1" dirty="0" smtClean="0"/>
              <a:t>Surveillance </a:t>
            </a:r>
            <a:r>
              <a:rPr lang="en-US" sz="2000" b="1" dirty="0" smtClean="0"/>
              <a:t>Monitoring</a:t>
            </a:r>
          </a:p>
          <a:p>
            <a:pPr lvl="1"/>
            <a:r>
              <a:rPr lang="en-US" sz="1800" b="1" dirty="0" smtClean="0"/>
              <a:t>Field crews in New Cumberland, </a:t>
            </a:r>
            <a:r>
              <a:rPr lang="en-US" sz="1800" b="1" dirty="0" err="1" smtClean="0"/>
              <a:t>Meldahl</a:t>
            </a:r>
            <a:r>
              <a:rPr lang="en-US" sz="1800" b="1" dirty="0" smtClean="0"/>
              <a:t>, Newburgh, Smithland Pools.  Bimonthly sampling in July and September at 15 main stem and 14 tributary locations.</a:t>
            </a:r>
          </a:p>
          <a:p>
            <a:pPr lvl="1"/>
            <a:r>
              <a:rPr lang="en-US" sz="1800" b="1" dirty="0" smtClean="0"/>
              <a:t>Corps of Engineers district offices and Lock &amp; Dam operators</a:t>
            </a:r>
          </a:p>
          <a:p>
            <a:pPr lvl="1"/>
            <a:r>
              <a:rPr lang="en-US" sz="1800" b="1" dirty="0" smtClean="0"/>
              <a:t>Water utilities</a:t>
            </a:r>
          </a:p>
          <a:p>
            <a:r>
              <a:rPr lang="en-US" sz="2000" b="1" dirty="0" smtClean="0"/>
              <a:t>Satellite imagery</a:t>
            </a:r>
          </a:p>
          <a:p>
            <a:r>
              <a:rPr lang="en-US" sz="2000" b="1" dirty="0" smtClean="0"/>
              <a:t>Datasondes at Pike Island and </a:t>
            </a:r>
            <a:r>
              <a:rPr lang="en-US" sz="2000" b="1" dirty="0" err="1" smtClean="0"/>
              <a:t>Meldahl</a:t>
            </a:r>
            <a:r>
              <a:rPr lang="en-US" sz="2000" b="1" dirty="0" smtClean="0"/>
              <a:t> L&amp;D’s</a:t>
            </a:r>
          </a:p>
          <a:p>
            <a:pPr lvl="1"/>
            <a:r>
              <a:rPr lang="en-US" sz="1800" b="1" dirty="0" smtClean="0"/>
              <a:t>Samples collected 2/month.  Algae enumeration, chlorophyll, nutrients.</a:t>
            </a:r>
            <a:endParaRPr lang="en-US" sz="18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099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Response and Communications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/>
              <a:t>Sampling</a:t>
            </a:r>
          </a:p>
          <a:p>
            <a:pPr lvl="1"/>
            <a:r>
              <a:rPr lang="en-US" sz="1800" b="1" dirty="0" smtClean="0"/>
              <a:t>Define the extent.</a:t>
            </a:r>
          </a:p>
          <a:p>
            <a:pPr lvl="1"/>
            <a:r>
              <a:rPr lang="en-US" sz="1800" b="1" dirty="0" smtClean="0"/>
              <a:t>“Coordinate with the States to ensure adequate coverage of on-going HABs.”</a:t>
            </a:r>
          </a:p>
          <a:p>
            <a:r>
              <a:rPr lang="en-US" sz="2000" b="1" dirty="0" smtClean="0"/>
              <a:t>Sample Results</a:t>
            </a:r>
          </a:p>
          <a:p>
            <a:pPr lvl="1"/>
            <a:r>
              <a:rPr lang="en-US" sz="1800" b="1" dirty="0" smtClean="0"/>
              <a:t>Act as a repository for all data.  </a:t>
            </a:r>
            <a:r>
              <a:rPr lang="en-US" sz="1800" b="1" dirty="0"/>
              <a:t>Posted to </a:t>
            </a:r>
            <a:r>
              <a:rPr lang="en-US" sz="1800" b="1" dirty="0" smtClean="0">
                <a:hlinkClick r:id="rId2"/>
              </a:rPr>
              <a:t>www.orsanco.org/data/harmful-algae-bloom-data</a:t>
            </a:r>
            <a:r>
              <a:rPr lang="en-US" sz="1800" b="1" dirty="0" smtClean="0"/>
              <a:t>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276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Response and Communications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 smtClean="0"/>
              <a:t>Communication</a:t>
            </a:r>
          </a:p>
          <a:p>
            <a:pPr lvl="1"/>
            <a:r>
              <a:rPr lang="en-US" sz="1800" b="1" dirty="0" smtClean="0"/>
              <a:t>Inform Primary Contacts and Water Users of any algae bloom.</a:t>
            </a:r>
          </a:p>
          <a:p>
            <a:pPr lvl="1"/>
            <a:r>
              <a:rPr lang="en-US" sz="1800" b="1" dirty="0" smtClean="0"/>
              <a:t>During HAB will convene weekly conference calls.</a:t>
            </a:r>
          </a:p>
          <a:p>
            <a:pPr lvl="1"/>
            <a:r>
              <a:rPr lang="en-US" sz="1800" b="1" dirty="0" smtClean="0"/>
              <a:t>Weekly updates to Primary Contacts, Water Users, Health Departments, Commissioners.  Other groups will be updated as they are identified (NGO’s, other State/Federal Agencies).</a:t>
            </a:r>
          </a:p>
          <a:p>
            <a:pPr lvl="1"/>
            <a:r>
              <a:rPr lang="en-US" sz="1800" b="1" dirty="0" smtClean="0"/>
              <a:t>Media contacts will be routed to the appropriate agency.  ORSANCO will provide general information.  Questions about recreation advisories or water utilities will be referred to the appropriate State.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151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Ohio River HABs Monitoring Network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000" b="1" dirty="0" smtClean="0"/>
              <a:t>ORSANCO</a:t>
            </a:r>
          </a:p>
          <a:p>
            <a:pPr lvl="1"/>
            <a:r>
              <a:rPr lang="en-US" sz="1800" b="1" dirty="0" smtClean="0"/>
              <a:t>Pike Island L&amp;D (ORM 84.2</a:t>
            </a:r>
            <a:r>
              <a:rPr lang="en-US" sz="1800" b="1" dirty="0" smtClean="0"/>
              <a:t>) &amp; </a:t>
            </a:r>
            <a:r>
              <a:rPr lang="en-US" sz="1800" b="1" dirty="0" err="1" smtClean="0"/>
              <a:t>Meldahl</a:t>
            </a:r>
            <a:r>
              <a:rPr lang="en-US" sz="1800" b="1" dirty="0" smtClean="0"/>
              <a:t> </a:t>
            </a:r>
            <a:r>
              <a:rPr lang="en-US" sz="1800" b="1" dirty="0" smtClean="0"/>
              <a:t>L&amp;D (ORM 436.2)</a:t>
            </a:r>
          </a:p>
          <a:p>
            <a:pPr lvl="1"/>
            <a:r>
              <a:rPr lang="en-US" sz="1800" b="1" dirty="0" smtClean="0"/>
              <a:t>Datasonde with Temp, pH, Turbidity, Conductivity, DO, </a:t>
            </a:r>
            <a:r>
              <a:rPr lang="en-US" sz="1800" b="1" dirty="0" err="1" smtClean="0"/>
              <a:t>phycocyanin</a:t>
            </a:r>
            <a:r>
              <a:rPr lang="en-US" sz="1800" b="1" dirty="0" smtClean="0"/>
              <a:t>, Chlorophyll </a:t>
            </a:r>
            <a:r>
              <a:rPr lang="en-US" sz="1800" b="1" i="1" dirty="0" smtClean="0"/>
              <a:t>a</a:t>
            </a:r>
            <a:r>
              <a:rPr lang="en-US" sz="1800" b="1" dirty="0" smtClean="0"/>
              <a:t>.  Real-time data available on our Harmful Algae Bloom Data web page</a:t>
            </a:r>
          </a:p>
          <a:p>
            <a:pPr lvl="1"/>
            <a:r>
              <a:rPr lang="en-US" sz="1800" b="1" dirty="0" smtClean="0"/>
              <a:t>Samples collected twice per month.  Analysis:  TP, N/N-N, Am-N, TKN. Chlorophyll, Algae enumeration</a:t>
            </a:r>
          </a:p>
          <a:p>
            <a:r>
              <a:rPr lang="en-US" sz="2000" b="1" dirty="0" smtClean="0"/>
              <a:t>FORE</a:t>
            </a:r>
          </a:p>
          <a:p>
            <a:pPr lvl="1"/>
            <a:r>
              <a:rPr lang="en-US" sz="1800" b="1" dirty="0" smtClean="0"/>
              <a:t>Queen City Riverboats (ORM 468)</a:t>
            </a:r>
          </a:p>
          <a:p>
            <a:pPr lvl="1"/>
            <a:r>
              <a:rPr lang="en-US" sz="1800" b="1" dirty="0" smtClean="0"/>
              <a:t>Datasonde with </a:t>
            </a:r>
            <a:r>
              <a:rPr lang="en-US" sz="1800" b="1" dirty="0"/>
              <a:t>Temp, pH, Turbidity, Conductivity, DO, </a:t>
            </a:r>
            <a:r>
              <a:rPr lang="en-US" sz="1800" b="1" dirty="0" err="1" smtClean="0"/>
              <a:t>phycocyanin</a:t>
            </a:r>
            <a:r>
              <a:rPr lang="en-US" sz="1800" b="1" dirty="0" smtClean="0"/>
              <a:t>.  Data downloaded once per week</a:t>
            </a:r>
          </a:p>
          <a:p>
            <a:pPr lvl="1"/>
            <a:r>
              <a:rPr lang="en-US" sz="1800" b="1" dirty="0" smtClean="0"/>
              <a:t>Algae enumeration once per week</a:t>
            </a:r>
          </a:p>
          <a:p>
            <a:pPr lvl="1"/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59663" y="2126456"/>
            <a:ext cx="3778250" cy="3778250"/>
          </a:xfrm>
        </p:spPr>
      </p:pic>
    </p:spTree>
    <p:extLst>
      <p:ext uri="{BB962C8B-B14F-4D97-AF65-F5344CB8AC3E}">
        <p14:creationId xmlns:p14="http://schemas.microsoft.com/office/powerpoint/2010/main" val="3818933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Ohio River HABs Monitoring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endParaRPr lang="en-US" dirty="0"/>
          </a:p>
          <a:p>
            <a:r>
              <a:rPr lang="en-US" sz="2000" b="1" dirty="0"/>
              <a:t>Marshall University</a:t>
            </a:r>
          </a:p>
          <a:p>
            <a:pPr lvl="1"/>
            <a:r>
              <a:rPr lang="en-US" sz="1800" b="1" dirty="0"/>
              <a:t>RC Byrd L&amp;D (</a:t>
            </a:r>
            <a:r>
              <a:rPr lang="en-US" sz="1800" b="1" dirty="0" smtClean="0"/>
              <a:t>ORM 279.2)</a:t>
            </a:r>
            <a:endParaRPr lang="en-US" sz="1800" b="1" dirty="0"/>
          </a:p>
          <a:p>
            <a:pPr lvl="1"/>
            <a:r>
              <a:rPr lang="en-US" sz="1800" b="1" dirty="0"/>
              <a:t>Greenup L&amp;D (</a:t>
            </a:r>
            <a:r>
              <a:rPr lang="en-US" sz="1800" b="1" dirty="0" smtClean="0"/>
              <a:t>ORM 341)</a:t>
            </a:r>
            <a:endParaRPr lang="en-US" sz="1800" b="1" dirty="0"/>
          </a:p>
          <a:p>
            <a:pPr lvl="1"/>
            <a:r>
              <a:rPr lang="en-US" sz="1800" b="1" dirty="0"/>
              <a:t>Datasonde with Temp, pH, Turbidity, Conductivity, DO, </a:t>
            </a:r>
            <a:r>
              <a:rPr lang="en-US" sz="1800" b="1" dirty="0" err="1"/>
              <a:t>phycocyanin</a:t>
            </a:r>
            <a:r>
              <a:rPr lang="en-US" sz="1800" b="1" dirty="0"/>
              <a:t>, Chlorophyll a. </a:t>
            </a:r>
            <a:r>
              <a:rPr lang="en-US" sz="1800" b="1" dirty="0" smtClean="0"/>
              <a:t>  Real-time data available on ORSANCOs Harmful Algae Bloom web page.</a:t>
            </a:r>
            <a:endParaRPr lang="en-US" sz="1800" b="1" dirty="0"/>
          </a:p>
          <a:p>
            <a:r>
              <a:rPr lang="en-US" sz="2000" b="1" dirty="0" smtClean="0"/>
              <a:t>Thomas More College</a:t>
            </a:r>
          </a:p>
          <a:p>
            <a:pPr lvl="1"/>
            <a:r>
              <a:rPr lang="en-US" sz="1800" b="1" dirty="0" smtClean="0"/>
              <a:t>Field Station (ORM </a:t>
            </a:r>
            <a:r>
              <a:rPr lang="en-US" sz="1800" b="1" dirty="0" smtClean="0"/>
              <a:t>450)</a:t>
            </a:r>
            <a:endParaRPr lang="en-US" sz="1800" b="1" dirty="0" smtClean="0"/>
          </a:p>
          <a:p>
            <a:pPr lvl="1"/>
            <a:r>
              <a:rPr lang="en-US" sz="1800" b="1" dirty="0" smtClean="0"/>
              <a:t>Datasonde with </a:t>
            </a:r>
            <a:r>
              <a:rPr lang="en-US" b="1" dirty="0"/>
              <a:t>Temp, pH, Turbidity, Conductivity, DO, </a:t>
            </a:r>
            <a:r>
              <a:rPr lang="en-US" b="1" dirty="0" err="1"/>
              <a:t>phycocyanin</a:t>
            </a:r>
            <a:r>
              <a:rPr lang="en-US" b="1" dirty="0"/>
              <a:t>, Chlorophyll 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840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3" r="18649" b="38502"/>
          <a:stretch/>
        </p:blipFill>
        <p:spPr>
          <a:xfrm>
            <a:off x="4374293" y="1639330"/>
            <a:ext cx="4209534" cy="4876899"/>
          </a:xfrm>
        </p:spPr>
      </p:pic>
    </p:spTree>
    <p:extLst>
      <p:ext uri="{BB962C8B-B14F-4D97-AF65-F5344CB8AC3E}">
        <p14:creationId xmlns:p14="http://schemas.microsoft.com/office/powerpoint/2010/main" val="268643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Lessons Learned Whitepaper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b="1" dirty="0" smtClean="0"/>
              <a:t>HAB began Aug 19, 2015</a:t>
            </a:r>
          </a:p>
          <a:p>
            <a:r>
              <a:rPr lang="en-US" sz="2400" b="1" dirty="0" smtClean="0"/>
              <a:t>Last advisory lifted November 3, 2015</a:t>
            </a:r>
          </a:p>
          <a:p>
            <a:r>
              <a:rPr lang="en-US" sz="2400" b="1" dirty="0" smtClean="0"/>
              <a:t>Continuous extent from mile 84.2 to 720.7</a:t>
            </a:r>
          </a:p>
          <a:p>
            <a:pPr lvl="1"/>
            <a:r>
              <a:rPr lang="en-US" sz="2000" b="1" dirty="0" smtClean="0"/>
              <a:t>Some visible patches as far as 791</a:t>
            </a:r>
          </a:p>
          <a:p>
            <a:r>
              <a:rPr lang="en-US" sz="2400" b="1" dirty="0" smtClean="0"/>
              <a:t>This document consolidates all of the “after action” reports, changes, and improvements made following the HAB.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91375" y="2577042"/>
            <a:ext cx="4313238" cy="287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9131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Communications and Coordination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Issues</a:t>
            </a:r>
          </a:p>
          <a:p>
            <a:pPr lvl="1"/>
            <a:r>
              <a:rPr lang="en-US" sz="1800" b="1" dirty="0" smtClean="0"/>
              <a:t>Sample crew coordination</a:t>
            </a:r>
          </a:p>
          <a:p>
            <a:pPr lvl="1"/>
            <a:r>
              <a:rPr lang="en-US" sz="1800" b="1" dirty="0" smtClean="0"/>
              <a:t>Issuance of recreation advisories</a:t>
            </a:r>
          </a:p>
          <a:p>
            <a:pPr lvl="1"/>
            <a:r>
              <a:rPr lang="en-US" sz="1800" b="1" dirty="0" smtClean="0"/>
              <a:t>Laboratory identification</a:t>
            </a:r>
          </a:p>
          <a:p>
            <a:pPr lvl="1"/>
            <a:r>
              <a:rPr lang="en-US" sz="1800" b="1" dirty="0" smtClean="0"/>
              <a:t>External communications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Solutions</a:t>
            </a:r>
          </a:p>
          <a:p>
            <a:pPr lvl="1"/>
            <a:r>
              <a:rPr lang="en-US" sz="1800" b="1" dirty="0"/>
              <a:t>Weekly conference calls with State and Federal Agencies</a:t>
            </a:r>
          </a:p>
          <a:p>
            <a:pPr lvl="1"/>
            <a:r>
              <a:rPr lang="en-US" sz="1800" b="1" dirty="0"/>
              <a:t>Numerous email groups</a:t>
            </a:r>
          </a:p>
          <a:p>
            <a:pPr lvl="1"/>
            <a:r>
              <a:rPr lang="en-US" sz="1800" b="1" dirty="0"/>
              <a:t>Media interview request routing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85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Sampling Goals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b="1" dirty="0" smtClean="0"/>
              <a:t>Issues</a:t>
            </a:r>
          </a:p>
          <a:p>
            <a:pPr lvl="1"/>
            <a:r>
              <a:rPr lang="en-US" sz="1800" b="1" dirty="0" smtClean="0"/>
              <a:t>Management  </a:t>
            </a:r>
          </a:p>
          <a:p>
            <a:pPr lvl="2"/>
            <a:r>
              <a:rPr lang="en-US" b="1" dirty="0" smtClean="0"/>
              <a:t>Track </a:t>
            </a:r>
            <a:r>
              <a:rPr lang="en-US" b="1" dirty="0" smtClean="0"/>
              <a:t>extent of </a:t>
            </a:r>
            <a:r>
              <a:rPr lang="en-US" b="1" dirty="0" smtClean="0"/>
              <a:t>bloom</a:t>
            </a:r>
          </a:p>
          <a:p>
            <a:pPr lvl="2"/>
            <a:r>
              <a:rPr lang="en-US" b="1" dirty="0" smtClean="0"/>
              <a:t>water </a:t>
            </a:r>
            <a:r>
              <a:rPr lang="en-US" b="1" dirty="0" smtClean="0"/>
              <a:t>treatment </a:t>
            </a:r>
            <a:r>
              <a:rPr lang="en-US" b="1" dirty="0" smtClean="0"/>
              <a:t>needs</a:t>
            </a:r>
          </a:p>
          <a:p>
            <a:pPr lvl="2"/>
            <a:r>
              <a:rPr lang="en-US" b="1" dirty="0" smtClean="0"/>
              <a:t>recreation advisories</a:t>
            </a:r>
            <a:endParaRPr lang="en-US" b="1" dirty="0"/>
          </a:p>
          <a:p>
            <a:pPr lvl="1"/>
            <a:r>
              <a:rPr lang="en-US" b="1" dirty="0" smtClean="0"/>
              <a:t>Science</a:t>
            </a:r>
          </a:p>
          <a:p>
            <a:pPr lvl="2"/>
            <a:r>
              <a:rPr lang="en-US" b="1" dirty="0" smtClean="0"/>
              <a:t>What conditions allowed the bloom to occur</a:t>
            </a:r>
            <a:endParaRPr lang="en-US" b="1" dirty="0" smtClean="0"/>
          </a:p>
          <a:p>
            <a:pPr lvl="2"/>
            <a:endParaRPr lang="en-US" b="1" dirty="0" smtClean="0"/>
          </a:p>
          <a:p>
            <a:endParaRPr lang="en-US" sz="1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2000" b="1" dirty="0"/>
              <a:t>Solutions</a:t>
            </a:r>
          </a:p>
          <a:p>
            <a:pPr lvl="1"/>
            <a:r>
              <a:rPr lang="en-US" sz="1800" b="1" dirty="0"/>
              <a:t>ORSANCO’s priority was to track the extent of the bloom.  This information was used to place recreation advisories.</a:t>
            </a:r>
          </a:p>
          <a:p>
            <a:pPr lvl="1"/>
            <a:r>
              <a:rPr lang="en-US" sz="1800" b="1" dirty="0"/>
              <a:t>Finished drinking water safety was the responsibility of the States.</a:t>
            </a:r>
          </a:p>
          <a:p>
            <a:pPr lvl="1"/>
            <a:r>
              <a:rPr lang="en-US" sz="1800" b="1" dirty="0"/>
              <a:t>State, Federal and ORSANCO crews resampled areas to determine when the bloom could be </a:t>
            </a:r>
            <a:r>
              <a:rPr lang="en-US" sz="1800" b="1" dirty="0" smtClean="0"/>
              <a:t>lifted.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255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Sampling Locations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Issues</a:t>
            </a:r>
          </a:p>
          <a:p>
            <a:pPr lvl="1"/>
            <a:r>
              <a:rPr lang="en-US" b="1" dirty="0" smtClean="0"/>
              <a:t>The bloom covered ~650 miles.  Numerous drinking water utilities and recreational access points were located in the affected area.</a:t>
            </a:r>
          </a:p>
          <a:p>
            <a:pPr lvl="1"/>
            <a:r>
              <a:rPr lang="en-US" b="1" dirty="0" smtClean="0"/>
              <a:t>Uneven toxin concentrations across the width of the river.  Should samples be “worst case” or “representative”?</a:t>
            </a:r>
          </a:p>
          <a:p>
            <a:pPr lvl="1"/>
            <a:r>
              <a:rPr lang="en-US" b="1" dirty="0" smtClean="0"/>
              <a:t>Algae move vertically in the water column.  Should samples be collected from the surface, the intake depth, or throughout the photic zone</a:t>
            </a:r>
            <a:r>
              <a:rPr lang="en-US" b="1" dirty="0" smtClean="0"/>
              <a:t>?</a:t>
            </a:r>
            <a:endParaRPr lang="en-US" b="1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903076" y="2126222"/>
            <a:ext cx="5091215" cy="3777622"/>
          </a:xfrm>
        </p:spPr>
        <p:txBody>
          <a:bodyPr>
            <a:normAutofit/>
          </a:bodyPr>
          <a:lstStyle/>
          <a:p>
            <a:r>
              <a:rPr lang="en-US" b="1" dirty="0"/>
              <a:t>Solutions</a:t>
            </a:r>
          </a:p>
          <a:p>
            <a:pPr lvl="1"/>
            <a:r>
              <a:rPr lang="en-US" b="1" dirty="0"/>
              <a:t>Location determined by which designated use was being monitored.</a:t>
            </a:r>
          </a:p>
          <a:p>
            <a:pPr lvl="1"/>
            <a:r>
              <a:rPr lang="en-US" b="1" dirty="0"/>
              <a:t>Once extensive toxins were detected it was decided that for future locations if the algae was visible it should be assumed that toxins were present.</a:t>
            </a:r>
          </a:p>
          <a:p>
            <a:endParaRPr lang="en-US" sz="1600" dirty="0"/>
          </a:p>
        </p:txBody>
      </p:sp>
      <p:pic>
        <p:nvPicPr>
          <p:cNvPr id="7" name="Content Placeholder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69" y="4258962"/>
            <a:ext cx="4452990" cy="250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1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Internal Procedures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b="1" dirty="0" smtClean="0"/>
              <a:t>Issues</a:t>
            </a:r>
          </a:p>
          <a:p>
            <a:pPr lvl="1"/>
            <a:r>
              <a:rPr lang="en-US" sz="1800" b="1" dirty="0" smtClean="0"/>
              <a:t>Data was generated by ORSANCO, State and Federal Agencies.  This data needed to be collated and distributed to resource managers.</a:t>
            </a:r>
          </a:p>
          <a:p>
            <a:pPr lvl="1"/>
            <a:r>
              <a:rPr lang="en-US" sz="1800" b="1" dirty="0" smtClean="0"/>
              <a:t>Multiple sampling personnel meant methodologies could vary.</a:t>
            </a:r>
          </a:p>
          <a:p>
            <a:pPr lvl="1"/>
            <a:r>
              <a:rPr lang="en-US" sz="1800" b="1" dirty="0" smtClean="0"/>
              <a:t>Personnel were assigned as tasks were developed.</a:t>
            </a:r>
          </a:p>
          <a:p>
            <a:pPr lvl="1"/>
            <a:r>
              <a:rPr lang="en-US" sz="1800" b="1" dirty="0" smtClean="0"/>
              <a:t>Toxins were analyzed for by all Agencies.  Additional parameters varied</a:t>
            </a:r>
            <a:r>
              <a:rPr lang="en-US" sz="1800" b="1" dirty="0" smtClean="0"/>
              <a:t>.</a:t>
            </a:r>
            <a:endParaRPr lang="en-US" sz="1800" b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b="1" dirty="0"/>
              <a:t>Solutions</a:t>
            </a:r>
          </a:p>
          <a:p>
            <a:pPr lvl="1"/>
            <a:r>
              <a:rPr lang="en-US" sz="1800" b="1" dirty="0"/>
              <a:t>ORSANCO will act as a central repository during future HABs.</a:t>
            </a:r>
          </a:p>
          <a:p>
            <a:pPr lvl="1"/>
            <a:r>
              <a:rPr lang="en-US" sz="1800" b="1" dirty="0"/>
              <a:t>List of critical personnel and their roles is under development</a:t>
            </a:r>
          </a:p>
          <a:p>
            <a:pPr lvl="1"/>
            <a:r>
              <a:rPr lang="en-US" sz="1800" b="1" dirty="0"/>
              <a:t>Sampling SOP is under development.</a:t>
            </a:r>
          </a:p>
          <a:p>
            <a:pPr lvl="1"/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753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Cause of the HAB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This was an unprecedented event on a large river.</a:t>
            </a:r>
          </a:p>
          <a:p>
            <a:r>
              <a:rPr lang="en-US" sz="2000" b="1" dirty="0" smtClean="0"/>
              <a:t>Available data suggests that a combination of unusual precipitation followed by drought conditions through much of the Ohio River Basin contributed to the HAB.</a:t>
            </a:r>
          </a:p>
          <a:p>
            <a:r>
              <a:rPr lang="en-US" sz="2000" b="1" dirty="0" smtClean="0"/>
              <a:t>In depth analysis may identify the causal conditions and allow us to anticipate future HABs.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28984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Major Remaining Questions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What should samples be analyzed for?</a:t>
            </a:r>
          </a:p>
          <a:p>
            <a:r>
              <a:rPr lang="en-US" sz="2400" b="1" dirty="0" smtClean="0"/>
              <a:t>Where should samples be collected?</a:t>
            </a:r>
          </a:p>
          <a:p>
            <a:r>
              <a:rPr lang="en-US" sz="2400" b="1" dirty="0" smtClean="0"/>
              <a:t>When and how frequently should samples be collected?</a:t>
            </a:r>
          </a:p>
          <a:p>
            <a:r>
              <a:rPr lang="en-US" sz="2400" b="1" dirty="0" smtClean="0"/>
              <a:t>Do the States want assistance in the coordination of posting advisories?</a:t>
            </a:r>
          </a:p>
          <a:p>
            <a:r>
              <a:rPr lang="en-US" sz="2400" b="1" dirty="0" smtClean="0"/>
              <a:t>What conditions led to the 2015 HAB?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61672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HAB Scientific Workgroup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b="1" dirty="0" smtClean="0"/>
              <a:t>First meeting by conference </a:t>
            </a:r>
            <a:r>
              <a:rPr lang="en-US" sz="2000" b="1" dirty="0" smtClean="0"/>
              <a:t>call May </a:t>
            </a:r>
            <a:r>
              <a:rPr lang="en-US" sz="2000" b="1" dirty="0" smtClean="0"/>
              <a:t>19.</a:t>
            </a:r>
            <a:endParaRPr lang="en-US" sz="2000" b="1" dirty="0" smtClean="0"/>
          </a:p>
          <a:p>
            <a:r>
              <a:rPr lang="en-US" sz="2000" b="1" dirty="0" smtClean="0"/>
              <a:t>How often should group meet?</a:t>
            </a:r>
          </a:p>
          <a:p>
            <a:pPr lvl="1"/>
            <a:r>
              <a:rPr lang="en-US" sz="1800" b="1" dirty="0" smtClean="0"/>
              <a:t>Pre-HAB season, mid season, post season</a:t>
            </a:r>
          </a:p>
          <a:p>
            <a:r>
              <a:rPr lang="en-US" sz="2000" b="1" dirty="0" smtClean="0"/>
              <a:t>Who </a:t>
            </a:r>
            <a:r>
              <a:rPr lang="en-US" sz="2000" b="1" dirty="0" smtClean="0"/>
              <a:t>is missing from the group</a:t>
            </a:r>
            <a:r>
              <a:rPr lang="en-US" sz="2000" b="1" dirty="0" smtClean="0"/>
              <a:t>?</a:t>
            </a:r>
          </a:p>
          <a:p>
            <a:pPr lvl="1"/>
            <a:r>
              <a:rPr lang="en-US" sz="1800" b="1" dirty="0" smtClean="0"/>
              <a:t>Everyone</a:t>
            </a:r>
          </a:p>
          <a:p>
            <a:r>
              <a:rPr lang="en-US" sz="2000" b="1" dirty="0" smtClean="0"/>
              <a:t>Who is monitoring in the basin?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72842" y="2916194"/>
            <a:ext cx="4177398" cy="218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5295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879</TotalTime>
  <Words>858</Words>
  <Application>Microsoft Office PowerPoint</Application>
  <PresentationFormat>Widescreen</PresentationFormat>
  <Paragraphs>105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Wingdings 3</vt:lpstr>
      <vt:lpstr>Wisp</vt:lpstr>
      <vt:lpstr>Harmful Algae Blooms</vt:lpstr>
      <vt:lpstr>Lessons Learned Whitepaper</vt:lpstr>
      <vt:lpstr>Communications and Coordination</vt:lpstr>
      <vt:lpstr>Sampling Goals</vt:lpstr>
      <vt:lpstr>Sampling Locations</vt:lpstr>
      <vt:lpstr>Internal Procedures</vt:lpstr>
      <vt:lpstr>Cause of the HAB</vt:lpstr>
      <vt:lpstr>Major Remaining Questions</vt:lpstr>
      <vt:lpstr>HAB Scientific Workgroup</vt:lpstr>
      <vt:lpstr>Response and Communications Plan</vt:lpstr>
      <vt:lpstr>Response and Communications Plan</vt:lpstr>
      <vt:lpstr>Response and Communications Plan</vt:lpstr>
      <vt:lpstr>Ohio River HABs Monitoring Network</vt:lpstr>
      <vt:lpstr>Ohio River HABs Monitoring Network</vt:lpstr>
      <vt:lpstr>Questions??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Harmful Algae Blooms</dc:title>
  <dc:creator>Greg Youngstrom</dc:creator>
  <cp:lastModifiedBy>Greg Youngstrom</cp:lastModifiedBy>
  <cp:revision>30</cp:revision>
  <cp:lastPrinted>2017-06-05T19:56:55Z</cp:lastPrinted>
  <dcterms:created xsi:type="dcterms:W3CDTF">2017-05-31T13:32:09Z</dcterms:created>
  <dcterms:modified xsi:type="dcterms:W3CDTF">2017-06-05T20:01:03Z</dcterms:modified>
</cp:coreProperties>
</file>