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00" r:id="rId3"/>
    <p:sldId id="301" r:id="rId4"/>
    <p:sldId id="304" r:id="rId5"/>
    <p:sldId id="302" r:id="rId6"/>
    <p:sldId id="305" r:id="rId7"/>
    <p:sldId id="307" r:id="rId8"/>
    <p:sldId id="306" r:id="rId9"/>
    <p:sldId id="308" r:id="rId10"/>
    <p:sldId id="309" r:id="rId11"/>
    <p:sldId id="310" r:id="rId12"/>
    <p:sldId id="311" r:id="rId13"/>
    <p:sldId id="312" r:id="rId14"/>
    <p:sldId id="313" r:id="rId15"/>
    <p:sldId id="314" r:id="rId1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6285"/>
    <a:srgbClr val="A3A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6" autoAdjust="0"/>
    <p:restoredTop sz="94660"/>
  </p:normalViewPr>
  <p:slideViewPr>
    <p:cSldViewPr>
      <p:cViewPr varScale="1">
        <p:scale>
          <a:sx n="110" d="100"/>
          <a:sy n="110" d="100"/>
        </p:scale>
        <p:origin x="16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766" y="-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E353B-9DFD-46AA-8EDD-1130B98AD9FC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BBEEA-6473-41C5-8419-0900F4DA2F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08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0EF844B-0A09-48C0-B29A-2683A9F27746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93EC2B0-84FA-4C26-93F3-05F64014C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74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93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HSB = 3</a:t>
            </a:r>
            <a:r>
              <a:rPr lang="en-US" baseline="30000" dirty="0" smtClean="0"/>
              <a:t>rd</a:t>
            </a:r>
            <a:r>
              <a:rPr lang="en-US" dirty="0" smtClean="0"/>
              <a:t> highest sample for MeHg in our DB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551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HSB = only the 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fca</a:t>
            </a:r>
            <a:r>
              <a:rPr lang="en-US" baseline="0" dirty="0" smtClean="0"/>
              <a:t> in unit &gt; 1 ml/</a:t>
            </a:r>
            <a:r>
              <a:rPr lang="en-US" baseline="0" dirty="0" err="1" smtClean="0"/>
              <a:t>mo</a:t>
            </a:r>
            <a:r>
              <a:rPr lang="en-US" baseline="0" dirty="0" smtClean="0"/>
              <a:t> (large channel catfish); typo in meeting summary attachment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59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 = PA/WV</a:t>
            </a:r>
            <a:r>
              <a:rPr lang="en-US" baseline="0" dirty="0" smtClean="0"/>
              <a:t> state line to Hildebrand L&amp;D, then to origin of Mon (West Fork &amp; Tygart Valley); Kanawha = Ohio R to Winfield, to Nitro, to </a:t>
            </a:r>
            <a:r>
              <a:rPr lang="en-US" baseline="0" dirty="0" err="1" smtClean="0"/>
              <a:t>Marmet</a:t>
            </a:r>
            <a:r>
              <a:rPr lang="en-US" baseline="0" dirty="0" smtClean="0"/>
              <a:t>, to London, to Falls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395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Last</a:t>
            </a:r>
            <a:r>
              <a:rPr lang="en-US" baseline="0" dirty="0" smtClean="0"/>
              <a:t> of the samples will be shipped...today?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73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Processed fish; filter with curved</a:t>
            </a:r>
            <a:r>
              <a:rPr lang="en-US" baseline="0" dirty="0" smtClean="0"/>
              <a:t> piece of plastic; fish hook from bass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14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Related to this is OEPA backwater use study being piloted in Meldahl.  Our crews will be placing continuous Temp</a:t>
            </a:r>
            <a:r>
              <a:rPr lang="en-US" baseline="0" dirty="0" smtClean="0"/>
              <a:t> probes in the impounded sections of 6 Meldahl </a:t>
            </a:r>
            <a:r>
              <a:rPr lang="en-US" baseline="0" dirty="0" err="1" smtClean="0"/>
              <a:t>tribs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15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88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Z:\OBP Logo\Final OBP Logos\OBP LOGO12 copy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267200"/>
            <a:ext cx="2149929" cy="2156346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2"/>
              </a:buCl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Z:\OBP Logo\Final OBP Logos\OBP LOGO4.5 copy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5" y="-19575"/>
            <a:ext cx="782691" cy="784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12392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925745-C7A1-479E-B0BC-9C204A6FC08B}" type="datetimeFigureOut">
              <a:rPr lang="en-US" smtClean="0"/>
              <a:pPr/>
              <a:t>6/5/2017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rsanco.org/fc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423" y="685800"/>
            <a:ext cx="8839200" cy="1828800"/>
          </a:xfrm>
        </p:spPr>
        <p:txBody>
          <a:bodyPr>
            <a:noAutofit/>
          </a:bodyPr>
          <a:lstStyle/>
          <a:p>
            <a:pPr algn="ctr"/>
            <a:r>
              <a:rPr lang="en-US" sz="4800" dirty="0"/>
              <a:t>Report of the </a:t>
            </a:r>
            <a:r>
              <a:rPr lang="en-US" sz="4800" dirty="0" smtClean="0"/>
              <a:t>Ohio River Fish </a:t>
            </a:r>
            <a:r>
              <a:rPr lang="en-US" sz="4800" dirty="0"/>
              <a:t>Consumption Advisory Workgroup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172200" cy="19812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dirty="0" smtClean="0"/>
              <a:t>2017 Data &amp; Fish Consumption Advisory Updates</a:t>
            </a:r>
          </a:p>
          <a:p>
            <a:pPr algn="l"/>
            <a:r>
              <a:rPr lang="en-US" dirty="0" smtClean="0"/>
              <a:t>West Virginia 604(b) Project Update</a:t>
            </a:r>
          </a:p>
          <a:p>
            <a:pPr algn="l"/>
            <a:r>
              <a:rPr lang="en-US" dirty="0" smtClean="0"/>
              <a:t>Fish Tissue Contaminants Trends Analyses</a:t>
            </a:r>
          </a:p>
          <a:p>
            <a:pPr algn="l"/>
            <a:r>
              <a:rPr lang="en-US" dirty="0" smtClean="0"/>
              <a:t>Microplastics Study Update</a:t>
            </a:r>
          </a:p>
          <a:p>
            <a:pPr algn="l"/>
            <a:r>
              <a:rPr lang="en-US" dirty="0" smtClean="0"/>
              <a:t>		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4600" y="2971800"/>
            <a:ext cx="6248400" cy="11430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Summary of Annual Conference Call</a:t>
            </a:r>
          </a:p>
          <a:p>
            <a:pPr algn="l"/>
            <a:r>
              <a:rPr lang="en-US" sz="3200" dirty="0" smtClean="0"/>
              <a:t>		April, 26, 2017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-30480" y="1447800"/>
            <a:ext cx="9144000" cy="1143000"/>
          </a:xfrm>
        </p:spPr>
        <p:txBody>
          <a:bodyPr/>
          <a:lstStyle/>
          <a:p>
            <a:r>
              <a:rPr lang="en-US" dirty="0" smtClean="0"/>
              <a:t>2017 Biological Special Studies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Hydropower Impacts Study</a:t>
            </a:r>
          </a:p>
          <a:p>
            <a:r>
              <a:rPr lang="en-US" dirty="0" smtClean="0"/>
              <a:t>Tributary 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064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</a:p>
          <a:p>
            <a:pPr lvl="1"/>
            <a:r>
              <a:rPr lang="en-US" dirty="0" smtClean="0"/>
              <a:t>Lots of recent/planned installations in basin &amp; mainstem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Have documented areas of low DO below some existing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Impacts are relatively unknown on biotic communities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353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8839200" cy="6830291"/>
          </a:xfrm>
        </p:spPr>
      </p:pic>
      <p:sp>
        <p:nvSpPr>
          <p:cNvPr id="8" name="6-Point Star 7"/>
          <p:cNvSpPr/>
          <p:nvPr/>
        </p:nvSpPr>
        <p:spPr>
          <a:xfrm>
            <a:off x="7467600" y="1524000"/>
            <a:ext cx="76200" cy="76200"/>
          </a:xfrm>
          <a:prstGeom prst="star6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4800" y="152400"/>
            <a:ext cx="5830215" cy="203132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3 back-to-back-back 500m zones below each 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Continuous DO set at top of all 3 zones + bottom of 3</a:t>
            </a:r>
            <a:r>
              <a:rPr lang="en-US" baseline="30000" dirty="0" smtClean="0">
                <a:solidFill>
                  <a:srgbClr val="FFFF00"/>
                </a:solidFill>
              </a:rPr>
              <a:t>rd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June - October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EF all 3 zones in August/September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Set Hester-Dendy for macros at top of all 3 + bottom of 3</a:t>
            </a:r>
            <a:r>
              <a:rPr lang="en-US" baseline="30000" dirty="0" smtClean="0">
                <a:solidFill>
                  <a:srgbClr val="FFFF00"/>
                </a:solidFill>
              </a:rPr>
              <a:t>rd</a:t>
            </a:r>
            <a:endParaRPr lang="en-US" dirty="0" smtClean="0">
              <a:solidFill>
                <a:srgbClr val="FFFF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81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Tributary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</a:p>
          <a:p>
            <a:pPr lvl="1"/>
            <a:r>
              <a:rPr lang="en-US" dirty="0" smtClean="0"/>
              <a:t>States often lack biological data from lower reaches of tributaries impounded by the Ohio River</a:t>
            </a:r>
          </a:p>
          <a:p>
            <a:pPr lvl="1"/>
            <a:r>
              <a:rPr lang="en-US" dirty="0" smtClean="0"/>
              <a:t>Data are necessary for accurate assessment of Aquatic Life Use of these stream reaches</a:t>
            </a:r>
          </a:p>
          <a:p>
            <a:pPr lvl="1"/>
            <a:r>
              <a:rPr lang="en-US" dirty="0" smtClean="0"/>
              <a:t>Example from 2016</a:t>
            </a:r>
          </a:p>
          <a:p>
            <a:pPr lvl="2"/>
            <a:r>
              <a:rPr lang="en-US" dirty="0" smtClean="0"/>
              <a:t>OEPA was asked to classify impounded section of White Oak Creek, given that upper section is designated as Exceptional </a:t>
            </a:r>
            <a:r>
              <a:rPr lang="en-US" dirty="0" err="1" smtClean="0"/>
              <a:t>Warmwater</a:t>
            </a:r>
            <a:r>
              <a:rPr lang="en-US" dirty="0" smtClean="0"/>
              <a:t> Habitat</a:t>
            </a:r>
          </a:p>
          <a:p>
            <a:pPr lvl="2"/>
            <a:r>
              <a:rPr lang="en-US" dirty="0" smtClean="0"/>
              <a:t>No data existed to determine designation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572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" b="3347"/>
          <a:stretch/>
        </p:blipFill>
        <p:spPr>
          <a:xfrm>
            <a:off x="0" y="127702"/>
            <a:ext cx="9144000" cy="6701995"/>
          </a:xfrm>
        </p:spPr>
      </p:pic>
      <p:sp>
        <p:nvSpPr>
          <p:cNvPr id="5" name="TextBox 4"/>
          <p:cNvSpPr txBox="1"/>
          <p:nvPr/>
        </p:nvSpPr>
        <p:spPr>
          <a:xfrm>
            <a:off x="1524000" y="4495800"/>
            <a:ext cx="6629400" cy="17543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Target 4 largest tributaries in each pool with no existing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Layout two 500m zones per tributary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At 1</a:t>
            </a:r>
            <a:r>
              <a:rPr lang="en-US" baseline="30000" dirty="0" smtClean="0">
                <a:solidFill>
                  <a:srgbClr val="FFFF00"/>
                </a:solidFill>
              </a:rPr>
              <a:t>st</a:t>
            </a:r>
            <a:r>
              <a:rPr lang="en-US" dirty="0" smtClean="0">
                <a:solidFill>
                  <a:srgbClr val="FFFF00"/>
                </a:solidFill>
              </a:rPr>
              <a:t> riffle or dam; or ~5mi up </a:t>
            </a:r>
            <a:r>
              <a:rPr lang="en-US" dirty="0" err="1" smtClean="0">
                <a:solidFill>
                  <a:srgbClr val="FFFF00"/>
                </a:solidFill>
              </a:rPr>
              <a:t>trib</a:t>
            </a:r>
            <a:endParaRPr lang="en-US" dirty="0" smtClean="0">
              <a:solidFill>
                <a:srgbClr val="FFFF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½ way between 1</a:t>
            </a:r>
            <a:r>
              <a:rPr lang="en-US" baseline="30000" dirty="0" smtClean="0">
                <a:solidFill>
                  <a:srgbClr val="FFFF00"/>
                </a:solidFill>
              </a:rPr>
              <a:t>st</a:t>
            </a:r>
            <a:r>
              <a:rPr lang="en-US" dirty="0" smtClean="0">
                <a:solidFill>
                  <a:srgbClr val="FFFF00"/>
                </a:solidFill>
              </a:rPr>
              <a:t> site &amp; mouth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Conduct daytime boat electrofishing survey at each 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FF00"/>
                </a:solidFill>
              </a:rPr>
              <a:t>Collect macroinvertebrates &amp; water chemistry as funds allow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43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752600"/>
            <a:ext cx="6151033" cy="4613275"/>
          </a:xfrm>
        </p:spPr>
      </p:pic>
    </p:spTree>
    <p:extLst>
      <p:ext uri="{BB962C8B-B14F-4D97-AF65-F5344CB8AC3E}">
        <p14:creationId xmlns:p14="http://schemas.microsoft.com/office/powerpoint/2010/main" val="3843566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067800" cy="61177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Fish Consumption Advisory Workgroup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6326"/>
            <a:ext cx="8229600" cy="5079273"/>
          </a:xfrm>
          <a:effectLst/>
        </p:spPr>
        <p:txBody>
          <a:bodyPr/>
          <a:lstStyle/>
          <a:p>
            <a:r>
              <a:rPr lang="en-US" dirty="0" smtClean="0"/>
              <a:t>Call held on April 26</a:t>
            </a:r>
            <a:r>
              <a:rPr lang="en-US" baseline="30000" dirty="0" smtClean="0"/>
              <a:t>th</a:t>
            </a:r>
            <a:r>
              <a:rPr lang="en-US" dirty="0" smtClean="0"/>
              <a:t>, 2017</a:t>
            </a:r>
          </a:p>
          <a:p>
            <a:pPr lvl="1"/>
            <a:r>
              <a:rPr lang="en-US" dirty="0"/>
              <a:t>4</a:t>
            </a:r>
            <a:r>
              <a:rPr lang="en-US" dirty="0" smtClean="0"/>
              <a:t> mainstem states represented</a:t>
            </a:r>
          </a:p>
          <a:p>
            <a:r>
              <a:rPr lang="en-US" dirty="0" smtClean="0"/>
              <a:t>States provided updates on recent activities</a:t>
            </a:r>
          </a:p>
          <a:p>
            <a:r>
              <a:rPr lang="en-US" dirty="0" smtClean="0"/>
              <a:t>Discussed 2016 Ohio River data</a:t>
            </a:r>
          </a:p>
          <a:p>
            <a:pPr lvl="1"/>
            <a:r>
              <a:rPr lang="en-US" dirty="0" smtClean="0"/>
              <a:t>33 composite samples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highest sample for PCBs since 2012</a:t>
            </a:r>
          </a:p>
          <a:p>
            <a:pPr lvl="2"/>
            <a:r>
              <a:rPr lang="en-US" dirty="0" smtClean="0"/>
              <a:t>Hybrid Striper from mi 281 = 1.7 ppm</a:t>
            </a:r>
          </a:p>
          <a:p>
            <a:pPr lvl="1"/>
            <a:r>
              <a:rPr lang="en-US" dirty="0"/>
              <a:t>5</a:t>
            </a:r>
            <a:r>
              <a:rPr lang="en-US" dirty="0" smtClean="0"/>
              <a:t> of 33 samples &gt;0.3 for Hg</a:t>
            </a:r>
          </a:p>
          <a:p>
            <a:pPr lvl="2"/>
            <a:r>
              <a:rPr lang="en-US" dirty="0" smtClean="0"/>
              <a:t>2 samples &gt; 0.6 for MeHg</a:t>
            </a:r>
          </a:p>
          <a:p>
            <a:pPr lvl="3"/>
            <a:r>
              <a:rPr lang="en-US" dirty="0" smtClean="0"/>
              <a:t>Hybrid Striper from mi 455 = 0.699 ppm (0.516 for Hg)</a:t>
            </a:r>
          </a:p>
          <a:p>
            <a:pPr lvl="3"/>
            <a:r>
              <a:rPr lang="en-US" dirty="0" smtClean="0"/>
              <a:t>Largemouth Bass from mi 777 = 0.612 ppm (0.479 for Hg)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1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98" y="609600"/>
            <a:ext cx="8229600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2017 Ohio River </a:t>
            </a:r>
            <a:r>
              <a:rPr lang="en-US" sz="4000" dirty="0" smtClean="0"/>
              <a:t>                                    Fish </a:t>
            </a:r>
            <a:r>
              <a:rPr lang="en-US" sz="4000" dirty="0"/>
              <a:t>Consumption Advisory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10196" cy="4389120"/>
          </a:xfrm>
          <a:effectLst/>
        </p:spPr>
        <p:txBody>
          <a:bodyPr/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ORSANCO collects samples to be analyzed by lab</a:t>
            </a:r>
          </a:p>
          <a:p>
            <a:pPr lvl="1"/>
            <a:r>
              <a:rPr lang="en-US" dirty="0" smtClean="0"/>
              <a:t>ORSANCO receives &amp; reviews data, then develops proposed advisories for states to consider based on ORFCAP</a:t>
            </a:r>
          </a:p>
          <a:p>
            <a:pPr lvl="1"/>
            <a:r>
              <a:rPr lang="en-US" dirty="0" smtClean="0"/>
              <a:t>Upon consensus, ORSANCO updates web page (</a:t>
            </a:r>
            <a:r>
              <a:rPr lang="en-US" dirty="0" smtClean="0">
                <a:hlinkClick r:id="rId3"/>
              </a:rPr>
              <a:t>www.orsanco.org/fca</a:t>
            </a:r>
            <a:r>
              <a:rPr lang="en-US" dirty="0" smtClean="0"/>
              <a:t>)</a:t>
            </a:r>
          </a:p>
          <a:p>
            <a:r>
              <a:rPr lang="en-US" dirty="0" smtClean="0"/>
              <a:t>1 change for 2017:</a:t>
            </a:r>
            <a:endParaRPr lang="en-US" dirty="0"/>
          </a:p>
          <a:p>
            <a:pPr lvl="1"/>
            <a:r>
              <a:rPr lang="en-US" sz="2000" dirty="0" smtClean="0"/>
              <a:t>elevate Hybrid Striper to </a:t>
            </a:r>
            <a:r>
              <a:rPr lang="en-US" sz="2000" dirty="0"/>
              <a:t>6</a:t>
            </a:r>
            <a:r>
              <a:rPr lang="en-US" sz="2000" dirty="0" smtClean="0"/>
              <a:t> ml/</a:t>
            </a:r>
            <a:r>
              <a:rPr lang="en-US" sz="2000" dirty="0" err="1" smtClean="0"/>
              <a:t>yr</a:t>
            </a:r>
            <a:r>
              <a:rPr lang="en-US" sz="2000" dirty="0" smtClean="0"/>
              <a:t> in Unit 3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62857" t="7778" r="5953" b="16666"/>
          <a:stretch/>
        </p:blipFill>
        <p:spPr>
          <a:xfrm>
            <a:off x="5105400" y="3581400"/>
            <a:ext cx="3895725" cy="3033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67856" t="19630" r="11429" b="38148"/>
          <a:stretch/>
        </p:blipFill>
        <p:spPr>
          <a:xfrm>
            <a:off x="762000" y="4739640"/>
            <a:ext cx="3024780" cy="198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3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17" y="0"/>
            <a:ext cx="8888879" cy="6868680"/>
          </a:xfrm>
        </p:spPr>
      </p:pic>
      <p:sp>
        <p:nvSpPr>
          <p:cNvPr id="5" name="TextBox 4"/>
          <p:cNvSpPr txBox="1"/>
          <p:nvPr/>
        </p:nvSpPr>
        <p:spPr>
          <a:xfrm>
            <a:off x="2743200" y="4876800"/>
            <a:ext cx="1664815" cy="369332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Kanawha River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3642342"/>
            <a:ext cx="2120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Monongahela River</a:t>
            </a:r>
            <a:endParaRPr lang="en-US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45614" y="533400"/>
            <a:ext cx="3129993" cy="266700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vert="horz">
            <a:normAutofit fontScale="5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tx2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Sauger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Walleye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Hybrid Striper or Striper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White Bass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Freshwater Drum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Common Carp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Channel Catfish &lt; 45 cm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Channel Catfish &gt; 45 cm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Flathead Catfish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Crappie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Largemouth Bass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Smallmouth Bass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267200" y="5529851"/>
            <a:ext cx="4572000" cy="120032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n-US" dirty="0"/>
              <a:t>Beginning in spring 2016 ORSANCO biological staff has operated on the Monongahela and Kanawha rivers on behalf of WVDEP.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45044" y="-3721"/>
            <a:ext cx="47636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WV 604(b) Project</a:t>
            </a:r>
            <a:endParaRPr lang="en-US" sz="44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434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WV 604(b) Fish Tissue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067800" cy="5017008"/>
          </a:xfrm>
        </p:spPr>
        <p:txBody>
          <a:bodyPr>
            <a:normAutofit/>
          </a:bodyPr>
          <a:lstStyle/>
          <a:p>
            <a:r>
              <a:rPr lang="en-US" dirty="0" smtClean="0"/>
              <a:t>73 of 84 targeted samples collected</a:t>
            </a:r>
          </a:p>
          <a:p>
            <a:pPr lvl="1"/>
            <a:r>
              <a:rPr lang="en-US" dirty="0" smtClean="0"/>
              <a:t>Data received for 49 samples</a:t>
            </a:r>
          </a:p>
          <a:p>
            <a:pPr lvl="2"/>
            <a:r>
              <a:rPr lang="en-US" dirty="0" smtClean="0"/>
              <a:t>11 will only have calculated MeHg for whole body due to lab error</a:t>
            </a:r>
          </a:p>
          <a:p>
            <a:pPr lvl="1"/>
            <a:r>
              <a:rPr lang="en-US" dirty="0" smtClean="0"/>
              <a:t>23 shipped in May </a:t>
            </a:r>
          </a:p>
          <a:p>
            <a:pPr marL="393192" lvl="1" indent="0">
              <a:buNone/>
            </a:pPr>
            <a:endParaRPr lang="en-US" dirty="0" smtClean="0"/>
          </a:p>
          <a:p>
            <a:r>
              <a:rPr lang="en-US" dirty="0" smtClean="0"/>
              <a:t>Final trip occurred last week of May</a:t>
            </a:r>
          </a:p>
          <a:p>
            <a:pPr lvl="1"/>
            <a:r>
              <a:rPr lang="en-US" dirty="0" smtClean="0"/>
              <a:t>Filled in some missing a Sauger &amp; Walleye samples from Kanawha</a:t>
            </a:r>
          </a:p>
          <a:p>
            <a:pPr marL="393192" lvl="1" indent="0">
              <a:buNone/>
            </a:pPr>
            <a:endParaRPr lang="en-US" dirty="0" smtClean="0"/>
          </a:p>
          <a:p>
            <a:r>
              <a:rPr lang="en-US" dirty="0" smtClean="0"/>
              <a:t>Draft Final Report due to WVDEP in August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896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Contaminant Trends Analyses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Mercury</a:t>
            </a:r>
          </a:p>
          <a:p>
            <a:pPr lvl="1"/>
            <a:r>
              <a:rPr lang="en-US" dirty="0" smtClean="0"/>
              <a:t>Draft manuscript completed analyzing data</a:t>
            </a:r>
          </a:p>
          <a:p>
            <a:pPr lvl="1"/>
            <a:r>
              <a:rPr lang="en-US" dirty="0" smtClean="0"/>
              <a:t>Analysis of data from 1984-2010 (partial)</a:t>
            </a:r>
          </a:p>
          <a:p>
            <a:pPr lvl="1"/>
            <a:r>
              <a:rPr lang="en-US" dirty="0" smtClean="0"/>
              <a:t>Plans to complete report by including 2010-2016</a:t>
            </a:r>
          </a:p>
          <a:p>
            <a:pPr lvl="2"/>
            <a:r>
              <a:rPr lang="en-US" dirty="0" smtClean="0"/>
              <a:t>Initially split due to methods change</a:t>
            </a:r>
          </a:p>
          <a:p>
            <a:pPr lvl="2"/>
            <a:r>
              <a:rPr lang="en-US" dirty="0" smtClean="0"/>
              <a:t>Not enough data using new method at time of initial analysis</a:t>
            </a:r>
          </a:p>
          <a:p>
            <a:r>
              <a:rPr lang="en-US" dirty="0" smtClean="0"/>
              <a:t>PCBs &amp; Pesticides</a:t>
            </a:r>
          </a:p>
          <a:p>
            <a:pPr lvl="1"/>
            <a:r>
              <a:rPr lang="en-US" dirty="0" smtClean="0"/>
              <a:t>Plans to proceed this fall</a:t>
            </a:r>
          </a:p>
          <a:p>
            <a:pPr lvl="1"/>
            <a:r>
              <a:rPr lang="en-US" dirty="0" smtClean="0"/>
              <a:t>Important success story to tell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156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70104"/>
            <a:ext cx="4038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Microplastics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865" y="727601"/>
            <a:ext cx="8229600" cy="4389120"/>
          </a:xfrm>
        </p:spPr>
        <p:txBody>
          <a:bodyPr/>
          <a:lstStyle/>
          <a:p>
            <a:r>
              <a:rPr lang="en-US" dirty="0" smtClean="0"/>
              <a:t>Gastrointestinal tracts from 37 fish sent to </a:t>
            </a:r>
            <a:r>
              <a:rPr lang="en-US" dirty="0" err="1" smtClean="0"/>
              <a:t>Layola</a:t>
            </a:r>
            <a:r>
              <a:rPr lang="en-US" dirty="0" smtClean="0"/>
              <a:t> U</a:t>
            </a:r>
          </a:p>
          <a:p>
            <a:r>
              <a:rPr lang="en-US" dirty="0" smtClean="0"/>
              <a:t>Sediment samples from surrounding area also sent</a:t>
            </a:r>
          </a:p>
          <a:p>
            <a:r>
              <a:rPr lang="en-US" dirty="0" smtClean="0"/>
              <a:t>Currently modifying existing methods to handle specimens that are larger than their experienced with</a:t>
            </a:r>
          </a:p>
          <a:p>
            <a:r>
              <a:rPr lang="en-US" dirty="0" smtClean="0"/>
              <a:t>Undergraduate student is identifying microplastics as part of a research project</a:t>
            </a:r>
          </a:p>
          <a:p>
            <a:pPr lvl="1"/>
            <a:r>
              <a:rPr lang="en-US" dirty="0" smtClean="0"/>
              <a:t>Working on our bass and carp as we speak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43333" r="26296" b="14445"/>
          <a:stretch/>
        </p:blipFill>
        <p:spPr>
          <a:xfrm>
            <a:off x="6151700" y="3906885"/>
            <a:ext cx="2892927" cy="2748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" t="30001" r="4074" b="1110"/>
          <a:stretch/>
        </p:blipFill>
        <p:spPr>
          <a:xfrm>
            <a:off x="2964324" y="3896416"/>
            <a:ext cx="2795345" cy="2750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5" r="8519" b="7778"/>
          <a:stretch/>
        </p:blipFill>
        <p:spPr>
          <a:xfrm>
            <a:off x="152400" y="3904191"/>
            <a:ext cx="2419894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41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FCAW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12392"/>
            <a:ext cx="8686800" cy="4389120"/>
          </a:xfrm>
        </p:spPr>
        <p:txBody>
          <a:bodyPr/>
          <a:lstStyle/>
          <a:p>
            <a:r>
              <a:rPr lang="en-US" dirty="0" smtClean="0"/>
              <a:t>Request for Proposals for tissue analysis underway</a:t>
            </a:r>
          </a:p>
          <a:p>
            <a:pPr lvl="1"/>
            <a:r>
              <a:rPr lang="en-US" dirty="0" smtClean="0"/>
              <a:t>Hope to have distributed to labs in mid-June</a:t>
            </a:r>
          </a:p>
          <a:p>
            <a:endParaRPr lang="en-US" dirty="0"/>
          </a:p>
          <a:p>
            <a:r>
              <a:rPr lang="en-US" dirty="0" smtClean="0"/>
              <a:t>Fish Consumption Advisory Workgroup has been meeting via conference call since 2012</a:t>
            </a:r>
          </a:p>
          <a:p>
            <a:pPr lvl="1"/>
            <a:r>
              <a:rPr lang="en-US" dirty="0" smtClean="0"/>
              <a:t>Had met face to face prior</a:t>
            </a:r>
          </a:p>
          <a:p>
            <a:pPr lvl="1"/>
            <a:r>
              <a:rPr lang="en-US" dirty="0" smtClean="0"/>
              <a:t>Workgroup members expressed strong desire to resume in-person meetings</a:t>
            </a:r>
          </a:p>
        </p:txBody>
      </p:sp>
    </p:spTree>
    <p:extLst>
      <p:ext uri="{BB962C8B-B14F-4D97-AF65-F5344CB8AC3E}">
        <p14:creationId xmlns:p14="http://schemas.microsoft.com/office/powerpoint/2010/main" val="1385898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-2177" y="685800"/>
            <a:ext cx="9144000" cy="9144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2016 Biological Pool Assessments</a:t>
            </a:r>
            <a:endParaRPr lang="en-US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-1" y="2209800"/>
            <a:ext cx="9141823" cy="1752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DELAYED</a:t>
            </a:r>
          </a:p>
          <a:p>
            <a:pPr marL="457200" indent="-457200">
              <a:buFontTx/>
              <a:buChar char="-"/>
            </a:pPr>
            <a:r>
              <a:rPr lang="en-US" dirty="0" smtClean="0"/>
              <a:t>Due to late receipt of macroinvertebrate data from lab</a:t>
            </a:r>
          </a:p>
          <a:p>
            <a:pPr marL="457200" indent="-457200">
              <a:buFontTx/>
              <a:buChar char="-"/>
            </a:pPr>
            <a:r>
              <a:rPr lang="en-US" dirty="0" smtClean="0"/>
              <a:t>Will have completed by October Technical Committee meeting</a:t>
            </a:r>
          </a:p>
        </p:txBody>
      </p:sp>
    </p:spTree>
    <p:extLst>
      <p:ext uri="{BB962C8B-B14F-4D97-AF65-F5344CB8AC3E}">
        <p14:creationId xmlns:p14="http://schemas.microsoft.com/office/powerpoint/2010/main" val="102747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ysClr val="windowText" lastClr="000000"/>
      </a:dk1>
      <a:lt1>
        <a:sysClr val="window" lastClr="FFFFFF"/>
      </a:lt1>
      <a:dk2>
        <a:srgbClr val="7385A9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66A7B8"/>
      </a:accent6>
      <a:hlink>
        <a:srgbClr val="527D55"/>
      </a:hlink>
      <a:folHlink>
        <a:srgbClr val="CE686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7612</TotalTime>
  <Words>787</Words>
  <Application>Microsoft Office PowerPoint</Application>
  <PresentationFormat>On-screen Show (4:3)</PresentationFormat>
  <Paragraphs>123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Constantia</vt:lpstr>
      <vt:lpstr>Wingdings 2</vt:lpstr>
      <vt:lpstr>Flow</vt:lpstr>
      <vt:lpstr>Report of the Ohio River Fish Consumption Advisory Workgroup</vt:lpstr>
      <vt:lpstr>Fish Consumption Advisory Workgroup</vt:lpstr>
      <vt:lpstr>2017 Ohio River                                     Fish Consumption Advisory updates</vt:lpstr>
      <vt:lpstr>PowerPoint Presentation</vt:lpstr>
      <vt:lpstr>WV 604(b) Fish Tissue Project</vt:lpstr>
      <vt:lpstr>Contaminant Trends Analyses</vt:lpstr>
      <vt:lpstr>Microplastics</vt:lpstr>
      <vt:lpstr>FCAW</vt:lpstr>
      <vt:lpstr>2016 Biological Pool Assessments</vt:lpstr>
      <vt:lpstr>2017 Biological Special Studies</vt:lpstr>
      <vt:lpstr>Hydropower</vt:lpstr>
      <vt:lpstr>PowerPoint Presentation</vt:lpstr>
      <vt:lpstr>Tributary Study</vt:lpstr>
      <vt:lpstr>PowerPoint Presentation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Biological &amp; Water Quality</dc:title>
  <dc:creator>rargo</dc:creator>
  <cp:lastModifiedBy>Jeff Thomas</cp:lastModifiedBy>
  <cp:revision>472</cp:revision>
  <cp:lastPrinted>2016-02-05T16:46:38Z</cp:lastPrinted>
  <dcterms:created xsi:type="dcterms:W3CDTF">2014-01-16T14:59:34Z</dcterms:created>
  <dcterms:modified xsi:type="dcterms:W3CDTF">2017-06-05T20:53:47Z</dcterms:modified>
</cp:coreProperties>
</file>