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4612" r:id="rId2"/>
  </p:sldMasterIdLst>
  <p:notesMasterIdLst>
    <p:notesMasterId r:id="rId15"/>
  </p:notesMasterIdLst>
  <p:handoutMasterIdLst>
    <p:handoutMasterId r:id="rId16"/>
  </p:handoutMasterIdLst>
  <p:sldIdLst>
    <p:sldId id="256" r:id="rId3"/>
    <p:sldId id="436" r:id="rId4"/>
    <p:sldId id="516" r:id="rId5"/>
    <p:sldId id="520" r:id="rId6"/>
    <p:sldId id="490" r:id="rId7"/>
    <p:sldId id="507" r:id="rId8"/>
    <p:sldId id="496" r:id="rId9"/>
    <p:sldId id="518" r:id="rId10"/>
    <p:sldId id="506" r:id="rId11"/>
    <p:sldId id="512" r:id="rId12"/>
    <p:sldId id="504" r:id="rId13"/>
    <p:sldId id="515" r:id="rId14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33" autoAdjust="0"/>
    <p:restoredTop sz="83885" autoAdjust="0"/>
  </p:normalViewPr>
  <p:slideViewPr>
    <p:cSldViewPr snapToGrid="0" snapToObjects="1">
      <p:cViewPr varScale="1">
        <p:scale>
          <a:sx n="74" d="100"/>
          <a:sy n="74" d="100"/>
        </p:scale>
        <p:origin x="40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17" d="100"/>
          <a:sy n="117" d="100"/>
        </p:scale>
        <p:origin x="-4128" y="-12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B52E1C7-01C6-4F2C-804C-55B16B71F6EE}" type="datetime1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45AD20E-9F87-4243-BDE5-C1C3ADE4D94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9688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84F66B9-E0F0-4F69-A01E-779C0A05D600}" type="datetime1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2172437-ED6A-43C9-A7E6-0BC6D4CA823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0693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>
              <a:ea typeface="ＭＳ Ｐゴシック" pitchFamily="34" charset="-128"/>
            </a:endParaRP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E9C895C7-B7BD-4CA8-B2CC-F49C19220FAC}" type="slidenum">
              <a:rPr lang="en-US" altLang="en-US" smtClean="0"/>
              <a:pPr eaLnBrk="1" hangingPunct="1"/>
              <a:t>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92765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F4E2CF4B-248A-46E6-AA8C-9417D41CC8CF}" type="datetime1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D911271E-2482-42EE-B8F0-A4AE2952C9C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2966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BEEADAEE-0D65-4634-AC60-9110C9AE633E}" type="datetime1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CFD28554-60B3-4010-9477-DEF1C37D034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244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BFE8D3EC-23C3-40C0-8135-252DEC02481A}" type="datetime1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781E8DE2-1782-4F52-AD58-D0D6826C80D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4931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A085-EC9A-4852-AFE4-139C488E962E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BC4E8-463F-49C8-B9C4-1D27473ED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4749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A085-EC9A-4852-AFE4-139C488E962E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BC4E8-463F-49C8-B9C4-1D27473ED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7155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A085-EC9A-4852-AFE4-139C488E962E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BC4E8-463F-49C8-B9C4-1D27473ED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3935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A085-EC9A-4852-AFE4-139C488E962E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BC4E8-463F-49C8-B9C4-1D27473ED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378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A085-EC9A-4852-AFE4-139C488E962E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BC4E8-463F-49C8-B9C4-1D27473ED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267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A085-EC9A-4852-AFE4-139C488E962E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BC4E8-463F-49C8-B9C4-1D27473ED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8451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A085-EC9A-4852-AFE4-139C488E962E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BC4E8-463F-49C8-B9C4-1D27473ED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6361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A085-EC9A-4852-AFE4-139C488E962E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BC4E8-463F-49C8-B9C4-1D27473ED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276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6778" y="80900"/>
            <a:ext cx="6805604" cy="1143000"/>
          </a:xfrm>
          <a:prstGeom prst="rect">
            <a:avLst/>
          </a:prstGeom>
        </p:spPr>
        <p:txBody>
          <a:bodyPr/>
          <a:lstStyle>
            <a:lvl1pPr algn="ctr">
              <a:defRPr lang="en-US" sz="4000" cap="all" smtClean="0">
                <a:solidFill>
                  <a:schemeClr val="bg1">
                    <a:lumMod val="50000"/>
                  </a:schemeClr>
                </a:solidFill>
                <a:latin typeface="Myriad Pro"/>
                <a:cs typeface="Myriad Pro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6777" y="1110640"/>
            <a:ext cx="7230717" cy="4525963"/>
          </a:xfrm>
          <a:prstGeom prst="rect">
            <a:avLst/>
          </a:prstGeom>
        </p:spPr>
        <p:txBody>
          <a:bodyPr/>
          <a:lstStyle>
            <a:lvl1pPr algn="l" eaLnBrk="1" fontAlgn="auto" hangingPunct="1">
              <a:spcAft>
                <a:spcPts val="0"/>
              </a:spcAft>
              <a:buSzPct val="35000"/>
              <a:buFontTx/>
              <a:buBlip>
                <a:blip r:embed="rId2"/>
              </a:buBlip>
              <a:defRPr lang="en-US" sz="1800">
                <a:solidFill>
                  <a:srgbClr val="7F7F7F"/>
                </a:solidFill>
                <a:latin typeface="+mn-lt"/>
              </a:defRPr>
            </a:lvl1pPr>
            <a:lvl2pPr>
              <a:defRPr b="0" i="0">
                <a:solidFill>
                  <a:srgbClr val="7F7F7F"/>
                </a:solidFill>
                <a:latin typeface="Minion Pro Med"/>
                <a:cs typeface="Minion Pro Med"/>
              </a:defRPr>
            </a:lvl2pPr>
            <a:lvl3pPr>
              <a:defRPr b="0" i="0">
                <a:solidFill>
                  <a:srgbClr val="7F7F7F"/>
                </a:solidFill>
                <a:latin typeface="Minion Pro Med"/>
                <a:cs typeface="Minion Pro Med"/>
              </a:defRPr>
            </a:lvl3pPr>
            <a:lvl4pPr>
              <a:defRPr b="0" i="0">
                <a:solidFill>
                  <a:srgbClr val="7F7F7F"/>
                </a:solidFill>
                <a:latin typeface="Minion Pro Med"/>
                <a:cs typeface="Minion Pro Med"/>
              </a:defRPr>
            </a:lvl4pPr>
            <a:lvl5pPr>
              <a:defRPr b="0" i="0">
                <a:solidFill>
                  <a:srgbClr val="7F7F7F"/>
                </a:solidFill>
                <a:latin typeface="Minion Pro Med"/>
                <a:cs typeface="Minion Pro Me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201DD00B-3A25-408C-91E2-6BC9EC097931}" type="datetime1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4652925B-C5AE-4B38-A1DE-3D63D233298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50" y="-42863"/>
            <a:ext cx="9259888" cy="694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92977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A085-EC9A-4852-AFE4-139C488E962E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BC4E8-463F-49C8-B9C4-1D27473ED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8376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A085-EC9A-4852-AFE4-139C488E962E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BC4E8-463F-49C8-B9C4-1D27473ED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6548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A085-EC9A-4852-AFE4-139C488E962E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BC4E8-463F-49C8-B9C4-1D27473ED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069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3C5337B8-A5E3-47E2-9FCC-A13C345FB608}" type="datetime1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5F960B95-69E7-4B7B-B554-48240EF0C2B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844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="1" i="0" baseline="0">
                <a:latin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385048" cy="4525963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anose="05000000000000000000" pitchFamily="2" charset="2"/>
              <a:buChar char="Ø"/>
              <a:defRPr sz="2800"/>
            </a:lvl1pPr>
            <a:lvl2pPr marL="742950" indent="-285750">
              <a:buFont typeface="Wingdings" panose="05000000000000000000" pitchFamily="2" charset="2"/>
              <a:buChar char="v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452FC576-BD57-4BFC-A996-5720FDEDE43B}" type="datetime1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20EF22AD-91F1-4C0F-BB8D-671FF8FECA3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9042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37E13341-29D8-495F-A8FC-4A7887691A12}" type="datetime1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3449B918-02AD-40E5-A02F-E47B5C016C3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3882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88863AB7-3851-4D08-A421-27D2B1F70AC7}" type="datetime1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DEDBFE90-0B3D-4974-8622-1EAD17B3A5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55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779BE0E3-3262-4A41-A7A9-40D399494739}" type="datetime1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6F40DF90-2839-4D0D-A606-2B398B162C3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0086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D331DFC9-506E-41FD-A783-87A66FC6DE13}" type="datetime1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A72A7022-E0E4-41E7-96DC-802CF00659C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808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FCEED7DD-8727-44AD-8A62-B170F0F23805}" type="datetime1">
              <a:rPr lang="en-US"/>
              <a:pPr>
                <a:defRPr/>
              </a:pPr>
              <a:t>6/6/2017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83DBC503-738F-4B2A-9038-4586AA4CF9D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441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363" y="-66675"/>
            <a:ext cx="9258301" cy="694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99" r:id="rId1"/>
    <p:sldLayoutId id="2147484600" r:id="rId2"/>
    <p:sldLayoutId id="2147484601" r:id="rId3"/>
    <p:sldLayoutId id="2147484602" r:id="rId4"/>
    <p:sldLayoutId id="2147484603" r:id="rId5"/>
    <p:sldLayoutId id="2147484604" r:id="rId6"/>
    <p:sldLayoutId id="2147484605" r:id="rId7"/>
    <p:sldLayoutId id="2147484606" r:id="rId8"/>
    <p:sldLayoutId id="2147484607" r:id="rId9"/>
    <p:sldLayoutId id="2147484608" r:id="rId10"/>
    <p:sldLayoutId id="214748460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1DA085-EC9A-4852-AFE4-139C488E962E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FBC4E8-463F-49C8-B9C4-1D27473ED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15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13" r:id="rId1"/>
    <p:sldLayoutId id="2147484614" r:id="rId2"/>
    <p:sldLayoutId id="2147484615" r:id="rId3"/>
    <p:sldLayoutId id="2147484616" r:id="rId4"/>
    <p:sldLayoutId id="2147484617" r:id="rId5"/>
    <p:sldLayoutId id="2147484618" r:id="rId6"/>
    <p:sldLayoutId id="2147484619" r:id="rId7"/>
    <p:sldLayoutId id="2147484620" r:id="rId8"/>
    <p:sldLayoutId id="2147484621" r:id="rId9"/>
    <p:sldLayoutId id="2147484622" r:id="rId10"/>
    <p:sldLayoutId id="214748462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tm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588" y="-52030"/>
            <a:ext cx="9272588" cy="693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Subtitle 2"/>
          <p:cNvSpPr>
            <a:spLocks noGrp="1"/>
          </p:cNvSpPr>
          <p:nvPr>
            <p:ph type="subTitle" idx="4294967295"/>
          </p:nvPr>
        </p:nvSpPr>
        <p:spPr bwMode="auto">
          <a:xfrm>
            <a:off x="-128588" y="319913"/>
            <a:ext cx="9272588" cy="188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algn="ctr" eaLnBrk="1" hangingPunct="1">
              <a:buNone/>
            </a:pPr>
            <a:endParaRPr lang="en-US" altLang="en-US" sz="3600" b="1" dirty="0" smtClean="0">
              <a:ea typeface="Myriad Pro"/>
              <a:cs typeface="Myriad Pro"/>
            </a:endParaRPr>
          </a:p>
          <a:p>
            <a:pPr marL="0" indent="0" algn="ctr" eaLnBrk="1" hangingPunct="1">
              <a:buNone/>
            </a:pPr>
            <a:r>
              <a:rPr lang="en-US" altLang="en-US" sz="3600" b="1" dirty="0" smtClean="0">
                <a:ea typeface="Myriad Pro"/>
                <a:cs typeface="Myriad Pro"/>
              </a:rPr>
              <a:t>ODS System</a:t>
            </a:r>
            <a:endParaRPr lang="en-US" altLang="en-US" sz="3600" b="1" dirty="0" smtClean="0">
              <a:ea typeface="Myriad Pro"/>
              <a:cs typeface="Myriad Pro"/>
            </a:endParaRPr>
          </a:p>
          <a:p>
            <a:pPr marL="0" indent="0" algn="ctr" eaLnBrk="1" hangingPunct="1">
              <a:buNone/>
            </a:pPr>
            <a:endParaRPr lang="en-US" altLang="en-US" sz="3600" b="1" dirty="0" smtClean="0">
              <a:ea typeface="Myriad Pro"/>
              <a:cs typeface="Myriad Pro"/>
            </a:endParaRPr>
          </a:p>
          <a:p>
            <a:pPr marL="0" indent="0" algn="ctr" eaLnBrk="1" hangingPunct="1">
              <a:buNone/>
            </a:pPr>
            <a:endParaRPr lang="en-US" altLang="en-US" sz="2400" b="1" i="1" dirty="0" smtClean="0">
              <a:latin typeface="Myriad Pro"/>
              <a:ea typeface="Myriad Pro"/>
              <a:cs typeface="Myriad Pro"/>
            </a:endParaRPr>
          </a:p>
          <a:p>
            <a:pPr marL="0" indent="0" algn="ctr" eaLnBrk="1" hangingPunct="1">
              <a:buNone/>
            </a:pPr>
            <a:r>
              <a:rPr lang="en-US" altLang="en-US" sz="2000" b="1" dirty="0" smtClean="0">
                <a:ea typeface="Myriad Pro"/>
                <a:cs typeface="Myriad Pro"/>
              </a:rPr>
              <a:t>Louisville Water Company</a:t>
            </a:r>
          </a:p>
          <a:p>
            <a:pPr marL="0" indent="0" algn="ctr" eaLnBrk="1" hangingPunct="1">
              <a:buFont typeface="Arial" pitchFamily="34" charset="0"/>
              <a:buNone/>
            </a:pPr>
            <a:endParaRPr lang="en-US" altLang="en-US" sz="1600" b="1" dirty="0" smtClean="0">
              <a:ea typeface="Myriad Pro"/>
              <a:cs typeface="Myriad Pro"/>
            </a:endParaRPr>
          </a:p>
          <a:p>
            <a:pPr marL="0" indent="0" algn="ctr" eaLnBrk="1" hangingPunct="1">
              <a:buFont typeface="Arial" pitchFamily="34" charset="0"/>
              <a:buNone/>
            </a:pPr>
            <a:r>
              <a:rPr lang="en-US" altLang="en-US" sz="1800" b="1" dirty="0" smtClean="0">
                <a:ea typeface="Myriad Pro"/>
                <a:cs typeface="Myriad Pro"/>
              </a:rPr>
              <a:t>June</a:t>
            </a:r>
            <a:r>
              <a:rPr lang="en-US" altLang="en-US" sz="1800" b="1" dirty="0" smtClean="0">
                <a:ea typeface="Myriad Pro"/>
                <a:cs typeface="Myriad Pro"/>
              </a:rPr>
              <a:t> </a:t>
            </a:r>
            <a:r>
              <a:rPr lang="en-US" altLang="en-US" sz="1800" b="1" dirty="0" smtClean="0">
                <a:ea typeface="Myriad Pro"/>
                <a:cs typeface="Myriad Pro"/>
              </a:rPr>
              <a:t>2017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677637" y="260515"/>
            <a:ext cx="7456196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en-US" sz="3600" b="1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panose="020B0604020202020204" pitchFamily="34" charset="0"/>
              </a:rPr>
              <a:t>Proposed CDS Monitoring Capabilities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749808" y="1011629"/>
            <a:ext cx="8394192" cy="4216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1pPr>
            <a:lvl2pPr eaLnBrk="0" hangingPunct="0">
              <a:defRPr sz="2400" b="1">
                <a:solidFill>
                  <a:schemeClr val="tx1"/>
                </a:solidFill>
                <a:latin typeface="Arial" charset="0"/>
              </a:defRPr>
            </a:lvl2pPr>
            <a:lvl3pPr eaLnBrk="0" hangingPunct="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800100" lvl="1" indent="-342900" eaLnBrk="1" hangingPunct="1">
              <a:buFont typeface="Wingdings" panose="05000000000000000000" pitchFamily="2" charset="2"/>
              <a:buChar char="Ø"/>
            </a:pPr>
            <a:endParaRPr lang="en-US" altLang="en-US" sz="2200" dirty="0" smtClean="0">
              <a:latin typeface="+mn-lt"/>
            </a:endParaRPr>
          </a:p>
          <a:p>
            <a:pPr marL="800100" lvl="1" indent="-342900" eaLnBrk="1" hangingPunct="1">
              <a:buFont typeface="Wingdings" panose="05000000000000000000" pitchFamily="2" charset="2"/>
              <a:buChar char="Ø"/>
            </a:pPr>
            <a:r>
              <a:rPr lang="en-US" altLang="en-US" sz="2200" dirty="0" smtClean="0">
                <a:latin typeface="+mn-lt"/>
              </a:rPr>
              <a:t>ODS to CDS: </a:t>
            </a:r>
            <a:r>
              <a:rPr lang="en-US" altLang="en-US" sz="2200" u="sng" dirty="0" smtClean="0">
                <a:latin typeface="+mn-lt"/>
              </a:rPr>
              <a:t>C</a:t>
            </a:r>
            <a:r>
              <a:rPr lang="en-US" altLang="en-US" sz="2200" dirty="0" smtClean="0">
                <a:latin typeface="+mn-lt"/>
              </a:rPr>
              <a:t>ontaminant </a:t>
            </a:r>
            <a:r>
              <a:rPr lang="en-US" altLang="en-US" sz="2200" u="sng" dirty="0" smtClean="0">
                <a:latin typeface="+mn-lt"/>
              </a:rPr>
              <a:t>D</a:t>
            </a:r>
            <a:r>
              <a:rPr lang="en-US" altLang="en-US" sz="2200" dirty="0" smtClean="0">
                <a:latin typeface="+mn-lt"/>
              </a:rPr>
              <a:t>etection </a:t>
            </a:r>
            <a:r>
              <a:rPr lang="en-US" altLang="en-US" sz="2200" u="sng" dirty="0" smtClean="0">
                <a:latin typeface="+mn-lt"/>
              </a:rPr>
              <a:t>S</a:t>
            </a:r>
            <a:r>
              <a:rPr lang="en-US" altLang="en-US" sz="2200" dirty="0" smtClean="0">
                <a:latin typeface="+mn-lt"/>
              </a:rPr>
              <a:t>ystem?</a:t>
            </a:r>
          </a:p>
          <a:p>
            <a:pPr marL="800100" lvl="1" indent="-342900" eaLnBrk="1" hangingPunct="1">
              <a:buFont typeface="Wingdings" panose="05000000000000000000" pitchFamily="2" charset="2"/>
              <a:buChar char="Ø"/>
            </a:pPr>
            <a:endParaRPr lang="en-US" altLang="en-US" sz="2200" dirty="0" smtClean="0">
              <a:latin typeface="+mn-lt"/>
            </a:endParaRPr>
          </a:p>
          <a:p>
            <a:pPr marL="800100" lvl="1" indent="-342900" eaLnBrk="1" hangingPunct="1">
              <a:buFont typeface="Wingdings" panose="05000000000000000000" pitchFamily="2" charset="2"/>
              <a:buChar char="Ø"/>
            </a:pPr>
            <a:r>
              <a:rPr lang="en-US" altLang="en-US" sz="2200" dirty="0" smtClean="0">
                <a:latin typeface="+mn-lt"/>
              </a:rPr>
              <a:t>Comprehensive source water monitoring with tiered approach </a:t>
            </a:r>
          </a:p>
          <a:p>
            <a:pPr marL="1257300" lvl="2" indent="-342900" eaLnBrk="1" hangingPunct="1">
              <a:buFont typeface="Wingdings" panose="05000000000000000000" pitchFamily="2" charset="2"/>
              <a:buChar char="ü"/>
            </a:pPr>
            <a:r>
              <a:rPr lang="en-US" altLang="en-US" sz="1800" dirty="0" smtClean="0">
                <a:latin typeface="+mn-lt"/>
              </a:rPr>
              <a:t>Everyone: </a:t>
            </a:r>
          </a:p>
          <a:p>
            <a:pPr marL="1943100" lvl="3" indent="-342900" eaLnBrk="1" hangingPunct="1">
              <a:buFont typeface="Wingdings" panose="05000000000000000000" pitchFamily="2" charset="2"/>
              <a:buChar char="ü"/>
            </a:pPr>
            <a:r>
              <a:rPr lang="en-US" altLang="en-US" sz="1800" dirty="0" smtClean="0">
                <a:latin typeface="+mn-lt"/>
              </a:rPr>
              <a:t>More frequent sampling (on-line/photo-based analyzer)</a:t>
            </a:r>
          </a:p>
          <a:p>
            <a:pPr marL="1943100" lvl="3" indent="-342900" eaLnBrk="1" hangingPunct="1">
              <a:buFont typeface="Wingdings" panose="05000000000000000000" pitchFamily="2" charset="2"/>
              <a:buChar char="ü"/>
            </a:pPr>
            <a:r>
              <a:rPr lang="en-US" altLang="en-US" sz="1800" dirty="0" smtClean="0">
                <a:latin typeface="+mn-lt"/>
              </a:rPr>
              <a:t>Daily WQ database (pH, turbidity, flow, DO, ammonia, ORP, UV…)</a:t>
            </a:r>
          </a:p>
          <a:p>
            <a:pPr marL="1943100" lvl="3" indent="-342900" eaLnBrk="1" hangingPunct="1">
              <a:buFont typeface="Wingdings" panose="05000000000000000000" pitchFamily="2" charset="2"/>
              <a:buChar char="ü"/>
            </a:pPr>
            <a:r>
              <a:rPr lang="en-US" altLang="en-US" sz="1800" dirty="0" smtClean="0">
                <a:latin typeface="+mn-lt"/>
              </a:rPr>
              <a:t>Additional screening tools (bench)</a:t>
            </a:r>
          </a:p>
          <a:p>
            <a:pPr marL="1257300" lvl="2" indent="-342900" eaLnBrk="1" hangingPunct="1">
              <a:buFont typeface="Wingdings" panose="05000000000000000000" pitchFamily="2" charset="2"/>
              <a:buChar char="ü"/>
            </a:pPr>
            <a:r>
              <a:rPr lang="en-US" altLang="en-US" sz="1800" dirty="0" smtClean="0">
                <a:latin typeface="+mn-lt"/>
              </a:rPr>
              <a:t>A selected few</a:t>
            </a:r>
          </a:p>
          <a:p>
            <a:pPr marL="1943100" lvl="3" indent="-342900" eaLnBrk="1" hangingPunct="1">
              <a:buFont typeface="Wingdings" panose="05000000000000000000" pitchFamily="2" charset="2"/>
              <a:buChar char="ü"/>
            </a:pPr>
            <a:r>
              <a:rPr lang="en-US" altLang="en-US" sz="1800" dirty="0" smtClean="0">
                <a:latin typeface="+mn-lt"/>
              </a:rPr>
              <a:t>Sensitive confirmation analysis</a:t>
            </a:r>
          </a:p>
          <a:p>
            <a:pPr marL="1943100" lvl="3" indent="-342900" eaLnBrk="1" hangingPunct="1">
              <a:buFont typeface="Wingdings" panose="05000000000000000000" pitchFamily="2" charset="2"/>
              <a:buChar char="ü"/>
            </a:pPr>
            <a:r>
              <a:rPr lang="en-US" altLang="en-US" sz="1800" dirty="0" smtClean="0">
                <a:latin typeface="+mn-lt"/>
              </a:rPr>
              <a:t>Treatment guidance and technical support</a:t>
            </a:r>
          </a:p>
          <a:p>
            <a:pPr marL="1943100" lvl="3" indent="-342900" eaLnBrk="1" hangingPunct="1">
              <a:buFont typeface="Wingdings" panose="05000000000000000000" pitchFamily="2" charset="2"/>
              <a:buChar char="ü"/>
            </a:pPr>
            <a:r>
              <a:rPr lang="en-US" altLang="en-US" sz="1800" dirty="0" smtClean="0">
                <a:latin typeface="+mn-lt"/>
              </a:rPr>
              <a:t>In-house investment including drone technology</a:t>
            </a:r>
          </a:p>
          <a:p>
            <a:pPr marL="1943100" lvl="3" indent="-342900" eaLnBrk="1" hangingPunct="1">
              <a:buFont typeface="Wingdings" panose="05000000000000000000" pitchFamily="2" charset="2"/>
              <a:buChar char="ü"/>
            </a:pPr>
            <a:endParaRPr lang="en-US" altLang="en-US" sz="1800" dirty="0" smtClean="0">
              <a:latin typeface="+mn-lt"/>
            </a:endParaRPr>
          </a:p>
          <a:p>
            <a:pPr marL="1257300" lvl="2" indent="-342900" eaLnBrk="1" hangingPunct="1">
              <a:buFont typeface="Wingdings" panose="05000000000000000000" pitchFamily="2" charset="2"/>
              <a:buChar char="ü"/>
            </a:pPr>
            <a:r>
              <a:rPr lang="en-US" altLang="en-US" sz="1800" dirty="0" smtClean="0">
                <a:latin typeface="+mn-lt"/>
              </a:rPr>
              <a:t>Lead and/or coordination </a:t>
            </a:r>
            <a:r>
              <a:rPr lang="en-US" altLang="en-US" sz="1800" dirty="0">
                <a:latin typeface="+mn-lt"/>
              </a:rPr>
              <a:t>by </a:t>
            </a:r>
            <a:r>
              <a:rPr lang="en-US" altLang="en-US" sz="1800" dirty="0" smtClean="0">
                <a:latin typeface="+mn-lt"/>
              </a:rPr>
              <a:t>ORSANCO</a:t>
            </a:r>
            <a:endParaRPr lang="en-US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88897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07" y="1485901"/>
            <a:ext cx="4653643" cy="47079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718957" y="1119311"/>
            <a:ext cx="4425044" cy="5186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1pPr>
            <a:lvl2pPr eaLnBrk="0" hangingPunct="0">
              <a:defRPr sz="2400" b="1">
                <a:solidFill>
                  <a:schemeClr val="tx1"/>
                </a:solidFill>
                <a:latin typeface="Arial" charset="0"/>
              </a:defRPr>
            </a:lvl2pPr>
            <a:lvl3pPr eaLnBrk="0" hangingPunct="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800100" lvl="1" indent="-342900" eaLnBrk="1" hangingPunct="1">
              <a:buFont typeface="Wingdings" panose="05000000000000000000" pitchFamily="2" charset="2"/>
              <a:buChar char="Ø"/>
            </a:pPr>
            <a:endParaRPr lang="en-US" altLang="en-US" sz="1500" dirty="0" smtClean="0">
              <a:latin typeface="+mn-lt"/>
            </a:endParaRPr>
          </a:p>
          <a:p>
            <a:pPr marL="800100" lvl="1" indent="-342900" eaLnBrk="1" hangingPunct="1">
              <a:buFont typeface="Wingdings" panose="05000000000000000000" pitchFamily="2" charset="2"/>
              <a:buChar char="Ø"/>
            </a:pPr>
            <a:r>
              <a:rPr lang="en-US" altLang="en-US" sz="1600" dirty="0" smtClean="0">
                <a:latin typeface="+mn-lt"/>
              </a:rPr>
              <a:t>ID water quality events: spills, T&amp;O, HAB, pesticides, etc.</a:t>
            </a:r>
          </a:p>
          <a:p>
            <a:pPr marL="800100" lvl="1" indent="-342900" eaLnBrk="1" hangingPunct="1">
              <a:buFont typeface="Wingdings" panose="05000000000000000000" pitchFamily="2" charset="2"/>
              <a:buChar char="Ø"/>
            </a:pPr>
            <a:endParaRPr lang="en-US" altLang="en-US" sz="1600" dirty="0" smtClean="0">
              <a:latin typeface="+mn-lt"/>
            </a:endParaRPr>
          </a:p>
          <a:p>
            <a:pPr marL="800100" lvl="1" indent="-342900" eaLnBrk="1" hangingPunct="1">
              <a:buFont typeface="Wingdings" panose="05000000000000000000" pitchFamily="2" charset="2"/>
              <a:buChar char="Ø"/>
            </a:pPr>
            <a:r>
              <a:rPr lang="en-US" altLang="en-US" sz="1600" dirty="0" smtClean="0">
                <a:latin typeface="+mn-lt"/>
              </a:rPr>
              <a:t>Historical data: what, how much, when?</a:t>
            </a:r>
          </a:p>
          <a:p>
            <a:pPr marL="800100" lvl="1" indent="-342900" eaLnBrk="1" hangingPunct="1">
              <a:buFont typeface="Wingdings" panose="05000000000000000000" pitchFamily="2" charset="2"/>
              <a:buChar char="Ø"/>
            </a:pPr>
            <a:endParaRPr lang="en-US" altLang="en-US" sz="1600" dirty="0">
              <a:latin typeface="+mn-lt"/>
            </a:endParaRPr>
          </a:p>
          <a:p>
            <a:pPr marL="800100" lvl="1" indent="-342900" eaLnBrk="1" hangingPunct="1">
              <a:buFont typeface="Wingdings" panose="05000000000000000000" pitchFamily="2" charset="2"/>
              <a:buChar char="Ø"/>
            </a:pPr>
            <a:r>
              <a:rPr lang="en-US" altLang="en-US" sz="1600" dirty="0" smtClean="0">
                <a:latin typeface="+mn-lt"/>
              </a:rPr>
              <a:t>Analyze these data to get  information</a:t>
            </a:r>
          </a:p>
          <a:p>
            <a:pPr marL="800100" lvl="1" indent="-342900" eaLnBrk="1" hangingPunct="1">
              <a:buFont typeface="Wingdings" panose="05000000000000000000" pitchFamily="2" charset="2"/>
              <a:buChar char="Ø"/>
            </a:pPr>
            <a:endParaRPr lang="en-US" altLang="en-US" sz="1600" dirty="0">
              <a:latin typeface="+mn-lt"/>
            </a:endParaRPr>
          </a:p>
          <a:p>
            <a:pPr marL="800100" lvl="1" indent="-342900" eaLnBrk="1" hangingPunct="1">
              <a:buFont typeface="Wingdings" panose="05000000000000000000" pitchFamily="2" charset="2"/>
              <a:buChar char="Ø"/>
            </a:pPr>
            <a:r>
              <a:rPr lang="en-US" altLang="en-US" sz="1600" dirty="0" smtClean="0">
                <a:latin typeface="+mn-lt"/>
              </a:rPr>
              <a:t>Review/analyze current ODS sites</a:t>
            </a:r>
          </a:p>
          <a:p>
            <a:pPr marL="800100" lvl="1" indent="-342900" eaLnBrk="1" hangingPunct="1">
              <a:buFont typeface="Wingdings" panose="05000000000000000000" pitchFamily="2" charset="2"/>
              <a:buChar char="Ø"/>
            </a:pPr>
            <a:endParaRPr lang="en-US" altLang="en-US" sz="1600" dirty="0">
              <a:latin typeface="+mn-lt"/>
            </a:endParaRPr>
          </a:p>
          <a:p>
            <a:pPr marL="800100" lvl="1" indent="-342900" eaLnBrk="1" hangingPunct="1">
              <a:buFont typeface="Wingdings" panose="05000000000000000000" pitchFamily="2" charset="2"/>
              <a:buChar char="Ø"/>
            </a:pPr>
            <a:r>
              <a:rPr lang="en-US" altLang="en-US" sz="1600" dirty="0" smtClean="0">
                <a:latin typeface="+mn-lt"/>
              </a:rPr>
              <a:t>Convert all the current ODS sites to CDS sites with screen capabilities</a:t>
            </a:r>
          </a:p>
          <a:p>
            <a:pPr marL="800100" lvl="1" indent="-342900" eaLnBrk="1" hangingPunct="1">
              <a:buFont typeface="Wingdings" panose="05000000000000000000" pitchFamily="2" charset="2"/>
              <a:buChar char="Ø"/>
            </a:pPr>
            <a:endParaRPr lang="en-US" altLang="en-US" sz="1600" dirty="0">
              <a:latin typeface="+mn-lt"/>
            </a:endParaRPr>
          </a:p>
          <a:p>
            <a:pPr marL="800100" lvl="1" indent="-342900" eaLnBrk="1" hangingPunct="1">
              <a:buFont typeface="Wingdings" panose="05000000000000000000" pitchFamily="2" charset="2"/>
              <a:buChar char="Ø"/>
            </a:pPr>
            <a:r>
              <a:rPr lang="en-US" altLang="en-US" sz="1600" dirty="0" smtClean="0">
                <a:latin typeface="+mn-lt"/>
              </a:rPr>
              <a:t>ID 3 to 5 sites/utilities that can conduct in-house confirmation: GC-MS and other analytical capabilities</a:t>
            </a:r>
          </a:p>
          <a:p>
            <a:pPr marL="800100" lvl="1" indent="-342900" eaLnBrk="1" hangingPunct="1">
              <a:buFont typeface="Wingdings" panose="05000000000000000000" pitchFamily="2" charset="2"/>
              <a:buChar char="Ø"/>
            </a:pPr>
            <a:endParaRPr lang="en-US" altLang="en-US" sz="1600" dirty="0">
              <a:latin typeface="+mn-lt"/>
            </a:endParaRPr>
          </a:p>
          <a:p>
            <a:pPr marL="800100" lvl="1" indent="-342900" eaLnBrk="1" hangingPunct="1">
              <a:buFont typeface="Wingdings" panose="05000000000000000000" pitchFamily="2" charset="2"/>
              <a:buChar char="Ø"/>
            </a:pPr>
            <a:r>
              <a:rPr lang="en-US" altLang="en-US" sz="1600" dirty="0" smtClean="0">
                <a:latin typeface="+mn-lt"/>
              </a:rPr>
              <a:t>ORSANCO leads and coordinates all the communications/activities. GCWW &amp; LWC provide technical support</a:t>
            </a:r>
          </a:p>
          <a:p>
            <a:pPr marL="800100" lvl="1" indent="-342900" eaLnBrk="1" hangingPunct="1">
              <a:buFont typeface="Wingdings" panose="05000000000000000000" pitchFamily="2" charset="2"/>
              <a:buChar char="Ø"/>
            </a:pPr>
            <a:endParaRPr lang="en-US" altLang="en-US" sz="1200" dirty="0">
              <a:latin typeface="+mn-lt"/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677637" y="260515"/>
            <a:ext cx="7456196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en-US" sz="3600" b="1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panose="020B0604020202020204" pitchFamily="34" charset="0"/>
              </a:rPr>
              <a:t>Proposed CDS Monitoring Capabilities</a:t>
            </a:r>
          </a:p>
        </p:txBody>
      </p:sp>
    </p:spTree>
    <p:extLst>
      <p:ext uri="{BB962C8B-B14F-4D97-AF65-F5344CB8AC3E}">
        <p14:creationId xmlns:p14="http://schemas.microsoft.com/office/powerpoint/2010/main" val="4118685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idx="4294967295"/>
          </p:nvPr>
        </p:nvSpPr>
        <p:spPr>
          <a:xfrm>
            <a:off x="326570" y="274638"/>
            <a:ext cx="7903029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Monitoring Technologies</a:t>
            </a:r>
            <a:r>
              <a:rPr lang="en-US" sz="3200" dirty="0" smtClean="0">
                <a:latin typeface="+mn-lt"/>
                <a:cs typeface="Arial" panose="020B0604020202020204" pitchFamily="34" charset="0"/>
              </a:rPr>
              <a:t/>
            </a:r>
            <a:br>
              <a:rPr lang="en-US" sz="3200" dirty="0" smtClean="0">
                <a:latin typeface="+mn-lt"/>
                <a:cs typeface="Arial" panose="020B0604020202020204" pitchFamily="34" charset="0"/>
              </a:rPr>
            </a:br>
            <a:endParaRPr lang="en-US" sz="32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49808" y="1011629"/>
            <a:ext cx="8394192" cy="5416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1pPr>
            <a:lvl2pPr eaLnBrk="0" hangingPunct="0">
              <a:defRPr sz="2400" b="1">
                <a:solidFill>
                  <a:schemeClr val="tx1"/>
                </a:solidFill>
                <a:latin typeface="Arial" charset="0"/>
              </a:defRPr>
            </a:lvl2pPr>
            <a:lvl3pPr eaLnBrk="0" hangingPunct="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800100" lvl="1" indent="-342900" eaLnBrk="1" hangingPunct="1">
              <a:buFont typeface="Wingdings" panose="05000000000000000000" pitchFamily="2" charset="2"/>
              <a:buChar char="Ø"/>
            </a:pPr>
            <a:endParaRPr lang="en-US" altLang="en-US" sz="2600" dirty="0" smtClean="0">
              <a:latin typeface="+mn-lt"/>
            </a:endParaRPr>
          </a:p>
          <a:p>
            <a:pPr marL="800100" lvl="1" indent="-342900" eaLnBrk="1" hangingPunct="1">
              <a:buFont typeface="Wingdings" panose="05000000000000000000" pitchFamily="2" charset="2"/>
              <a:buChar char="Ø"/>
            </a:pPr>
            <a:r>
              <a:rPr lang="en-US" altLang="en-US" sz="2600" dirty="0" smtClean="0">
                <a:latin typeface="+mn-lt"/>
              </a:rPr>
              <a:t>Everyone - Screen:</a:t>
            </a:r>
          </a:p>
          <a:p>
            <a:pPr marL="1257300" lvl="2" indent="-342900" eaLnBrk="1" hangingPunct="1">
              <a:buFont typeface="Wingdings" panose="05000000000000000000" pitchFamily="2" charset="2"/>
              <a:buChar char="ü"/>
            </a:pPr>
            <a:r>
              <a:rPr lang="en-US" altLang="en-US" sz="2200" dirty="0" smtClean="0">
                <a:latin typeface="+mn-lt"/>
              </a:rPr>
              <a:t>On-line: FEEM, etc.</a:t>
            </a:r>
            <a:endParaRPr lang="en-US" sz="2200" dirty="0" smtClean="0">
              <a:latin typeface="+mn-lt"/>
            </a:endParaRPr>
          </a:p>
          <a:p>
            <a:pPr marL="1257300" lvl="2" indent="-342900" eaLnBrk="1" hangingPunct="1">
              <a:buFont typeface="Wingdings" panose="05000000000000000000" pitchFamily="2" charset="2"/>
              <a:buChar char="ü"/>
            </a:pPr>
            <a:r>
              <a:rPr lang="en-US" sz="2200" dirty="0" smtClean="0">
                <a:latin typeface="+mn-lt"/>
              </a:rPr>
              <a:t>Bench: Elisa, etc.</a:t>
            </a:r>
            <a:endParaRPr lang="en-US" sz="2200" dirty="0">
              <a:latin typeface="+mn-lt"/>
            </a:endParaRPr>
          </a:p>
          <a:p>
            <a:pPr marL="800100" lvl="1" indent="-342900" eaLnBrk="1" hangingPunct="1">
              <a:buFont typeface="Wingdings" panose="05000000000000000000" pitchFamily="2" charset="2"/>
              <a:buChar char="Ø"/>
            </a:pPr>
            <a:endParaRPr lang="en-US" altLang="en-US" sz="2600" dirty="0" smtClean="0">
              <a:latin typeface="+mn-lt"/>
            </a:endParaRPr>
          </a:p>
          <a:p>
            <a:pPr marL="800100" lvl="1" indent="-342900" eaLnBrk="1" hangingPunct="1">
              <a:buFont typeface="Wingdings" panose="05000000000000000000" pitchFamily="2" charset="2"/>
              <a:buChar char="Ø"/>
            </a:pPr>
            <a:r>
              <a:rPr lang="en-US" altLang="en-US" sz="2600" dirty="0" smtClean="0">
                <a:latin typeface="+mn-lt"/>
              </a:rPr>
              <a:t>A Selected few - In-depth analysis:</a:t>
            </a:r>
          </a:p>
          <a:p>
            <a:pPr marL="1257300" lvl="2" indent="-342900" eaLnBrk="1" hangingPunct="1">
              <a:buFont typeface="Wingdings" panose="05000000000000000000" pitchFamily="2" charset="2"/>
              <a:buChar char="ü"/>
            </a:pPr>
            <a:r>
              <a:rPr lang="en-US" altLang="en-US" sz="2200" dirty="0" smtClean="0">
                <a:latin typeface="+mn-lt"/>
              </a:rPr>
              <a:t>GC-MS</a:t>
            </a:r>
          </a:p>
          <a:p>
            <a:pPr marL="1257300" lvl="2" indent="-342900" eaLnBrk="1" hangingPunct="1">
              <a:buFont typeface="Wingdings" panose="05000000000000000000" pitchFamily="2" charset="2"/>
              <a:buChar char="ü"/>
            </a:pPr>
            <a:r>
              <a:rPr lang="en-US" altLang="en-US" sz="2200" dirty="0" smtClean="0">
                <a:latin typeface="+mn-lt"/>
              </a:rPr>
              <a:t>Additional analytical tools</a:t>
            </a:r>
          </a:p>
          <a:p>
            <a:pPr marL="1257300" lvl="2" indent="-342900" eaLnBrk="1" hangingPunct="1">
              <a:buFont typeface="Wingdings" panose="05000000000000000000" pitchFamily="2" charset="2"/>
              <a:buChar char="ü"/>
            </a:pPr>
            <a:r>
              <a:rPr lang="en-US" altLang="en-US" sz="2200" dirty="0" smtClean="0">
                <a:latin typeface="+mn-lt"/>
              </a:rPr>
              <a:t>Treatment case studies</a:t>
            </a:r>
          </a:p>
          <a:p>
            <a:pPr marL="800100" lvl="1" indent="-342900" eaLnBrk="1" hangingPunct="1">
              <a:buFont typeface="Wingdings" panose="05000000000000000000" pitchFamily="2" charset="2"/>
              <a:buChar char="Ø"/>
            </a:pPr>
            <a:endParaRPr lang="en-US" altLang="en-US" sz="2200" dirty="0">
              <a:latin typeface="+mn-lt"/>
            </a:endParaRPr>
          </a:p>
          <a:p>
            <a:pPr marL="800100" lvl="1" indent="-342900" eaLnBrk="1" hangingPunct="1">
              <a:buFont typeface="Wingdings" panose="05000000000000000000" pitchFamily="2" charset="2"/>
              <a:buChar char="Ø"/>
            </a:pPr>
            <a:endParaRPr lang="en-US" altLang="en-US" sz="2200" dirty="0" smtClean="0"/>
          </a:p>
          <a:p>
            <a:pPr marL="800100" lvl="1" indent="-342900" eaLnBrk="1" hangingPunct="1">
              <a:buFont typeface="Wingdings" panose="05000000000000000000" pitchFamily="2" charset="2"/>
              <a:buChar char="Ø"/>
            </a:pPr>
            <a:endParaRPr lang="en-US" altLang="en-US" sz="2200" dirty="0" smtClean="0"/>
          </a:p>
          <a:p>
            <a:pPr marL="800100" lvl="1" indent="-342900" eaLnBrk="1" hangingPunct="1">
              <a:buFont typeface="Wingdings" panose="05000000000000000000" pitchFamily="2" charset="2"/>
              <a:buChar char="Ø"/>
            </a:pPr>
            <a:endParaRPr lang="en-US" altLang="en-US" sz="2200" dirty="0" smtClean="0"/>
          </a:p>
          <a:p>
            <a:pPr marL="800100" lvl="1" indent="-342900" eaLnBrk="1" hangingPunct="1">
              <a:buFont typeface="Wingdings" panose="05000000000000000000" pitchFamily="2" charset="2"/>
              <a:buChar char="Ø"/>
            </a:pPr>
            <a:endParaRPr lang="en-US" altLang="en-US" sz="2200" dirty="0"/>
          </a:p>
          <a:p>
            <a:pPr marL="800100" lvl="1" indent="-342900" eaLnBrk="1" hangingPunct="1">
              <a:buFont typeface="Wingdings" panose="05000000000000000000" pitchFamily="2" charset="2"/>
              <a:buChar char="Ø"/>
            </a:pPr>
            <a:endParaRPr lang="en-US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02009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b="1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Arial" panose="020B0604020202020204" pitchFamily="34" charset="0"/>
              </a:rPr>
              <a:t>Presentation Outline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930728" y="1411287"/>
            <a:ext cx="7756071" cy="3243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en-US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Introduction</a:t>
            </a: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endParaRPr lang="en-US" altLang="en-US" sz="2600" b="1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en-US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Louisville’s source water monitoring programs</a:t>
            </a: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endParaRPr lang="en-US" altLang="en-US" sz="2600" b="1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en-US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Current ODS analytical capabilities </a:t>
            </a: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endParaRPr lang="en-US" altLang="en-US" sz="2600" b="1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en-US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Proposed CDS monitoring capabilities </a:t>
            </a: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endParaRPr lang="en-US" altLang="en-US" sz="2600" b="1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endParaRPr lang="en-US" alt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endParaRPr lang="en-US" alt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915" y="3199500"/>
            <a:ext cx="2059490" cy="31039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09538" y="90488"/>
            <a:ext cx="8591550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3200" b="1" dirty="0">
                <a:solidFill>
                  <a:srgbClr val="000000"/>
                </a:solidFill>
                <a:latin typeface="Calibri" pitchFamily="34" charset="0"/>
              </a:rPr>
              <a:t>Best Water Must Meet 3 Standards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328613" y="889000"/>
            <a:ext cx="8675687" cy="544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1313" indent="-341313"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1pPr>
            <a:lvl2pPr marL="741363" indent="-284163"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2pPr>
            <a:lvl3pPr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3pPr>
            <a:lvl4pPr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4pPr>
            <a:lvl5pPr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9pPr>
          </a:lstStyle>
          <a:p>
            <a:pPr marL="457200" indent="-457200">
              <a:lnSpc>
                <a:spcPct val="80000"/>
              </a:lnSpc>
              <a:spcBef>
                <a:spcPts val="650"/>
              </a:spcBef>
              <a:buSzPct val="100000"/>
              <a:buFont typeface="Wingdings" panose="05000000000000000000" pitchFamily="2" charset="2"/>
              <a:buChar char="Ø"/>
              <a:defRPr/>
            </a:pPr>
            <a:r>
              <a:rPr lang="en-US" altLang="en-US" sz="2600" b="1" dirty="0" smtClean="0">
                <a:latin typeface="Calibri" pitchFamily="32" charset="0"/>
              </a:rPr>
              <a:t>Meet/exceed stringent and complex regulations: </a:t>
            </a:r>
            <a:r>
              <a:rPr lang="en-US" altLang="en-US" sz="2600" b="1" u="sng" dirty="0" smtClean="0">
                <a:latin typeface="Calibri" pitchFamily="32" charset="0"/>
              </a:rPr>
              <a:t>health risk issues or safe to drink</a:t>
            </a:r>
          </a:p>
          <a:p>
            <a:pPr lvl="1">
              <a:lnSpc>
                <a:spcPct val="80000"/>
              </a:lnSpc>
              <a:spcBef>
                <a:spcPts val="450"/>
              </a:spcBef>
              <a:buFont typeface="Arial" charset="0"/>
              <a:buChar char="–"/>
              <a:defRPr/>
            </a:pPr>
            <a:r>
              <a:rPr lang="en-US" altLang="en-US" b="1" dirty="0" smtClean="0">
                <a:latin typeface="Calibri" pitchFamily="32" charset="0"/>
              </a:rPr>
              <a:t>Pathogens </a:t>
            </a:r>
          </a:p>
          <a:p>
            <a:pPr lvl="1">
              <a:lnSpc>
                <a:spcPct val="80000"/>
              </a:lnSpc>
              <a:spcBef>
                <a:spcPts val="450"/>
              </a:spcBef>
              <a:buFont typeface="Arial" charset="0"/>
              <a:buChar char="–"/>
              <a:defRPr/>
            </a:pPr>
            <a:r>
              <a:rPr lang="en-US" altLang="en-US" b="1" dirty="0" smtClean="0">
                <a:latin typeface="Calibri" pitchFamily="32" charset="0"/>
              </a:rPr>
              <a:t>Organics (spills &amp; pesticide contamination) </a:t>
            </a:r>
          </a:p>
          <a:p>
            <a:pPr lvl="1">
              <a:lnSpc>
                <a:spcPct val="80000"/>
              </a:lnSpc>
              <a:spcBef>
                <a:spcPts val="450"/>
              </a:spcBef>
              <a:buFont typeface="Arial" charset="0"/>
              <a:buChar char="–"/>
              <a:defRPr/>
            </a:pPr>
            <a:r>
              <a:rPr lang="en-US" altLang="en-US" b="1" dirty="0" smtClean="0">
                <a:latin typeface="Calibri" pitchFamily="32" charset="0"/>
              </a:rPr>
              <a:t>Inorganics (lead and copper)</a:t>
            </a:r>
          </a:p>
          <a:p>
            <a:pPr lvl="1">
              <a:lnSpc>
                <a:spcPct val="80000"/>
              </a:lnSpc>
              <a:spcBef>
                <a:spcPts val="450"/>
              </a:spcBef>
              <a:buFont typeface="Arial" charset="0"/>
              <a:buChar char="–"/>
              <a:defRPr/>
            </a:pPr>
            <a:r>
              <a:rPr lang="en-US" altLang="en-US" b="1" dirty="0" smtClean="0">
                <a:latin typeface="Calibri" pitchFamily="32" charset="0"/>
              </a:rPr>
              <a:t>Distribution water quality and residual management</a:t>
            </a:r>
          </a:p>
          <a:p>
            <a:pPr marL="342900">
              <a:lnSpc>
                <a:spcPct val="80000"/>
              </a:lnSpc>
              <a:spcBef>
                <a:spcPts val="450"/>
              </a:spcBef>
              <a:buClrTx/>
              <a:buSzPct val="35000"/>
              <a:buFontTx/>
              <a:buNone/>
              <a:defRPr/>
            </a:pPr>
            <a:r>
              <a:rPr lang="en-US" altLang="en-US" b="1" dirty="0" smtClean="0">
                <a:solidFill>
                  <a:srgbClr val="FF0000"/>
                </a:solidFill>
                <a:latin typeface="Calibri" pitchFamily="32" charset="0"/>
              </a:rPr>
              <a:t>	90+ contaminants required for simultaneous compliance</a:t>
            </a:r>
          </a:p>
          <a:p>
            <a:pPr marL="342900">
              <a:lnSpc>
                <a:spcPct val="80000"/>
              </a:lnSpc>
              <a:spcBef>
                <a:spcPts val="450"/>
              </a:spcBef>
              <a:buClrTx/>
              <a:buSzPct val="35000"/>
              <a:buFontTx/>
              <a:buNone/>
              <a:defRPr/>
            </a:pPr>
            <a:endParaRPr lang="en-US" altLang="en-US" b="1" dirty="0" smtClean="0">
              <a:solidFill>
                <a:srgbClr val="FF0000"/>
              </a:solidFill>
              <a:latin typeface="Calibri" pitchFamily="32" charset="0"/>
            </a:endParaRPr>
          </a:p>
          <a:p>
            <a:pPr marL="457200" indent="-457200">
              <a:lnSpc>
                <a:spcPct val="80000"/>
              </a:lnSpc>
              <a:spcBef>
                <a:spcPts val="650"/>
              </a:spcBef>
              <a:buSzPct val="100000"/>
              <a:buFont typeface="Wingdings" panose="05000000000000000000" pitchFamily="2" charset="2"/>
              <a:buChar char="Ø"/>
              <a:defRPr/>
            </a:pPr>
            <a:r>
              <a:rPr lang="en-US" altLang="en-US" sz="2600" b="1" dirty="0" smtClean="0">
                <a:latin typeface="Calibri" pitchFamily="32" charset="0"/>
              </a:rPr>
              <a:t>Maintain/improve customer satisfaction: </a:t>
            </a:r>
            <a:r>
              <a:rPr lang="en-US" altLang="en-US" sz="2600" b="1" u="sng" dirty="0" smtClean="0">
                <a:latin typeface="Calibri" pitchFamily="32" charset="0"/>
              </a:rPr>
              <a:t>aesthetics issues or best tasting</a:t>
            </a:r>
          </a:p>
          <a:p>
            <a:pPr lvl="1">
              <a:lnSpc>
                <a:spcPct val="80000"/>
              </a:lnSpc>
              <a:spcBef>
                <a:spcPts val="450"/>
              </a:spcBef>
              <a:buFont typeface="Arial" charset="0"/>
              <a:buChar char="–"/>
              <a:defRPr/>
            </a:pPr>
            <a:r>
              <a:rPr lang="en-US" altLang="en-US" b="1" dirty="0" smtClean="0">
                <a:latin typeface="Calibri" pitchFamily="32" charset="0"/>
              </a:rPr>
              <a:t>Taste &amp; Odor (algae, di-chloramine) </a:t>
            </a:r>
          </a:p>
          <a:p>
            <a:pPr lvl="1">
              <a:lnSpc>
                <a:spcPct val="80000"/>
              </a:lnSpc>
              <a:spcBef>
                <a:spcPts val="450"/>
              </a:spcBef>
              <a:buFont typeface="Arial" charset="0"/>
              <a:buChar char="–"/>
              <a:defRPr/>
            </a:pPr>
            <a:r>
              <a:rPr lang="en-US" altLang="en-US" b="1" dirty="0" smtClean="0">
                <a:latin typeface="Calibri" pitchFamily="32" charset="0"/>
              </a:rPr>
              <a:t>Discolored water (red water, black water)</a:t>
            </a:r>
          </a:p>
          <a:p>
            <a:pPr marL="342900">
              <a:lnSpc>
                <a:spcPct val="80000"/>
              </a:lnSpc>
              <a:spcBef>
                <a:spcPts val="450"/>
              </a:spcBef>
              <a:buClrTx/>
              <a:buSzPct val="35000"/>
              <a:buFontTx/>
              <a:buNone/>
              <a:defRPr/>
            </a:pPr>
            <a:r>
              <a:rPr lang="en-US" altLang="en-US" b="1" dirty="0" smtClean="0">
                <a:solidFill>
                  <a:srgbClr val="7F7F7F"/>
                </a:solidFill>
                <a:latin typeface="Calibri" pitchFamily="32" charset="0"/>
              </a:rPr>
              <a:t>	</a:t>
            </a:r>
            <a:r>
              <a:rPr lang="en-US" altLang="en-US" b="1" dirty="0" smtClean="0">
                <a:solidFill>
                  <a:srgbClr val="FF0000"/>
                </a:solidFill>
                <a:latin typeface="Calibri" pitchFamily="32" charset="0"/>
              </a:rPr>
              <a:t>Customers often use aesthetic parameters as water safety indicators</a:t>
            </a:r>
          </a:p>
          <a:p>
            <a:pPr marL="342900">
              <a:lnSpc>
                <a:spcPct val="80000"/>
              </a:lnSpc>
              <a:spcBef>
                <a:spcPts val="450"/>
              </a:spcBef>
              <a:buClrTx/>
              <a:buSzPct val="35000"/>
              <a:buFontTx/>
              <a:buNone/>
              <a:defRPr/>
            </a:pPr>
            <a:endParaRPr lang="en-US" altLang="en-US" b="1" dirty="0" smtClean="0">
              <a:solidFill>
                <a:srgbClr val="7F7F7F"/>
              </a:solidFill>
              <a:latin typeface="Calibri" pitchFamily="32" charset="0"/>
            </a:endParaRPr>
          </a:p>
          <a:p>
            <a:pPr marL="457200" indent="-457200">
              <a:lnSpc>
                <a:spcPct val="80000"/>
              </a:lnSpc>
              <a:spcBef>
                <a:spcPts val="650"/>
              </a:spcBef>
              <a:buSzPct val="100000"/>
              <a:buFont typeface="Wingdings" panose="05000000000000000000" pitchFamily="2" charset="2"/>
              <a:buChar char="Ø"/>
              <a:defRPr/>
            </a:pPr>
            <a:r>
              <a:rPr lang="en-US" altLang="en-US" sz="2600" b="1" dirty="0" smtClean="0">
                <a:latin typeface="Calibri" pitchFamily="32" charset="0"/>
              </a:rPr>
              <a:t>Maintain public understanding and trust: </a:t>
            </a:r>
            <a:r>
              <a:rPr lang="en-US" altLang="en-US" sz="2600" b="1" u="sng" dirty="0" smtClean="0">
                <a:latin typeface="Calibri" pitchFamily="32" charset="0"/>
              </a:rPr>
              <a:t>perceived risks</a:t>
            </a:r>
          </a:p>
          <a:p>
            <a:pPr lvl="1">
              <a:lnSpc>
                <a:spcPct val="80000"/>
              </a:lnSpc>
              <a:spcBef>
                <a:spcPts val="450"/>
              </a:spcBef>
              <a:buFont typeface="Arial" charset="0"/>
              <a:buChar char="–"/>
              <a:defRPr/>
            </a:pPr>
            <a:r>
              <a:rPr lang="en-US" altLang="en-US" b="1" dirty="0" smtClean="0">
                <a:latin typeface="Calibri" pitchFamily="32" charset="0"/>
              </a:rPr>
              <a:t>Detection of unregulated chemicals: Dose makes the poison!</a:t>
            </a:r>
          </a:p>
          <a:p>
            <a:pPr lvl="1">
              <a:lnSpc>
                <a:spcPct val="80000"/>
              </a:lnSpc>
              <a:spcBef>
                <a:spcPts val="450"/>
              </a:spcBef>
              <a:buFont typeface="Arial" charset="0"/>
              <a:buChar char="–"/>
              <a:defRPr/>
            </a:pPr>
            <a:r>
              <a:rPr lang="en-US" altLang="en-US" b="1" dirty="0" smtClean="0">
                <a:latin typeface="Calibri" pitchFamily="32" charset="0"/>
              </a:rPr>
              <a:t>NGO, media, societal and political pressures: Upgrade treatment goals</a:t>
            </a:r>
          </a:p>
          <a:p>
            <a:pPr marL="342900">
              <a:lnSpc>
                <a:spcPct val="80000"/>
              </a:lnSpc>
              <a:spcBef>
                <a:spcPts val="450"/>
              </a:spcBef>
              <a:buClrTx/>
              <a:buSzPct val="35000"/>
              <a:buFontTx/>
              <a:buNone/>
              <a:defRPr/>
            </a:pPr>
            <a:r>
              <a:rPr lang="en-US" altLang="en-US" b="1" dirty="0" smtClean="0">
                <a:solidFill>
                  <a:srgbClr val="FF0000"/>
                </a:solidFill>
                <a:latin typeface="Calibri" pitchFamily="32" charset="0"/>
              </a:rPr>
              <a:t>	Customer response to the EWG report on Cr-6 exceeded the response to the annual rate increase </a:t>
            </a:r>
          </a:p>
          <a:p>
            <a:pPr lvl="1" indent="-282575">
              <a:lnSpc>
                <a:spcPct val="80000"/>
              </a:lnSpc>
              <a:spcBef>
                <a:spcPts val="450"/>
              </a:spcBef>
              <a:buClrTx/>
              <a:buFontTx/>
              <a:buNone/>
              <a:defRPr/>
            </a:pPr>
            <a:endParaRPr lang="en-US" altLang="en-US" b="1" dirty="0" smtClean="0">
              <a:solidFill>
                <a:srgbClr val="FF0000"/>
              </a:solidFill>
              <a:latin typeface="Calibri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56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09538" y="163966"/>
            <a:ext cx="8591550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3200" b="1" dirty="0" smtClean="0">
                <a:solidFill>
                  <a:srgbClr val="000000"/>
                </a:solidFill>
                <a:latin typeface="Calibri" pitchFamily="34" charset="0"/>
              </a:rPr>
              <a:t>ORSANCO’s Role</a:t>
            </a:r>
            <a:endParaRPr lang="en-US" altLang="en-US" sz="3200" b="1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167493" y="889000"/>
            <a:ext cx="7836807" cy="544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1313" indent="-341313"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1pPr>
            <a:lvl2pPr marL="741363" indent="-284163"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2pPr>
            <a:lvl3pPr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3pPr>
            <a:lvl4pPr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4pPr>
            <a:lvl5pPr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pitchFamily="32" charset="-128"/>
              </a:defRPr>
            </a:lvl9pPr>
          </a:lstStyle>
          <a:p>
            <a:pPr>
              <a:lnSpc>
                <a:spcPct val="80000"/>
              </a:lnSpc>
              <a:spcBef>
                <a:spcPts val="650"/>
              </a:spcBef>
              <a:buSzPct val="35000"/>
              <a:buFont typeface="Times New Roman" pitchFamily="16" charset="0"/>
              <a:buBlip>
                <a:blip r:embed="rId2"/>
              </a:buBlip>
              <a:defRPr/>
            </a:pPr>
            <a:endParaRPr lang="en-US" altLang="en-US" sz="2600" b="1" dirty="0" smtClean="0">
              <a:latin typeface="Calibri" pitchFamily="32" charset="0"/>
            </a:endParaRPr>
          </a:p>
          <a:p>
            <a:pPr marL="457200" indent="-457200">
              <a:lnSpc>
                <a:spcPct val="80000"/>
              </a:lnSpc>
              <a:spcBef>
                <a:spcPts val="650"/>
              </a:spcBef>
              <a:buSzPct val="100000"/>
              <a:buFont typeface="Wingdings" panose="05000000000000000000" pitchFamily="2" charset="2"/>
              <a:buChar char="Ø"/>
              <a:defRPr/>
            </a:pPr>
            <a:r>
              <a:rPr lang="en-US" altLang="en-US" sz="2600" b="1" dirty="0" smtClean="0">
                <a:latin typeface="Calibri" pitchFamily="32" charset="0"/>
              </a:rPr>
              <a:t>Spill notification</a:t>
            </a:r>
          </a:p>
          <a:p>
            <a:pPr marL="457200" indent="-457200">
              <a:lnSpc>
                <a:spcPct val="80000"/>
              </a:lnSpc>
              <a:spcBef>
                <a:spcPts val="650"/>
              </a:spcBef>
              <a:buSzPct val="100000"/>
              <a:buFont typeface="Wingdings" panose="05000000000000000000" pitchFamily="2" charset="2"/>
              <a:buChar char="Ø"/>
              <a:defRPr/>
            </a:pPr>
            <a:endParaRPr lang="en-US" altLang="en-US" sz="2600" b="1" dirty="0">
              <a:latin typeface="Calibri" pitchFamily="32" charset="0"/>
            </a:endParaRPr>
          </a:p>
          <a:p>
            <a:pPr marL="457200" indent="-457200">
              <a:lnSpc>
                <a:spcPct val="80000"/>
              </a:lnSpc>
              <a:spcBef>
                <a:spcPts val="650"/>
              </a:spcBef>
              <a:buSzPct val="100000"/>
              <a:buFont typeface="Wingdings" panose="05000000000000000000" pitchFamily="2" charset="2"/>
              <a:buChar char="Ø"/>
              <a:defRPr/>
            </a:pPr>
            <a:r>
              <a:rPr lang="en-US" altLang="en-US" sz="2600" b="1" dirty="0" smtClean="0">
                <a:latin typeface="Calibri" pitchFamily="32" charset="0"/>
              </a:rPr>
              <a:t>Technical support – ODS analytical</a:t>
            </a:r>
          </a:p>
          <a:p>
            <a:pPr marL="457200" indent="-457200">
              <a:lnSpc>
                <a:spcPct val="80000"/>
              </a:lnSpc>
              <a:spcBef>
                <a:spcPts val="650"/>
              </a:spcBef>
              <a:buSzPct val="100000"/>
              <a:buFont typeface="Wingdings" panose="05000000000000000000" pitchFamily="2" charset="2"/>
              <a:buChar char="Ø"/>
              <a:defRPr/>
            </a:pPr>
            <a:endParaRPr lang="en-US" altLang="en-US" sz="2600" b="1" dirty="0">
              <a:latin typeface="Calibri" pitchFamily="32" charset="0"/>
            </a:endParaRPr>
          </a:p>
          <a:p>
            <a:pPr marL="457200" indent="-457200">
              <a:lnSpc>
                <a:spcPct val="80000"/>
              </a:lnSpc>
              <a:spcBef>
                <a:spcPts val="650"/>
              </a:spcBef>
              <a:buSzPct val="100000"/>
              <a:buFont typeface="Wingdings" panose="05000000000000000000" pitchFamily="2" charset="2"/>
              <a:buChar char="Ø"/>
              <a:defRPr/>
            </a:pPr>
            <a:r>
              <a:rPr lang="en-US" altLang="en-US" sz="2600" b="1" dirty="0" smtClean="0">
                <a:latin typeface="Calibri" pitchFamily="32" charset="0"/>
              </a:rPr>
              <a:t>Algae program (T&amp;O and HAB)</a:t>
            </a:r>
          </a:p>
          <a:p>
            <a:pPr marL="457200" indent="-457200">
              <a:lnSpc>
                <a:spcPct val="80000"/>
              </a:lnSpc>
              <a:spcBef>
                <a:spcPts val="650"/>
              </a:spcBef>
              <a:buSzPct val="100000"/>
              <a:buFont typeface="Wingdings" panose="05000000000000000000" pitchFamily="2" charset="2"/>
              <a:buChar char="Ø"/>
              <a:defRPr/>
            </a:pPr>
            <a:endParaRPr lang="en-US" altLang="en-US" sz="2600" b="1" dirty="0">
              <a:latin typeface="Calibri" pitchFamily="32" charset="0"/>
            </a:endParaRPr>
          </a:p>
          <a:p>
            <a:pPr marL="457200" indent="-457200">
              <a:lnSpc>
                <a:spcPct val="80000"/>
              </a:lnSpc>
              <a:spcBef>
                <a:spcPts val="650"/>
              </a:spcBef>
              <a:buSzPct val="100000"/>
              <a:buFont typeface="Wingdings" panose="05000000000000000000" pitchFamily="2" charset="2"/>
              <a:buChar char="Ø"/>
              <a:defRPr/>
            </a:pPr>
            <a:r>
              <a:rPr lang="en-US" altLang="en-US" sz="2600" b="1" dirty="0" smtClean="0">
                <a:latin typeface="Calibri" pitchFamily="32" charset="0"/>
              </a:rPr>
              <a:t>Public confidence </a:t>
            </a:r>
          </a:p>
          <a:p>
            <a:pPr>
              <a:lnSpc>
                <a:spcPct val="80000"/>
              </a:lnSpc>
              <a:spcBef>
                <a:spcPts val="650"/>
              </a:spcBef>
              <a:buSzPct val="35000"/>
              <a:buFont typeface="Calibri" pitchFamily="32" charset="0"/>
              <a:buBlip>
                <a:blip r:embed="rId2"/>
              </a:buBlip>
              <a:defRPr/>
            </a:pPr>
            <a:endParaRPr lang="en-US" altLang="en-US" sz="2600" b="1" dirty="0" smtClean="0">
              <a:latin typeface="Calibri" pitchFamily="32" charset="0"/>
            </a:endParaRPr>
          </a:p>
          <a:p>
            <a:pPr lvl="1" indent="-282575">
              <a:lnSpc>
                <a:spcPct val="80000"/>
              </a:lnSpc>
              <a:spcBef>
                <a:spcPts val="450"/>
              </a:spcBef>
              <a:buClrTx/>
              <a:buFontTx/>
              <a:buNone/>
              <a:defRPr/>
            </a:pPr>
            <a:endParaRPr lang="en-US" altLang="en-US" b="1" dirty="0" smtClean="0">
              <a:solidFill>
                <a:srgbClr val="FF0000"/>
              </a:solidFill>
              <a:latin typeface="Calibri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973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74079" y="88392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3200" b="1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panose="020B0604020202020204" pitchFamily="34" charset="0"/>
              </a:rPr>
              <a:t>LWC’s  Event Response Experience</a:t>
            </a:r>
          </a:p>
        </p:txBody>
      </p:sp>
      <p:sp>
        <p:nvSpPr>
          <p:cNvPr id="2" name="Rectangle 1"/>
          <p:cNvSpPr/>
          <p:nvPr/>
        </p:nvSpPr>
        <p:spPr>
          <a:xfrm>
            <a:off x="1005837" y="349149"/>
            <a:ext cx="5166221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buFont typeface="Wingdings" panose="05000000000000000000" pitchFamily="2" charset="2"/>
              <a:buChar char="Ø"/>
            </a:pPr>
            <a:endParaRPr lang="en-US" altLang="en-US" sz="2200" b="1" dirty="0" smtClean="0"/>
          </a:p>
          <a:p>
            <a:pPr marL="342900" indent="-342900" eaLnBrk="1" hangingPunct="1">
              <a:buFont typeface="Wingdings" panose="05000000000000000000" pitchFamily="2" charset="2"/>
              <a:buChar char="Ø"/>
            </a:pPr>
            <a:endParaRPr lang="en-US" altLang="en-US" sz="2200" b="1" dirty="0" smtClean="0"/>
          </a:p>
          <a:p>
            <a:pPr marL="342900" indent="-342900" eaLnBrk="1" hangingPunct="1">
              <a:buFont typeface="Wingdings" panose="05000000000000000000" pitchFamily="2" charset="2"/>
              <a:buChar char="Ø"/>
            </a:pPr>
            <a:r>
              <a:rPr lang="en-US" altLang="en-US" sz="2200" b="1" dirty="0" smtClean="0">
                <a:latin typeface="+mn-lt"/>
              </a:rPr>
              <a:t>2005 Kentucky River Oil Spill</a:t>
            </a:r>
          </a:p>
          <a:p>
            <a:pPr eaLnBrk="1" hangingPunct="1"/>
            <a:r>
              <a:rPr lang="en-US" altLang="en-US" sz="2200" b="1" dirty="0" smtClean="0">
                <a:latin typeface="+mn-lt"/>
              </a:rPr>
              <a:t> </a:t>
            </a:r>
            <a:endParaRPr lang="en-US" altLang="en-US" sz="2200" b="1" dirty="0">
              <a:latin typeface="+mn-lt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Ø"/>
            </a:pPr>
            <a:r>
              <a:rPr lang="en-US" altLang="en-US" sz="2200" b="1" dirty="0" smtClean="0">
                <a:latin typeface="+mn-lt"/>
              </a:rPr>
              <a:t>2012 Ohio River T&amp;O Event 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altLang="en-US" sz="1600" b="1" dirty="0">
                <a:latin typeface="+mn-lt"/>
              </a:rPr>
              <a:t>Largest T&amp;O </a:t>
            </a:r>
            <a:r>
              <a:rPr lang="en-US" altLang="en-US" sz="1600" b="1" dirty="0" smtClean="0">
                <a:latin typeface="+mn-lt"/>
              </a:rPr>
              <a:t>in history (Max Raw MIB 178 </a:t>
            </a:r>
            <a:r>
              <a:rPr lang="en-US" altLang="en-US" sz="1600" b="1" dirty="0" err="1" smtClean="0">
                <a:latin typeface="+mn-lt"/>
              </a:rPr>
              <a:t>ppt</a:t>
            </a:r>
            <a:r>
              <a:rPr lang="en-US" altLang="en-US" sz="1600" b="1" dirty="0" smtClean="0">
                <a:latin typeface="+mn-lt"/>
              </a:rPr>
              <a:t>)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altLang="en-US" sz="1600" b="1" dirty="0" smtClean="0">
                <a:latin typeface="+mn-lt"/>
              </a:rPr>
              <a:t>Timely detection, treatment and communications</a:t>
            </a:r>
            <a:endParaRPr lang="en-US" altLang="en-US" sz="1600" b="1" dirty="0">
              <a:latin typeface="+mn-lt"/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altLang="en-US" sz="1600" b="1" dirty="0" smtClean="0">
                <a:latin typeface="+mn-lt"/>
              </a:rPr>
              <a:t>No Customer Complaints</a:t>
            </a:r>
          </a:p>
          <a:p>
            <a:pPr lvl="1"/>
            <a:r>
              <a:rPr lang="en-US" altLang="en-US" sz="1600" b="1" dirty="0" smtClean="0">
                <a:latin typeface="+mn-lt"/>
              </a:rPr>
              <a:t> </a:t>
            </a:r>
          </a:p>
          <a:p>
            <a:pPr marL="342900" indent="-342900" eaLnBrk="1" hangingPunct="1">
              <a:buFont typeface="Wingdings" panose="05000000000000000000" pitchFamily="2" charset="2"/>
              <a:buChar char="Ø"/>
            </a:pPr>
            <a:r>
              <a:rPr lang="en-US" altLang="en-US" sz="2200" b="1" dirty="0" smtClean="0">
                <a:latin typeface="+mn-lt"/>
                <a:ea typeface="Minion Pro Med"/>
                <a:cs typeface="Minion Pro Med"/>
              </a:rPr>
              <a:t>2014 </a:t>
            </a:r>
            <a:r>
              <a:rPr lang="en-US" altLang="en-US" sz="2200" b="1" dirty="0">
                <a:latin typeface="+mn-lt"/>
                <a:ea typeface="Minion Pro Med"/>
                <a:cs typeface="Minion Pro Med"/>
              </a:rPr>
              <a:t>WV MCHM Spill </a:t>
            </a:r>
            <a:endParaRPr lang="en-US" altLang="en-US" sz="2200" b="1" dirty="0" smtClean="0">
              <a:latin typeface="+mn-lt"/>
              <a:ea typeface="Minion Pro Med"/>
              <a:cs typeface="Minion Pro Med"/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altLang="en-US" sz="1600" b="1" dirty="0" smtClean="0">
                <a:latin typeface="+mn-lt"/>
                <a:ea typeface="Minion Pro Med"/>
                <a:cs typeface="Minion Pro Med"/>
              </a:rPr>
              <a:t>Correctly identified </a:t>
            </a:r>
            <a:r>
              <a:rPr lang="en-US" altLang="en-US" sz="1600" b="1" dirty="0">
                <a:latin typeface="+mn-lt"/>
                <a:ea typeface="Minion Pro Med"/>
                <a:cs typeface="Minion Pro Med"/>
              </a:rPr>
              <a:t>as a T&amp;O concern </a:t>
            </a:r>
            <a:r>
              <a:rPr lang="en-US" altLang="en-US" sz="1600" b="1" dirty="0" smtClean="0">
                <a:latin typeface="+mn-lt"/>
                <a:ea typeface="Minion Pro Med"/>
                <a:cs typeface="Minion Pro Med"/>
              </a:rPr>
              <a:t>for </a:t>
            </a:r>
            <a:r>
              <a:rPr lang="en-US" altLang="en-US" sz="1600" b="1" dirty="0">
                <a:latin typeface="+mn-lt"/>
                <a:ea typeface="Minion Pro Med"/>
                <a:cs typeface="Minion Pro Med"/>
              </a:rPr>
              <a:t>LWC </a:t>
            </a:r>
            <a:r>
              <a:rPr lang="en-US" altLang="en-US" sz="1600" b="1" dirty="0" smtClean="0">
                <a:latin typeface="+mn-lt"/>
                <a:ea typeface="Minion Pro Med"/>
                <a:cs typeface="Minion Pro Med"/>
              </a:rPr>
              <a:t>customers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altLang="en-US" sz="1600" b="1" dirty="0" smtClean="0">
                <a:latin typeface="+mn-lt"/>
                <a:ea typeface="Minion Pro Med"/>
                <a:cs typeface="Minion Pro Med"/>
              </a:rPr>
              <a:t>Plan </a:t>
            </a:r>
            <a:r>
              <a:rPr lang="en-US" altLang="en-US" sz="1600" b="1" dirty="0">
                <a:latin typeface="+mn-lt"/>
                <a:ea typeface="Minion Pro Med"/>
                <a:cs typeface="Minion Pro Med"/>
              </a:rPr>
              <a:t>development, monitoring, </a:t>
            </a:r>
            <a:r>
              <a:rPr lang="en-US" altLang="en-US" sz="1600" b="1" dirty="0" smtClean="0">
                <a:latin typeface="+mn-lt"/>
                <a:ea typeface="Minion Pro Med"/>
                <a:cs typeface="Minion Pro Med"/>
              </a:rPr>
              <a:t>and </a:t>
            </a:r>
            <a:r>
              <a:rPr lang="en-US" altLang="en-US" sz="1600" b="1" dirty="0">
                <a:latin typeface="+mn-lt"/>
                <a:ea typeface="Minion Pro Med"/>
                <a:cs typeface="Minion Pro Med"/>
              </a:rPr>
              <a:t>treatment with 100</a:t>
            </a:r>
            <a:r>
              <a:rPr lang="en-US" altLang="en-US" sz="1600" b="1" dirty="0" smtClean="0">
                <a:latin typeface="+mn-lt"/>
                <a:ea typeface="Minion Pro Med"/>
                <a:cs typeface="Minion Pro Med"/>
              </a:rPr>
              <a:t>% execution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n-US" altLang="en-US" sz="1600" b="1" dirty="0" smtClean="0">
              <a:latin typeface="+mn-lt"/>
              <a:ea typeface="Minion Pro Med"/>
              <a:cs typeface="Minion Pro Med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en-US" sz="2000" b="1" dirty="0" smtClean="0">
                <a:latin typeface="+mn-lt"/>
                <a:ea typeface="Minion Pro Med"/>
                <a:cs typeface="Minion Pro Med"/>
              </a:rPr>
              <a:t>2015 HAB 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altLang="en-US" sz="1600" b="1" dirty="0" smtClean="0">
                <a:latin typeface="+mn-lt"/>
              </a:rPr>
              <a:t>Largest </a:t>
            </a:r>
            <a:r>
              <a:rPr lang="en-US" altLang="en-US" sz="1600" b="1" dirty="0" err="1" smtClean="0">
                <a:latin typeface="+mn-lt"/>
              </a:rPr>
              <a:t>Microcystin</a:t>
            </a:r>
            <a:r>
              <a:rPr lang="en-US" altLang="en-US" sz="1600" b="1" dirty="0" smtClean="0">
                <a:latin typeface="+mn-lt"/>
              </a:rPr>
              <a:t> bloom observed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altLang="en-US" sz="1600" b="1" dirty="0" smtClean="0">
                <a:latin typeface="+mn-lt"/>
              </a:rPr>
              <a:t>Timely </a:t>
            </a:r>
            <a:r>
              <a:rPr lang="en-US" altLang="en-US" sz="1600" b="1" dirty="0">
                <a:latin typeface="+mn-lt"/>
              </a:rPr>
              <a:t>detection, treatment and communications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altLang="en-US" sz="1600" b="1" dirty="0" smtClean="0">
                <a:latin typeface="+mn-lt"/>
              </a:rPr>
              <a:t>No toxins detected in finished water </a:t>
            </a:r>
            <a:endParaRPr lang="en-US" altLang="en-US" sz="1600" b="1" dirty="0" smtClean="0">
              <a:latin typeface="+mn-lt"/>
              <a:ea typeface="Minion Pro Med"/>
              <a:cs typeface="Minion Pro Med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endParaRPr lang="en-US" altLang="en-US" sz="2000" b="1" dirty="0">
              <a:ea typeface="Minion Pro Med"/>
              <a:cs typeface="Minion Pro Med"/>
            </a:endParaRPr>
          </a:p>
        </p:txBody>
      </p:sp>
      <p:pic>
        <p:nvPicPr>
          <p:cNvPr id="2050" name="Picture 2" descr="S:\public\shardata\PICTURES\Oil Spill 05\Oil Plume in KY Ri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334" y="914701"/>
            <a:ext cx="2737400" cy="2059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334" y="2974618"/>
            <a:ext cx="2737400" cy="157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334" y="4545231"/>
            <a:ext cx="2737400" cy="2059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44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9087" y="1118507"/>
            <a:ext cx="8232160" cy="4256839"/>
          </a:xfrm>
        </p:spPr>
        <p:txBody>
          <a:bodyPr/>
          <a:lstStyle/>
          <a:p>
            <a:pPr lvl="0" fontAlgn="base">
              <a:spcBef>
                <a:spcPct val="0"/>
              </a:spcBef>
              <a:spcAft>
                <a:spcPct val="0"/>
              </a:spcAft>
              <a:buSzTx/>
              <a:buFont typeface="Wingdings" panose="05000000000000000000" pitchFamily="2" charset="2"/>
              <a:buChar char="Ø"/>
            </a:pPr>
            <a:r>
              <a:rPr lang="nl-NL" altLang="en-US" sz="2200" b="1" dirty="0" smtClean="0">
                <a:solidFill>
                  <a:prstClr val="black"/>
                </a:solidFill>
                <a:ea typeface="ＭＳ Ｐゴシック" pitchFamily="34" charset="-128"/>
                <a:cs typeface="+mn-cs"/>
              </a:rPr>
              <a:t>Elk </a:t>
            </a:r>
            <a:r>
              <a:rPr lang="nl-NL" altLang="en-US" sz="2200" b="1" dirty="0">
                <a:solidFill>
                  <a:prstClr val="black"/>
                </a:solidFill>
                <a:ea typeface="ＭＳ Ｐゴシック" pitchFamily="34" charset="-128"/>
                <a:cs typeface="+mn-cs"/>
              </a:rPr>
              <a:t>River 4-MCHM &amp; </a:t>
            </a:r>
            <a:r>
              <a:rPr lang="nl-NL" altLang="en-US" sz="2200" b="1" dirty="0" smtClean="0">
                <a:solidFill>
                  <a:prstClr val="black"/>
                </a:solidFill>
                <a:ea typeface="ＭＳ Ｐゴシック" pitchFamily="34" charset="-128"/>
                <a:cs typeface="+mn-cs"/>
              </a:rPr>
              <a:t>PPH January 2014</a:t>
            </a:r>
          </a:p>
          <a:p>
            <a:pPr lvl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nl-NL" altLang="en-US" sz="1800" b="1" dirty="0" smtClean="0">
                <a:solidFill>
                  <a:prstClr val="black"/>
                </a:solidFill>
                <a:latin typeface="+mn-lt"/>
                <a:ea typeface="ＭＳ Ｐゴシック" pitchFamily="34" charset="-128"/>
                <a:cs typeface="+mn-cs"/>
              </a:rPr>
              <a:t>More than 10,000 gallons of MCHM </a:t>
            </a:r>
            <a:r>
              <a:rPr lang="en-US" altLang="en-US" sz="1800" b="1" dirty="0" smtClean="0">
                <a:solidFill>
                  <a:prstClr val="black"/>
                </a:solidFill>
                <a:latin typeface="+mn-lt"/>
                <a:ea typeface="ＭＳ Ｐゴシック" pitchFamily="34" charset="-128"/>
                <a:cs typeface="+mn-cs"/>
              </a:rPr>
              <a:t>(88.5% MCHM 7.3% PPH) </a:t>
            </a:r>
            <a:r>
              <a:rPr lang="en-US" altLang="en-US" sz="1800" b="1" dirty="0">
                <a:solidFill>
                  <a:prstClr val="black"/>
                </a:solidFill>
                <a:latin typeface="+mn-lt"/>
                <a:ea typeface="ＭＳ Ｐゴシック" pitchFamily="34" charset="-128"/>
                <a:cs typeface="+mn-cs"/>
              </a:rPr>
              <a:t>was released to the Elk River on January 9, </a:t>
            </a:r>
            <a:r>
              <a:rPr lang="en-US" altLang="en-US" sz="1800" b="1" dirty="0" smtClean="0">
                <a:solidFill>
                  <a:prstClr val="black"/>
                </a:solidFill>
                <a:latin typeface="+mn-lt"/>
                <a:ea typeface="ＭＳ Ｐゴシック" pitchFamily="34" charset="-128"/>
                <a:cs typeface="+mn-cs"/>
              </a:rPr>
              <a:t>2014</a:t>
            </a:r>
          </a:p>
          <a:p>
            <a:pPr lvl="2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en-US" sz="1400" b="1" dirty="0">
                <a:solidFill>
                  <a:prstClr val="black"/>
                </a:solidFill>
                <a:latin typeface="+mn-lt"/>
                <a:ea typeface="ＭＳ Ｐゴシック" pitchFamily="34" charset="-128"/>
                <a:cs typeface="+mn-cs"/>
              </a:rPr>
              <a:t>Plume arrived at LWC January 17th as predicted </a:t>
            </a:r>
            <a:r>
              <a:rPr lang="en-US" altLang="en-US" sz="1400" b="1" dirty="0" smtClean="0">
                <a:solidFill>
                  <a:prstClr val="black"/>
                </a:solidFill>
                <a:latin typeface="+mn-lt"/>
                <a:ea typeface="ＭＳ Ｐゴシック" pitchFamily="34" charset="-128"/>
                <a:cs typeface="+mn-cs"/>
              </a:rPr>
              <a:t>with collaboration with ORSANCO </a:t>
            </a:r>
            <a:endParaRPr lang="en-US" altLang="en-US" sz="1400" b="1" dirty="0">
              <a:solidFill>
                <a:prstClr val="black"/>
              </a:solidFill>
              <a:latin typeface="+mn-lt"/>
              <a:ea typeface="ＭＳ Ｐゴシック" pitchFamily="34" charset="-128"/>
              <a:cs typeface="+mn-cs"/>
            </a:endParaRPr>
          </a:p>
          <a:p>
            <a:pPr lvl="2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en-US" sz="1600" b="1" dirty="0" smtClean="0">
                <a:solidFill>
                  <a:prstClr val="black"/>
                </a:solidFill>
                <a:latin typeface="+mn-lt"/>
                <a:ea typeface="ＭＳ Ｐゴシック" pitchFamily="34" charset="-128"/>
                <a:cs typeface="+mn-cs"/>
              </a:rPr>
              <a:t>Qualitative </a:t>
            </a:r>
            <a:r>
              <a:rPr lang="en-US" altLang="en-US" sz="1600" b="1" dirty="0">
                <a:solidFill>
                  <a:prstClr val="black"/>
                </a:solidFill>
                <a:latin typeface="+mn-lt"/>
                <a:ea typeface="ＭＳ Ｐゴシック" pitchFamily="34" charset="-128"/>
                <a:cs typeface="+mn-cs"/>
              </a:rPr>
              <a:t>and quantitative analysis </a:t>
            </a:r>
            <a:r>
              <a:rPr lang="en-US" altLang="en-US" sz="1600" b="1" dirty="0" smtClean="0">
                <a:solidFill>
                  <a:prstClr val="black"/>
                </a:solidFill>
                <a:latin typeface="+mn-lt"/>
                <a:ea typeface="ＭＳ Ｐゴシック" pitchFamily="34" charset="-128"/>
                <a:cs typeface="+mn-cs"/>
              </a:rPr>
              <a:t>ready with collaboration with GCWW</a:t>
            </a:r>
            <a:endParaRPr lang="en-US" altLang="en-US" sz="1200" b="1" dirty="0">
              <a:solidFill>
                <a:prstClr val="black"/>
              </a:solidFill>
              <a:latin typeface="+mn-lt"/>
              <a:ea typeface="ＭＳ Ｐゴシック" pitchFamily="34" charset="-128"/>
              <a:cs typeface="+mn-cs"/>
            </a:endParaRPr>
          </a:p>
          <a:p>
            <a:pPr marL="0" indent="0">
              <a:spcBef>
                <a:spcPct val="0"/>
              </a:spcBef>
              <a:buNone/>
            </a:pPr>
            <a:endParaRPr lang="en-US" altLang="en-US" sz="1100" b="1" dirty="0" smtClean="0">
              <a:solidFill>
                <a:prstClr val="black"/>
              </a:solidFill>
              <a:ea typeface="ＭＳ Ｐゴシック" pitchFamily="34" charset="-128"/>
              <a:cs typeface="+mn-cs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SzTx/>
              <a:buFont typeface="Wingdings" panose="05000000000000000000" pitchFamily="2" charset="2"/>
              <a:buChar char="Ø"/>
            </a:pPr>
            <a:r>
              <a:rPr lang="en-US" altLang="en-US" sz="2200" b="1" dirty="0" smtClean="0">
                <a:solidFill>
                  <a:prstClr val="black"/>
                </a:solidFill>
                <a:ea typeface="ＭＳ Ｐゴシック" pitchFamily="34" charset="-128"/>
                <a:cs typeface="+mn-cs"/>
              </a:rPr>
              <a:t>Duke Energy August 2014</a:t>
            </a:r>
            <a:endParaRPr lang="en-US" altLang="en-US" sz="2200" b="1" dirty="0">
              <a:solidFill>
                <a:prstClr val="black"/>
              </a:solidFill>
              <a:ea typeface="ＭＳ Ｐゴシック" pitchFamily="34" charset="-128"/>
              <a:cs typeface="+mn-cs"/>
            </a:endParaRPr>
          </a:p>
          <a:p>
            <a:pPr marL="800100" lvl="1" indent="-342900"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800" b="1" dirty="0" smtClean="0">
                <a:solidFill>
                  <a:prstClr val="black"/>
                </a:solidFill>
                <a:latin typeface="+mn-lt"/>
                <a:ea typeface="ＭＳ Ｐゴシック" pitchFamily="34" charset="-128"/>
                <a:cs typeface="+mn-cs"/>
              </a:rPr>
              <a:t>5,000-8,000  </a:t>
            </a:r>
            <a:r>
              <a:rPr lang="en-US" altLang="en-US" sz="1800" b="1" dirty="0">
                <a:solidFill>
                  <a:prstClr val="black"/>
                </a:solidFill>
                <a:latin typeface="+mn-lt"/>
                <a:ea typeface="ＭＳ Ｐゴシック" pitchFamily="34" charset="-128"/>
                <a:cs typeface="+mn-cs"/>
              </a:rPr>
              <a:t>gal No 2 fuel released at mile marker 450 </a:t>
            </a:r>
          </a:p>
          <a:p>
            <a:pPr marL="800100" lvl="1" indent="-342900"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800" b="1" dirty="0">
                <a:solidFill>
                  <a:prstClr val="black"/>
                </a:solidFill>
                <a:latin typeface="+mn-lt"/>
                <a:ea typeface="ＭＳ Ｐゴシック" pitchFamily="34" charset="-128"/>
                <a:cs typeface="+mn-cs"/>
              </a:rPr>
              <a:t>Low impact to LWC</a:t>
            </a:r>
          </a:p>
          <a:p>
            <a:pPr marL="800100" lvl="1" indent="-342900"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en-US" sz="1800" b="1" dirty="0">
              <a:solidFill>
                <a:prstClr val="black"/>
              </a:solidFill>
              <a:latin typeface="Arial" pitchFamily="34" charset="0"/>
              <a:ea typeface="ＭＳ Ｐゴシック" pitchFamily="34" charset="-128"/>
              <a:cs typeface="+mn-cs"/>
            </a:endParaRP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Content Placeholder 5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163" y="4145883"/>
            <a:ext cx="4068410" cy="2033854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136" y="4145883"/>
            <a:ext cx="3157027" cy="2033854"/>
          </a:xfrm>
          <a:prstGeom prst="rect">
            <a:avLst/>
          </a:prstGeom>
        </p:spPr>
      </p:pic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374079" y="285750"/>
            <a:ext cx="8229600" cy="945642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3200" b="1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panose="020B0604020202020204" pitchFamily="34" charset="0"/>
              </a:rPr>
              <a:t>Recent Events That Impacted LWC</a:t>
            </a:r>
          </a:p>
        </p:txBody>
      </p:sp>
    </p:spTree>
    <p:extLst>
      <p:ext uri="{BB962C8B-B14F-4D97-AF65-F5344CB8AC3E}">
        <p14:creationId xmlns:p14="http://schemas.microsoft.com/office/powerpoint/2010/main" val="129749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88392"/>
            <a:ext cx="8915399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3200" b="1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panose="020B0604020202020204" pitchFamily="34" charset="0"/>
              </a:rPr>
              <a:t>LWC’s Existing Source Water</a:t>
            </a:r>
            <a:br>
              <a:rPr lang="en-US" altLang="en-US" sz="3200" b="1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panose="020B0604020202020204" pitchFamily="34" charset="0"/>
              </a:rPr>
            </a:br>
            <a:r>
              <a:rPr lang="en-US" altLang="en-US" sz="3200" b="1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panose="020B0604020202020204" pitchFamily="34" charset="0"/>
              </a:rPr>
              <a:t>Quality Monitoring Programs</a:t>
            </a:r>
          </a:p>
        </p:txBody>
      </p:sp>
      <p:sp>
        <p:nvSpPr>
          <p:cNvPr id="2" name="Rectangle 1"/>
          <p:cNvSpPr/>
          <p:nvPr/>
        </p:nvSpPr>
        <p:spPr>
          <a:xfrm>
            <a:off x="987879" y="1352718"/>
            <a:ext cx="7821385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eaLnBrk="1" hangingPunct="1">
              <a:buFont typeface="Wingdings" panose="05000000000000000000" pitchFamily="2" charset="2"/>
              <a:buChar char="Ø"/>
            </a:pPr>
            <a:r>
              <a:rPr lang="en-US" altLang="en-US" sz="2200" b="1" dirty="0" smtClean="0">
                <a:latin typeface="+mn-lt"/>
              </a:rPr>
              <a:t>Spill </a:t>
            </a:r>
            <a:r>
              <a:rPr lang="en-US" altLang="en-US" sz="2200" b="1" dirty="0">
                <a:latin typeface="+mn-lt"/>
              </a:rPr>
              <a:t>Monitoring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altLang="en-US" b="1" dirty="0">
                <a:latin typeface="+mn-lt"/>
              </a:rPr>
              <a:t>Collaborate with Ohio River Valley Sanitation Commission 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altLang="en-US" b="1" dirty="0">
                <a:latin typeface="+mn-lt"/>
              </a:rPr>
              <a:t>Detect </a:t>
            </a:r>
            <a:r>
              <a:rPr lang="en-US" altLang="en-US" b="1" dirty="0" smtClean="0">
                <a:latin typeface="+mn-lt"/>
              </a:rPr>
              <a:t>30 </a:t>
            </a:r>
            <a:r>
              <a:rPr lang="en-US" altLang="en-US" b="1" dirty="0">
                <a:latin typeface="+mn-lt"/>
              </a:rPr>
              <a:t>volatile organic compounds (VOCs)</a:t>
            </a:r>
          </a:p>
          <a:p>
            <a:pPr marL="457200" indent="-457200" eaLnBrk="1" hangingPunct="1">
              <a:buFont typeface="Wingdings" panose="05000000000000000000" pitchFamily="2" charset="2"/>
              <a:buChar char="Ø"/>
            </a:pPr>
            <a:endParaRPr lang="en-US" altLang="en-US" sz="2200" b="1" dirty="0" smtClean="0">
              <a:latin typeface="+mn-lt"/>
            </a:endParaRPr>
          </a:p>
          <a:p>
            <a:pPr marL="457200" indent="-457200" eaLnBrk="1" hangingPunct="1">
              <a:buFont typeface="Wingdings" panose="05000000000000000000" pitchFamily="2" charset="2"/>
              <a:buChar char="Ø"/>
            </a:pPr>
            <a:r>
              <a:rPr lang="en-US" altLang="en-US" sz="2200" b="1" dirty="0" smtClean="0">
                <a:latin typeface="+mn-lt"/>
              </a:rPr>
              <a:t>Pesticide/Herbicide </a:t>
            </a:r>
            <a:r>
              <a:rPr lang="en-US" altLang="en-US" sz="2200" b="1" dirty="0">
                <a:latin typeface="+mn-lt"/>
              </a:rPr>
              <a:t>Monitoring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altLang="en-US" b="1" dirty="0">
                <a:latin typeface="+mn-lt"/>
              </a:rPr>
              <a:t>Daily </a:t>
            </a:r>
            <a:r>
              <a:rPr lang="en-US" altLang="en-US" b="1" dirty="0" err="1">
                <a:latin typeface="+mn-lt"/>
              </a:rPr>
              <a:t>immuno</a:t>
            </a:r>
            <a:r>
              <a:rPr lang="en-US" altLang="en-US" b="1" dirty="0">
                <a:latin typeface="+mn-lt"/>
              </a:rPr>
              <a:t>-assay and/or GC-MS from April to August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altLang="en-US" b="1" dirty="0">
                <a:latin typeface="+mn-lt"/>
              </a:rPr>
              <a:t>Weekly immuno-assay and monthly GC-MS from </a:t>
            </a:r>
            <a:r>
              <a:rPr lang="en-US" altLang="en-US" b="1" dirty="0" smtClean="0">
                <a:latin typeface="+mn-lt"/>
              </a:rPr>
              <a:t>Sept. </a:t>
            </a:r>
            <a:r>
              <a:rPr lang="en-US" altLang="en-US" b="1" dirty="0">
                <a:latin typeface="+mn-lt"/>
              </a:rPr>
              <a:t>to March</a:t>
            </a:r>
          </a:p>
          <a:p>
            <a:pPr marL="457200" indent="-457200" eaLnBrk="1" hangingPunct="1">
              <a:buFont typeface="Wingdings" panose="05000000000000000000" pitchFamily="2" charset="2"/>
              <a:buChar char="Ø"/>
            </a:pPr>
            <a:endParaRPr lang="en-US" altLang="en-US" sz="2200" b="1" dirty="0" smtClean="0">
              <a:latin typeface="+mn-lt"/>
            </a:endParaRPr>
          </a:p>
          <a:p>
            <a:pPr marL="457200" indent="-457200" eaLnBrk="1" hangingPunct="1">
              <a:buFont typeface="Wingdings" panose="05000000000000000000" pitchFamily="2" charset="2"/>
              <a:buChar char="Ø"/>
            </a:pPr>
            <a:r>
              <a:rPr lang="en-US" altLang="en-US" sz="2200" b="1" dirty="0" smtClean="0">
                <a:latin typeface="+mn-lt"/>
              </a:rPr>
              <a:t>Algae Monitoring (T&amp;O and Algae Toxins)</a:t>
            </a:r>
          </a:p>
          <a:p>
            <a:pPr eaLnBrk="1" hangingPunct="1"/>
            <a:r>
              <a:rPr lang="en-US" altLang="en-US" sz="2200" b="1" dirty="0">
                <a:latin typeface="+mn-lt"/>
              </a:rPr>
              <a:t>	</a:t>
            </a:r>
            <a:r>
              <a:rPr lang="en-US" altLang="en-US" sz="2200" b="1" dirty="0" smtClean="0">
                <a:latin typeface="+mn-lt"/>
              </a:rPr>
              <a:t>(April </a:t>
            </a:r>
            <a:r>
              <a:rPr lang="en-US" altLang="en-US" sz="2200" b="1" dirty="0">
                <a:latin typeface="+mn-lt"/>
              </a:rPr>
              <a:t>to November)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altLang="en-US" b="1" dirty="0">
                <a:latin typeface="+mn-lt"/>
              </a:rPr>
              <a:t>T&amp;O panel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altLang="en-US" b="1" dirty="0" smtClean="0">
                <a:latin typeface="+mn-lt"/>
              </a:rPr>
              <a:t>Lab </a:t>
            </a:r>
            <a:r>
              <a:rPr lang="en-US" altLang="en-US" b="1" dirty="0">
                <a:latin typeface="+mn-lt"/>
              </a:rPr>
              <a:t>SPME/GC/MS : </a:t>
            </a:r>
            <a:r>
              <a:rPr lang="en-US" altLang="en-US" b="1" dirty="0" smtClean="0">
                <a:latin typeface="+mn-lt"/>
              </a:rPr>
              <a:t>MIB/Geosmin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altLang="en-US" b="1" dirty="0" smtClean="0">
                <a:latin typeface="+mn-lt"/>
              </a:rPr>
              <a:t>Algae identification and quantification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altLang="en-US" b="1" dirty="0" smtClean="0">
                <a:latin typeface="+mn-lt"/>
              </a:rPr>
              <a:t>ELISA </a:t>
            </a:r>
            <a:endParaRPr lang="en-US" altLang="en-US" b="1" dirty="0">
              <a:latin typeface="+mn-lt"/>
            </a:endParaRPr>
          </a:p>
          <a:p>
            <a:pPr marL="285750" indent="-285750" eaLnBrk="1" hangingPunct="1">
              <a:buFont typeface="Wingdings" panose="05000000000000000000" pitchFamily="2" charset="2"/>
              <a:buChar char="Ø"/>
            </a:pP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51040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622425" y="-33564"/>
            <a:ext cx="6283325" cy="8509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1pPr>
            <a:lvl2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2pPr>
            <a:lvl3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3pPr>
            <a:lvl4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4pPr>
            <a:lvl5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3200" b="1" dirty="0" smtClean="0">
                <a:solidFill>
                  <a:schemeClr val="tx1"/>
                </a:solidFill>
                <a:latin typeface="Calibri" pitchFamily="34" charset="0"/>
              </a:rPr>
              <a:t>LWC’s </a:t>
            </a:r>
            <a:r>
              <a:rPr lang="en-US" altLang="en-US" sz="3200" b="1" dirty="0">
                <a:solidFill>
                  <a:schemeClr val="tx1"/>
                </a:solidFill>
                <a:latin typeface="Calibri" pitchFamily="34" charset="0"/>
              </a:rPr>
              <a:t>Source Water Monitoring 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063" y="946829"/>
            <a:ext cx="7521575" cy="559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710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6777" y="814795"/>
            <a:ext cx="7554516" cy="4525963"/>
          </a:xfrm>
        </p:spPr>
        <p:txBody>
          <a:bodyPr/>
          <a:lstStyle/>
          <a:p>
            <a:endParaRPr lang="en-US" dirty="0" smtClean="0">
              <a:solidFill>
                <a:schemeClr val="tx1"/>
              </a:solidFill>
            </a:endParaRP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SzTx/>
              <a:buFont typeface="Wingdings" panose="05000000000000000000" pitchFamily="2" charset="2"/>
              <a:buChar char="Ø"/>
            </a:pPr>
            <a:r>
              <a:rPr lang="en-US" altLang="en-US" sz="2200" b="1" dirty="0" smtClean="0">
                <a:solidFill>
                  <a:prstClr val="black"/>
                </a:solidFill>
                <a:ea typeface="ＭＳ Ｐゴシック" pitchFamily="34" charset="-128"/>
                <a:cs typeface="+mn-cs"/>
              </a:rPr>
              <a:t>No unknown event detections by the current ODS GC-MS</a:t>
            </a:r>
            <a:endParaRPr lang="en-US" altLang="en-US" sz="2200" b="1" dirty="0">
              <a:solidFill>
                <a:prstClr val="black"/>
              </a:solidFill>
              <a:ea typeface="ＭＳ Ｐゴシック" pitchFamily="34" charset="-128"/>
              <a:cs typeface="+mn-cs"/>
            </a:endParaRPr>
          </a:p>
          <a:p>
            <a:pPr marL="914400" lvl="1" indent="-457200"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800" b="1" dirty="0" smtClean="0">
                <a:solidFill>
                  <a:schemeClr val="tx1"/>
                </a:solidFill>
                <a:latin typeface="+mn-lt"/>
                <a:ea typeface="ＭＳ Ｐゴシック" pitchFamily="34" charset="-128"/>
                <a:cs typeface="+mn-cs"/>
              </a:rPr>
              <a:t>Sampling (frequency, location, technique)?</a:t>
            </a:r>
          </a:p>
          <a:p>
            <a:pPr marL="914400" lvl="1" indent="-457200"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sz="1800" b="1" dirty="0">
                <a:solidFill>
                  <a:schemeClr val="tx1"/>
                </a:solidFill>
                <a:latin typeface="+mn-lt"/>
              </a:rPr>
              <a:t>Sampling/analysis frequency not giving an accurate picture of river </a:t>
            </a:r>
            <a:r>
              <a:rPr lang="en-US" sz="1800" b="1" dirty="0" smtClean="0">
                <a:solidFill>
                  <a:schemeClr val="tx1"/>
                </a:solidFill>
                <a:latin typeface="+mn-lt"/>
              </a:rPr>
              <a:t>conditions</a:t>
            </a:r>
            <a:endParaRPr lang="en-US" altLang="en-US" sz="1800" b="1" dirty="0" smtClean="0">
              <a:solidFill>
                <a:schemeClr val="tx1"/>
              </a:solidFill>
              <a:latin typeface="+mn-lt"/>
              <a:ea typeface="ＭＳ Ｐゴシック" pitchFamily="34" charset="-128"/>
              <a:cs typeface="+mn-cs"/>
            </a:endParaRPr>
          </a:p>
          <a:p>
            <a:pPr marL="914400" lvl="1" indent="-457200"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800" b="1" dirty="0" smtClean="0">
                <a:solidFill>
                  <a:schemeClr val="tx1"/>
                </a:solidFill>
                <a:latin typeface="+mn-lt"/>
                <a:ea typeface="ＭＳ Ｐゴシック" pitchFamily="34" charset="-128"/>
                <a:cs typeface="+mn-cs"/>
              </a:rPr>
              <a:t>Lack of pollution/Limits of detection?</a:t>
            </a:r>
          </a:p>
          <a:p>
            <a:pPr marL="914400" lvl="1" indent="-457200"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800" b="1" dirty="0" smtClean="0">
                <a:solidFill>
                  <a:schemeClr val="tx1"/>
                </a:solidFill>
                <a:latin typeface="+mn-lt"/>
                <a:ea typeface="ＭＳ Ｐゴシック" pitchFamily="34" charset="-128"/>
                <a:cs typeface="+mn-cs"/>
              </a:rPr>
              <a:t>Instrumental limitations?</a:t>
            </a:r>
          </a:p>
          <a:p>
            <a:pPr marL="1771650" lvl="3" indent="-45720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en-US" sz="1600" b="1" dirty="0" smtClean="0">
                <a:solidFill>
                  <a:prstClr val="black"/>
                </a:solidFill>
                <a:latin typeface="+mn-lt"/>
                <a:ea typeface="ＭＳ Ｐゴシック" pitchFamily="34" charset="-128"/>
                <a:cs typeface="+mn-cs"/>
              </a:rPr>
              <a:t>Column</a:t>
            </a:r>
          </a:p>
          <a:p>
            <a:pPr marL="1771650" lvl="3" indent="-45720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en-US" sz="1600" b="1" dirty="0" smtClean="0">
                <a:solidFill>
                  <a:prstClr val="black"/>
                </a:solidFill>
                <a:latin typeface="+mn-lt"/>
                <a:ea typeface="ＭＳ Ｐゴシック" pitchFamily="34" charset="-128"/>
                <a:cs typeface="+mn-cs"/>
              </a:rPr>
              <a:t>Temperature programs </a:t>
            </a:r>
            <a:endParaRPr lang="en-US" altLang="en-US" sz="1600" b="1" dirty="0">
              <a:solidFill>
                <a:prstClr val="black"/>
              </a:solidFill>
              <a:latin typeface="+mn-lt"/>
              <a:ea typeface="ＭＳ Ｐゴシック" pitchFamily="34" charset="-128"/>
              <a:cs typeface="+mn-cs"/>
            </a:endParaRPr>
          </a:p>
          <a:p>
            <a:pPr marL="1771650" lvl="3" indent="-457200" eaLnBrk="1" hangingPunct="1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en-US" sz="1600" b="1" dirty="0" smtClean="0">
                <a:solidFill>
                  <a:prstClr val="black"/>
                </a:solidFill>
                <a:latin typeface="+mn-lt"/>
                <a:ea typeface="ＭＳ Ｐゴシック" pitchFamily="34" charset="-128"/>
                <a:cs typeface="+mn-cs"/>
              </a:rPr>
              <a:t>Purge &amp; trap</a:t>
            </a:r>
            <a:endParaRPr lang="en-US" sz="1600" dirty="0" smtClean="0">
              <a:latin typeface="+mn-lt"/>
            </a:endParaRPr>
          </a:p>
          <a:p>
            <a:pPr marL="457200" lvl="1" indent="0">
              <a:buNone/>
            </a:pPr>
            <a:endParaRPr lang="en-US" dirty="0" smtClean="0"/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286" y="3942412"/>
            <a:ext cx="3804558" cy="2404805"/>
          </a:xfrm>
          <a:prstGeom prst="rect">
            <a:avLst/>
          </a:prstGeom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374079" y="212270"/>
            <a:ext cx="8229600" cy="1019121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3200" b="1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panose="020B0604020202020204" pitchFamily="34" charset="0"/>
              </a:rPr>
              <a:t>ODS at LWC – The Last 10 years </a:t>
            </a:r>
          </a:p>
        </p:txBody>
      </p:sp>
    </p:spTree>
    <p:extLst>
      <p:ext uri="{BB962C8B-B14F-4D97-AF65-F5344CB8AC3E}">
        <p14:creationId xmlns:p14="http://schemas.microsoft.com/office/powerpoint/2010/main" val="419624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Waveform adjustment">
      <a:dk1>
        <a:sysClr val="windowText" lastClr="000000"/>
      </a:dk1>
      <a:lt1>
        <a:sysClr val="window" lastClr="FFFFFF"/>
      </a:lt1>
      <a:dk2>
        <a:srgbClr val="08659F"/>
      </a:dk2>
      <a:lt2>
        <a:srgbClr val="C2E5FB"/>
      </a:lt2>
      <a:accent1>
        <a:srgbClr val="FFFF00"/>
      </a:accent1>
      <a:accent2>
        <a:srgbClr val="08659F"/>
      </a:accent2>
      <a:accent3>
        <a:srgbClr val="FF0000"/>
      </a:accent3>
      <a:accent4>
        <a:srgbClr val="054B77"/>
      </a:accent4>
      <a:accent5>
        <a:srgbClr val="85A4FB"/>
      </a:accent5>
      <a:accent6>
        <a:srgbClr val="91FCFA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21084</TotalTime>
  <Words>524</Words>
  <Application>Microsoft Office PowerPoint</Application>
  <PresentationFormat>On-screen Show (4:3)</PresentationFormat>
  <Paragraphs>144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ＭＳ Ｐゴシック</vt:lpstr>
      <vt:lpstr>Arial</vt:lpstr>
      <vt:lpstr>Calibri</vt:lpstr>
      <vt:lpstr>Courier New</vt:lpstr>
      <vt:lpstr>Minion Pro Med</vt:lpstr>
      <vt:lpstr>Myriad Pro</vt:lpstr>
      <vt:lpstr>Times New Roman</vt:lpstr>
      <vt:lpstr>Wingdings</vt:lpstr>
      <vt:lpstr>Office Theme</vt:lpstr>
      <vt:lpstr>Custom Design</vt:lpstr>
      <vt:lpstr>PowerPoint Presentation</vt:lpstr>
      <vt:lpstr>Presentation Outline</vt:lpstr>
      <vt:lpstr>PowerPoint Presentation</vt:lpstr>
      <vt:lpstr>PowerPoint Presentation</vt:lpstr>
      <vt:lpstr>LWC’s  Event Response Experience</vt:lpstr>
      <vt:lpstr>Recent Events That Impacted LWC</vt:lpstr>
      <vt:lpstr>LWC’s Existing Source Water Quality Monitoring Programs</vt:lpstr>
      <vt:lpstr>PowerPoint Presentation</vt:lpstr>
      <vt:lpstr>ODS at LWC – The Last 10 years </vt:lpstr>
      <vt:lpstr>Proposed CDS Monitoring Capabilities</vt:lpstr>
      <vt:lpstr>Proposed CDS Monitoring Capabilities</vt:lpstr>
      <vt:lpstr>Monitoring Technologies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Nicole Estes et al.</dc:creator>
  <cp:lastModifiedBy>ORSANCO 32</cp:lastModifiedBy>
  <cp:revision>693</cp:revision>
  <cp:lastPrinted>2013-04-26T15:47:34Z</cp:lastPrinted>
  <dcterms:created xsi:type="dcterms:W3CDTF">2010-08-04T19:49:30Z</dcterms:created>
  <dcterms:modified xsi:type="dcterms:W3CDTF">2017-06-06T20:45:09Z</dcterms:modified>
</cp:coreProperties>
</file>