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3" r:id="rId4"/>
  </p:sldMasterIdLst>
  <p:notesMasterIdLst>
    <p:notesMasterId r:id="rId29"/>
  </p:notesMasterIdLst>
  <p:sldIdLst>
    <p:sldId id="283" r:id="rId5"/>
    <p:sldId id="354" r:id="rId6"/>
    <p:sldId id="355" r:id="rId7"/>
    <p:sldId id="360" r:id="rId8"/>
    <p:sldId id="345" r:id="rId9"/>
    <p:sldId id="353" r:id="rId10"/>
    <p:sldId id="377" r:id="rId11"/>
    <p:sldId id="359" r:id="rId12"/>
    <p:sldId id="378" r:id="rId13"/>
    <p:sldId id="385" r:id="rId14"/>
    <p:sldId id="386" r:id="rId15"/>
    <p:sldId id="379" r:id="rId16"/>
    <p:sldId id="380" r:id="rId17"/>
    <p:sldId id="381" r:id="rId18"/>
    <p:sldId id="369" r:id="rId19"/>
    <p:sldId id="371" r:id="rId20"/>
    <p:sldId id="373" r:id="rId21"/>
    <p:sldId id="372" r:id="rId22"/>
    <p:sldId id="383" r:id="rId23"/>
    <p:sldId id="384" r:id="rId24"/>
    <p:sldId id="388" r:id="rId25"/>
    <p:sldId id="382" r:id="rId26"/>
    <p:sldId id="342" r:id="rId27"/>
    <p:sldId id="339" r:id="rId28"/>
  </p:sldIdLst>
  <p:sldSz cx="9144000" cy="6858000" type="screen4x3"/>
  <p:notesSz cx="7010400" cy="9296400"/>
  <p:defaultTextStyle>
    <a:defPPr>
      <a:defRPr lang="en-US"/>
    </a:defPPr>
    <a:lvl1pPr algn="ctr" rtl="0" eaLnBrk="0" fontAlgn="base" hangingPunct="0">
      <a:spcBef>
        <a:spcPct val="50000"/>
      </a:spcBef>
      <a:spcAft>
        <a:spcPct val="0"/>
      </a:spcAft>
      <a:defRPr sz="1600" kern="1200">
        <a:solidFill>
          <a:srgbClr val="000000"/>
        </a:solidFill>
        <a:latin typeface="Arial" charset="0"/>
        <a:ea typeface="+mn-ea"/>
        <a:cs typeface="+mn-cs"/>
      </a:defRPr>
    </a:lvl1pPr>
    <a:lvl2pPr marL="457200" algn="ctr" rtl="0" eaLnBrk="0" fontAlgn="base" hangingPunct="0">
      <a:spcBef>
        <a:spcPct val="50000"/>
      </a:spcBef>
      <a:spcAft>
        <a:spcPct val="0"/>
      </a:spcAft>
      <a:defRPr sz="1600" kern="1200">
        <a:solidFill>
          <a:srgbClr val="000000"/>
        </a:solidFill>
        <a:latin typeface="Arial" charset="0"/>
        <a:ea typeface="+mn-ea"/>
        <a:cs typeface="+mn-cs"/>
      </a:defRPr>
    </a:lvl2pPr>
    <a:lvl3pPr marL="914400" algn="ctr" rtl="0" eaLnBrk="0" fontAlgn="base" hangingPunct="0">
      <a:spcBef>
        <a:spcPct val="50000"/>
      </a:spcBef>
      <a:spcAft>
        <a:spcPct val="0"/>
      </a:spcAft>
      <a:defRPr sz="1600" kern="1200">
        <a:solidFill>
          <a:srgbClr val="000000"/>
        </a:solidFill>
        <a:latin typeface="Arial" charset="0"/>
        <a:ea typeface="+mn-ea"/>
        <a:cs typeface="+mn-cs"/>
      </a:defRPr>
    </a:lvl3pPr>
    <a:lvl4pPr marL="1371600" algn="ctr" rtl="0" eaLnBrk="0" fontAlgn="base" hangingPunct="0">
      <a:spcBef>
        <a:spcPct val="50000"/>
      </a:spcBef>
      <a:spcAft>
        <a:spcPct val="0"/>
      </a:spcAft>
      <a:defRPr sz="1600" kern="1200">
        <a:solidFill>
          <a:srgbClr val="000000"/>
        </a:solidFill>
        <a:latin typeface="Arial" charset="0"/>
        <a:ea typeface="+mn-ea"/>
        <a:cs typeface="+mn-cs"/>
      </a:defRPr>
    </a:lvl4pPr>
    <a:lvl5pPr marL="1828800" algn="ctr" rtl="0" eaLnBrk="0" fontAlgn="base" hangingPunct="0">
      <a:spcBef>
        <a:spcPct val="50000"/>
      </a:spcBef>
      <a:spcAft>
        <a:spcPct val="0"/>
      </a:spcAft>
      <a:defRPr sz="1600" kern="1200">
        <a:solidFill>
          <a:srgbClr val="000000"/>
        </a:solidFill>
        <a:latin typeface="Arial" charset="0"/>
        <a:ea typeface="+mn-ea"/>
        <a:cs typeface="+mn-cs"/>
      </a:defRPr>
    </a:lvl5pPr>
    <a:lvl6pPr marL="2286000" algn="l" defTabSz="914400" rtl="0" eaLnBrk="1" latinLnBrk="0" hangingPunct="1">
      <a:defRPr sz="1600" kern="1200">
        <a:solidFill>
          <a:srgbClr val="000000"/>
        </a:solidFill>
        <a:latin typeface="Arial" charset="0"/>
        <a:ea typeface="+mn-ea"/>
        <a:cs typeface="+mn-cs"/>
      </a:defRPr>
    </a:lvl6pPr>
    <a:lvl7pPr marL="2743200" algn="l" defTabSz="914400" rtl="0" eaLnBrk="1" latinLnBrk="0" hangingPunct="1">
      <a:defRPr sz="1600" kern="1200">
        <a:solidFill>
          <a:srgbClr val="000000"/>
        </a:solidFill>
        <a:latin typeface="Arial" charset="0"/>
        <a:ea typeface="+mn-ea"/>
        <a:cs typeface="+mn-cs"/>
      </a:defRPr>
    </a:lvl7pPr>
    <a:lvl8pPr marL="3200400" algn="l" defTabSz="914400" rtl="0" eaLnBrk="1" latinLnBrk="0" hangingPunct="1">
      <a:defRPr sz="1600" kern="1200">
        <a:solidFill>
          <a:srgbClr val="000000"/>
        </a:solidFill>
        <a:latin typeface="Arial" charset="0"/>
        <a:ea typeface="+mn-ea"/>
        <a:cs typeface="+mn-cs"/>
      </a:defRPr>
    </a:lvl8pPr>
    <a:lvl9pPr marL="3657600" algn="l" defTabSz="914400" rtl="0" eaLnBrk="1" latinLnBrk="0" hangingPunct="1">
      <a:defRPr sz="1600" kern="1200">
        <a:solidFill>
          <a:srgbClr val="000000"/>
        </a:solidFill>
        <a:latin typeface="Arial"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5195D3"/>
    <a:srgbClr val="5B9BD5"/>
    <a:srgbClr val="5D7F9D"/>
    <a:srgbClr val="F3FBFF"/>
    <a:srgbClr val="E4F6FE"/>
    <a:srgbClr val="D5F0F9"/>
    <a:srgbClr val="AAD2E9"/>
    <a:srgbClr val="FFEB99"/>
    <a:srgbClr val="E6C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53" autoAdjust="0"/>
    <p:restoredTop sz="96366" autoAdjust="0"/>
  </p:normalViewPr>
  <p:slideViewPr>
    <p:cSldViewPr snapToGrid="0">
      <p:cViewPr varScale="1">
        <p:scale>
          <a:sx n="89" d="100"/>
          <a:sy n="89" d="100"/>
        </p:scale>
        <p:origin x="1224" y="77"/>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628" cy="466412"/>
          </a:xfrm>
          <a:prstGeom prst="rect">
            <a:avLst/>
          </a:prstGeom>
        </p:spPr>
        <p:txBody>
          <a:bodyPr vert="horz" lIns="91650" tIns="45825" rIns="91650" bIns="45825" rtlCol="0"/>
          <a:lstStyle>
            <a:lvl1pPr algn="l">
              <a:defRPr sz="1200"/>
            </a:lvl1pPr>
          </a:lstStyle>
          <a:p>
            <a:endParaRPr lang="en-US" dirty="0"/>
          </a:p>
        </p:txBody>
      </p:sp>
      <p:sp>
        <p:nvSpPr>
          <p:cNvPr id="3" name="Date Placeholder 2"/>
          <p:cNvSpPr>
            <a:spLocks noGrp="1"/>
          </p:cNvSpPr>
          <p:nvPr>
            <p:ph type="dt" idx="1"/>
          </p:nvPr>
        </p:nvSpPr>
        <p:spPr>
          <a:xfrm>
            <a:off x="3971183" y="0"/>
            <a:ext cx="3037628" cy="466412"/>
          </a:xfrm>
          <a:prstGeom prst="rect">
            <a:avLst/>
          </a:prstGeom>
        </p:spPr>
        <p:txBody>
          <a:bodyPr vert="horz" lIns="91650" tIns="45825" rIns="91650" bIns="45825" rtlCol="0"/>
          <a:lstStyle>
            <a:lvl1pPr algn="r">
              <a:defRPr sz="1200"/>
            </a:lvl1pPr>
          </a:lstStyle>
          <a:p>
            <a:fld id="{21D603EA-85D6-422C-AB10-17A2A7923832}" type="datetimeFigureOut">
              <a:rPr lang="en-US" smtClean="0"/>
              <a:t>6/7/2017</a:t>
            </a:fld>
            <a:endParaRPr lang="en-US"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650" tIns="45825" rIns="91650" bIns="45825" rtlCol="0" anchor="ctr"/>
          <a:lstStyle/>
          <a:p>
            <a:endParaRPr lang="en-US" dirty="0"/>
          </a:p>
        </p:txBody>
      </p:sp>
      <p:sp>
        <p:nvSpPr>
          <p:cNvPr id="5" name="Notes Placeholder 4"/>
          <p:cNvSpPr>
            <a:spLocks noGrp="1"/>
          </p:cNvSpPr>
          <p:nvPr>
            <p:ph type="body" sz="quarter" idx="3"/>
          </p:nvPr>
        </p:nvSpPr>
        <p:spPr>
          <a:xfrm>
            <a:off x="701359" y="4474689"/>
            <a:ext cx="5607684" cy="3659661"/>
          </a:xfrm>
          <a:prstGeom prst="rect">
            <a:avLst/>
          </a:prstGeom>
        </p:spPr>
        <p:txBody>
          <a:bodyPr vert="horz" lIns="91650" tIns="45825" rIns="91650" bIns="4582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89"/>
            <a:ext cx="3037628" cy="466411"/>
          </a:xfrm>
          <a:prstGeom prst="rect">
            <a:avLst/>
          </a:prstGeom>
        </p:spPr>
        <p:txBody>
          <a:bodyPr vert="horz" lIns="91650" tIns="45825" rIns="91650" bIns="4582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1183" y="8829989"/>
            <a:ext cx="3037628" cy="466411"/>
          </a:xfrm>
          <a:prstGeom prst="rect">
            <a:avLst/>
          </a:prstGeom>
        </p:spPr>
        <p:txBody>
          <a:bodyPr vert="horz" lIns="91650" tIns="45825" rIns="91650" bIns="45825" rtlCol="0" anchor="b"/>
          <a:lstStyle>
            <a:lvl1pPr algn="r">
              <a:defRPr sz="1200"/>
            </a:lvl1pPr>
          </a:lstStyle>
          <a:p>
            <a:fld id="{6DE649CB-0B81-4204-A849-0379B10D6E2B}" type="slidenum">
              <a:rPr lang="en-US" smtClean="0"/>
              <a:t>‹#›</a:t>
            </a:fld>
            <a:endParaRPr lang="en-US" dirty="0"/>
          </a:p>
        </p:txBody>
      </p:sp>
    </p:spTree>
    <p:extLst>
      <p:ext uri="{BB962C8B-B14F-4D97-AF65-F5344CB8AC3E}">
        <p14:creationId xmlns:p14="http://schemas.microsoft.com/office/powerpoint/2010/main" val="22005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8B53AB-0EB3-4C47-9927-243C3F3D2A03}" type="slidenum">
              <a:rPr lang="en-US"/>
              <a:pPr/>
              <a:t>3</a:t>
            </a:fld>
            <a:endParaRPr lang="en-US"/>
          </a:p>
        </p:txBody>
      </p:sp>
      <p:sp>
        <p:nvSpPr>
          <p:cNvPr id="814082" name="Rectangle 2"/>
          <p:cNvSpPr>
            <a:spLocks noGrp="1" noRot="1" noChangeAspect="1" noChangeArrowheads="1" noTextEdit="1"/>
          </p:cNvSpPr>
          <p:nvPr>
            <p:ph type="sldImg"/>
          </p:nvPr>
        </p:nvSpPr>
        <p:spPr>
          <a:ln/>
        </p:spPr>
      </p:sp>
      <p:sp>
        <p:nvSpPr>
          <p:cNvPr id="8140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237795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ln/>
        </p:spPr>
        <p:txBody>
          <a:bodyPr lIns="93898" tIns="46949" rIns="93898" bIns="46949"/>
          <a:lstStyle/>
          <a:p>
            <a:endParaRPr lang="en-US" dirty="0"/>
          </a:p>
        </p:txBody>
      </p:sp>
      <p:sp>
        <p:nvSpPr>
          <p:cNvPr id="31747" name="Slide Number Placeholder 3"/>
          <p:cNvSpPr txBox="1">
            <a:spLocks noGrp="1"/>
          </p:cNvSpPr>
          <p:nvPr/>
        </p:nvSpPr>
        <p:spPr bwMode="auto">
          <a:xfrm>
            <a:off x="4010557" y="8894921"/>
            <a:ext cx="3066518" cy="468154"/>
          </a:xfrm>
          <a:prstGeom prst="rect">
            <a:avLst/>
          </a:prstGeom>
          <a:noFill/>
          <a:ln w="9525">
            <a:noFill/>
            <a:miter lim="800000"/>
            <a:headEnd/>
            <a:tailEnd/>
          </a:ln>
        </p:spPr>
        <p:txBody>
          <a:bodyPr lIns="93898" tIns="46949" rIns="93898" bIns="46949" anchor="b"/>
          <a:lstStyle/>
          <a:p>
            <a:pPr algn="r" defTabSz="938259" eaLnBrk="0" hangingPunct="0"/>
            <a:fld id="{056936D3-1091-4552-8CCB-9A859DF6DD0F}" type="slidenum">
              <a:rPr lang="en-US" sz="1300">
                <a:solidFill>
                  <a:schemeClr val="tx1"/>
                </a:solidFill>
                <a:latin typeface="Trebuchet MS" pitchFamily="34" charset="0"/>
              </a:rPr>
              <a:pPr algn="r" defTabSz="938259" eaLnBrk="0" hangingPunct="0"/>
              <a:t>9</a:t>
            </a:fld>
            <a:endParaRPr lang="en-US" sz="1300" dirty="0">
              <a:solidFill>
                <a:schemeClr val="tx1"/>
              </a:solidFill>
              <a:latin typeface="Trebuchet MS" pitchFamily="34" charset="0"/>
            </a:endParaRPr>
          </a:p>
        </p:txBody>
      </p:sp>
    </p:spTree>
    <p:extLst>
      <p:ext uri="{BB962C8B-B14F-4D97-AF65-F5344CB8AC3E}">
        <p14:creationId xmlns:p14="http://schemas.microsoft.com/office/powerpoint/2010/main" val="2795222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986F3B8-15B5-4EFD-B865-35C0144A742A}" type="slidenum">
              <a:rPr lang="en-US" smtClean="0"/>
              <a:pPr>
                <a:defRPr/>
              </a:pPr>
              <a:t>14</a:t>
            </a:fld>
            <a:endParaRPr lang="en-US"/>
          </a:p>
        </p:txBody>
      </p:sp>
    </p:spTree>
    <p:extLst>
      <p:ext uri="{BB962C8B-B14F-4D97-AF65-F5344CB8AC3E}">
        <p14:creationId xmlns:p14="http://schemas.microsoft.com/office/powerpoint/2010/main" val="22352235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EPRI 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37760" y="1188720"/>
            <a:ext cx="4206240" cy="2587752"/>
          </a:xfrm>
          <a:prstGeom prst="rect">
            <a:avLst/>
          </a:prstGeom>
          <a:effectLst>
            <a:reflection blurRad="6350" stA="35000" endPos="35000" dir="5400000" sy="-100000" algn="bl" rotWithShape="0"/>
          </a:effectLst>
        </p:spPr>
      </p:pic>
      <p:sp>
        <p:nvSpPr>
          <p:cNvPr id="28708" name="Rectangle 36"/>
          <p:cNvSpPr>
            <a:spLocks noGrp="1" noChangeArrowheads="1"/>
          </p:cNvSpPr>
          <p:nvPr>
            <p:ph type="subTitle" sz="quarter" idx="1"/>
          </p:nvPr>
        </p:nvSpPr>
        <p:spPr>
          <a:xfrm>
            <a:off x="274320" y="3749040"/>
            <a:ext cx="4572000" cy="2651760"/>
          </a:xfrm>
          <a:ln>
            <a:noFill/>
          </a:ln>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274320" y="1097280"/>
            <a:ext cx="4572000" cy="2468880"/>
          </a:xfrm>
          <a:ln>
            <a:noFill/>
          </a:ln>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3" cstate="print"/>
          <a:stretch>
            <a:fillRect/>
          </a:stretch>
        </p:blipFill>
        <p:spPr>
          <a:xfrm>
            <a:off x="6583680" y="365760"/>
            <a:ext cx="2286000" cy="372289"/>
          </a:xfrm>
          <a:prstGeom prst="rect">
            <a:avLst/>
          </a:prstGeom>
        </p:spPr>
      </p:pic>
      <p:sp>
        <p:nvSpPr>
          <p:cNvPr id="8" name="Text Box 47"/>
          <p:cNvSpPr txBox="1">
            <a:spLocks noChangeArrowheads="1"/>
          </p:cNvSpPr>
          <p:nvPr userDrawn="1"/>
        </p:nvSpPr>
        <p:spPr bwMode="auto">
          <a:xfrm>
            <a:off x="6309360" y="6583680"/>
            <a:ext cx="2763838" cy="198438"/>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2016 Electric Power Research Institute, Inc. All rights reserved.</a:t>
            </a:r>
            <a:endParaRPr lang="en-US" sz="700" dirty="0">
              <a:solidFill>
                <a:schemeClr val="bg1">
                  <a:lumMod val="50000"/>
                </a:schemeClr>
              </a:solidFill>
            </a:endParaRPr>
          </a:p>
        </p:txBody>
      </p:sp>
    </p:spTree>
    <p:extLst>
      <p:ext uri="{BB962C8B-B14F-4D97-AF65-F5344CB8AC3E}">
        <p14:creationId xmlns:p14="http://schemas.microsoft.com/office/powerpoint/2010/main" val="526532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74320" y="182563"/>
            <a:ext cx="8595360" cy="731520"/>
          </a:xfrm>
        </p:spPr>
        <p:txBody>
          <a:bodyPr/>
          <a:lstStyle/>
          <a:p>
            <a:r>
              <a:rPr lang="en-US"/>
              <a:t>Click to edit Master title style</a:t>
            </a:r>
          </a:p>
        </p:txBody>
      </p:sp>
    </p:spTree>
    <p:extLst>
      <p:ext uri="{BB962C8B-B14F-4D97-AF65-F5344CB8AC3E}">
        <p14:creationId xmlns:p14="http://schemas.microsoft.com/office/powerpoint/2010/main" val="3236244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591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34640" y="822960"/>
            <a:ext cx="3474720" cy="2137709"/>
          </a:xfrm>
          <a:prstGeom prst="rect">
            <a:avLst/>
          </a:prstGeom>
        </p:spPr>
      </p:pic>
      <p:sp>
        <p:nvSpPr>
          <p:cNvPr id="6" name="TextBox 5"/>
          <p:cNvSpPr txBox="1"/>
          <p:nvPr userDrawn="1"/>
        </p:nvSpPr>
        <p:spPr>
          <a:xfrm>
            <a:off x="365760" y="3200400"/>
            <a:ext cx="8412480" cy="1371600"/>
          </a:xfrm>
          <a:prstGeom prst="rect">
            <a:avLst/>
          </a:prstGeom>
          <a:noFill/>
        </p:spPr>
        <p:txBody>
          <a:bodyPr wrap="none" rtlCol="0">
            <a:noAutofit/>
          </a:bodyPr>
          <a:lstStyle/>
          <a:p>
            <a:pPr algn="ctr">
              <a:spcBef>
                <a:spcPts val="0"/>
              </a:spcBef>
            </a:pPr>
            <a:r>
              <a:rPr lang="en-US" sz="3000" b="1" dirty="0">
                <a:solidFill>
                  <a:schemeClr val="tx2"/>
                </a:solidFill>
              </a:rPr>
              <a:t>Together…Shaping the Future of Electricity</a:t>
            </a:r>
          </a:p>
        </p:txBody>
      </p:sp>
    </p:spTree>
    <p:extLst>
      <p:ext uri="{BB962C8B-B14F-4D97-AF65-F5344CB8AC3E}">
        <p14:creationId xmlns:p14="http://schemas.microsoft.com/office/powerpoint/2010/main" val="1637938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ENV 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37760" y="1188720"/>
            <a:ext cx="4206240" cy="2587752"/>
          </a:xfrm>
          <a:prstGeom prst="rect">
            <a:avLst/>
          </a:prstGeom>
          <a:effectLst>
            <a:reflection blurRad="6350" stA="35000" endPos="35000" dir="5400000" sy="-100000" algn="bl" rotWithShape="0"/>
          </a:effectLst>
        </p:spPr>
      </p:pic>
      <p:sp>
        <p:nvSpPr>
          <p:cNvPr id="28708" name="Rectangle 36"/>
          <p:cNvSpPr>
            <a:spLocks noGrp="1" noChangeArrowheads="1"/>
          </p:cNvSpPr>
          <p:nvPr>
            <p:ph type="subTitle" sz="quarter" idx="1"/>
          </p:nvPr>
        </p:nvSpPr>
        <p:spPr>
          <a:xfrm>
            <a:off x="274320" y="3749040"/>
            <a:ext cx="4572000" cy="265176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274320" y="1097280"/>
            <a:ext cx="4572000" cy="246888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3" cstate="print"/>
          <a:stretch>
            <a:fillRect/>
          </a:stretch>
        </p:blipFill>
        <p:spPr>
          <a:xfrm>
            <a:off x="6583680" y="365760"/>
            <a:ext cx="2286000" cy="372289"/>
          </a:xfrm>
          <a:prstGeom prst="rect">
            <a:avLst/>
          </a:prstGeom>
        </p:spPr>
      </p:pic>
      <p:sp>
        <p:nvSpPr>
          <p:cNvPr id="8" name="Text Box 47"/>
          <p:cNvSpPr txBox="1">
            <a:spLocks noChangeArrowheads="1"/>
          </p:cNvSpPr>
          <p:nvPr userDrawn="1"/>
        </p:nvSpPr>
        <p:spPr bwMode="auto">
          <a:xfrm>
            <a:off x="6309360" y="6583680"/>
            <a:ext cx="2763838" cy="198438"/>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2016 Electric Power Research Institute, Inc. All rights reserved.</a:t>
            </a:r>
            <a:endParaRPr lang="en-US" sz="700" dirty="0">
              <a:solidFill>
                <a:schemeClr val="bg1">
                  <a:lumMod val="50000"/>
                </a:schemeClr>
              </a:solidFill>
            </a:endParaRPr>
          </a:p>
        </p:txBody>
      </p:sp>
    </p:spTree>
    <p:extLst>
      <p:ext uri="{BB962C8B-B14F-4D97-AF65-F5344CB8AC3E}">
        <p14:creationId xmlns:p14="http://schemas.microsoft.com/office/powerpoint/2010/main" val="468857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GEN 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37760" y="1188720"/>
            <a:ext cx="4206240" cy="2587752"/>
          </a:xfrm>
          <a:prstGeom prst="rect">
            <a:avLst/>
          </a:prstGeom>
          <a:effectLst>
            <a:reflection blurRad="6350" stA="35000" endPos="35000" dir="5400000" sy="-100000" algn="bl" rotWithShape="0"/>
          </a:effectLst>
        </p:spPr>
      </p:pic>
      <p:sp>
        <p:nvSpPr>
          <p:cNvPr id="28708" name="Rectangle 36"/>
          <p:cNvSpPr>
            <a:spLocks noGrp="1" noChangeArrowheads="1"/>
          </p:cNvSpPr>
          <p:nvPr>
            <p:ph type="subTitle" sz="quarter" idx="1"/>
          </p:nvPr>
        </p:nvSpPr>
        <p:spPr>
          <a:xfrm>
            <a:off x="274320" y="3749040"/>
            <a:ext cx="4572000" cy="265176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274320" y="1097280"/>
            <a:ext cx="4572000" cy="246888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3" cstate="print"/>
          <a:stretch>
            <a:fillRect/>
          </a:stretch>
        </p:blipFill>
        <p:spPr>
          <a:xfrm>
            <a:off x="6583680" y="365760"/>
            <a:ext cx="2286000" cy="372289"/>
          </a:xfrm>
          <a:prstGeom prst="rect">
            <a:avLst/>
          </a:prstGeom>
        </p:spPr>
      </p:pic>
      <p:sp>
        <p:nvSpPr>
          <p:cNvPr id="8" name="Text Box 47"/>
          <p:cNvSpPr txBox="1">
            <a:spLocks noChangeArrowheads="1"/>
          </p:cNvSpPr>
          <p:nvPr userDrawn="1"/>
        </p:nvSpPr>
        <p:spPr bwMode="auto">
          <a:xfrm>
            <a:off x="6309360" y="6583680"/>
            <a:ext cx="2763838" cy="198438"/>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2016 Electric Power Research Institute, Inc. All rights reserved.</a:t>
            </a:r>
            <a:endParaRPr lang="en-US" sz="700" dirty="0">
              <a:solidFill>
                <a:schemeClr val="bg1">
                  <a:lumMod val="50000"/>
                </a:schemeClr>
              </a:solidFill>
            </a:endParaRPr>
          </a:p>
        </p:txBody>
      </p:sp>
    </p:spTree>
    <p:extLst>
      <p:ext uri="{BB962C8B-B14F-4D97-AF65-F5344CB8AC3E}">
        <p14:creationId xmlns:p14="http://schemas.microsoft.com/office/powerpoint/2010/main" val="3191906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NUC Title Slide">
    <p:spTree>
      <p:nvGrpSpPr>
        <p:cNvPr id="1" name=""/>
        <p:cNvGrpSpPr/>
        <p:nvPr/>
      </p:nvGrpSpPr>
      <p:grpSpPr>
        <a:xfrm>
          <a:off x="0" y="0"/>
          <a:ext cx="0" cy="0"/>
          <a:chOff x="0" y="0"/>
          <a:chExt cx="0" cy="0"/>
        </a:xfrm>
      </p:grpSpPr>
      <p:sp>
        <p:nvSpPr>
          <p:cNvPr id="28708" name="Rectangle 36"/>
          <p:cNvSpPr>
            <a:spLocks noGrp="1" noChangeArrowheads="1"/>
          </p:cNvSpPr>
          <p:nvPr>
            <p:ph type="subTitle" sz="quarter" idx="1"/>
          </p:nvPr>
        </p:nvSpPr>
        <p:spPr>
          <a:xfrm>
            <a:off x="274320" y="3749040"/>
            <a:ext cx="4572000" cy="265176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274320" y="1097280"/>
            <a:ext cx="4572000" cy="246888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2" cstate="print"/>
          <a:stretch>
            <a:fillRect/>
          </a:stretch>
        </p:blipFill>
        <p:spPr>
          <a:xfrm>
            <a:off x="6583680" y="365760"/>
            <a:ext cx="2286000" cy="372289"/>
          </a:xfrm>
          <a:prstGeom prst="rect">
            <a:avLst/>
          </a:prstGeom>
        </p:spPr>
      </p:pic>
      <p:sp>
        <p:nvSpPr>
          <p:cNvPr id="8" name="Text Box 47"/>
          <p:cNvSpPr txBox="1">
            <a:spLocks noChangeArrowheads="1"/>
          </p:cNvSpPr>
          <p:nvPr userDrawn="1"/>
        </p:nvSpPr>
        <p:spPr bwMode="auto">
          <a:xfrm>
            <a:off x="6309360" y="6583680"/>
            <a:ext cx="2763838" cy="198438"/>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2016 Electric Power Research Institute, Inc. All rights reserved.</a:t>
            </a:r>
            <a:endParaRPr lang="en-US" sz="700" dirty="0">
              <a:solidFill>
                <a:schemeClr val="bg1">
                  <a:lumMod val="50000"/>
                </a:schemeClr>
              </a:soli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37760" y="1188720"/>
            <a:ext cx="4206240" cy="2587752"/>
          </a:xfrm>
          <a:prstGeom prst="rect">
            <a:avLst/>
          </a:prstGeom>
          <a:effectLst>
            <a:reflection blurRad="6350" stA="35000" endPos="35000" dir="5400000" sy="-100000" algn="bl" rotWithShape="0"/>
          </a:effectLst>
        </p:spPr>
      </p:pic>
    </p:spTree>
    <p:extLst>
      <p:ext uri="{BB962C8B-B14F-4D97-AF65-F5344CB8AC3E}">
        <p14:creationId xmlns:p14="http://schemas.microsoft.com/office/powerpoint/2010/main" val="806492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PDU 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37760" y="1188720"/>
            <a:ext cx="4206240" cy="2587752"/>
          </a:xfrm>
          <a:prstGeom prst="rect">
            <a:avLst/>
          </a:prstGeom>
          <a:effectLst>
            <a:reflection blurRad="6350" stA="35000" endPos="35000" dir="5400000" sy="-100000" algn="bl" rotWithShape="0"/>
          </a:effectLst>
        </p:spPr>
      </p:pic>
      <p:sp>
        <p:nvSpPr>
          <p:cNvPr id="28708" name="Rectangle 36"/>
          <p:cNvSpPr>
            <a:spLocks noGrp="1" noChangeArrowheads="1"/>
          </p:cNvSpPr>
          <p:nvPr>
            <p:ph type="subTitle" sz="quarter" idx="1"/>
          </p:nvPr>
        </p:nvSpPr>
        <p:spPr>
          <a:xfrm>
            <a:off x="274320" y="3749040"/>
            <a:ext cx="4572000" cy="265176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274320" y="1097280"/>
            <a:ext cx="4572000" cy="246888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3" cstate="print"/>
          <a:stretch>
            <a:fillRect/>
          </a:stretch>
        </p:blipFill>
        <p:spPr>
          <a:xfrm>
            <a:off x="6583680" y="365760"/>
            <a:ext cx="2286000" cy="372289"/>
          </a:xfrm>
          <a:prstGeom prst="rect">
            <a:avLst/>
          </a:prstGeom>
        </p:spPr>
      </p:pic>
      <p:sp>
        <p:nvSpPr>
          <p:cNvPr id="8" name="Text Box 47"/>
          <p:cNvSpPr txBox="1">
            <a:spLocks noChangeArrowheads="1"/>
          </p:cNvSpPr>
          <p:nvPr userDrawn="1"/>
        </p:nvSpPr>
        <p:spPr bwMode="auto">
          <a:xfrm>
            <a:off x="6309360" y="6583680"/>
            <a:ext cx="2763838" cy="198438"/>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2016 Electric Power Research Institute, Inc. All rights reserved.</a:t>
            </a:r>
            <a:endParaRPr lang="en-US" sz="700" dirty="0">
              <a:solidFill>
                <a:schemeClr val="bg1">
                  <a:lumMod val="50000"/>
                </a:schemeClr>
              </a:solidFill>
            </a:endParaRPr>
          </a:p>
        </p:txBody>
      </p:sp>
    </p:spTree>
    <p:extLst>
      <p:ext uri="{BB962C8B-B14F-4D97-AF65-F5344CB8AC3E}">
        <p14:creationId xmlns:p14="http://schemas.microsoft.com/office/powerpoint/2010/main" val="1556807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4320" y="182563"/>
            <a:ext cx="8595360" cy="731520"/>
          </a:xfrm>
        </p:spPr>
        <p:txBody>
          <a:bodyPr>
            <a:noAutofit/>
          </a:bodyPr>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74320" y="1005840"/>
            <a:ext cx="8595360" cy="5394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1794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5760" y="1920240"/>
            <a:ext cx="8412480" cy="1371600"/>
          </a:xfrm>
        </p:spPr>
        <p:txBody>
          <a:bodyPr anchor="t"/>
          <a:lstStyle>
            <a:lvl1pPr algn="ctr">
              <a:defRPr sz="3200" b="1" cap="none"/>
            </a:lvl1pPr>
          </a:lstStyle>
          <a:p>
            <a:r>
              <a:rPr lang="en-US" dirty="0"/>
              <a:t>Click To Edit Master Title Style</a:t>
            </a:r>
          </a:p>
        </p:txBody>
      </p:sp>
      <p:sp>
        <p:nvSpPr>
          <p:cNvPr id="3" name="Text Placeholder 2"/>
          <p:cNvSpPr>
            <a:spLocks noGrp="1"/>
          </p:cNvSpPr>
          <p:nvPr>
            <p:ph type="body" idx="1"/>
          </p:nvPr>
        </p:nvSpPr>
        <p:spPr>
          <a:xfrm>
            <a:off x="365760" y="3383280"/>
            <a:ext cx="8412480" cy="1554480"/>
          </a:xfrm>
        </p:spPr>
        <p:txBody>
          <a:bodyPr anchor="t">
            <a:normAutofit/>
          </a:bodyPr>
          <a:lstStyle>
            <a:lvl1pPr marL="0" indent="0" algn="ctr">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953269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74320" y="1005840"/>
            <a:ext cx="4206240" cy="539496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005840"/>
            <a:ext cx="4206240" cy="539496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8811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4320" y="182880"/>
            <a:ext cx="8595360" cy="7315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74320" y="1005840"/>
            <a:ext cx="4206240" cy="639762"/>
          </a:xfrm>
        </p:spPr>
        <p:txBody>
          <a:bodyPr anchor="b"/>
          <a:lstStyle>
            <a:lvl1pPr marL="0" indent="0">
              <a:buNone/>
              <a:defRPr sz="20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74320" y="1737360"/>
            <a:ext cx="4206240" cy="4663440"/>
          </a:xfrm>
        </p:spPr>
        <p:txBody>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005840"/>
            <a:ext cx="4206240" cy="639762"/>
          </a:xfrm>
        </p:spPr>
        <p:txBody>
          <a:bodyPr anchor="b"/>
          <a:lstStyle>
            <a:lvl1pPr marL="0" indent="0">
              <a:buNone/>
              <a:defRPr sz="20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39" y="1737360"/>
            <a:ext cx="4206240" cy="4663440"/>
          </a:xfrm>
        </p:spPr>
        <p:txBody>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2701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60" name="Text Box 36"/>
          <p:cNvSpPr txBox="1">
            <a:spLocks noChangeArrowheads="1"/>
          </p:cNvSpPr>
          <p:nvPr/>
        </p:nvSpPr>
        <p:spPr bwMode="auto">
          <a:xfrm>
            <a:off x="182880" y="6473711"/>
            <a:ext cx="608013" cy="215444"/>
          </a:xfrm>
          <a:prstGeom prst="rect">
            <a:avLst/>
          </a:prstGeom>
          <a:noFill/>
          <a:ln w="9525">
            <a:noFill/>
            <a:miter lim="800000"/>
            <a:headEnd/>
            <a:tailEnd/>
          </a:ln>
          <a:effectLst/>
        </p:spPr>
        <p:txBody>
          <a:bodyPr>
            <a:spAutoFit/>
          </a:bodyPr>
          <a:lstStyle/>
          <a:p>
            <a:pPr algn="l">
              <a:spcBef>
                <a:spcPts val="0"/>
              </a:spcBef>
            </a:pPr>
            <a:fld id="{324FBA8B-C479-4BF9-A515-8ED623D42A4A}" type="slidenum">
              <a:rPr lang="en-US" sz="800">
                <a:solidFill>
                  <a:schemeClr val="bg1">
                    <a:lumMod val="50000"/>
                  </a:schemeClr>
                </a:solidFill>
              </a:rPr>
              <a:pPr algn="l">
                <a:spcBef>
                  <a:spcPts val="0"/>
                </a:spcBef>
              </a:pPr>
              <a:t>‹#›</a:t>
            </a:fld>
            <a:endParaRPr lang="en-US" sz="800" dirty="0">
              <a:solidFill>
                <a:schemeClr val="bg1">
                  <a:lumMod val="50000"/>
                </a:schemeClr>
              </a:solidFill>
            </a:endParaRPr>
          </a:p>
        </p:txBody>
      </p:sp>
      <p:sp>
        <p:nvSpPr>
          <p:cNvPr id="1026" name="Rectangle 2"/>
          <p:cNvSpPr>
            <a:spLocks noGrp="1" noChangeArrowheads="1"/>
          </p:cNvSpPr>
          <p:nvPr>
            <p:ph type="title"/>
          </p:nvPr>
        </p:nvSpPr>
        <p:spPr bwMode="auto">
          <a:xfrm>
            <a:off x="274320" y="182563"/>
            <a:ext cx="8595360" cy="7315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274320" y="1005840"/>
            <a:ext cx="8595360" cy="53949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EPRI logo 2014_RGB.jpg"/>
          <p:cNvPicPr>
            <a:picLocks noChangeAspect="1"/>
          </p:cNvPicPr>
          <p:nvPr/>
        </p:nvPicPr>
        <p:blipFill>
          <a:blip r:embed="rId14" cstate="print"/>
          <a:stretch>
            <a:fillRect/>
          </a:stretch>
        </p:blipFill>
        <p:spPr>
          <a:xfrm>
            <a:off x="7315200" y="6492240"/>
            <a:ext cx="1554480" cy="287681"/>
          </a:xfrm>
          <a:prstGeom prst="rect">
            <a:avLst/>
          </a:prstGeom>
        </p:spPr>
      </p:pic>
      <p:cxnSp>
        <p:nvCxnSpPr>
          <p:cNvPr id="3" name="Straight Connector 2"/>
          <p:cNvCxnSpPr/>
          <p:nvPr userDrawn="1"/>
        </p:nvCxnSpPr>
        <p:spPr bwMode="auto">
          <a:xfrm>
            <a:off x="274320" y="6446520"/>
            <a:ext cx="8595360" cy="0"/>
          </a:xfrm>
          <a:prstGeom prst="line">
            <a:avLst/>
          </a:prstGeom>
          <a:solidFill>
            <a:schemeClr val="accent1"/>
          </a:solidFill>
          <a:ln w="9525" cap="flat" cmpd="sng" algn="ctr">
            <a:solidFill>
              <a:srgbClr val="D1D1D1"/>
            </a:solidFill>
            <a:prstDash val="solid"/>
            <a:round/>
            <a:headEnd type="none" w="med" len="med"/>
            <a:tailEnd type="none" w="med" len="med"/>
          </a:ln>
          <a:effectLst/>
        </p:spPr>
      </p:cxnSp>
      <p:sp>
        <p:nvSpPr>
          <p:cNvPr id="7" name="Text Box 47"/>
          <p:cNvSpPr txBox="1">
            <a:spLocks noChangeArrowheads="1"/>
          </p:cNvSpPr>
          <p:nvPr userDrawn="1"/>
        </p:nvSpPr>
        <p:spPr bwMode="auto">
          <a:xfrm>
            <a:off x="3190081" y="6583680"/>
            <a:ext cx="2763838" cy="198438"/>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2016 Electric Power Research Institute, Inc. All rights reserved.</a:t>
            </a:r>
            <a:endParaRPr lang="en-US" sz="700" dirty="0">
              <a:solidFill>
                <a:schemeClr val="bg1">
                  <a:lumMod val="50000"/>
                </a:schemeClr>
              </a:solidFill>
            </a:endParaRPr>
          </a:p>
        </p:txBody>
      </p:sp>
    </p:spTree>
    <p:extLst>
      <p:ext uri="{BB962C8B-B14F-4D97-AF65-F5344CB8AC3E}">
        <p14:creationId xmlns:p14="http://schemas.microsoft.com/office/powerpoint/2010/main" val="218475176"/>
      </p:ext>
    </p:extLst>
  </p:cSld>
  <p:clrMap bg1="lt1" tx1="dk1" bg2="lt2" tx2="dk2" accent1="accent1" accent2="accent2" accent3="accent3" accent4="accent4" accent5="accent5" accent6="accent6" hlink="hlink" folHlink="folHlink"/>
  <p:sldLayoutIdLst>
    <p:sldLayoutId id="2147483664" r:id="rId1"/>
    <p:sldLayoutId id="2147483672" r:id="rId2"/>
    <p:sldLayoutId id="2147483673" r:id="rId3"/>
    <p:sldLayoutId id="2147483674" r:id="rId4"/>
    <p:sldLayoutId id="2147483675" r:id="rId5"/>
    <p:sldLayoutId id="2147483666" r:id="rId6"/>
    <p:sldLayoutId id="2147483667" r:id="rId7"/>
    <p:sldLayoutId id="2147483668" r:id="rId8"/>
    <p:sldLayoutId id="2147483669" r:id="rId9"/>
    <p:sldLayoutId id="2147483670" r:id="rId10"/>
    <p:sldLayoutId id="2147483671" r:id="rId11"/>
    <p:sldLayoutId id="2147483677" r:id="rId12"/>
  </p:sldLayoutIdLst>
  <p:txStyles>
    <p:titleStyle>
      <a:lvl1pPr algn="l" rtl="0" eaLnBrk="1" fontAlgn="base" hangingPunct="1">
        <a:lnSpc>
          <a:spcPct val="100000"/>
        </a:lnSpc>
        <a:spcBef>
          <a:spcPct val="0"/>
        </a:spcBef>
        <a:spcAft>
          <a:spcPct val="0"/>
        </a:spcAft>
        <a:defRPr sz="2400" b="1">
          <a:solidFill>
            <a:schemeClr val="tx2"/>
          </a:solidFill>
          <a:latin typeface="+mj-lt"/>
          <a:ea typeface="+mj-ea"/>
          <a:cs typeface="+mj-cs"/>
        </a:defRPr>
      </a:lvl1pPr>
      <a:lvl2pPr algn="l" rtl="0" eaLnBrk="1" fontAlgn="base" hangingPunct="1">
        <a:lnSpc>
          <a:spcPct val="95000"/>
        </a:lnSpc>
        <a:spcBef>
          <a:spcPct val="0"/>
        </a:spcBef>
        <a:spcAft>
          <a:spcPct val="0"/>
        </a:spcAft>
        <a:defRPr sz="2800" b="1">
          <a:solidFill>
            <a:schemeClr val="tx2"/>
          </a:solidFill>
          <a:latin typeface="Arial" charset="0"/>
        </a:defRPr>
      </a:lvl2pPr>
      <a:lvl3pPr algn="l" rtl="0" eaLnBrk="1" fontAlgn="base" hangingPunct="1">
        <a:lnSpc>
          <a:spcPct val="95000"/>
        </a:lnSpc>
        <a:spcBef>
          <a:spcPct val="0"/>
        </a:spcBef>
        <a:spcAft>
          <a:spcPct val="0"/>
        </a:spcAft>
        <a:defRPr sz="2800" b="1">
          <a:solidFill>
            <a:schemeClr val="tx2"/>
          </a:solidFill>
          <a:latin typeface="Arial" charset="0"/>
        </a:defRPr>
      </a:lvl3pPr>
      <a:lvl4pPr algn="l" rtl="0" eaLnBrk="1" fontAlgn="base" hangingPunct="1">
        <a:lnSpc>
          <a:spcPct val="95000"/>
        </a:lnSpc>
        <a:spcBef>
          <a:spcPct val="0"/>
        </a:spcBef>
        <a:spcAft>
          <a:spcPct val="0"/>
        </a:spcAft>
        <a:defRPr sz="2800" b="1">
          <a:solidFill>
            <a:schemeClr val="tx2"/>
          </a:solidFill>
          <a:latin typeface="Arial" charset="0"/>
        </a:defRPr>
      </a:lvl4pPr>
      <a:lvl5pPr algn="l" rtl="0" eaLnBrk="1" fontAlgn="base" hangingPunct="1">
        <a:lnSpc>
          <a:spcPct val="95000"/>
        </a:lnSpc>
        <a:spcBef>
          <a:spcPct val="0"/>
        </a:spcBef>
        <a:spcAft>
          <a:spcPct val="0"/>
        </a:spcAft>
        <a:defRPr sz="2800" b="1">
          <a:solidFill>
            <a:schemeClr val="tx2"/>
          </a:solidFill>
          <a:latin typeface="Arial" charset="0"/>
        </a:defRPr>
      </a:lvl5pPr>
      <a:lvl6pPr marL="457200" algn="l" rtl="0" eaLnBrk="1" fontAlgn="base" hangingPunct="1">
        <a:lnSpc>
          <a:spcPct val="95000"/>
        </a:lnSpc>
        <a:spcBef>
          <a:spcPct val="0"/>
        </a:spcBef>
        <a:spcAft>
          <a:spcPct val="0"/>
        </a:spcAft>
        <a:defRPr sz="2800" b="1">
          <a:solidFill>
            <a:schemeClr val="tx2"/>
          </a:solidFill>
          <a:latin typeface="Arial" charset="0"/>
        </a:defRPr>
      </a:lvl6pPr>
      <a:lvl7pPr marL="914400" algn="l" rtl="0" eaLnBrk="1" fontAlgn="base" hangingPunct="1">
        <a:lnSpc>
          <a:spcPct val="95000"/>
        </a:lnSpc>
        <a:spcBef>
          <a:spcPct val="0"/>
        </a:spcBef>
        <a:spcAft>
          <a:spcPct val="0"/>
        </a:spcAft>
        <a:defRPr sz="2800" b="1">
          <a:solidFill>
            <a:schemeClr val="tx2"/>
          </a:solidFill>
          <a:latin typeface="Arial" charset="0"/>
        </a:defRPr>
      </a:lvl7pPr>
      <a:lvl8pPr marL="1371600" algn="l" rtl="0" eaLnBrk="1" fontAlgn="base" hangingPunct="1">
        <a:lnSpc>
          <a:spcPct val="95000"/>
        </a:lnSpc>
        <a:spcBef>
          <a:spcPct val="0"/>
        </a:spcBef>
        <a:spcAft>
          <a:spcPct val="0"/>
        </a:spcAft>
        <a:defRPr sz="2800" b="1">
          <a:solidFill>
            <a:schemeClr val="tx2"/>
          </a:solidFill>
          <a:latin typeface="Arial" charset="0"/>
        </a:defRPr>
      </a:lvl8pPr>
      <a:lvl9pPr marL="1828800" algn="l" rtl="0" eaLnBrk="1" fontAlgn="base" hangingPunct="1">
        <a:lnSpc>
          <a:spcPct val="95000"/>
        </a:lnSpc>
        <a:spcBef>
          <a:spcPct val="0"/>
        </a:spcBef>
        <a:spcAft>
          <a:spcPct val="0"/>
        </a:spcAft>
        <a:defRPr sz="2800" b="1">
          <a:solidFill>
            <a:schemeClr val="tx2"/>
          </a:solidFill>
          <a:latin typeface="Arial" charset="0"/>
        </a:defRPr>
      </a:lvl9pPr>
    </p:titleStyle>
    <p:bodyStyle>
      <a:lvl1pPr marL="173038" indent="-173038" algn="l" rtl="0" eaLnBrk="1" fontAlgn="base" hangingPunct="1">
        <a:lnSpc>
          <a:spcPct val="100000"/>
        </a:lnSpc>
        <a:spcBef>
          <a:spcPct val="0"/>
        </a:spcBef>
        <a:spcAft>
          <a:spcPts val="600"/>
        </a:spcAft>
        <a:buClr>
          <a:schemeClr val="tx2"/>
        </a:buClr>
        <a:buFont typeface="Wingdings" panose="05000000000000000000" pitchFamily="2" charset="2"/>
        <a:buChar char="§"/>
        <a:defRPr sz="2400">
          <a:solidFill>
            <a:schemeClr val="tx1"/>
          </a:solidFill>
          <a:latin typeface="+mn-lt"/>
          <a:ea typeface="+mn-ea"/>
          <a:cs typeface="+mn-cs"/>
        </a:defRPr>
      </a:lvl1pPr>
      <a:lvl2pPr marL="515938" indent="-228600" algn="l" rtl="0" eaLnBrk="1" fontAlgn="base" hangingPunct="1">
        <a:lnSpc>
          <a:spcPct val="100000"/>
        </a:lnSpc>
        <a:spcBef>
          <a:spcPct val="0"/>
        </a:spcBef>
        <a:spcAft>
          <a:spcPts val="600"/>
        </a:spcAft>
        <a:buClr>
          <a:schemeClr val="tx2"/>
        </a:buClr>
        <a:buChar char="–"/>
        <a:defRPr sz="2000">
          <a:solidFill>
            <a:schemeClr val="tx1"/>
          </a:solidFill>
          <a:latin typeface="+mn-lt"/>
        </a:defRPr>
      </a:lvl2pPr>
      <a:lvl3pPr marL="798513" indent="-166688" algn="l" rtl="0" eaLnBrk="1" fontAlgn="base" hangingPunct="1">
        <a:lnSpc>
          <a:spcPct val="100000"/>
        </a:lnSpc>
        <a:spcBef>
          <a:spcPct val="0"/>
        </a:spcBef>
        <a:spcAft>
          <a:spcPts val="600"/>
        </a:spcAft>
        <a:buClr>
          <a:schemeClr val="tx2"/>
        </a:buClr>
        <a:buFont typeface="Wingdings" panose="05000000000000000000" pitchFamily="2" charset="2"/>
        <a:buChar char="§"/>
        <a:defRPr sz="2000">
          <a:solidFill>
            <a:schemeClr val="tx1"/>
          </a:solidFill>
          <a:latin typeface="+mn-lt"/>
        </a:defRPr>
      </a:lvl3pPr>
      <a:lvl4pPr marL="1196975" indent="-223838" algn="l" rtl="0" eaLnBrk="1" fontAlgn="base" hangingPunct="1">
        <a:lnSpc>
          <a:spcPct val="100000"/>
        </a:lnSpc>
        <a:spcBef>
          <a:spcPct val="0"/>
        </a:spcBef>
        <a:spcAft>
          <a:spcPts val="600"/>
        </a:spcAft>
        <a:buClr>
          <a:schemeClr val="tx2"/>
        </a:buClr>
        <a:buChar char="–"/>
        <a:defRPr sz="2000">
          <a:solidFill>
            <a:schemeClr val="tx1"/>
          </a:solidFill>
          <a:latin typeface="+mn-lt"/>
        </a:defRPr>
      </a:lvl4pPr>
      <a:lvl5pPr marL="1487488" indent="-174625" algn="l" rtl="0" eaLnBrk="1" fontAlgn="base" hangingPunct="1">
        <a:lnSpc>
          <a:spcPct val="100000"/>
        </a:lnSpc>
        <a:spcBef>
          <a:spcPct val="0"/>
        </a:spcBef>
        <a:spcAft>
          <a:spcPts val="600"/>
        </a:spcAft>
        <a:buClr>
          <a:schemeClr val="tx2"/>
        </a:buClr>
        <a:buFont typeface="Wingdings" panose="05000000000000000000" pitchFamily="2" charset="2"/>
        <a:buChar char="§"/>
        <a:defRPr sz="2000">
          <a:solidFill>
            <a:schemeClr val="tx1"/>
          </a:solidFill>
          <a:latin typeface="+mn-lt"/>
        </a:defRPr>
      </a:lvl5pPr>
      <a:lvl6pPr marL="1944688" indent="-174625" algn="l" rtl="0" eaLnBrk="1" fontAlgn="base" hangingPunct="1">
        <a:lnSpc>
          <a:spcPct val="95000"/>
        </a:lnSpc>
        <a:spcBef>
          <a:spcPct val="0"/>
        </a:spcBef>
        <a:spcAft>
          <a:spcPct val="25000"/>
        </a:spcAft>
        <a:buChar char="•"/>
        <a:defRPr sz="2400">
          <a:solidFill>
            <a:srgbClr val="000000"/>
          </a:solidFill>
          <a:latin typeface="+mn-lt"/>
        </a:defRPr>
      </a:lvl6pPr>
      <a:lvl7pPr marL="2401888" indent="-174625" algn="l" rtl="0" eaLnBrk="1" fontAlgn="base" hangingPunct="1">
        <a:lnSpc>
          <a:spcPct val="95000"/>
        </a:lnSpc>
        <a:spcBef>
          <a:spcPct val="0"/>
        </a:spcBef>
        <a:spcAft>
          <a:spcPct val="25000"/>
        </a:spcAft>
        <a:buChar char="•"/>
        <a:defRPr sz="2400">
          <a:solidFill>
            <a:srgbClr val="000000"/>
          </a:solidFill>
          <a:latin typeface="+mn-lt"/>
        </a:defRPr>
      </a:lvl7pPr>
      <a:lvl8pPr marL="2859088" indent="-174625" algn="l" rtl="0" eaLnBrk="1" fontAlgn="base" hangingPunct="1">
        <a:lnSpc>
          <a:spcPct val="95000"/>
        </a:lnSpc>
        <a:spcBef>
          <a:spcPct val="0"/>
        </a:spcBef>
        <a:spcAft>
          <a:spcPct val="25000"/>
        </a:spcAft>
        <a:buChar char="•"/>
        <a:defRPr sz="2400">
          <a:solidFill>
            <a:srgbClr val="000000"/>
          </a:solidFill>
          <a:latin typeface="+mn-lt"/>
        </a:defRPr>
      </a:lvl8pPr>
      <a:lvl9pPr marL="3316288" indent="-174625" algn="l" rtl="0" eaLnBrk="1" fontAlgn="base" hangingPunct="1">
        <a:lnSpc>
          <a:spcPct val="95000"/>
        </a:lnSpc>
        <a:spcBef>
          <a:spcPct val="0"/>
        </a:spcBef>
        <a:spcAft>
          <a:spcPct val="25000"/>
        </a:spcAft>
        <a:buChar char="•"/>
        <a:defRPr sz="2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www.wqtalliance.com/" TargetMode="External"/><Relationship Id="rId2" Type="http://schemas.openxmlformats.org/officeDocument/2006/relationships/hyperlink" Target="http://willamettepartnership.org/nn-wqt/" TargetMode="External"/><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hyperlink" Target="http://wqt.epri.com/" TargetMode="External"/><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sz="quarter" idx="1"/>
          </p:nvPr>
        </p:nvSpPr>
        <p:spPr>
          <a:xfrm>
            <a:off x="274320" y="3749040"/>
            <a:ext cx="4572000" cy="2651760"/>
          </a:xfrm>
          <a:ln>
            <a:noFill/>
          </a:ln>
        </p:spPr>
        <p:txBody>
          <a:bodyPr/>
          <a:lstStyle/>
          <a:p>
            <a:r>
              <a:rPr lang="en-US" b="1" dirty="0"/>
              <a:t>Brian Brandt</a:t>
            </a:r>
            <a:br>
              <a:rPr lang="en-US" b="1" dirty="0"/>
            </a:br>
            <a:r>
              <a:rPr lang="en-US" dirty="0"/>
              <a:t>Director, American Farmland Trust</a:t>
            </a:r>
          </a:p>
          <a:p>
            <a:pPr algn="r"/>
            <a:r>
              <a:rPr lang="en-US" dirty="0"/>
              <a:t>ORSANCO Commissioner Meeting</a:t>
            </a:r>
          </a:p>
          <a:p>
            <a:pPr algn="r"/>
            <a:r>
              <a:rPr lang="en-US" dirty="0"/>
              <a:t>June 7, 2017</a:t>
            </a:r>
          </a:p>
        </p:txBody>
      </p:sp>
      <p:sp>
        <p:nvSpPr>
          <p:cNvPr id="3" name="Title 2"/>
          <p:cNvSpPr>
            <a:spLocks noGrp="1"/>
          </p:cNvSpPr>
          <p:nvPr>
            <p:ph type="ctrTitle" sz="quarter"/>
          </p:nvPr>
        </p:nvSpPr>
        <p:spPr>
          <a:xfrm>
            <a:off x="0" y="659958"/>
            <a:ext cx="4982817" cy="2468880"/>
          </a:xfrm>
          <a:ln>
            <a:noFill/>
          </a:ln>
        </p:spPr>
        <p:txBody>
          <a:bodyPr>
            <a:normAutofit/>
          </a:bodyPr>
          <a:lstStyle/>
          <a:p>
            <a:pPr algn="r"/>
            <a:r>
              <a:rPr lang="en-US" dirty="0">
                <a:solidFill>
                  <a:schemeClr val="tx2"/>
                </a:solidFill>
              </a:rPr>
              <a:t>Ohio River Basin Water Quality Trading Project</a:t>
            </a:r>
            <a:br>
              <a:rPr lang="en-US" dirty="0">
                <a:solidFill>
                  <a:schemeClr val="tx2"/>
                </a:solidFill>
              </a:rPr>
            </a:br>
            <a:r>
              <a:rPr lang="en-US" dirty="0">
                <a:solidFill>
                  <a:schemeClr val="tx2"/>
                </a:solidFill>
              </a:rPr>
              <a:t/>
            </a:r>
            <a:br>
              <a:rPr lang="en-US" dirty="0">
                <a:solidFill>
                  <a:schemeClr val="tx2"/>
                </a:solidFill>
              </a:rPr>
            </a:br>
            <a:r>
              <a:rPr lang="en-US" sz="2800" dirty="0">
                <a:solidFill>
                  <a:schemeClr val="tx1">
                    <a:lumMod val="50000"/>
                    <a:lumOff val="50000"/>
                  </a:schemeClr>
                </a:solidFill>
              </a:rPr>
              <a:t>Update</a:t>
            </a:r>
          </a:p>
        </p:txBody>
      </p:sp>
    </p:spTree>
    <p:extLst>
      <p:ext uri="{BB962C8B-B14F-4D97-AF65-F5344CB8AC3E}">
        <p14:creationId xmlns:p14="http://schemas.microsoft.com/office/powerpoint/2010/main" val="811522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Calibrated Models Available</a:t>
            </a:r>
          </a:p>
        </p:txBody>
      </p:sp>
      <p:sp>
        <p:nvSpPr>
          <p:cNvPr id="3" name="Content Placeholder 2"/>
          <p:cNvSpPr>
            <a:spLocks noGrp="1"/>
          </p:cNvSpPr>
          <p:nvPr>
            <p:ph idx="1"/>
          </p:nvPr>
        </p:nvSpPr>
        <p:spPr/>
        <p:txBody>
          <a:bodyPr/>
          <a:lstStyle/>
          <a:p>
            <a:r>
              <a:rPr lang="en-US" dirty="0"/>
              <a:t>Now includes the entire Wabash HUC 4.</a:t>
            </a:r>
          </a:p>
          <a:p>
            <a:r>
              <a:rPr lang="en-US" dirty="0"/>
              <a:t>Posted in the public domain for all to use – Fall 2017.</a:t>
            </a:r>
          </a:p>
        </p:txBody>
      </p:sp>
      <p:pic>
        <p:nvPicPr>
          <p:cNvPr id="5" name="Picture 4"/>
          <p:cNvPicPr/>
          <p:nvPr/>
        </p:nvPicPr>
        <p:blipFill rotWithShape="1">
          <a:blip r:embed="rId2">
            <a:extLst>
              <a:ext uri="{28A0092B-C50C-407E-A947-70E740481C1C}">
                <a14:useLocalDpi xmlns:a14="http://schemas.microsoft.com/office/drawing/2010/main" val="0"/>
              </a:ext>
            </a:extLst>
          </a:blip>
          <a:srcRect l="4996" t="4396" r="4296" b="5873"/>
          <a:stretch/>
        </p:blipFill>
        <p:spPr bwMode="auto">
          <a:xfrm>
            <a:off x="1683026" y="2209562"/>
            <a:ext cx="5963479" cy="4282995"/>
          </a:xfrm>
          <a:prstGeom prst="rect">
            <a:avLst/>
          </a:prstGeom>
          <a:ln>
            <a:noFill/>
          </a:ln>
          <a:extLst>
            <a:ext uri="{53640926-AAD7-44D8-BBD7-CCE9431645EC}">
              <a14:shadowObscured xmlns:a14="http://schemas.microsoft.com/office/drawing/2010/main"/>
            </a:ext>
          </a:extLst>
        </p:spPr>
      </p:pic>
      <p:cxnSp>
        <p:nvCxnSpPr>
          <p:cNvPr id="7" name="Straight Arrow Connector 6"/>
          <p:cNvCxnSpPr/>
          <p:nvPr/>
        </p:nvCxnSpPr>
        <p:spPr bwMode="auto">
          <a:xfrm>
            <a:off x="940904" y="2809460"/>
            <a:ext cx="1484244" cy="1007165"/>
          </a:xfrm>
          <a:prstGeom prst="straightConnector1">
            <a:avLst/>
          </a:prstGeom>
          <a:solidFill>
            <a:schemeClr val="accent1"/>
          </a:solidFill>
          <a:ln w="730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710200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Detailed Data: PS Flow, land use, and crop types by county</a:t>
            </a:r>
          </a:p>
        </p:txBody>
      </p:sp>
      <p:sp>
        <p:nvSpPr>
          <p:cNvPr id="3" name="Content Placeholder 2"/>
          <p:cNvSpPr>
            <a:spLocks noGrp="1"/>
          </p:cNvSpPr>
          <p:nvPr>
            <p:ph idx="1"/>
          </p:nvPr>
        </p:nvSpPr>
        <p:spPr/>
        <p:txBody>
          <a:bodyPr/>
          <a:lstStyle/>
          <a:p>
            <a:r>
              <a:rPr lang="en-US" dirty="0"/>
              <a:t>Attenuation factors are small (5-35%) for shorter distances (1-2 catchments), but increases significantly for longer distances (6-8 catchments) up to 70-85%. </a:t>
            </a:r>
          </a:p>
          <a:p>
            <a:r>
              <a:rPr lang="en-US" dirty="0"/>
              <a:t>Important to consider trade ratios on a case-by-case basis.</a:t>
            </a:r>
          </a:p>
          <a:p>
            <a:endParaRPr lang="en-US" dirty="0"/>
          </a:p>
        </p:txBody>
      </p:sp>
      <p:pic>
        <p:nvPicPr>
          <p:cNvPr id="4" name="Picture 3"/>
          <p:cNvPicPr/>
          <p:nvPr/>
        </p:nvPicPr>
        <p:blipFill rotWithShape="1">
          <a:blip r:embed="rId2">
            <a:extLst>
              <a:ext uri="{28A0092B-C50C-407E-A947-70E740481C1C}">
                <a14:useLocalDpi xmlns:a14="http://schemas.microsoft.com/office/drawing/2010/main" val="0"/>
              </a:ext>
            </a:extLst>
          </a:blip>
          <a:srcRect l="7691" t="6191" r="7853" b="6258"/>
          <a:stretch/>
        </p:blipFill>
        <p:spPr bwMode="auto">
          <a:xfrm>
            <a:off x="781878" y="2663687"/>
            <a:ext cx="3552783" cy="3737113"/>
          </a:xfrm>
          <a:prstGeom prst="rect">
            <a:avLst/>
          </a:prstGeom>
          <a:ln>
            <a:noFill/>
          </a:ln>
          <a:extLst>
            <a:ext uri="{53640926-AAD7-44D8-BBD7-CCE9431645EC}">
              <a14:shadowObscured xmlns:a14="http://schemas.microsoft.com/office/drawing/2010/main"/>
            </a:ext>
          </a:extLst>
        </p:spPr>
      </p:pic>
      <p:pic>
        <p:nvPicPr>
          <p:cNvPr id="5" name="Picture 4"/>
          <p:cNvPicPr/>
          <p:nvPr/>
        </p:nvPicPr>
        <p:blipFill rotWithShape="1">
          <a:blip r:embed="rId3">
            <a:extLst>
              <a:ext uri="{28A0092B-C50C-407E-A947-70E740481C1C}">
                <a14:useLocalDpi xmlns:a14="http://schemas.microsoft.com/office/drawing/2010/main" val="0"/>
              </a:ext>
            </a:extLst>
          </a:blip>
          <a:srcRect l="8494" t="6315" r="8172" b="6381"/>
          <a:stretch/>
        </p:blipFill>
        <p:spPr bwMode="auto">
          <a:xfrm>
            <a:off x="4842219" y="2663686"/>
            <a:ext cx="4016425" cy="38018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99559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Projects: By the Numbers</a:t>
            </a:r>
            <a:br>
              <a:rPr lang="en-US" altLang="en-US" dirty="0"/>
            </a:br>
            <a:endParaRPr lang="en-US" altLang="en-US" dirty="0"/>
          </a:p>
        </p:txBody>
      </p:sp>
      <p:sp>
        <p:nvSpPr>
          <p:cNvPr id="15363" name="Content Placeholder 2"/>
          <p:cNvSpPr>
            <a:spLocks noGrp="1"/>
          </p:cNvSpPr>
          <p:nvPr>
            <p:ph idx="1"/>
          </p:nvPr>
        </p:nvSpPr>
        <p:spPr>
          <a:xfrm>
            <a:off x="347662" y="1080812"/>
            <a:ext cx="4688163" cy="4664075"/>
          </a:xfrm>
        </p:spPr>
        <p:txBody>
          <a:bodyPr>
            <a:normAutofit fontScale="85000" lnSpcReduction="10000"/>
          </a:bodyPr>
          <a:lstStyle/>
          <a:p>
            <a:r>
              <a:rPr lang="en-US" altLang="en-US" sz="2000" dirty="0"/>
              <a:t>Indiana </a:t>
            </a:r>
          </a:p>
          <a:p>
            <a:pPr lvl="1"/>
            <a:r>
              <a:rPr lang="en-US" altLang="en-US" sz="2000" dirty="0"/>
              <a:t>12 contracts (5 year contracts)</a:t>
            </a:r>
          </a:p>
          <a:p>
            <a:pPr lvl="1"/>
            <a:r>
              <a:rPr lang="en-US" altLang="en-US" sz="2000" dirty="0"/>
              <a:t>HUA, cover crops, hay conversion, drainage water management</a:t>
            </a:r>
          </a:p>
          <a:p>
            <a:pPr lvl="1"/>
            <a:r>
              <a:rPr lang="en-US" altLang="en-US" sz="2000" dirty="0"/>
              <a:t>25,530 pound TN and 8,880 pounds TP</a:t>
            </a:r>
          </a:p>
          <a:p>
            <a:r>
              <a:rPr lang="en-US" altLang="en-US" sz="2000" dirty="0"/>
              <a:t>Ohio</a:t>
            </a:r>
          </a:p>
          <a:p>
            <a:pPr lvl="1"/>
            <a:r>
              <a:rPr lang="en-US" altLang="en-US" sz="2000" dirty="0"/>
              <a:t>8 contracts (5 and 10 year contracts)</a:t>
            </a:r>
          </a:p>
          <a:p>
            <a:pPr lvl="1"/>
            <a:r>
              <a:rPr lang="en-US" altLang="en-US" sz="2000" dirty="0" err="1"/>
              <a:t>Milkhouse</a:t>
            </a:r>
            <a:r>
              <a:rPr lang="en-US" altLang="en-US" sz="2000" dirty="0"/>
              <a:t> waste systems, feedlot runoff controls/HUA, exclusion fence, cover crops, drainage water management</a:t>
            </a:r>
          </a:p>
          <a:p>
            <a:pPr lvl="1"/>
            <a:r>
              <a:rPr lang="en-US" altLang="en-US" sz="2000" dirty="0"/>
              <a:t>26,251 pounds TN and 8,767 pounds TP</a:t>
            </a:r>
          </a:p>
          <a:p>
            <a:r>
              <a:rPr lang="en-US" altLang="en-US" sz="2000" dirty="0"/>
              <a:t>Kentucky</a:t>
            </a:r>
          </a:p>
          <a:p>
            <a:pPr lvl="1"/>
            <a:r>
              <a:rPr lang="en-US" altLang="en-US" sz="2000" dirty="0"/>
              <a:t>11 contracts (10 year contracts)</a:t>
            </a:r>
          </a:p>
          <a:p>
            <a:pPr lvl="1"/>
            <a:r>
              <a:rPr lang="en-US" altLang="en-US" sz="2000" dirty="0"/>
              <a:t>Gravel and concrete HUA</a:t>
            </a:r>
          </a:p>
          <a:p>
            <a:pPr lvl="1"/>
            <a:r>
              <a:rPr lang="en-US" altLang="en-US" sz="2000" dirty="0"/>
              <a:t>39,410 pounds TN, 8,860 pounds TP</a:t>
            </a:r>
          </a:p>
        </p:txBody>
      </p:sp>
      <p:sp>
        <p:nvSpPr>
          <p:cNvPr id="2" name="TextBox 1"/>
          <p:cNvSpPr txBox="1"/>
          <p:nvPr/>
        </p:nvSpPr>
        <p:spPr>
          <a:xfrm>
            <a:off x="5579165" y="1080812"/>
            <a:ext cx="3564835" cy="1446550"/>
          </a:xfrm>
          <a:prstGeom prst="rect">
            <a:avLst/>
          </a:prstGeom>
          <a:noFill/>
        </p:spPr>
        <p:txBody>
          <a:bodyPr wrap="square" rtlCol="0">
            <a:spAutoFit/>
          </a:bodyPr>
          <a:lstStyle/>
          <a:p>
            <a:r>
              <a:rPr lang="en-US" b="1" u="sng" dirty="0"/>
              <a:t>Forestry RFP (20 </a:t>
            </a:r>
            <a:r>
              <a:rPr lang="en-US" b="1" u="sng" dirty="0" err="1"/>
              <a:t>yr</a:t>
            </a:r>
            <a:r>
              <a:rPr lang="en-US" b="1" u="sng" dirty="0"/>
              <a:t> contracts)</a:t>
            </a:r>
          </a:p>
          <a:p>
            <a:r>
              <a:rPr lang="en-US" dirty="0"/>
              <a:t>10 Pre-proposals </a:t>
            </a:r>
          </a:p>
          <a:p>
            <a:r>
              <a:rPr lang="en-US" dirty="0"/>
              <a:t>4 Full Proposals (waiting for 3 more)</a:t>
            </a:r>
          </a:p>
          <a:p>
            <a:r>
              <a:rPr lang="en-US" dirty="0"/>
              <a:t>2 Approved</a:t>
            </a:r>
          </a:p>
        </p:txBody>
      </p:sp>
    </p:spTree>
    <p:extLst>
      <p:ext uri="{BB962C8B-B14F-4D97-AF65-F5344CB8AC3E}">
        <p14:creationId xmlns:p14="http://schemas.microsoft.com/office/powerpoint/2010/main" val="1136675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a:bodyPr>
          <a:lstStyle/>
          <a:p>
            <a:r>
              <a:rPr lang="en-US" dirty="0"/>
              <a:t>Credit Sales</a:t>
            </a:r>
          </a:p>
        </p:txBody>
      </p:sp>
      <p:pic>
        <p:nvPicPr>
          <p:cNvPr id="3" name="Picture 2"/>
          <p:cNvPicPr>
            <a:picLocks noChangeAspect="1"/>
          </p:cNvPicPr>
          <p:nvPr/>
        </p:nvPicPr>
        <p:blipFill>
          <a:blip r:embed="rId2"/>
          <a:stretch>
            <a:fillRect/>
          </a:stretch>
        </p:blipFill>
        <p:spPr>
          <a:xfrm>
            <a:off x="228634" y="2569503"/>
            <a:ext cx="8686731" cy="3487102"/>
          </a:xfrm>
          <a:prstGeom prst="rect">
            <a:avLst/>
          </a:prstGeom>
        </p:spPr>
      </p:pic>
      <p:pic>
        <p:nvPicPr>
          <p:cNvPr id="2" name="Picture 1"/>
          <p:cNvPicPr>
            <a:picLocks noChangeAspect="1"/>
          </p:cNvPicPr>
          <p:nvPr/>
        </p:nvPicPr>
        <p:blipFill>
          <a:blip r:embed="rId3"/>
          <a:stretch>
            <a:fillRect/>
          </a:stretch>
        </p:blipFill>
        <p:spPr>
          <a:xfrm>
            <a:off x="5144875" y="271085"/>
            <a:ext cx="3633363" cy="2132427"/>
          </a:xfrm>
          <a:prstGeom prst="rect">
            <a:avLst/>
          </a:prstGeom>
        </p:spPr>
      </p:pic>
      <p:sp>
        <p:nvSpPr>
          <p:cNvPr id="4" name="TextBox 3"/>
          <p:cNvSpPr txBox="1"/>
          <p:nvPr/>
        </p:nvSpPr>
        <p:spPr>
          <a:xfrm>
            <a:off x="274320" y="849241"/>
            <a:ext cx="4681993" cy="1323439"/>
          </a:xfrm>
          <a:prstGeom prst="rect">
            <a:avLst/>
          </a:prstGeom>
          <a:noFill/>
        </p:spPr>
        <p:txBody>
          <a:bodyPr wrap="square" rtlCol="0">
            <a:spAutoFit/>
          </a:bodyPr>
          <a:lstStyle/>
          <a:p>
            <a:pPr algn="l"/>
            <a:r>
              <a:rPr lang="en-US" sz="2000" dirty="0"/>
              <a:t>First Credit Buyers: March 2014 </a:t>
            </a:r>
          </a:p>
          <a:p>
            <a:pPr algn="l"/>
            <a:r>
              <a:rPr lang="en-US" sz="2000" dirty="0"/>
              <a:t>Stewardship Auction 2015 (Postponed)</a:t>
            </a:r>
          </a:p>
          <a:p>
            <a:pPr algn="l"/>
            <a:r>
              <a:rPr lang="en-US" sz="2000" dirty="0"/>
              <a:t>New Focus: Broaden to general public</a:t>
            </a:r>
          </a:p>
        </p:txBody>
      </p:sp>
    </p:spTree>
    <p:extLst>
      <p:ext uri="{BB962C8B-B14F-4D97-AF65-F5344CB8AC3E}">
        <p14:creationId xmlns:p14="http://schemas.microsoft.com/office/powerpoint/2010/main" val="86530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1692" y="3503220"/>
            <a:ext cx="8412480" cy="3720539"/>
          </a:xfrm>
        </p:spPr>
        <p:txBody>
          <a:bodyPr>
            <a:normAutofit/>
          </a:bodyPr>
          <a:lstStyle/>
          <a:p>
            <a:endParaRPr lang="en-US" dirty="0"/>
          </a:p>
          <a:p>
            <a:endParaRPr lang="en-US" dirty="0"/>
          </a:p>
          <a:p>
            <a:pPr marL="0" indent="0">
              <a:buNone/>
            </a:pPr>
            <a:r>
              <a:rPr lang="en-US" dirty="0"/>
              <a:t>Discuss the viability for Water Quality Trading (WQT) credits to be productive investments. The Ohio River Basin Trading Project has the potential to move millions of private dollars to help farmers reduce nutrient loading to local and regional waterbodies. </a:t>
            </a:r>
          </a:p>
        </p:txBody>
      </p:sp>
      <p:pic>
        <p:nvPicPr>
          <p:cNvPr id="4" name="Picture 3"/>
          <p:cNvPicPr>
            <a:picLocks noChangeAspect="1"/>
          </p:cNvPicPr>
          <p:nvPr/>
        </p:nvPicPr>
        <p:blipFill>
          <a:blip r:embed="rId3"/>
          <a:stretch>
            <a:fillRect/>
          </a:stretch>
        </p:blipFill>
        <p:spPr>
          <a:xfrm>
            <a:off x="422266" y="892367"/>
            <a:ext cx="7713333" cy="3408474"/>
          </a:xfrm>
          <a:prstGeom prst="rect">
            <a:avLst/>
          </a:prstGeom>
        </p:spPr>
      </p:pic>
      <p:sp>
        <p:nvSpPr>
          <p:cNvPr id="5" name="Title 1"/>
          <p:cNvSpPr>
            <a:spLocks noGrp="1"/>
          </p:cNvSpPr>
          <p:nvPr>
            <p:ph type="title"/>
          </p:nvPr>
        </p:nvSpPr>
        <p:spPr>
          <a:xfrm>
            <a:off x="274319" y="182563"/>
            <a:ext cx="8988433" cy="731520"/>
          </a:xfrm>
        </p:spPr>
        <p:txBody>
          <a:bodyPr>
            <a:normAutofit/>
          </a:bodyPr>
          <a:lstStyle/>
          <a:p>
            <a:r>
              <a:rPr lang="en-US" dirty="0"/>
              <a:t>November 2015 Investor Roundtable in New York</a:t>
            </a:r>
          </a:p>
        </p:txBody>
      </p:sp>
    </p:spTree>
    <p:extLst>
      <p:ext uri="{BB962C8B-B14F-4D97-AF65-F5344CB8AC3E}">
        <p14:creationId xmlns:p14="http://schemas.microsoft.com/office/powerpoint/2010/main" val="2337931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Inventory</a:t>
            </a:r>
          </a:p>
        </p:txBody>
      </p:sp>
      <p:pic>
        <p:nvPicPr>
          <p:cNvPr id="1026" name="Picture 2"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841" y="1789043"/>
            <a:ext cx="8178336" cy="4108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02365" y="914083"/>
            <a:ext cx="7328452" cy="861774"/>
          </a:xfrm>
          <a:prstGeom prst="rect">
            <a:avLst/>
          </a:prstGeom>
          <a:noFill/>
        </p:spPr>
        <p:txBody>
          <a:bodyPr wrap="square" rtlCol="0">
            <a:spAutoFit/>
          </a:bodyPr>
          <a:lstStyle/>
          <a:p>
            <a:r>
              <a:rPr lang="en-US" sz="2000" dirty="0"/>
              <a:t>100,000 Credits available for sale  = $1M</a:t>
            </a:r>
          </a:p>
          <a:p>
            <a:r>
              <a:rPr lang="en-US" sz="2000" dirty="0"/>
              <a:t>Credit inventory will increase with 20-year Forestry Contracts.</a:t>
            </a:r>
          </a:p>
        </p:txBody>
      </p:sp>
    </p:spTree>
    <p:extLst>
      <p:ext uri="{BB962C8B-B14F-4D97-AF65-F5344CB8AC3E}">
        <p14:creationId xmlns:p14="http://schemas.microsoft.com/office/powerpoint/2010/main" val="1478261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Radio Spot</a:t>
            </a:r>
          </a:p>
        </p:txBody>
      </p:sp>
      <p:sp>
        <p:nvSpPr>
          <p:cNvPr id="3" name="Content Placeholder 2"/>
          <p:cNvSpPr>
            <a:spLocks noGrp="1"/>
          </p:cNvSpPr>
          <p:nvPr>
            <p:ph idx="1"/>
          </p:nvPr>
        </p:nvSpPr>
        <p:spPr/>
        <p:txBody>
          <a:bodyPr/>
          <a:lstStyle/>
          <a:p>
            <a:r>
              <a:rPr lang="en-US" dirty="0"/>
              <a:t>Ran November 2016 – February 2017 </a:t>
            </a:r>
          </a:p>
          <a:p>
            <a:r>
              <a:rPr lang="en-US" dirty="0"/>
              <a:t>From Pennsylvania to Seattle.</a:t>
            </a:r>
          </a:p>
        </p:txBody>
      </p:sp>
      <p:pic>
        <p:nvPicPr>
          <p:cNvPr id="4" name="Picture 3"/>
          <p:cNvPicPr>
            <a:picLocks noChangeAspect="1"/>
          </p:cNvPicPr>
          <p:nvPr/>
        </p:nvPicPr>
        <p:blipFill>
          <a:blip r:embed="rId2"/>
          <a:stretch>
            <a:fillRect/>
          </a:stretch>
        </p:blipFill>
        <p:spPr>
          <a:xfrm>
            <a:off x="0" y="2316004"/>
            <a:ext cx="8786137" cy="2957512"/>
          </a:xfrm>
          <a:prstGeom prst="rect">
            <a:avLst/>
          </a:prstGeom>
        </p:spPr>
      </p:pic>
      <p:pic>
        <p:nvPicPr>
          <p:cNvPr id="5" name="Picture 4"/>
          <p:cNvPicPr>
            <a:picLocks noChangeAspect="1"/>
          </p:cNvPicPr>
          <p:nvPr/>
        </p:nvPicPr>
        <p:blipFill>
          <a:blip r:embed="rId3"/>
          <a:stretch>
            <a:fillRect/>
          </a:stretch>
        </p:blipFill>
        <p:spPr>
          <a:xfrm>
            <a:off x="1808459" y="5006320"/>
            <a:ext cx="5169217" cy="1570236"/>
          </a:xfrm>
          <a:prstGeom prst="rect">
            <a:avLst/>
          </a:prstGeom>
        </p:spPr>
      </p:pic>
    </p:spTree>
    <p:extLst>
      <p:ext uri="{BB962C8B-B14F-4D97-AF65-F5344CB8AC3E}">
        <p14:creationId xmlns:p14="http://schemas.microsoft.com/office/powerpoint/2010/main" val="3742596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University of Connecticut Collaboration</a:t>
            </a:r>
            <a:br>
              <a:rPr lang="en-US" dirty="0"/>
            </a:br>
            <a:r>
              <a:rPr lang="en-US" sz="1800" dirty="0"/>
              <a:t>Dr. Pengfei Liu and Professor Stephen Swallow</a:t>
            </a:r>
            <a:r>
              <a:rPr lang="en-US" dirty="0"/>
              <a:t/>
            </a:r>
            <a:br>
              <a:rPr lang="en-US" dirty="0"/>
            </a:br>
            <a:endParaRPr lang="en-US" dirty="0"/>
          </a:p>
        </p:txBody>
      </p:sp>
      <p:sp>
        <p:nvSpPr>
          <p:cNvPr id="4" name="TextBox 3"/>
          <p:cNvSpPr txBox="1"/>
          <p:nvPr/>
        </p:nvSpPr>
        <p:spPr>
          <a:xfrm>
            <a:off x="4280452" y="4355260"/>
            <a:ext cx="4589227" cy="2031325"/>
          </a:xfrm>
          <a:prstGeom prst="rect">
            <a:avLst/>
          </a:prstGeom>
          <a:noFill/>
        </p:spPr>
        <p:txBody>
          <a:bodyPr wrap="square" rtlCol="0">
            <a:spAutoFit/>
          </a:bodyPr>
          <a:lstStyle/>
          <a:p>
            <a:endParaRPr lang="en-US" sz="1800" b="1" dirty="0"/>
          </a:p>
          <a:p>
            <a:r>
              <a:rPr lang="en-US" sz="1800" b="1" dirty="0"/>
              <a:t>NEXT: 3 year USDA grant to apply lessons from EPRI WQT Project to informing willingness to pay for ecosystem services.</a:t>
            </a:r>
          </a:p>
          <a:p>
            <a:endParaRPr lang="en-US" sz="1800" dirty="0"/>
          </a:p>
        </p:txBody>
      </p:sp>
      <p:pic>
        <p:nvPicPr>
          <p:cNvPr id="3" name="Picture 2"/>
          <p:cNvPicPr>
            <a:picLocks noChangeAspect="1"/>
          </p:cNvPicPr>
          <p:nvPr/>
        </p:nvPicPr>
        <p:blipFill>
          <a:blip r:embed="rId2"/>
          <a:stretch>
            <a:fillRect/>
          </a:stretch>
        </p:blipFill>
        <p:spPr>
          <a:xfrm>
            <a:off x="274320" y="914083"/>
            <a:ext cx="8372475" cy="3162300"/>
          </a:xfrm>
          <a:prstGeom prst="rect">
            <a:avLst/>
          </a:prstGeom>
        </p:spPr>
      </p:pic>
      <p:sp>
        <p:nvSpPr>
          <p:cNvPr id="5" name="TextBox 4"/>
          <p:cNvSpPr txBox="1"/>
          <p:nvPr/>
        </p:nvSpPr>
        <p:spPr>
          <a:xfrm>
            <a:off x="274320" y="4262927"/>
            <a:ext cx="4204915" cy="1938992"/>
          </a:xfrm>
          <a:prstGeom prst="rect">
            <a:avLst/>
          </a:prstGeom>
          <a:noFill/>
        </p:spPr>
        <p:txBody>
          <a:bodyPr wrap="square" rtlCol="0">
            <a:spAutoFit/>
          </a:bodyPr>
          <a:lstStyle/>
          <a:p>
            <a:r>
              <a:rPr lang="en-US" sz="2400" b="1" i="1" dirty="0">
                <a:solidFill>
                  <a:schemeClr val="tx2"/>
                </a:solidFill>
                <a:latin typeface="Bell MT" panose="02020503060305020303" pitchFamily="18" charset="0"/>
              </a:rPr>
              <a:t>“Our results suggest the presence of </a:t>
            </a:r>
            <a:r>
              <a:rPr lang="en-US" sz="2400" b="1" i="1" dirty="0" err="1">
                <a:solidFill>
                  <a:schemeClr val="tx2"/>
                </a:solidFill>
                <a:latin typeface="Bell MT" panose="02020503060305020303" pitchFamily="18" charset="0"/>
              </a:rPr>
              <a:t>cobenefits</a:t>
            </a:r>
            <a:r>
              <a:rPr lang="en-US" sz="2400" b="1" i="1" dirty="0">
                <a:solidFill>
                  <a:schemeClr val="tx2"/>
                </a:solidFill>
                <a:latin typeface="Bell MT" panose="02020503060305020303" pitchFamily="18" charset="0"/>
              </a:rPr>
              <a:t> can significantly increase individuals’ willingness to pay for a water quality credit.”</a:t>
            </a:r>
          </a:p>
        </p:txBody>
      </p:sp>
    </p:spTree>
    <p:extLst>
      <p:ext uri="{BB962C8B-B14F-4D97-AF65-F5344CB8AC3E}">
        <p14:creationId xmlns:p14="http://schemas.microsoft.com/office/powerpoint/2010/main" val="4149658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Considering Carbon Credits: $300K USDA-NRCS Grant </a:t>
            </a:r>
            <a:br>
              <a:rPr lang="en-US" dirty="0"/>
            </a:br>
            <a:endParaRPr lang="en-US" dirty="0"/>
          </a:p>
        </p:txBody>
      </p:sp>
      <p:sp>
        <p:nvSpPr>
          <p:cNvPr id="3" name="Content Placeholder 2"/>
          <p:cNvSpPr>
            <a:spLocks noGrp="1"/>
          </p:cNvSpPr>
          <p:nvPr>
            <p:ph idx="1"/>
          </p:nvPr>
        </p:nvSpPr>
        <p:spPr>
          <a:xfrm>
            <a:off x="274320" y="2974554"/>
            <a:ext cx="8595360" cy="3426246"/>
          </a:xfrm>
        </p:spPr>
        <p:txBody>
          <a:bodyPr>
            <a:normAutofit fontScale="92500" lnSpcReduction="10000"/>
          </a:bodyPr>
          <a:lstStyle/>
          <a:p>
            <a:pPr marL="0" indent="0">
              <a:buNone/>
            </a:pPr>
            <a:r>
              <a:rPr lang="en-US" b="1" dirty="0"/>
              <a:t>Electric Power Research Institute ($300,000)—</a:t>
            </a:r>
            <a:r>
              <a:rPr lang="en-US" dirty="0"/>
              <a:t>proposes to develop and execute, for the first time, trades of “stacked” ecosystem services for water quality and greenhouse gas emissions reduction credits. </a:t>
            </a:r>
          </a:p>
          <a:p>
            <a:pPr marL="0" indent="0">
              <a:buNone/>
            </a:pPr>
            <a:endParaRPr lang="en-US" dirty="0"/>
          </a:p>
          <a:p>
            <a:pPr marL="0" indent="0">
              <a:buNone/>
            </a:pPr>
            <a:r>
              <a:rPr lang="en-US" u="sng" dirty="0"/>
              <a:t>Team: </a:t>
            </a:r>
          </a:p>
          <a:p>
            <a:pPr marL="0" indent="0">
              <a:buNone/>
            </a:pPr>
            <a:r>
              <a:rPr lang="en-US" dirty="0"/>
              <a:t>American Farmland Trust; Coalition on Agricultural Greenhouse Gases (C-AGG); Delta Institute; </a:t>
            </a:r>
            <a:r>
              <a:rPr lang="en-US" dirty="0" err="1"/>
              <a:t>Markit</a:t>
            </a:r>
            <a:r>
              <a:rPr lang="en-US" dirty="0"/>
              <a:t>; EPRI; Troutman Sanders; University of California Santa Barbara; Michigan State University, Verified Carbon Standard, American Carbon Registry</a:t>
            </a:r>
          </a:p>
        </p:txBody>
      </p:sp>
      <p:pic>
        <p:nvPicPr>
          <p:cNvPr id="4" name="Picture 3"/>
          <p:cNvPicPr>
            <a:picLocks noChangeAspect="1"/>
          </p:cNvPicPr>
          <p:nvPr/>
        </p:nvPicPr>
        <p:blipFill>
          <a:blip r:embed="rId2"/>
          <a:stretch>
            <a:fillRect/>
          </a:stretch>
        </p:blipFill>
        <p:spPr>
          <a:xfrm>
            <a:off x="274320" y="1153743"/>
            <a:ext cx="5410200" cy="1581150"/>
          </a:xfrm>
          <a:prstGeom prst="rect">
            <a:avLst/>
          </a:prstGeom>
        </p:spPr>
      </p:pic>
    </p:spTree>
    <p:extLst>
      <p:ext uri="{BB962C8B-B14F-4D97-AF65-F5344CB8AC3E}">
        <p14:creationId xmlns:p14="http://schemas.microsoft.com/office/powerpoint/2010/main" val="552365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Modeling to Achieve Gulf TN &amp; TP Targets From WQT Alone.</a:t>
            </a:r>
            <a:br>
              <a:rPr lang="en-US" dirty="0"/>
            </a:br>
            <a:r>
              <a:rPr lang="en-US" dirty="0"/>
              <a:t>Presented to Gulf of Mexico Hypoxia Task Force August 2016</a:t>
            </a:r>
          </a:p>
        </p:txBody>
      </p:sp>
      <p:sp>
        <p:nvSpPr>
          <p:cNvPr id="8" name="Content Placeholder 7"/>
          <p:cNvSpPr>
            <a:spLocks noGrp="1"/>
          </p:cNvSpPr>
          <p:nvPr>
            <p:ph sz="half" idx="1"/>
          </p:nvPr>
        </p:nvSpPr>
        <p:spPr>
          <a:xfrm>
            <a:off x="188976" y="1169815"/>
            <a:ext cx="8680704" cy="4919559"/>
          </a:xfrm>
        </p:spPr>
        <p:txBody>
          <a:bodyPr>
            <a:normAutofit/>
          </a:bodyPr>
          <a:lstStyle/>
          <a:p>
            <a:r>
              <a:rPr lang="en-US" sz="2400" b="1" dirty="0"/>
              <a:t>For cover crops</a:t>
            </a:r>
          </a:p>
          <a:p>
            <a:pPr lvl="1"/>
            <a:r>
              <a:rPr lang="en-US" dirty="0"/>
              <a:t>Typical BMP achieves 3-14 </a:t>
            </a:r>
            <a:r>
              <a:rPr lang="en-US" dirty="0" err="1"/>
              <a:t>lb</a:t>
            </a:r>
            <a:r>
              <a:rPr lang="en-US" dirty="0"/>
              <a:t> N and 1-7 </a:t>
            </a:r>
            <a:r>
              <a:rPr lang="en-US" dirty="0" err="1"/>
              <a:t>lb</a:t>
            </a:r>
            <a:r>
              <a:rPr lang="en-US" dirty="0"/>
              <a:t> P per acre/year</a:t>
            </a:r>
          </a:p>
          <a:p>
            <a:pPr lvl="1"/>
            <a:r>
              <a:rPr lang="en-US" dirty="0"/>
              <a:t>If ORB only adopts cover crops, would need more than 100 million acres of cropland.  That’s more than we have.</a:t>
            </a:r>
          </a:p>
          <a:p>
            <a:r>
              <a:rPr lang="en-US" sz="2400" b="1" dirty="0"/>
              <a:t>For cattle and dairy feedlots</a:t>
            </a:r>
          </a:p>
          <a:p>
            <a:pPr lvl="1"/>
            <a:r>
              <a:rPr lang="en-US" dirty="0"/>
              <a:t>Typical BMP achieves 2.4-22 </a:t>
            </a:r>
            <a:r>
              <a:rPr lang="en-US" dirty="0" err="1"/>
              <a:t>lb</a:t>
            </a:r>
            <a:r>
              <a:rPr lang="en-US" dirty="0"/>
              <a:t> N and 0.7-5 </a:t>
            </a:r>
            <a:r>
              <a:rPr lang="en-US" dirty="0" err="1"/>
              <a:t>lb</a:t>
            </a:r>
            <a:r>
              <a:rPr lang="en-US" dirty="0"/>
              <a:t> P per head/year</a:t>
            </a:r>
          </a:p>
          <a:p>
            <a:pPr lvl="1"/>
            <a:r>
              <a:rPr lang="en-US" dirty="0"/>
              <a:t>If ORB only adopts these BMPs, would need more than 23 million heads of cattle under these practices.  ~12M there.</a:t>
            </a:r>
          </a:p>
          <a:p>
            <a:pPr marL="0" indent="0">
              <a:buNone/>
            </a:pPr>
            <a:r>
              <a:rPr lang="en-US" sz="2400" b="1" dirty="0"/>
              <a:t>Summary:</a:t>
            </a:r>
          </a:p>
          <a:p>
            <a:r>
              <a:rPr lang="en-US" dirty="0"/>
              <a:t>A combination of efficient BMPs will be required.  </a:t>
            </a:r>
          </a:p>
          <a:p>
            <a:r>
              <a:rPr lang="en-US" dirty="0"/>
              <a:t>Need pay for performance, not paying for acres or heads.</a:t>
            </a:r>
          </a:p>
        </p:txBody>
      </p:sp>
      <p:graphicFrame>
        <p:nvGraphicFramePr>
          <p:cNvPr id="4" name="Content Placeholder 4"/>
          <p:cNvGraphicFramePr>
            <a:graphicFrameLocks noGrp="1"/>
          </p:cNvGraphicFramePr>
          <p:nvPr>
            <p:ph sz="half" idx="2"/>
            <p:extLst>
              <p:ext uri="{D42A27DB-BD31-4B8C-83A1-F6EECF244321}">
                <p14:modId xmlns:p14="http://schemas.microsoft.com/office/powerpoint/2010/main" val="3103423022"/>
              </p:ext>
            </p:extLst>
          </p:nvPr>
        </p:nvGraphicFramePr>
        <p:xfrm>
          <a:off x="188976" y="5261114"/>
          <a:ext cx="4112150" cy="1402080"/>
        </p:xfrm>
        <a:graphic>
          <a:graphicData uri="http://schemas.openxmlformats.org/drawingml/2006/table">
            <a:tbl>
              <a:tblPr firstRow="1" bandRow="1">
                <a:tableStyleId>{5C22544A-7EE6-4342-B048-85BDC9FD1C3A}</a:tableStyleId>
              </a:tblPr>
              <a:tblGrid>
                <a:gridCol w="1616640">
                  <a:extLst>
                    <a:ext uri="{9D8B030D-6E8A-4147-A177-3AD203B41FA5}">
                      <a16:colId xmlns:a16="http://schemas.microsoft.com/office/drawing/2014/main" xmlns="" val="20000"/>
                    </a:ext>
                  </a:extLst>
                </a:gridCol>
                <a:gridCol w="1120762">
                  <a:extLst>
                    <a:ext uri="{9D8B030D-6E8A-4147-A177-3AD203B41FA5}">
                      <a16:colId xmlns:a16="http://schemas.microsoft.com/office/drawing/2014/main" xmlns="" val="20001"/>
                    </a:ext>
                  </a:extLst>
                </a:gridCol>
                <a:gridCol w="1374748">
                  <a:extLst>
                    <a:ext uri="{9D8B030D-6E8A-4147-A177-3AD203B41FA5}">
                      <a16:colId xmlns:a16="http://schemas.microsoft.com/office/drawing/2014/main" xmlns="" val="20002"/>
                    </a:ext>
                  </a:extLst>
                </a:gridCol>
              </a:tblGrid>
              <a:tr h="485936">
                <a:tc>
                  <a:txBody>
                    <a:bodyPr/>
                    <a:lstStyle/>
                    <a:p>
                      <a:pPr algn="ctr"/>
                      <a:r>
                        <a:rPr lang="en-US" sz="1600" dirty="0"/>
                        <a:t>Assumptions</a:t>
                      </a:r>
                    </a:p>
                  </a:txBody>
                  <a:tcPr/>
                </a:tc>
                <a:tc>
                  <a:txBody>
                    <a:bodyPr/>
                    <a:lstStyle/>
                    <a:p>
                      <a:pPr algn="ctr"/>
                      <a:r>
                        <a:rPr lang="en-US" sz="1600" dirty="0"/>
                        <a:t>N</a:t>
                      </a:r>
                    </a:p>
                    <a:p>
                      <a:pPr algn="ctr"/>
                      <a:r>
                        <a:rPr lang="en-US" sz="1600" dirty="0"/>
                        <a:t>(tons/yr)</a:t>
                      </a:r>
                    </a:p>
                  </a:txBody>
                  <a:tcPr/>
                </a:tc>
                <a:tc>
                  <a:txBody>
                    <a:bodyPr/>
                    <a:lstStyle/>
                    <a:p>
                      <a:pPr algn="ctr"/>
                      <a:r>
                        <a:rPr lang="en-US" sz="1600" dirty="0"/>
                        <a:t>P</a:t>
                      </a:r>
                    </a:p>
                    <a:p>
                      <a:pPr algn="ctr"/>
                      <a:r>
                        <a:rPr lang="en-US" sz="1600" dirty="0"/>
                        <a:t>(tons/yr)</a:t>
                      </a:r>
                    </a:p>
                  </a:txBody>
                  <a:tcPr/>
                </a:tc>
                <a:extLst>
                  <a:ext uri="{0D108BD9-81ED-4DB2-BD59-A6C34878D82A}">
                    <a16:rowId xmlns:a16="http://schemas.microsoft.com/office/drawing/2014/main" xmlns="" val="10000"/>
                  </a:ext>
                </a:extLst>
              </a:tr>
              <a:tr h="690540">
                <a:tc>
                  <a:txBody>
                    <a:bodyPr/>
                    <a:lstStyle/>
                    <a:p>
                      <a:pPr algn="ctr"/>
                      <a:r>
                        <a:rPr lang="en-US" sz="1600" dirty="0"/>
                        <a:t>Reductions needed to achieve 40%</a:t>
                      </a:r>
                    </a:p>
                  </a:txBody>
                  <a:tcPr/>
                </a:tc>
                <a:tc>
                  <a:txBody>
                    <a:bodyPr/>
                    <a:lstStyle/>
                    <a:p>
                      <a:pPr algn="ctr"/>
                      <a:r>
                        <a:rPr lang="en-US" sz="1600" dirty="0"/>
                        <a:t>228,000</a:t>
                      </a:r>
                    </a:p>
                    <a:p>
                      <a:pPr algn="ctr"/>
                      <a:r>
                        <a:rPr lang="en-US" sz="1600" dirty="0"/>
                        <a:t>to</a:t>
                      </a:r>
                    </a:p>
                    <a:p>
                      <a:pPr algn="ctr"/>
                      <a:r>
                        <a:rPr lang="en-US" sz="1600" dirty="0"/>
                        <a:t>247,000</a:t>
                      </a:r>
                    </a:p>
                  </a:txBody>
                  <a:tcPr/>
                </a:tc>
                <a:tc>
                  <a:txBody>
                    <a:bodyPr/>
                    <a:lstStyle/>
                    <a:p>
                      <a:pPr algn="ctr"/>
                      <a:r>
                        <a:rPr lang="en-US" sz="1600" dirty="0"/>
                        <a:t>10,000</a:t>
                      </a:r>
                    </a:p>
                    <a:p>
                      <a:pPr algn="ctr"/>
                      <a:r>
                        <a:rPr lang="en-US" sz="1600" dirty="0"/>
                        <a:t>to</a:t>
                      </a:r>
                    </a:p>
                    <a:p>
                      <a:pPr algn="ctr"/>
                      <a:r>
                        <a:rPr lang="en-US" sz="1600" dirty="0"/>
                        <a:t>16,000</a:t>
                      </a: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007857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3" name="Title 1"/>
          <p:cNvSpPr>
            <a:spLocks noGrp="1"/>
          </p:cNvSpPr>
          <p:nvPr>
            <p:ph type="title"/>
          </p:nvPr>
        </p:nvSpPr>
        <p:spPr>
          <a:xfrm>
            <a:off x="406400" y="176213"/>
            <a:ext cx="8229600" cy="895350"/>
          </a:xfrm>
        </p:spPr>
        <p:txBody>
          <a:bodyPr/>
          <a:lstStyle/>
          <a:p>
            <a:r>
              <a:rPr lang="en-US" dirty="0"/>
              <a:t>Ohio River Basin Water Quality Trading</a:t>
            </a:r>
          </a:p>
        </p:txBody>
      </p:sp>
      <p:pic>
        <p:nvPicPr>
          <p:cNvPr id="11" name="Picture 10"/>
          <p:cNvPicPr>
            <a:picLocks noChangeAspect="1"/>
          </p:cNvPicPr>
          <p:nvPr/>
        </p:nvPicPr>
        <p:blipFill>
          <a:blip r:embed="rId2" cstate="print"/>
          <a:srcRect/>
          <a:stretch>
            <a:fillRect/>
          </a:stretch>
        </p:blipFill>
        <p:spPr bwMode="auto">
          <a:xfrm>
            <a:off x="5153871" y="3434689"/>
            <a:ext cx="3840141" cy="2967609"/>
          </a:xfrm>
          <a:prstGeom prst="rect">
            <a:avLst/>
          </a:prstGeom>
          <a:noFill/>
          <a:ln w="9525">
            <a:noFill/>
            <a:miter lim="800000"/>
            <a:headEnd/>
            <a:tailEnd/>
          </a:ln>
        </p:spPr>
      </p:pic>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91315" y="1570354"/>
            <a:ext cx="5231003" cy="2626711"/>
          </a:xfrm>
        </p:spPr>
      </p:pic>
    </p:spTree>
    <p:extLst>
      <p:ext uri="{BB962C8B-B14F-4D97-AF65-F5344CB8AC3E}">
        <p14:creationId xmlns:p14="http://schemas.microsoft.com/office/powerpoint/2010/main" val="14481181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Trading Plan Amendment – Upcoming Fall 2017</a:t>
            </a:r>
          </a:p>
        </p:txBody>
      </p:sp>
      <p:sp>
        <p:nvSpPr>
          <p:cNvPr id="3" name="Content Placeholder 2"/>
          <p:cNvSpPr>
            <a:spLocks noGrp="1"/>
          </p:cNvSpPr>
          <p:nvPr>
            <p:ph idx="1"/>
          </p:nvPr>
        </p:nvSpPr>
        <p:spPr/>
        <p:txBody>
          <a:bodyPr>
            <a:normAutofit/>
          </a:bodyPr>
          <a:lstStyle/>
          <a:p>
            <a:pPr marL="457200" indent="-457200">
              <a:buFont typeface="+mj-lt"/>
              <a:buAutoNum type="arabicPeriod"/>
            </a:pPr>
            <a:r>
              <a:rPr lang="en-US" b="1" dirty="0"/>
              <a:t>Credit Calculation </a:t>
            </a:r>
            <a:r>
              <a:rPr lang="en-US" dirty="0"/>
              <a:t>– the Project is authorized and encouraged to utilize the current best science for selecting models for estimating edge-of-field nutrient reductions.</a:t>
            </a:r>
          </a:p>
          <a:p>
            <a:pPr marL="457200" indent="-457200">
              <a:buFont typeface="+mj-lt"/>
              <a:buAutoNum type="arabicPeriod"/>
            </a:pPr>
            <a:endParaRPr lang="en-US" dirty="0"/>
          </a:p>
          <a:p>
            <a:pPr marL="457200" indent="-457200">
              <a:buFont typeface="+mj-lt"/>
              <a:buAutoNum type="arabicPeriod"/>
            </a:pPr>
            <a:r>
              <a:rPr lang="en-US" b="1" dirty="0"/>
              <a:t>Verification Approach </a:t>
            </a:r>
            <a:r>
              <a:rPr lang="en-US" dirty="0"/>
              <a:t>– the Project is authorized and encouraged to adapt and revise its verification practices to promote efficiency and effectiveness. </a:t>
            </a:r>
          </a:p>
          <a:p>
            <a:pPr marL="457200" indent="-457200">
              <a:buFont typeface="+mj-lt"/>
              <a:buAutoNum type="arabicPeriod"/>
            </a:pPr>
            <a:endParaRPr lang="en-US" dirty="0"/>
          </a:p>
          <a:p>
            <a:pPr marL="457200" indent="-457200">
              <a:buFont typeface="+mj-lt"/>
              <a:buAutoNum type="arabicPeriod"/>
            </a:pPr>
            <a:r>
              <a:rPr lang="en-US" b="1" dirty="0"/>
              <a:t>BMP Contract Flow </a:t>
            </a:r>
            <a:r>
              <a:rPr lang="en-US" dirty="0"/>
              <a:t>- the Project is authorized and encouraged to adapt and revise its contracting practices and procedures in order to make the credit generation process more efficient for all participants.</a:t>
            </a:r>
          </a:p>
          <a:p>
            <a:endParaRPr lang="en-US" dirty="0"/>
          </a:p>
        </p:txBody>
      </p:sp>
    </p:spTree>
    <p:extLst>
      <p:ext uri="{BB962C8B-B14F-4D97-AF65-F5344CB8AC3E}">
        <p14:creationId xmlns:p14="http://schemas.microsoft.com/office/powerpoint/2010/main" val="1167152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Upcoming Summer and Fall 2017</a:t>
            </a:r>
          </a:p>
        </p:txBody>
      </p:sp>
      <p:sp>
        <p:nvSpPr>
          <p:cNvPr id="3" name="Content Placeholder 2"/>
          <p:cNvSpPr>
            <a:spLocks noGrp="1"/>
          </p:cNvSpPr>
          <p:nvPr>
            <p:ph idx="1"/>
          </p:nvPr>
        </p:nvSpPr>
        <p:spPr/>
        <p:txBody>
          <a:bodyPr/>
          <a:lstStyle/>
          <a:p>
            <a:r>
              <a:rPr lang="en-US" dirty="0"/>
              <a:t>Full Project Audit Published</a:t>
            </a:r>
          </a:p>
          <a:p>
            <a:pPr lvl="1"/>
            <a:r>
              <a:rPr lang="en-US" dirty="0"/>
              <a:t>Cost effectiveness</a:t>
            </a:r>
          </a:p>
          <a:p>
            <a:pPr lvl="1"/>
            <a:r>
              <a:rPr lang="en-US" dirty="0"/>
              <a:t>Ecological benefits</a:t>
            </a:r>
          </a:p>
          <a:p>
            <a:pPr lvl="1"/>
            <a:r>
              <a:rPr lang="en-US" dirty="0"/>
              <a:t>Public opinion</a:t>
            </a:r>
          </a:p>
          <a:p>
            <a:pPr lvl="1"/>
            <a:r>
              <a:rPr lang="en-US" dirty="0"/>
              <a:t>Farmer experience</a:t>
            </a:r>
          </a:p>
          <a:p>
            <a:pPr lvl="1"/>
            <a:r>
              <a:rPr lang="en-US" dirty="0"/>
              <a:t>Credit sales</a:t>
            </a:r>
          </a:p>
          <a:p>
            <a:r>
              <a:rPr lang="en-US" dirty="0"/>
              <a:t>Trading Plan Amendment </a:t>
            </a:r>
          </a:p>
          <a:p>
            <a:r>
              <a:rPr lang="en-US" dirty="0"/>
              <a:t>Contracting of Forestry Projects</a:t>
            </a:r>
          </a:p>
          <a:p>
            <a:r>
              <a:rPr lang="en-US" dirty="0"/>
              <a:t>Public Webcast &amp; Newsletter Update</a:t>
            </a:r>
          </a:p>
          <a:p>
            <a:endParaRPr lang="en-US" dirty="0"/>
          </a:p>
          <a:p>
            <a:endParaRPr lang="en-US" dirty="0"/>
          </a:p>
        </p:txBody>
      </p:sp>
    </p:spTree>
    <p:extLst>
      <p:ext uri="{BB962C8B-B14F-4D97-AF65-F5344CB8AC3E}">
        <p14:creationId xmlns:p14="http://schemas.microsoft.com/office/powerpoint/2010/main" val="1389617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Few National WQT Resources</a:t>
            </a:r>
          </a:p>
        </p:txBody>
      </p:sp>
      <p:sp>
        <p:nvSpPr>
          <p:cNvPr id="3" name="Content Placeholder 2"/>
          <p:cNvSpPr>
            <a:spLocks noGrp="1"/>
          </p:cNvSpPr>
          <p:nvPr>
            <p:ph idx="1"/>
          </p:nvPr>
        </p:nvSpPr>
        <p:spPr/>
        <p:txBody>
          <a:bodyPr/>
          <a:lstStyle/>
          <a:p>
            <a:r>
              <a:rPr lang="en-US" dirty="0"/>
              <a:t>National Network on Water Quality Trading</a:t>
            </a:r>
          </a:p>
          <a:p>
            <a:pPr lvl="1"/>
            <a:r>
              <a:rPr lang="en-US" dirty="0">
                <a:hlinkClick r:id="rId2"/>
              </a:rPr>
              <a:t>http://willamettepartnership.org/nn-wqt/</a:t>
            </a:r>
            <a:r>
              <a:rPr lang="en-US" dirty="0"/>
              <a:t> </a:t>
            </a:r>
          </a:p>
          <a:p>
            <a:endParaRPr lang="en-US" dirty="0"/>
          </a:p>
          <a:p>
            <a:r>
              <a:rPr lang="en-US" dirty="0"/>
              <a:t>National Alliance on Water Quality Trading</a:t>
            </a:r>
          </a:p>
          <a:p>
            <a:pPr lvl="1"/>
            <a:r>
              <a:rPr lang="en-US" dirty="0">
                <a:hlinkClick r:id="rId3"/>
              </a:rPr>
              <a:t>http://www.wqtalliance.com/</a:t>
            </a:r>
            <a:r>
              <a:rPr lang="en-US" dirty="0"/>
              <a:t> </a:t>
            </a:r>
          </a:p>
          <a:p>
            <a:pPr marL="0" indent="0">
              <a:buNone/>
            </a:pPr>
            <a:endParaRPr lang="en-US" dirty="0"/>
          </a:p>
          <a:p>
            <a:r>
              <a:rPr lang="en-US" dirty="0"/>
              <a:t>Water Environment Federation Book</a:t>
            </a:r>
          </a:p>
        </p:txBody>
      </p:sp>
      <p:pic>
        <p:nvPicPr>
          <p:cNvPr id="4" name="Picture 3"/>
          <p:cNvPicPr>
            <a:picLocks noChangeAspect="1"/>
          </p:cNvPicPr>
          <p:nvPr/>
        </p:nvPicPr>
        <p:blipFill>
          <a:blip r:embed="rId4"/>
          <a:stretch>
            <a:fillRect/>
          </a:stretch>
        </p:blipFill>
        <p:spPr>
          <a:xfrm>
            <a:off x="3730471" y="4527620"/>
            <a:ext cx="3181350" cy="1276350"/>
          </a:xfrm>
          <a:prstGeom prst="rect">
            <a:avLst/>
          </a:prstGeom>
        </p:spPr>
      </p:pic>
      <p:pic>
        <p:nvPicPr>
          <p:cNvPr id="8" name="Picture 7"/>
          <p:cNvPicPr>
            <a:picLocks noChangeAspect="1"/>
          </p:cNvPicPr>
          <p:nvPr/>
        </p:nvPicPr>
        <p:blipFill>
          <a:blip r:embed="rId5"/>
          <a:stretch>
            <a:fillRect/>
          </a:stretch>
        </p:blipFill>
        <p:spPr>
          <a:xfrm>
            <a:off x="1013535" y="4298948"/>
            <a:ext cx="1701033" cy="2338921"/>
          </a:xfrm>
          <a:prstGeom prst="rect">
            <a:avLst/>
          </a:prstGeom>
        </p:spPr>
      </p:pic>
    </p:spTree>
    <p:extLst>
      <p:ext uri="{BB962C8B-B14F-4D97-AF65-F5344CB8AC3E}">
        <p14:creationId xmlns:p14="http://schemas.microsoft.com/office/powerpoint/2010/main" val="32646008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0488" t="15754" r="11769" b="-6242"/>
          <a:stretch/>
        </p:blipFill>
        <p:spPr>
          <a:xfrm>
            <a:off x="-297180" y="0"/>
            <a:ext cx="9715500" cy="7429500"/>
          </a:xfrm>
          <a:prstGeom prst="rect">
            <a:avLst/>
          </a:prstGeom>
        </p:spPr>
      </p:pic>
      <p:cxnSp>
        <p:nvCxnSpPr>
          <p:cNvPr id="3" name="Straight Arrow Connector 2"/>
          <p:cNvCxnSpPr/>
          <p:nvPr/>
        </p:nvCxnSpPr>
        <p:spPr bwMode="auto">
          <a:xfrm flipH="1">
            <a:off x="5049078" y="4240696"/>
            <a:ext cx="1073426" cy="1842052"/>
          </a:xfrm>
          <a:prstGeom prst="straightConnector1">
            <a:avLst/>
          </a:prstGeom>
          <a:solidFill>
            <a:schemeClr val="accent1"/>
          </a:solidFill>
          <a:ln w="190500" cap="flat" cmpd="sng" algn="ctr">
            <a:solidFill>
              <a:srgbClr val="FF0000"/>
            </a:solidFill>
            <a:prstDash val="solid"/>
            <a:round/>
            <a:headEnd type="none" w="med" len="med"/>
            <a:tailEnd type="triangle"/>
          </a:ln>
          <a:effectLst/>
        </p:spPr>
      </p:cxnSp>
      <p:sp>
        <p:nvSpPr>
          <p:cNvPr id="6" name="TextBox 5"/>
          <p:cNvSpPr txBox="1"/>
          <p:nvPr/>
        </p:nvSpPr>
        <p:spPr>
          <a:xfrm>
            <a:off x="2464904" y="106018"/>
            <a:ext cx="3657600" cy="461665"/>
          </a:xfrm>
          <a:prstGeom prst="rect">
            <a:avLst/>
          </a:prstGeom>
          <a:noFill/>
        </p:spPr>
        <p:txBody>
          <a:bodyPr wrap="square" rtlCol="0">
            <a:spAutoFit/>
          </a:bodyPr>
          <a:lstStyle/>
          <a:p>
            <a:r>
              <a:rPr lang="en-US" sz="2400" dirty="0">
                <a:hlinkClick r:id="rId3"/>
              </a:rPr>
              <a:t>http://wqt.epri.com</a:t>
            </a:r>
            <a:r>
              <a:rPr lang="en-US" sz="2400" dirty="0"/>
              <a:t> </a:t>
            </a:r>
          </a:p>
        </p:txBody>
      </p:sp>
    </p:spTree>
    <p:extLst>
      <p:ext uri="{BB962C8B-B14F-4D97-AF65-F5344CB8AC3E}">
        <p14:creationId xmlns:p14="http://schemas.microsoft.com/office/powerpoint/2010/main" val="16184877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4618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058" name="Rectangle 2"/>
          <p:cNvSpPr>
            <a:spLocks noGrp="1" noChangeArrowheads="1"/>
          </p:cNvSpPr>
          <p:nvPr>
            <p:ph type="title"/>
          </p:nvPr>
        </p:nvSpPr>
        <p:spPr/>
        <p:txBody>
          <a:bodyPr/>
          <a:lstStyle/>
          <a:p>
            <a:r>
              <a:rPr lang="en-US" dirty="0"/>
              <a:t>Project Collaborators &amp; Advisory Groups</a:t>
            </a:r>
          </a:p>
        </p:txBody>
      </p:sp>
      <p:sp>
        <p:nvSpPr>
          <p:cNvPr id="813059" name="Rectangle 3"/>
          <p:cNvSpPr>
            <a:spLocks noGrp="1" noChangeArrowheads="1"/>
          </p:cNvSpPr>
          <p:nvPr>
            <p:ph type="body" idx="1"/>
          </p:nvPr>
        </p:nvSpPr>
        <p:spPr>
          <a:xfrm>
            <a:off x="3124200" y="1600200"/>
            <a:ext cx="5715000" cy="3897217"/>
          </a:xfrm>
        </p:spPr>
        <p:txBody>
          <a:bodyPr/>
          <a:lstStyle/>
          <a:p>
            <a:pPr>
              <a:lnSpc>
                <a:spcPct val="100000"/>
              </a:lnSpc>
              <a:buFontTx/>
              <a:buNone/>
            </a:pPr>
            <a:endParaRPr lang="en-US" sz="2800" dirty="0"/>
          </a:p>
          <a:p>
            <a:pPr lvl="1">
              <a:lnSpc>
                <a:spcPct val="100000"/>
              </a:lnSpc>
              <a:buNone/>
            </a:pPr>
            <a:endParaRPr lang="en-US" dirty="0"/>
          </a:p>
        </p:txBody>
      </p:sp>
      <p:sp>
        <p:nvSpPr>
          <p:cNvPr id="813061" name="Text Box 5"/>
          <p:cNvSpPr txBox="1">
            <a:spLocks noChangeArrowheads="1"/>
          </p:cNvSpPr>
          <p:nvPr/>
        </p:nvSpPr>
        <p:spPr bwMode="auto">
          <a:xfrm>
            <a:off x="186431" y="947452"/>
            <a:ext cx="9585530" cy="6001643"/>
          </a:xfrm>
          <a:prstGeom prst="rect">
            <a:avLst/>
          </a:prstGeom>
          <a:noFill/>
          <a:ln w="9525">
            <a:noFill/>
            <a:miter lim="800000"/>
            <a:headEnd/>
            <a:tailEnd/>
          </a:ln>
          <a:effectLst/>
        </p:spPr>
        <p:txBody>
          <a:bodyPr wrap="square">
            <a:spAutoFit/>
          </a:bodyPr>
          <a:lstStyle/>
          <a:p>
            <a:pPr marL="219075" indent="-219075" algn="l"/>
            <a:r>
              <a:rPr lang="en-US" sz="2400" b="1" u="sng" dirty="0">
                <a:solidFill>
                  <a:schemeClr val="tx1"/>
                </a:solidFill>
                <a:latin typeface="Times New Roman" pitchFamily="18" charset="0"/>
              </a:rPr>
              <a:t>Organizations:</a:t>
            </a:r>
          </a:p>
          <a:p>
            <a:pPr marL="219075" indent="-219075" algn="l">
              <a:buFont typeface="Wingdings" pitchFamily="2" charset="2"/>
              <a:buChar char="Ø"/>
            </a:pPr>
            <a:r>
              <a:rPr lang="en-US" sz="1800" b="1" dirty="0">
                <a:solidFill>
                  <a:schemeClr val="tx1"/>
                </a:solidFill>
                <a:latin typeface="Times New Roman" pitchFamily="18" charset="0"/>
              </a:rPr>
              <a:t>Electric Power Research Institute</a:t>
            </a:r>
          </a:p>
          <a:p>
            <a:pPr marL="219075" indent="-219075" algn="l">
              <a:buFont typeface="Wingdings" pitchFamily="2" charset="2"/>
              <a:buChar char="Ø"/>
            </a:pPr>
            <a:r>
              <a:rPr lang="en-US" sz="1800" b="1" dirty="0">
                <a:solidFill>
                  <a:schemeClr val="tx1"/>
                </a:solidFill>
                <a:latin typeface="Times New Roman" pitchFamily="18" charset="0"/>
              </a:rPr>
              <a:t>American Farmland Trust</a:t>
            </a:r>
          </a:p>
          <a:p>
            <a:pPr marL="219075" indent="-219075" algn="l">
              <a:buFont typeface="Wingdings" pitchFamily="2" charset="2"/>
              <a:buChar char="Ø"/>
            </a:pPr>
            <a:r>
              <a:rPr lang="en-US" sz="1800" b="1" dirty="0">
                <a:solidFill>
                  <a:schemeClr val="tx1"/>
                </a:solidFill>
                <a:latin typeface="Times New Roman" pitchFamily="18" charset="0"/>
              </a:rPr>
              <a:t>Ohio Farm Bureau Federation</a:t>
            </a:r>
          </a:p>
          <a:p>
            <a:pPr marL="219075" indent="-219075" algn="l">
              <a:buFont typeface="Wingdings" pitchFamily="2" charset="2"/>
              <a:buChar char="Ø"/>
            </a:pPr>
            <a:r>
              <a:rPr lang="en-US" sz="1800" b="1" dirty="0">
                <a:solidFill>
                  <a:schemeClr val="tx1"/>
                </a:solidFill>
                <a:latin typeface="Times New Roman" pitchFamily="18" charset="0"/>
              </a:rPr>
              <a:t>ORSANCO</a:t>
            </a:r>
          </a:p>
          <a:p>
            <a:pPr marL="219075" indent="-219075" algn="l">
              <a:buFont typeface="Wingdings" pitchFamily="2" charset="2"/>
              <a:buChar char="Ø"/>
            </a:pPr>
            <a:r>
              <a:rPr lang="en-US" sz="1800" b="1" dirty="0">
                <a:solidFill>
                  <a:schemeClr val="tx1"/>
                </a:solidFill>
                <a:latin typeface="Times New Roman" pitchFamily="18" charset="0"/>
              </a:rPr>
              <a:t>Tennessee Valley Authority</a:t>
            </a:r>
          </a:p>
          <a:p>
            <a:pPr marL="219075" indent="-219075" algn="l">
              <a:buFont typeface="Wingdings" pitchFamily="2" charset="2"/>
              <a:buChar char="Ø"/>
            </a:pPr>
            <a:r>
              <a:rPr lang="en-US" sz="1800" b="1" dirty="0">
                <a:solidFill>
                  <a:schemeClr val="tx1"/>
                </a:solidFill>
                <a:latin typeface="Times New Roman" pitchFamily="18" charset="0"/>
              </a:rPr>
              <a:t>American Electric Power</a:t>
            </a:r>
          </a:p>
          <a:p>
            <a:pPr marL="219075" indent="-219075" algn="l">
              <a:buFont typeface="Wingdings" pitchFamily="2" charset="2"/>
              <a:buChar char="Ø"/>
            </a:pPr>
            <a:r>
              <a:rPr lang="en-US" sz="1800" b="1" dirty="0">
                <a:solidFill>
                  <a:schemeClr val="tx1"/>
                </a:solidFill>
                <a:latin typeface="Times New Roman" pitchFamily="18" charset="0"/>
              </a:rPr>
              <a:t>Hoosier Energy</a:t>
            </a:r>
          </a:p>
          <a:p>
            <a:pPr marL="219075" indent="-219075" algn="l">
              <a:buFont typeface="Wingdings" pitchFamily="2" charset="2"/>
              <a:buChar char="Ø"/>
            </a:pPr>
            <a:r>
              <a:rPr lang="en-US" sz="1800" b="1" dirty="0">
                <a:solidFill>
                  <a:schemeClr val="tx1"/>
                </a:solidFill>
                <a:latin typeface="Times New Roman" pitchFamily="18" charset="0"/>
              </a:rPr>
              <a:t>Duke Energy</a:t>
            </a:r>
          </a:p>
          <a:p>
            <a:pPr marL="219075" indent="-219075" algn="l"/>
            <a:r>
              <a:rPr lang="en-US" sz="2400" b="1" u="sng" dirty="0">
                <a:solidFill>
                  <a:schemeClr val="tx1"/>
                </a:solidFill>
                <a:latin typeface="Times New Roman" pitchFamily="18" charset="0"/>
              </a:rPr>
              <a:t>States:</a:t>
            </a:r>
          </a:p>
          <a:p>
            <a:pPr marL="219075" indent="-219075" algn="l">
              <a:buFont typeface="Wingdings" pitchFamily="2" charset="2"/>
              <a:buChar char="Ø"/>
            </a:pPr>
            <a:r>
              <a:rPr lang="en-US" sz="1800" b="1" dirty="0">
                <a:solidFill>
                  <a:schemeClr val="tx1"/>
                </a:solidFill>
                <a:latin typeface="Times New Roman" pitchFamily="18" charset="0"/>
              </a:rPr>
              <a:t>Ohio</a:t>
            </a:r>
          </a:p>
          <a:p>
            <a:pPr marL="219075" indent="-219075" algn="l">
              <a:buFont typeface="Wingdings" pitchFamily="2" charset="2"/>
              <a:buChar char="Ø"/>
            </a:pPr>
            <a:r>
              <a:rPr lang="en-US" sz="1800" b="1" dirty="0">
                <a:solidFill>
                  <a:schemeClr val="tx1"/>
                </a:solidFill>
                <a:latin typeface="Times New Roman" pitchFamily="18" charset="0"/>
              </a:rPr>
              <a:t>Indiana</a:t>
            </a:r>
          </a:p>
          <a:p>
            <a:pPr marL="219075" indent="-219075" algn="l">
              <a:buFont typeface="Wingdings" pitchFamily="2" charset="2"/>
              <a:buChar char="Ø"/>
            </a:pPr>
            <a:r>
              <a:rPr lang="en-US" sz="1800" b="1" dirty="0">
                <a:solidFill>
                  <a:schemeClr val="tx1"/>
                </a:solidFill>
                <a:latin typeface="Times New Roman" pitchFamily="18" charset="0"/>
              </a:rPr>
              <a:t>Kentucky</a:t>
            </a:r>
          </a:p>
          <a:p>
            <a:pPr marL="219075" indent="-219075" algn="l"/>
            <a:endParaRPr lang="en-US" sz="1800" b="1" dirty="0">
              <a:solidFill>
                <a:schemeClr val="tx1"/>
              </a:solidFill>
              <a:latin typeface="Times New Roman" pitchFamily="18" charset="0"/>
            </a:endParaRPr>
          </a:p>
        </p:txBody>
      </p:sp>
      <p:sp>
        <p:nvSpPr>
          <p:cNvPr id="6" name="Text Box 5"/>
          <p:cNvSpPr txBox="1">
            <a:spLocks noChangeArrowheads="1"/>
          </p:cNvSpPr>
          <p:nvPr/>
        </p:nvSpPr>
        <p:spPr bwMode="auto">
          <a:xfrm>
            <a:off x="4326489" y="506297"/>
            <a:ext cx="5009572" cy="8956298"/>
          </a:xfrm>
          <a:prstGeom prst="rect">
            <a:avLst/>
          </a:prstGeom>
          <a:noFill/>
          <a:ln w="9525">
            <a:noFill/>
            <a:miter lim="800000"/>
            <a:headEnd/>
            <a:tailEnd/>
          </a:ln>
          <a:effectLst/>
        </p:spPr>
        <p:txBody>
          <a:bodyPr wrap="square">
            <a:spAutoFit/>
          </a:bodyPr>
          <a:lstStyle/>
          <a:p>
            <a:pPr marL="219075" indent="-219075"/>
            <a:endParaRPr lang="en-US" sz="2400" b="1" u="sng" dirty="0">
              <a:solidFill>
                <a:schemeClr val="tx1"/>
              </a:solidFill>
              <a:latin typeface="Times New Roman" pitchFamily="18" charset="0"/>
            </a:endParaRPr>
          </a:p>
          <a:p>
            <a:pPr marL="219075" indent="-219075" algn="l"/>
            <a:endParaRPr lang="en-US" sz="2400" b="1" u="sng" dirty="0">
              <a:solidFill>
                <a:schemeClr val="tx1"/>
              </a:solidFill>
              <a:latin typeface="Times New Roman" pitchFamily="18" charset="0"/>
            </a:endParaRPr>
          </a:p>
          <a:p>
            <a:pPr marL="219075" indent="-219075" algn="l"/>
            <a:endParaRPr lang="en-US" sz="2400" b="1" u="sng" dirty="0">
              <a:solidFill>
                <a:schemeClr val="tx1"/>
              </a:solidFill>
              <a:latin typeface="Times New Roman" pitchFamily="18" charset="0"/>
            </a:endParaRPr>
          </a:p>
          <a:p>
            <a:pPr marL="219075" indent="-219075" algn="l"/>
            <a:endParaRPr lang="en-US" sz="2400" b="1" u="sng" dirty="0">
              <a:solidFill>
                <a:schemeClr val="tx1"/>
              </a:solidFill>
              <a:latin typeface="Times New Roman" pitchFamily="18" charset="0"/>
            </a:endParaRPr>
          </a:p>
          <a:p>
            <a:pPr marL="219075" indent="-219075" algn="l"/>
            <a:r>
              <a:rPr lang="en-US" sz="2400" b="1" u="sng" dirty="0">
                <a:solidFill>
                  <a:schemeClr val="tx1"/>
                </a:solidFill>
                <a:latin typeface="Times New Roman" pitchFamily="18" charset="0"/>
              </a:rPr>
              <a:t>Agencies</a:t>
            </a:r>
            <a:r>
              <a:rPr lang="en-US" sz="2400" b="1" dirty="0">
                <a:solidFill>
                  <a:schemeClr val="tx1"/>
                </a:solidFill>
                <a:latin typeface="Times New Roman" pitchFamily="18" charset="0"/>
              </a:rPr>
              <a:t>:</a:t>
            </a:r>
          </a:p>
          <a:p>
            <a:pPr marL="219075" indent="-219075" algn="l">
              <a:buFont typeface="Wingdings" pitchFamily="2" charset="2"/>
              <a:buChar char="Ø"/>
            </a:pPr>
            <a:r>
              <a:rPr lang="en-US" sz="1800" b="1" dirty="0">
                <a:solidFill>
                  <a:schemeClr val="tx1"/>
                </a:solidFill>
                <a:latin typeface="Times New Roman" pitchFamily="18" charset="0"/>
              </a:rPr>
              <a:t>USEPA</a:t>
            </a:r>
          </a:p>
          <a:p>
            <a:pPr marL="219075" indent="-219075" algn="l">
              <a:buFont typeface="Wingdings" pitchFamily="2" charset="2"/>
              <a:buChar char="Ø"/>
            </a:pPr>
            <a:r>
              <a:rPr lang="en-US" sz="1800" b="1" dirty="0">
                <a:solidFill>
                  <a:schemeClr val="tx1"/>
                </a:solidFill>
                <a:latin typeface="Times New Roman" pitchFamily="18" charset="0"/>
              </a:rPr>
              <a:t>USDA</a:t>
            </a:r>
          </a:p>
          <a:p>
            <a:pPr marL="219075" indent="-219075" algn="l"/>
            <a:r>
              <a:rPr lang="en-US" sz="2400" b="1" u="sng" dirty="0">
                <a:latin typeface="Times New Roman" pitchFamily="18" charset="0"/>
              </a:rPr>
              <a:t>External Advisory Groups:</a:t>
            </a:r>
          </a:p>
          <a:p>
            <a:pPr marL="219075" indent="-219075" algn="l">
              <a:buFont typeface="Wingdings" pitchFamily="2" charset="2"/>
              <a:buChar char="Ø"/>
            </a:pPr>
            <a:r>
              <a:rPr lang="en-US" sz="2000" b="1" dirty="0">
                <a:latin typeface="Times New Roman" pitchFamily="18" charset="0"/>
              </a:rPr>
              <a:t>Electric Power Industry</a:t>
            </a:r>
          </a:p>
          <a:p>
            <a:pPr marL="219075" indent="-219075" algn="l">
              <a:buFont typeface="Wingdings" pitchFamily="2" charset="2"/>
              <a:buChar char="Ø"/>
            </a:pPr>
            <a:r>
              <a:rPr lang="en-US" sz="2000" b="1" dirty="0">
                <a:latin typeface="Times New Roman" pitchFamily="18" charset="0"/>
              </a:rPr>
              <a:t>Environmental Groups</a:t>
            </a:r>
          </a:p>
          <a:p>
            <a:pPr marL="219075" indent="-219075" algn="l">
              <a:buFont typeface="Wingdings" pitchFamily="2" charset="2"/>
              <a:buChar char="Ø"/>
            </a:pPr>
            <a:r>
              <a:rPr lang="en-US" sz="2000" b="1" dirty="0">
                <a:latin typeface="Times New Roman" pitchFamily="18" charset="0"/>
              </a:rPr>
              <a:t>Municipal  Wastewater Treatment Plants</a:t>
            </a:r>
          </a:p>
          <a:p>
            <a:pPr marL="219075" indent="-219075" algn="l">
              <a:buFont typeface="Wingdings" pitchFamily="2" charset="2"/>
              <a:buChar char="Ø"/>
            </a:pPr>
            <a:r>
              <a:rPr lang="en-US" sz="2000" b="1" dirty="0">
                <a:latin typeface="Times New Roman" pitchFamily="18" charset="0"/>
              </a:rPr>
              <a:t>Agriculture</a:t>
            </a:r>
          </a:p>
          <a:p>
            <a:pPr marL="219075" indent="-219075"/>
            <a:endParaRPr lang="en-US" sz="2400" b="1" u="sng" dirty="0">
              <a:latin typeface="Times New Roman" pitchFamily="18" charset="0"/>
            </a:endParaRPr>
          </a:p>
          <a:p>
            <a:pPr marL="219075" indent="-219075"/>
            <a:endParaRPr lang="en-US" sz="2400" b="1" u="sng" dirty="0">
              <a:latin typeface="Times New Roman" pitchFamily="18" charset="0"/>
            </a:endParaRPr>
          </a:p>
          <a:p>
            <a:pPr marL="219075" indent="-219075"/>
            <a:endParaRPr lang="en-US" sz="2400" b="1" u="sng" dirty="0">
              <a:latin typeface="Times New Roman" pitchFamily="18" charset="0"/>
            </a:endParaRPr>
          </a:p>
          <a:p>
            <a:pPr marL="219075" indent="-219075"/>
            <a:endParaRPr lang="en-US" sz="1800" b="1" dirty="0">
              <a:latin typeface="Times New Roman" pitchFamily="18" charset="0"/>
            </a:endParaRPr>
          </a:p>
          <a:p>
            <a:pPr marL="219075" indent="-219075"/>
            <a:endParaRPr lang="en-US" sz="1800" b="1" dirty="0">
              <a:latin typeface="Times New Roman" pitchFamily="18" charset="0"/>
            </a:endParaRPr>
          </a:p>
          <a:p>
            <a:pPr marL="219075" indent="-219075"/>
            <a:endParaRPr lang="en-US" sz="2400" b="1" dirty="0">
              <a:latin typeface="Times New Roman" pitchFamily="18" charset="0"/>
            </a:endParaRPr>
          </a:p>
        </p:txBody>
      </p:sp>
      <p:sp>
        <p:nvSpPr>
          <p:cNvPr id="7" name="Text Box 5"/>
          <p:cNvSpPr txBox="1">
            <a:spLocks noChangeArrowheads="1"/>
          </p:cNvSpPr>
          <p:nvPr/>
        </p:nvSpPr>
        <p:spPr bwMode="auto">
          <a:xfrm>
            <a:off x="5444067" y="3232243"/>
            <a:ext cx="3424726" cy="1015663"/>
          </a:xfrm>
          <a:prstGeom prst="rect">
            <a:avLst/>
          </a:prstGeom>
          <a:noFill/>
          <a:ln w="9525">
            <a:noFill/>
            <a:miter lim="800000"/>
            <a:headEnd/>
            <a:tailEnd/>
          </a:ln>
          <a:effectLst/>
        </p:spPr>
        <p:txBody>
          <a:bodyPr wrap="square">
            <a:spAutoFit/>
          </a:bodyPr>
          <a:lstStyle/>
          <a:p>
            <a:pPr marL="219075" indent="-219075"/>
            <a:endParaRPr lang="en-US" sz="1800" b="1" dirty="0">
              <a:latin typeface="Trebuchet MS" pitchFamily="34" charset="0"/>
            </a:endParaRPr>
          </a:p>
          <a:p>
            <a:pPr marL="219075" indent="-219075"/>
            <a:endParaRPr lang="en-US" sz="2400" b="1" dirty="0">
              <a:latin typeface="Times New Roman" pitchFamily="18" charset="0"/>
            </a:endParaRPr>
          </a:p>
          <a:p>
            <a:pPr marL="219075" indent="-219075"/>
            <a:endParaRPr lang="en-US" sz="1800" b="1" dirty="0">
              <a:latin typeface="Times New Roman" pitchFamily="18" charset="0"/>
            </a:endParaRPr>
          </a:p>
        </p:txBody>
      </p:sp>
      <p:pic>
        <p:nvPicPr>
          <p:cNvPr id="5" name="Picture 4"/>
          <p:cNvPicPr>
            <a:picLocks noChangeAspect="1"/>
          </p:cNvPicPr>
          <p:nvPr/>
        </p:nvPicPr>
        <p:blipFill>
          <a:blip r:embed="rId3"/>
          <a:stretch>
            <a:fillRect/>
          </a:stretch>
        </p:blipFill>
        <p:spPr>
          <a:xfrm>
            <a:off x="4326489" y="769444"/>
            <a:ext cx="3520750" cy="1927012"/>
          </a:xfrm>
          <a:prstGeom prst="rect">
            <a:avLst/>
          </a:prstGeom>
        </p:spPr>
      </p:pic>
    </p:spTree>
    <p:extLst>
      <p:ext uri="{BB962C8B-B14F-4D97-AF65-F5344CB8AC3E}">
        <p14:creationId xmlns:p14="http://schemas.microsoft.com/office/powerpoint/2010/main" val="4275013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From the Field: Candid Comments from our Farmers</a:t>
            </a:r>
          </a:p>
        </p:txBody>
      </p:sp>
      <p:sp>
        <p:nvSpPr>
          <p:cNvPr id="3" name="Content Placeholder 2"/>
          <p:cNvSpPr>
            <a:spLocks noGrp="1"/>
          </p:cNvSpPr>
          <p:nvPr>
            <p:ph idx="1"/>
          </p:nvPr>
        </p:nvSpPr>
        <p:spPr/>
        <p:txBody>
          <a:bodyPr/>
          <a:lstStyle/>
          <a:p>
            <a:pPr marL="0" indent="0">
              <a:buNone/>
            </a:pPr>
            <a:r>
              <a:rPr lang="en-US" i="1" dirty="0"/>
              <a:t>“My grandpa used to catch catfish in the area. The only thing I’ve seen was a little minnow. I know that someday I’m not </a:t>
            </a:r>
            <a:r>
              <a:rPr lang="en-US" i="1" dirty="0" err="1"/>
              <a:t>gonna</a:t>
            </a:r>
            <a:r>
              <a:rPr lang="en-US" i="1" dirty="0"/>
              <a:t> be here and somebody else will deal with whatever I leave them. This is a much better way to leave my legacy than some people in the past have done.”</a:t>
            </a:r>
            <a:endParaRPr lang="en-US" dirty="0"/>
          </a:p>
        </p:txBody>
      </p:sp>
      <p:pic>
        <p:nvPicPr>
          <p:cNvPr id="4" name="Picture 3"/>
          <p:cNvPicPr>
            <a:picLocks noChangeAspect="1"/>
          </p:cNvPicPr>
          <p:nvPr/>
        </p:nvPicPr>
        <p:blipFill>
          <a:blip r:embed="rId2"/>
          <a:stretch>
            <a:fillRect/>
          </a:stretch>
        </p:blipFill>
        <p:spPr>
          <a:xfrm>
            <a:off x="1169814" y="3217634"/>
            <a:ext cx="6064135" cy="3419140"/>
          </a:xfrm>
          <a:prstGeom prst="rect">
            <a:avLst/>
          </a:prstGeom>
        </p:spPr>
      </p:pic>
    </p:spTree>
    <p:extLst>
      <p:ext uri="{BB962C8B-B14F-4D97-AF65-F5344CB8AC3E}">
        <p14:creationId xmlns:p14="http://schemas.microsoft.com/office/powerpoint/2010/main" val="2701772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8121" t="13278" r="14330" b="1725"/>
          <a:stretch/>
        </p:blipFill>
        <p:spPr>
          <a:xfrm>
            <a:off x="-102870" y="-80010"/>
            <a:ext cx="9349740" cy="6345703"/>
          </a:xfrm>
          <a:prstGeom prst="rect">
            <a:avLst/>
          </a:prstGeom>
          <a:ln>
            <a:solidFill>
              <a:schemeClr val="bg1">
                <a:lumMod val="50000"/>
              </a:schemeClr>
            </a:solid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562327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2016-2018 Producer Funding Notice</a:t>
            </a:r>
          </a:p>
        </p:txBody>
      </p:sp>
      <p:sp>
        <p:nvSpPr>
          <p:cNvPr id="3" name="Content Placeholder 2"/>
          <p:cNvSpPr>
            <a:spLocks noGrp="1"/>
          </p:cNvSpPr>
          <p:nvPr>
            <p:ph idx="1"/>
          </p:nvPr>
        </p:nvSpPr>
        <p:spPr>
          <a:xfrm>
            <a:off x="365760" y="1280160"/>
            <a:ext cx="3974592" cy="5029200"/>
          </a:xfrm>
        </p:spPr>
        <p:txBody>
          <a:bodyPr>
            <a:normAutofit lnSpcReduction="10000"/>
          </a:bodyPr>
          <a:lstStyle/>
          <a:p>
            <a:r>
              <a:rPr lang="en-US" dirty="0"/>
              <a:t>$600,000 Released</a:t>
            </a:r>
          </a:p>
          <a:p>
            <a:r>
              <a:rPr lang="en-US" dirty="0"/>
              <a:t>80% cost share</a:t>
            </a:r>
          </a:p>
          <a:p>
            <a:r>
              <a:rPr lang="en-US" dirty="0"/>
              <a:t>TN &amp; TP reduction</a:t>
            </a:r>
          </a:p>
          <a:p>
            <a:r>
              <a:rPr lang="en-US" dirty="0"/>
              <a:t>Focus on Tree Planting</a:t>
            </a:r>
          </a:p>
          <a:p>
            <a:r>
              <a:rPr lang="en-US" dirty="0"/>
              <a:t>20-yr contract length</a:t>
            </a:r>
          </a:p>
          <a:p>
            <a:pPr marL="0" indent="0">
              <a:buNone/>
            </a:pPr>
            <a:endParaRPr lang="en-US" dirty="0"/>
          </a:p>
          <a:p>
            <a:pPr marL="0" indent="0">
              <a:buNone/>
            </a:pPr>
            <a:r>
              <a:rPr lang="en-US" dirty="0"/>
              <a:t>We also like ecosystem services benefits:</a:t>
            </a:r>
          </a:p>
          <a:p>
            <a:pPr marL="0" marR="0" indent="0">
              <a:lnSpc>
                <a:spcPct val="115000"/>
              </a:lnSpc>
              <a:spcBef>
                <a:spcPts val="0"/>
              </a:spcBef>
              <a:spcAft>
                <a:spcPts val="0"/>
              </a:spcAft>
              <a:buNone/>
            </a:pPr>
            <a:r>
              <a:rPr lang="en-US" sz="1800" dirty="0"/>
              <a:t>Carbon Sequestration</a:t>
            </a:r>
          </a:p>
          <a:p>
            <a:pPr marL="0" marR="0" indent="0">
              <a:lnSpc>
                <a:spcPct val="115000"/>
              </a:lnSpc>
              <a:spcBef>
                <a:spcPts val="0"/>
              </a:spcBef>
              <a:spcAft>
                <a:spcPts val="0"/>
              </a:spcAft>
              <a:buNone/>
            </a:pPr>
            <a:r>
              <a:rPr lang="en-US" sz="1800" dirty="0"/>
              <a:t>Water Quantity</a:t>
            </a:r>
            <a:br>
              <a:rPr lang="en-US" sz="1800" dirty="0"/>
            </a:br>
            <a:r>
              <a:rPr lang="en-US" sz="1800" dirty="0"/>
              <a:t>Habitat Enhancement</a:t>
            </a:r>
            <a:br>
              <a:rPr lang="en-US" sz="1800" dirty="0"/>
            </a:br>
            <a:r>
              <a:rPr lang="en-US" sz="1800" dirty="0"/>
              <a:t>Soil Health</a:t>
            </a:r>
            <a:br>
              <a:rPr lang="en-US" sz="1800" dirty="0"/>
            </a:br>
            <a:r>
              <a:rPr lang="en-US" sz="1800" dirty="0"/>
              <a:t>Rare Species </a:t>
            </a:r>
          </a:p>
          <a:p>
            <a:pPr marL="0" marR="0" indent="0">
              <a:lnSpc>
                <a:spcPct val="115000"/>
              </a:lnSpc>
              <a:spcBef>
                <a:spcPts val="0"/>
              </a:spcBef>
              <a:spcAft>
                <a:spcPts val="0"/>
              </a:spcAft>
              <a:buNone/>
            </a:pPr>
            <a:r>
              <a:rPr lang="en-US" sz="1800" dirty="0"/>
              <a:t>Pollinators</a:t>
            </a:r>
          </a:p>
          <a:p>
            <a:pPr marL="0" marR="0" indent="0">
              <a:lnSpc>
                <a:spcPct val="115000"/>
              </a:lnSpc>
              <a:spcBef>
                <a:spcPts val="0"/>
              </a:spcBef>
              <a:spcAft>
                <a:spcPts val="0"/>
              </a:spcAft>
              <a:buNone/>
            </a:pPr>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endParaRPr lang="en-US" dirty="0"/>
          </a:p>
          <a:p>
            <a:endParaRPr lang="en-US" dirty="0"/>
          </a:p>
          <a:p>
            <a:pPr marL="0" indent="0">
              <a:buNone/>
            </a:pPr>
            <a:endParaRPr lang="en-US" dirty="0"/>
          </a:p>
          <a:p>
            <a:endParaRPr lang="en-US" dirty="0"/>
          </a:p>
          <a:p>
            <a:endParaRPr lang="en-US" dirty="0"/>
          </a:p>
          <a:p>
            <a:endParaRPr lang="en-US" dirty="0"/>
          </a:p>
        </p:txBody>
      </p:sp>
      <p:pic>
        <p:nvPicPr>
          <p:cNvPr id="4" name="Picture 3"/>
          <p:cNvPicPr>
            <a:picLocks noChangeAspect="1"/>
          </p:cNvPicPr>
          <p:nvPr/>
        </p:nvPicPr>
        <p:blipFill>
          <a:blip r:embed="rId2"/>
          <a:stretch>
            <a:fillRect/>
          </a:stretch>
        </p:blipFill>
        <p:spPr>
          <a:xfrm>
            <a:off x="4225290" y="994410"/>
            <a:ext cx="4552950" cy="5314950"/>
          </a:xfrm>
          <a:prstGeom prst="rect">
            <a:avLst/>
          </a:prstGeom>
          <a:ln w="19050">
            <a:solidFill>
              <a:schemeClr val="accent1"/>
            </a:solidFill>
          </a:ln>
          <a:effectLst>
            <a:innerShdw blurRad="63500" dist="50800" dir="16200000">
              <a:prstClr val="black">
                <a:alpha val="50000"/>
              </a:prstClr>
            </a:innerShdw>
          </a:effectLst>
        </p:spPr>
      </p:pic>
    </p:spTree>
    <p:extLst>
      <p:ext uri="{BB962C8B-B14F-4D97-AF65-F5344CB8AC3E}">
        <p14:creationId xmlns:p14="http://schemas.microsoft.com/office/powerpoint/2010/main" val="1370482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dirty="0"/>
              <a:t>Credit Trading Registry</a:t>
            </a:r>
          </a:p>
        </p:txBody>
      </p:sp>
      <p:pic>
        <p:nvPicPr>
          <p:cNvPr id="15363" name="Picture 2" descr="cid:image001.png@01CCDF74.239DB440"/>
          <p:cNvPicPr>
            <a:picLocks noGrp="1" noChangeAspect="1" noChangeArrowheads="1"/>
          </p:cNvPicPr>
          <p:nvPr>
            <p:ph idx="1"/>
          </p:nvPr>
        </p:nvPicPr>
        <p:blipFill>
          <a:blip r:embed="rId2" cstate="print"/>
          <a:srcRect/>
          <a:stretch>
            <a:fillRect/>
          </a:stretch>
        </p:blipFill>
        <p:spPr>
          <a:xfrm>
            <a:off x="591503" y="1096963"/>
            <a:ext cx="8186737" cy="5237162"/>
          </a:xfrm>
        </p:spPr>
      </p:pic>
      <p:pic>
        <p:nvPicPr>
          <p:cNvPr id="3" name="Picture 2"/>
          <p:cNvPicPr>
            <a:picLocks noChangeAspect="1"/>
          </p:cNvPicPr>
          <p:nvPr/>
        </p:nvPicPr>
        <p:blipFill>
          <a:blip r:embed="rId3"/>
          <a:stretch>
            <a:fillRect/>
          </a:stretch>
        </p:blipFill>
        <p:spPr>
          <a:xfrm>
            <a:off x="4726305" y="392113"/>
            <a:ext cx="4143375" cy="1409700"/>
          </a:xfrm>
          <a:prstGeom prst="rect">
            <a:avLst/>
          </a:prstGeom>
        </p:spPr>
      </p:pic>
    </p:spTree>
    <p:extLst>
      <p:ext uri="{BB962C8B-B14F-4D97-AF65-F5344CB8AC3E}">
        <p14:creationId xmlns:p14="http://schemas.microsoft.com/office/powerpoint/2010/main" val="16122951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a:bodyPr>
          <a:lstStyle/>
          <a:p>
            <a:pPr eaLnBrk="1" hangingPunct="1"/>
            <a:r>
              <a:rPr lang="en-US" dirty="0"/>
              <a:t>Visibility on Registry</a:t>
            </a:r>
          </a:p>
        </p:txBody>
      </p:sp>
      <p:pic>
        <p:nvPicPr>
          <p:cNvPr id="6147" name="Picture 2"/>
          <p:cNvPicPr>
            <a:picLocks noChangeAspect="1" noChangeArrowheads="1"/>
          </p:cNvPicPr>
          <p:nvPr/>
        </p:nvPicPr>
        <p:blipFill>
          <a:blip r:embed="rId2" cstate="print"/>
          <a:srcRect/>
          <a:stretch>
            <a:fillRect/>
          </a:stretch>
        </p:blipFill>
        <p:spPr bwMode="auto">
          <a:xfrm>
            <a:off x="1" y="1176338"/>
            <a:ext cx="4326340" cy="3168384"/>
          </a:xfrm>
          <a:prstGeom prst="rect">
            <a:avLst/>
          </a:prstGeom>
          <a:noFill/>
          <a:ln w="9525">
            <a:noFill/>
            <a:miter lim="800000"/>
            <a:headEnd/>
            <a:tailEnd/>
          </a:ln>
        </p:spPr>
      </p:pic>
      <p:pic>
        <p:nvPicPr>
          <p:cNvPr id="6148" name="Picture 3"/>
          <p:cNvPicPr>
            <a:picLocks noChangeAspect="1" noChangeArrowheads="1"/>
          </p:cNvPicPr>
          <p:nvPr/>
        </p:nvPicPr>
        <p:blipFill>
          <a:blip r:embed="rId3" cstate="print"/>
          <a:srcRect/>
          <a:stretch>
            <a:fillRect/>
          </a:stretch>
        </p:blipFill>
        <p:spPr bwMode="auto">
          <a:xfrm>
            <a:off x="4179888" y="2794000"/>
            <a:ext cx="4964112" cy="3629025"/>
          </a:xfrm>
          <a:prstGeom prst="rect">
            <a:avLst/>
          </a:prstGeom>
          <a:noFill/>
          <a:ln w="9525">
            <a:noFill/>
            <a:miter lim="800000"/>
            <a:headEnd/>
            <a:tailEnd/>
          </a:ln>
        </p:spPr>
      </p:pic>
      <p:sp>
        <p:nvSpPr>
          <p:cNvPr id="6149" name="TextBox 5"/>
          <p:cNvSpPr txBox="1">
            <a:spLocks noChangeArrowheads="1"/>
          </p:cNvSpPr>
          <p:nvPr/>
        </p:nvSpPr>
        <p:spPr bwMode="auto">
          <a:xfrm>
            <a:off x="6250674" y="1229981"/>
            <a:ext cx="2255554" cy="1016000"/>
          </a:xfrm>
          <a:prstGeom prst="rect">
            <a:avLst/>
          </a:prstGeom>
          <a:noFill/>
          <a:ln w="9525">
            <a:noFill/>
            <a:miter lim="800000"/>
            <a:headEnd/>
            <a:tailEnd/>
          </a:ln>
        </p:spPr>
        <p:txBody>
          <a:bodyPr wrap="square">
            <a:spAutoFit/>
          </a:bodyPr>
          <a:lstStyle/>
          <a:p>
            <a:r>
              <a:rPr lang="en-US" sz="2000" b="1" u="sng" dirty="0">
                <a:solidFill>
                  <a:srgbClr val="0033CC"/>
                </a:solidFill>
              </a:rPr>
              <a:t>Before </a:t>
            </a:r>
          </a:p>
          <a:p>
            <a:r>
              <a:rPr lang="en-US" sz="2000" dirty="0"/>
              <a:t>Runoff, erosion, sedimentation.</a:t>
            </a:r>
          </a:p>
        </p:txBody>
      </p:sp>
      <p:sp>
        <p:nvSpPr>
          <p:cNvPr id="6150" name="Right Arrow 6"/>
          <p:cNvSpPr>
            <a:spLocks noChangeArrowheads="1"/>
          </p:cNvSpPr>
          <p:nvPr/>
        </p:nvSpPr>
        <p:spPr bwMode="auto">
          <a:xfrm flipH="1">
            <a:off x="5505924" y="1306820"/>
            <a:ext cx="549275" cy="274638"/>
          </a:xfrm>
          <a:prstGeom prst="rightArrow">
            <a:avLst>
              <a:gd name="adj1" fmla="val 50000"/>
              <a:gd name="adj2" fmla="val 50000"/>
            </a:avLst>
          </a:prstGeom>
          <a:solidFill>
            <a:schemeClr val="accent1"/>
          </a:solidFill>
          <a:ln w="9525" algn="ctr">
            <a:solidFill>
              <a:schemeClr val="tx1"/>
            </a:solidFill>
            <a:round/>
            <a:headEnd/>
            <a:tailEnd/>
          </a:ln>
        </p:spPr>
        <p:txBody>
          <a:bodyPr anchor="ctr"/>
          <a:lstStyle/>
          <a:p>
            <a:pPr marL="219075" indent="-219075"/>
            <a:endParaRPr lang="en-US"/>
          </a:p>
        </p:txBody>
      </p:sp>
      <p:sp>
        <p:nvSpPr>
          <p:cNvPr id="6151" name="TextBox 7"/>
          <p:cNvSpPr txBox="1">
            <a:spLocks noChangeArrowheads="1"/>
          </p:cNvSpPr>
          <p:nvPr/>
        </p:nvSpPr>
        <p:spPr bwMode="auto">
          <a:xfrm>
            <a:off x="327025" y="4894044"/>
            <a:ext cx="3575050" cy="1631216"/>
          </a:xfrm>
          <a:prstGeom prst="rect">
            <a:avLst/>
          </a:prstGeom>
          <a:noFill/>
          <a:ln w="9525">
            <a:noFill/>
            <a:miter lim="800000"/>
            <a:headEnd/>
            <a:tailEnd/>
          </a:ln>
        </p:spPr>
        <p:txBody>
          <a:bodyPr>
            <a:spAutoFit/>
          </a:bodyPr>
          <a:lstStyle/>
          <a:p>
            <a:r>
              <a:rPr lang="en-US" sz="2000" b="1" u="sng" dirty="0">
                <a:solidFill>
                  <a:srgbClr val="0033CC"/>
                </a:solidFill>
              </a:rPr>
              <a:t>After</a:t>
            </a:r>
          </a:p>
          <a:p>
            <a:r>
              <a:rPr lang="en-US" sz="2000" dirty="0"/>
              <a:t>‘Heavy Use Protection Area’</a:t>
            </a:r>
          </a:p>
          <a:p>
            <a:r>
              <a:rPr lang="en-US" sz="2000" dirty="0"/>
              <a:t>No erosion, no sedimentation, easier manure management, proud farmer.</a:t>
            </a:r>
          </a:p>
        </p:txBody>
      </p:sp>
      <p:sp>
        <p:nvSpPr>
          <p:cNvPr id="6152" name="Right Arrow 8"/>
          <p:cNvSpPr>
            <a:spLocks noChangeArrowheads="1"/>
          </p:cNvSpPr>
          <p:nvPr/>
        </p:nvSpPr>
        <p:spPr bwMode="auto">
          <a:xfrm>
            <a:off x="2817813" y="4933732"/>
            <a:ext cx="722312" cy="344487"/>
          </a:xfrm>
          <a:prstGeom prst="rightArrow">
            <a:avLst>
              <a:gd name="adj1" fmla="val 50000"/>
              <a:gd name="adj2" fmla="val 49895"/>
            </a:avLst>
          </a:prstGeom>
          <a:solidFill>
            <a:schemeClr val="accent1"/>
          </a:solidFill>
          <a:ln w="9525" algn="ctr">
            <a:solidFill>
              <a:schemeClr val="tx1"/>
            </a:solidFill>
            <a:round/>
            <a:headEnd/>
            <a:tailEnd/>
          </a:ln>
        </p:spPr>
        <p:txBody>
          <a:bodyPr anchor="ctr"/>
          <a:lstStyle/>
          <a:p>
            <a:pPr marL="219075" indent="-219075"/>
            <a:endParaRPr lang="en-US"/>
          </a:p>
        </p:txBody>
      </p:sp>
    </p:spTree>
    <p:extLst>
      <p:ext uri="{BB962C8B-B14F-4D97-AF65-F5344CB8AC3E}">
        <p14:creationId xmlns:p14="http://schemas.microsoft.com/office/powerpoint/2010/main" val="2078914859"/>
      </p:ext>
    </p:extLst>
  </p:cSld>
  <p:clrMapOvr>
    <a:masterClrMapping/>
  </p:clrMapOvr>
  <p:transition advTm="39593"/>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p:txBody>
          <a:bodyPr/>
          <a:lstStyle/>
          <a:p>
            <a:pPr eaLnBrk="1" hangingPunct="1"/>
            <a:r>
              <a:rPr lang="en-US" dirty="0"/>
              <a:t>Watershed Model</a:t>
            </a:r>
          </a:p>
        </p:txBody>
      </p:sp>
      <p:pic>
        <p:nvPicPr>
          <p:cNvPr id="30722" name="Picture 4"/>
          <p:cNvPicPr>
            <a:picLocks noChangeAspect="1" noChangeArrowheads="1"/>
          </p:cNvPicPr>
          <p:nvPr/>
        </p:nvPicPr>
        <p:blipFill>
          <a:blip r:embed="rId3" cstate="print"/>
          <a:srcRect/>
          <a:stretch>
            <a:fillRect/>
          </a:stretch>
        </p:blipFill>
        <p:spPr bwMode="auto">
          <a:xfrm>
            <a:off x="187325" y="1311275"/>
            <a:ext cx="8718550" cy="4616450"/>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a:stretch>
            <a:fillRect/>
          </a:stretch>
        </p:blipFill>
        <p:spPr bwMode="auto">
          <a:xfrm>
            <a:off x="4152265" y="3159003"/>
            <a:ext cx="4625975" cy="3237034"/>
          </a:xfrm>
          <a:prstGeom prst="rect">
            <a:avLst/>
          </a:prstGeom>
          <a:noFill/>
          <a:ln w="50800">
            <a:solidFill>
              <a:schemeClr val="accent1"/>
            </a:solidFill>
            <a:miter lim="800000"/>
            <a:headEnd/>
            <a:tailEnd/>
          </a:ln>
          <a:effectLst>
            <a:outerShdw blurRad="50800" dist="38100" dir="18900000" algn="bl" rotWithShape="0">
              <a:prstClr val="black">
                <a:alpha val="40000"/>
              </a:prstClr>
            </a:outerShdw>
          </a:effectLst>
        </p:spPr>
      </p:pic>
    </p:spTree>
    <p:extLst>
      <p:ext uri="{BB962C8B-B14F-4D97-AF65-F5344CB8AC3E}">
        <p14:creationId xmlns:p14="http://schemas.microsoft.com/office/powerpoint/2010/main" val="885487071"/>
      </p:ext>
    </p:extLst>
  </p:cSld>
  <p:clrMapOvr>
    <a:masterClrMapping/>
  </p:clrMapOvr>
</p:sld>
</file>

<file path=ppt/theme/theme1.xml><?xml version="1.0" encoding="utf-8"?>
<a:theme xmlns:a="http://schemas.openxmlformats.org/drawingml/2006/main" name="1_2014 PowerPoint Theme">
  <a:themeElements>
    <a:clrScheme name="EPRI Color Theme 2015">
      <a:dk1>
        <a:srgbClr val="000000"/>
      </a:dk1>
      <a:lt1>
        <a:srgbClr val="FFFFFF"/>
      </a:lt1>
      <a:dk2>
        <a:srgbClr val="000099"/>
      </a:dk2>
      <a:lt2>
        <a:srgbClr val="595959"/>
      </a:lt2>
      <a:accent1>
        <a:srgbClr val="006699"/>
      </a:accent1>
      <a:accent2>
        <a:srgbClr val="A50021"/>
      </a:accent2>
      <a:accent3>
        <a:srgbClr val="30BE30"/>
      </a:accent3>
      <a:accent4>
        <a:srgbClr val="FF8000"/>
      </a:accent4>
      <a:accent5>
        <a:srgbClr val="8409FF"/>
      </a:accent5>
      <a:accent6>
        <a:srgbClr val="FFCC00"/>
      </a:accent6>
      <a:hlink>
        <a:srgbClr val="0000FF"/>
      </a:hlink>
      <a:folHlink>
        <a:srgbClr val="FF00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219075" marR="0" indent="-219075" algn="ctr" defTabSz="914400" rtl="0" eaLnBrk="0" fontAlgn="base" latinLnBrk="0" hangingPunct="0">
          <a:lnSpc>
            <a:spcPct val="100000"/>
          </a:lnSpc>
          <a:spcBef>
            <a:spcPct val="50000"/>
          </a:spcBef>
          <a:spcAft>
            <a:spcPct val="0"/>
          </a:spcAft>
          <a:buClrTx/>
          <a:buSzTx/>
          <a:buFontTx/>
          <a:buNone/>
          <a:tabLst/>
          <a:defRPr kumimoji="0" lang="en-US" sz="1600" b="0" i="0" u="none" strike="noStrike" cap="none" normalizeH="0" baseline="0" smtClean="0">
            <a:ln>
              <a:noFill/>
            </a:ln>
            <a:solidFill>
              <a:srgbClr val="000000"/>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219075" marR="0" indent="-219075" algn="ctr" defTabSz="914400" rtl="0" eaLnBrk="0" fontAlgn="base" latinLnBrk="0" hangingPunct="0">
          <a:lnSpc>
            <a:spcPct val="100000"/>
          </a:lnSpc>
          <a:spcBef>
            <a:spcPct val="50000"/>
          </a:spcBef>
          <a:spcAft>
            <a:spcPct val="0"/>
          </a:spcAft>
          <a:buClrTx/>
          <a:buSzTx/>
          <a:buFontTx/>
          <a:buNone/>
          <a:tabLst/>
          <a:defRPr kumimoji="0" lang="en-US" sz="1600" b="0" i="0" u="none" strike="noStrike" cap="none" normalizeH="0" baseline="0" smtClean="0">
            <a:ln>
              <a:noFill/>
            </a:ln>
            <a:solidFill>
              <a:srgbClr val="000000"/>
            </a:solidFill>
            <a:effectLst/>
            <a:latin typeface="Arial"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13">
        <a:dk1>
          <a:srgbClr val="000000"/>
        </a:dk1>
        <a:lt1>
          <a:srgbClr val="FFFFFF"/>
        </a:lt1>
        <a:dk2>
          <a:srgbClr val="0013C5"/>
        </a:dk2>
        <a:lt2>
          <a:srgbClr val="B2B2B2"/>
        </a:lt2>
        <a:accent1>
          <a:srgbClr val="B04359"/>
        </a:accent1>
        <a:accent2>
          <a:srgbClr val="006699"/>
        </a:accent2>
        <a:accent3>
          <a:srgbClr val="FFFFFF"/>
        </a:accent3>
        <a:accent4>
          <a:srgbClr val="000000"/>
        </a:accent4>
        <a:accent5>
          <a:srgbClr val="D4B0B5"/>
        </a:accent5>
        <a:accent6>
          <a:srgbClr val="005C8A"/>
        </a:accent6>
        <a:hlink>
          <a:srgbClr val="FFA432"/>
        </a:hlink>
        <a:folHlink>
          <a:srgbClr val="4FE37C"/>
        </a:folHlink>
      </a:clrScheme>
      <a:clrMap bg1="lt1" tx1="dk1" bg2="lt2" tx2="dk2" accent1="accent1" accent2="accent2" accent3="accent3" accent4="accent4" accent5="accent5" accent6="accent6" hlink="hlink" folHlink="folHlink"/>
    </a:extraClrScheme>
    <a:extraClrScheme>
      <a:clrScheme name="blank 14">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A432"/>
        </a:hlink>
        <a:folHlink>
          <a:srgbClr val="4FE37C"/>
        </a:folHlink>
      </a:clrScheme>
      <a:clrMap bg1="lt1" tx1="dk1" bg2="lt2" tx2="dk2" accent1="accent1" accent2="accent2" accent3="accent3" accent4="accent4" accent5="accent5" accent6="accent6" hlink="hlink" folHlink="folHlink"/>
    </a:extraClrScheme>
    <a:extraClrScheme>
      <a:clrScheme name="blank 15">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9933"/>
        </a:hlink>
        <a:folHlink>
          <a:srgbClr val="4FE37C"/>
        </a:folHlink>
      </a:clrScheme>
      <a:clrMap bg1="lt1" tx1="dk1" bg2="lt2" tx2="dk2" accent1="accent1" accent2="accent2" accent3="accent3" accent4="accent4" accent5="accent5" accent6="accent6" hlink="hlink" folHlink="folHlink"/>
    </a:extraClrScheme>
    <a:extraClrScheme>
      <a:clrScheme name="blank 16">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9933"/>
        </a:hlink>
        <a:folHlink>
          <a:srgbClr val="33CC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 id="{7CF96A8A-D950-4067-AF7D-4837C6C2CFED}" vid="{A483A2D8-AD03-4663-8D4D-5C1CA6F4ED4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ategory xmlns="9d4eb815-23ed-48d9-b0c1-2b9ce0016f4e">EPRI PowerPoint Template</Category>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67101F030D76349B9BDDCB7E839049A" ma:contentTypeVersion="1" ma:contentTypeDescription="Create a new document." ma:contentTypeScope="" ma:versionID="734fc11b70f2696fea1b768389187637">
  <xsd:schema xmlns:xsd="http://www.w3.org/2001/XMLSchema" xmlns:xs="http://www.w3.org/2001/XMLSchema" xmlns:p="http://schemas.microsoft.com/office/2006/metadata/properties" xmlns:ns2="9d4eb815-23ed-48d9-b0c1-2b9ce0016f4e" targetNamespace="http://schemas.microsoft.com/office/2006/metadata/properties" ma:root="true" ma:fieldsID="2b4a09c436e99444c649b2400fdb07dc" ns2:_="">
    <xsd:import namespace="9d4eb815-23ed-48d9-b0c1-2b9ce0016f4e"/>
    <xsd:element name="properties">
      <xsd:complexType>
        <xsd:sequence>
          <xsd:element name="documentManagement">
            <xsd:complexType>
              <xsd:all>
                <xsd:element ref="ns2: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4eb815-23ed-48d9-b0c1-2b9ce0016f4e" elementFormDefault="qualified">
    <xsd:import namespace="http://schemas.microsoft.com/office/2006/documentManagement/types"/>
    <xsd:import namespace="http://schemas.microsoft.com/office/infopath/2007/PartnerControls"/>
    <xsd:element name="Category" ma:index="8" nillable="true" ma:displayName="Category" ma:format="Dropdown" ma:internalName="Category">
      <xsd:simpleType>
        <xsd:restriction base="dms:Choice">
          <xsd:enumeration value="EPRI PowerPoint Template"/>
          <xsd:enumeration value="Design Templates"/>
          <xsd:enumeration value="EPRI Letterhead"/>
          <xsd:enumeration value="Events, Conferences, Meetings"/>
          <xsd:enumeration value="Miscellaneou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F216C4-0045-4C87-961F-9232B5C6F44E}">
  <ds:schemaRefs>
    <ds:schemaRef ds:uri="http://www.w3.org/XML/1998/namespac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purl.org/dc/dcmitype/"/>
    <ds:schemaRef ds:uri="http://purl.org/dc/terms/"/>
    <ds:schemaRef ds:uri="http://schemas.microsoft.com/office/infopath/2007/PartnerControls"/>
    <ds:schemaRef ds:uri="9d4eb815-23ed-48d9-b0c1-2b9ce0016f4e"/>
  </ds:schemaRefs>
</ds:datastoreItem>
</file>

<file path=customXml/itemProps2.xml><?xml version="1.0" encoding="utf-8"?>
<ds:datastoreItem xmlns:ds="http://schemas.openxmlformats.org/officeDocument/2006/customXml" ds:itemID="{E89165AE-17FB-4693-88CF-F43F03503B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4eb815-23ed-48d9-b0c1-2b9ce0016f4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50A614-0025-491C-A177-83C9BC0FED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1611</TotalTime>
  <Words>908</Words>
  <Application>Microsoft Office PowerPoint</Application>
  <PresentationFormat>On-screen Show (4:3)</PresentationFormat>
  <Paragraphs>160</Paragraphs>
  <Slides>24</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Arial Narrow</vt:lpstr>
      <vt:lpstr>Bell MT</vt:lpstr>
      <vt:lpstr>Calibri</vt:lpstr>
      <vt:lpstr>Times New Roman</vt:lpstr>
      <vt:lpstr>Trebuchet MS</vt:lpstr>
      <vt:lpstr>Wingdings</vt:lpstr>
      <vt:lpstr>1_2014 PowerPoint Theme</vt:lpstr>
      <vt:lpstr>Ohio River Basin Water Quality Trading Project  Update</vt:lpstr>
      <vt:lpstr>Ohio River Basin Water Quality Trading</vt:lpstr>
      <vt:lpstr>Project Collaborators &amp; Advisory Groups</vt:lpstr>
      <vt:lpstr>From the Field: Candid Comments from our Farmers</vt:lpstr>
      <vt:lpstr>PowerPoint Presentation</vt:lpstr>
      <vt:lpstr>2016-2018 Producer Funding Notice</vt:lpstr>
      <vt:lpstr>Credit Trading Registry</vt:lpstr>
      <vt:lpstr>Visibility on Registry</vt:lpstr>
      <vt:lpstr>Watershed Model</vt:lpstr>
      <vt:lpstr>New Calibrated Models Available</vt:lpstr>
      <vt:lpstr>Detailed Data: PS Flow, land use, and crop types by county</vt:lpstr>
      <vt:lpstr>Projects: By the Numbers </vt:lpstr>
      <vt:lpstr>Credit Sales</vt:lpstr>
      <vt:lpstr>November 2015 Investor Roundtable in New York</vt:lpstr>
      <vt:lpstr>Credit Inventory</vt:lpstr>
      <vt:lpstr>Public Radio Spot</vt:lpstr>
      <vt:lpstr>University of Connecticut Collaboration Dr. Pengfei Liu and Professor Stephen Swallow </vt:lpstr>
      <vt:lpstr>Considering Carbon Credits: $300K USDA-NRCS Grant  </vt:lpstr>
      <vt:lpstr>Modeling to Achieve Gulf TN &amp; TP Targets From WQT Alone. Presented to Gulf of Mexico Hypoxia Task Force August 2016</vt:lpstr>
      <vt:lpstr>Trading Plan Amendment – Upcoming Fall 2017</vt:lpstr>
      <vt:lpstr>Upcoming Summer and Fall 2017</vt:lpstr>
      <vt:lpstr>A Few National WQT Resources</vt:lpstr>
      <vt:lpstr>PowerPoint Presentation</vt:lpstr>
      <vt:lpstr>PowerPoint Presentation</vt:lpstr>
    </vt:vector>
  </TitlesOfParts>
  <Company>Electric Power Research Institute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Ohio River Basin Water Quality Trading Project Funding Opportunity Notice</dc:title>
  <dc:subject>Version 1.0</dc:subject>
  <dc:creator>bmadsen</dc:creator>
  <dc:description>© 2016 Electric Power Research Institute, Inc. All rights reserved.</dc:description>
  <cp:lastModifiedBy>Brian Brandt</cp:lastModifiedBy>
  <cp:revision>42</cp:revision>
  <cp:lastPrinted>2014-11-24T20:31:07Z</cp:lastPrinted>
  <dcterms:created xsi:type="dcterms:W3CDTF">2017-01-17T20:54:41Z</dcterms:created>
  <dcterms:modified xsi:type="dcterms:W3CDTF">2017-06-07T10:47:03Z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0x010100D67101F030D76349B9BDDCB7E839049A</vt:lpwstr>
  </property>
</Properties>
</file>