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7" r:id="rId2"/>
    <p:sldId id="265" r:id="rId3"/>
    <p:sldId id="268" r:id="rId4"/>
    <p:sldId id="269" r:id="rId5"/>
    <p:sldId id="27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71" r:id="rId16"/>
    <p:sldId id="272" r:id="rId17"/>
    <p:sldId id="290" r:id="rId18"/>
    <p:sldId id="273" r:id="rId19"/>
    <p:sldId id="274" r:id="rId20"/>
    <p:sldId id="275" r:id="rId21"/>
    <p:sldId id="278" r:id="rId22"/>
    <p:sldId id="277" r:id="rId23"/>
    <p:sldId id="279" r:id="rId24"/>
    <p:sldId id="280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BBE0E3"/>
    <a:srgbClr val="1C6FA8"/>
    <a:srgbClr val="DDDDDD"/>
    <a:srgbClr val="808080"/>
    <a:srgbClr val="C0C0C0"/>
    <a:srgbClr val="99FF99"/>
    <a:srgbClr val="00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6057" autoAdjust="0"/>
  </p:normalViewPr>
  <p:slideViewPr>
    <p:cSldViewPr>
      <p:cViewPr varScale="1">
        <p:scale>
          <a:sx n="70" d="100"/>
          <a:sy n="70" d="100"/>
        </p:scale>
        <p:origin x="-5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FCECB1-401B-4EC7-BEF8-AA089D7D9CA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2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3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5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Methylation rates of Ohio River main stem are believed</a:t>
            </a:r>
            <a:r>
              <a:rPr lang="en-US" baseline="0" dirty="0" smtClean="0"/>
              <a:t> to be low. Algae concentrate </a:t>
            </a:r>
            <a:r>
              <a:rPr lang="en-US" baseline="0" dirty="0" err="1" smtClean="0"/>
              <a:t>MeHg</a:t>
            </a:r>
            <a:r>
              <a:rPr lang="en-US" baseline="0" dirty="0" smtClean="0"/>
              <a:t> from water up to 10,000x.  Can </a:t>
            </a:r>
            <a:r>
              <a:rPr lang="en-US" baseline="0" dirty="0" err="1" smtClean="0"/>
              <a:t>bioaccumulate</a:t>
            </a:r>
            <a:r>
              <a:rPr lang="en-US" baseline="0" dirty="0" smtClean="0"/>
              <a:t> up to 1,000,000x by top </a:t>
            </a:r>
            <a:r>
              <a:rPr lang="en-US" baseline="0" dirty="0" err="1" smtClean="0"/>
              <a:t>piscivore</a:t>
            </a:r>
            <a:r>
              <a:rPr lang="en-US" baseline="0" dirty="0" smtClean="0"/>
              <a:t>.  Variable in each system based on many factors from presence of Se to types of zooplankton present.  Commonly accepted that 90-100% of Hg in fish is </a:t>
            </a:r>
            <a:r>
              <a:rPr lang="en-US" baseline="0" dirty="0" err="1" smtClean="0"/>
              <a:t>MeHg</a:t>
            </a:r>
            <a:r>
              <a:rPr lang="en-US" baseline="0" dirty="0" smtClean="0"/>
              <a:t>.  Higher concentrations in larger/older individuals of a species.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39BB4-FC34-4432-AF10-FE76306A50D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63299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Trends</a:t>
            </a:r>
            <a:r>
              <a:rPr lang="en-US" baseline="0" dirty="0" smtClean="0"/>
              <a:t> in emissions, deposition, and in fish tissue are very site/time period specific.  1970’s-1980’s showed best decreasing trends in fish matching emissions/deposition decreases.  ORSANCO study showed some weak increasing trends as well as a couple weak decreasing trends from 1983-2010.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239BB4-FC34-4432-AF10-FE76306A50D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57233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15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Slide1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600" b="1" dirty="0">
                <a:solidFill>
                  <a:schemeClr val="tx1"/>
                </a:solidFill>
              </a:rPr>
              <a:t>Ad Hoc Committee on Mercury Studies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pPr algn="ctr"/>
            <a:r>
              <a:rPr lang="en-US" b="1" dirty="0"/>
              <a:t>Report to TEC Committee</a:t>
            </a:r>
          </a:p>
          <a:p>
            <a:pPr algn="ctr"/>
            <a:r>
              <a:rPr lang="en-US" b="1" dirty="0" smtClean="0"/>
              <a:t>October 4-5, </a:t>
            </a:r>
            <a:r>
              <a:rPr lang="en-US" b="1" dirty="0"/>
              <a:t>2016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2895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Hg 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Point sources</a:t>
            </a:r>
          </a:p>
          <a:p>
            <a:pPr lvl="1"/>
            <a:r>
              <a:rPr lang="en-US" b="1" dirty="0" smtClean="0"/>
              <a:t>Gold mining, municipal/industrial discharges, leachate from land-fills, </a:t>
            </a:r>
            <a:r>
              <a:rPr lang="en-US" b="1" dirty="0" err="1" smtClean="0"/>
              <a:t>etc</a:t>
            </a:r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Atmospheric Deposition</a:t>
            </a:r>
          </a:p>
          <a:p>
            <a:pPr lvl="1"/>
            <a:r>
              <a:rPr lang="en-US" b="1" dirty="0" smtClean="0"/>
              <a:t>Primary </a:t>
            </a:r>
            <a:r>
              <a:rPr lang="en-US" b="1" dirty="0"/>
              <a:t>source of Hg in many aquatic systems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&lt;1% is MeHg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Local, regional, &amp; global sources</a:t>
            </a:r>
          </a:p>
          <a:p>
            <a:pPr marL="914400" lvl="2" indent="0">
              <a:buNone/>
            </a:pPr>
            <a:endParaRPr lang="en-US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533400" y="10668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838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2005 Global Hg Emissions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917" t="18972" r="51351" b="12860"/>
          <a:stretch/>
        </p:blipFill>
        <p:spPr>
          <a:xfrm>
            <a:off x="1294721" y="1600200"/>
            <a:ext cx="6554558" cy="4525963"/>
          </a:xfrm>
        </p:spPr>
      </p:pic>
      <p:sp>
        <p:nvSpPr>
          <p:cNvPr id="6" name="Rectangle 5"/>
          <p:cNvSpPr/>
          <p:nvPr/>
        </p:nvSpPr>
        <p:spPr>
          <a:xfrm>
            <a:off x="4404246" y="6248400"/>
            <a:ext cx="3339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*modified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Wentz et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al. 2014</a:t>
            </a:r>
            <a:endParaRPr 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533400" y="914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161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Transport to Aquatic Systems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Atmospheric Hg can be deposited through precipitation (wet) or during periods of no precipitation (dry)</a:t>
            </a:r>
          </a:p>
          <a:p>
            <a:pPr lvl="1"/>
            <a:r>
              <a:rPr lang="en-US" b="1" dirty="0" smtClean="0"/>
              <a:t>Dry dep can account for 2/3 of total Hg deposited</a:t>
            </a:r>
          </a:p>
          <a:p>
            <a:endParaRPr lang="en-US" b="1" dirty="0" smtClean="0"/>
          </a:p>
          <a:p>
            <a:r>
              <a:rPr lang="en-US" b="1" dirty="0" smtClean="0"/>
              <a:t>Most Hg from atmosphere falls on dry land and is stored in the soil</a:t>
            </a:r>
          </a:p>
          <a:p>
            <a:pPr lvl="1"/>
            <a:r>
              <a:rPr lang="en-US" b="1" dirty="0" smtClean="0"/>
              <a:t>Some is then washed into streams during wet weather</a:t>
            </a:r>
          </a:p>
          <a:p>
            <a:endParaRPr lang="en-US" b="1" dirty="0" smtClean="0"/>
          </a:p>
          <a:p>
            <a:r>
              <a:rPr lang="en-US" b="1" dirty="0" err="1" smtClean="0"/>
              <a:t>Methylation</a:t>
            </a:r>
            <a:r>
              <a:rPr lang="en-US" b="1" dirty="0" smtClean="0"/>
              <a:t> rates vary based on soil types, but are highest in wetlands </a:t>
            </a:r>
          </a:p>
          <a:p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609600" y="10668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07937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9144000" cy="795574"/>
          </a:xfrm>
        </p:spPr>
        <p:txBody>
          <a:bodyPr>
            <a:normAutofit/>
          </a:bodyPr>
          <a:lstStyle/>
          <a:p>
            <a:r>
              <a:rPr lang="en-US" b="1" dirty="0" smtClean="0"/>
              <a:t>Fate and Transport within Aquatic Systems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670208" y="795574"/>
            <a:ext cx="2449908" cy="58975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Methylation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temperature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DO</a:t>
            </a:r>
          </a:p>
          <a:p>
            <a:r>
              <a:rPr lang="en-US" sz="2400" dirty="0" smtClean="0"/>
              <a:t> organic matter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sulfates</a:t>
            </a:r>
          </a:p>
          <a:p>
            <a:r>
              <a:rPr lang="en-US" sz="2400" dirty="0"/>
              <a:t>s</a:t>
            </a:r>
            <a:r>
              <a:rPr lang="en-US" sz="2400" dirty="0" smtClean="0"/>
              <a:t>ulfides</a:t>
            </a:r>
          </a:p>
          <a:p>
            <a:r>
              <a:rPr lang="en-US" sz="2400" dirty="0" err="1"/>
              <a:t>e</a:t>
            </a:r>
            <a:r>
              <a:rPr lang="en-US" sz="2400" dirty="0" err="1" smtClean="0"/>
              <a:t>tc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Thresholds</a:t>
            </a:r>
          </a:p>
          <a:p>
            <a:pPr marL="0" indent="0">
              <a:buNone/>
            </a:pPr>
            <a:r>
              <a:rPr lang="en-US" sz="2400" dirty="0" smtClean="0"/>
              <a:t>USEPA – 0.3ppm</a:t>
            </a:r>
          </a:p>
          <a:p>
            <a:pPr marL="0" indent="0">
              <a:buNone/>
            </a:pPr>
            <a:r>
              <a:rPr lang="en-US" sz="2400" dirty="0" smtClean="0"/>
              <a:t>FDA – 1.0ppm</a:t>
            </a:r>
          </a:p>
          <a:p>
            <a:pPr marL="0" indent="0">
              <a:buNone/>
            </a:pPr>
            <a:r>
              <a:rPr lang="en-US" sz="2400" dirty="0" smtClean="0"/>
              <a:t>1 ml/</a:t>
            </a:r>
            <a:r>
              <a:rPr lang="en-US" sz="2400" dirty="0" err="1" smtClean="0"/>
              <a:t>wk</a:t>
            </a:r>
            <a:r>
              <a:rPr lang="en-US" sz="2400" dirty="0" smtClean="0"/>
              <a:t> FCA – 0.02ppm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</p:txBody>
      </p:sp>
      <p:pic>
        <p:nvPicPr>
          <p:cNvPr id="4" name="Picture 3"/>
          <p:cNvPicPr/>
          <p:nvPr/>
        </p:nvPicPr>
        <p:blipFill rotWithShape="1">
          <a:blip r:embed="rId3" cstate="print"/>
          <a:srcRect l="20007" t="40581" r="61614" b="10404"/>
          <a:stretch/>
        </p:blipFill>
        <p:spPr bwMode="auto">
          <a:xfrm>
            <a:off x="46562" y="801261"/>
            <a:ext cx="6553200" cy="552823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5" name="Rectangle 4"/>
          <p:cNvSpPr/>
          <p:nvPr/>
        </p:nvSpPr>
        <p:spPr>
          <a:xfrm>
            <a:off x="4267200" y="6323804"/>
            <a:ext cx="2332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*from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Risch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2010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6937612" y="1795816"/>
            <a:ext cx="148988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flipH="1" flipV="1">
            <a:off x="6950054" y="139496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flipH="1" flipV="1">
            <a:off x="6936406" y="2609632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flipH="1" flipV="1">
            <a:off x="6946574" y="2211050"/>
            <a:ext cx="152400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Line 4"/>
          <p:cNvSpPr>
            <a:spLocks noChangeShapeType="1"/>
          </p:cNvSpPr>
          <p:nvPr/>
        </p:nvSpPr>
        <p:spPr bwMode="auto">
          <a:xfrm>
            <a:off x="533400" y="609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3530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r>
              <a:rPr lang="en-US" b="1" dirty="0" smtClean="0"/>
              <a:t>Trends &amp; Tendencies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1417638"/>
            <a:ext cx="6916092" cy="4983162"/>
          </a:xfrm>
          <a:prstGeom prst="rect">
            <a:avLst/>
          </a:prstGeom>
        </p:spPr>
      </p:pic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609600" y="990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298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 smtClean="0"/>
              <a:t>Identified Information Needs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0763"/>
          </a:xfrm>
        </p:spPr>
        <p:txBody>
          <a:bodyPr/>
          <a:lstStyle/>
          <a:p>
            <a:r>
              <a:rPr lang="en-US" b="1" dirty="0" smtClean="0"/>
              <a:t>Priority #1:	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Mass Balance to quantify and apportion sources of mercury in Ohio River. 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Are point sources are having an impact and what is the magnitude of the impact?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These questions would lead towards development of appropriate management scenarios.</a:t>
            </a:r>
          </a:p>
          <a:p>
            <a:endParaRPr lang="en-US" b="1" dirty="0" smtClean="0"/>
          </a:p>
          <a:p>
            <a:pPr lvl="1">
              <a:buNone/>
            </a:pPr>
            <a:endParaRPr lang="en-US" sz="2400" b="1" dirty="0" smtClean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838200"/>
          </a:xfrm>
        </p:spPr>
        <p:txBody>
          <a:bodyPr/>
          <a:lstStyle/>
          <a:p>
            <a:pPr algn="ctr"/>
            <a:r>
              <a:rPr lang="en-US" b="1" dirty="0" smtClean="0"/>
              <a:t>August 3 Committee Meeting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209800"/>
          </a:xfrm>
        </p:spPr>
        <p:txBody>
          <a:bodyPr/>
          <a:lstStyle/>
          <a:p>
            <a:r>
              <a:rPr lang="en-US" b="1" i="1" dirty="0" smtClean="0"/>
              <a:t>Objective to develop studies necessary to fill the primary information needs.</a:t>
            </a:r>
          </a:p>
          <a:p>
            <a:endParaRPr lang="en-US" b="1" i="1" dirty="0" smtClean="0"/>
          </a:p>
          <a:p>
            <a:r>
              <a:rPr lang="en-US" b="1" i="1" dirty="0" smtClean="0"/>
              <a:t>This Was Achieved!</a:t>
            </a:r>
            <a:endParaRPr lang="en-US" b="1" i="1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62000" y="2133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519" t="17778" r="8519" b="21111"/>
          <a:stretch/>
        </p:blipFill>
        <p:spPr>
          <a:xfrm>
            <a:off x="1295400" y="0"/>
            <a:ext cx="698269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486400"/>
            <a:ext cx="8229600" cy="1143000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Questions/Comments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083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The Committee is recommending a study to complete a mercury mass balance for the Ohio River.</a:t>
            </a:r>
            <a:endParaRPr lang="en-US" b="1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5638800"/>
          </a:xfrm>
        </p:spPr>
        <p:txBody>
          <a:bodyPr/>
          <a:lstStyle/>
          <a:p>
            <a:r>
              <a:rPr lang="en-US" b="1" dirty="0" smtClean="0"/>
              <a:t>Considered various approaches.</a:t>
            </a:r>
          </a:p>
          <a:p>
            <a:endParaRPr lang="en-US" b="1" dirty="0" smtClean="0"/>
          </a:p>
          <a:p>
            <a:r>
              <a:rPr lang="en-US" b="1" dirty="0" smtClean="0"/>
              <a:t>Decided on a point source focus.</a:t>
            </a:r>
          </a:p>
          <a:p>
            <a:endParaRPr lang="en-US" b="1" dirty="0" smtClean="0"/>
          </a:p>
          <a:p>
            <a:r>
              <a:rPr lang="en-US" b="1" dirty="0" smtClean="0"/>
              <a:t>Relies heavily on existing studies and information.</a:t>
            </a:r>
          </a:p>
          <a:p>
            <a:endParaRPr lang="en-US" b="1" dirty="0" smtClean="0"/>
          </a:p>
          <a:p>
            <a:r>
              <a:rPr lang="en-US" b="1" dirty="0" smtClean="0"/>
              <a:t>Very low cost project.  Completed with existing staff.  No special studies/surveys/projects needed to complete the effort.</a:t>
            </a:r>
            <a:endParaRPr lang="en-US" b="1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62000" y="1600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Mass Balance/Source Apportionment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1)  Calculate mass loads in Ohio River.</a:t>
            </a:r>
          </a:p>
          <a:p>
            <a:pPr lvl="2"/>
            <a:r>
              <a:rPr lang="en-US" sz="2200" b="1" dirty="0" smtClean="0"/>
              <a:t>Based on existing studies.</a:t>
            </a:r>
          </a:p>
          <a:p>
            <a:pPr lvl="2"/>
            <a:r>
              <a:rPr lang="en-US" sz="2200" b="1" dirty="0" smtClean="0"/>
              <a:t>Bottom of each pool where data allows.</a:t>
            </a:r>
          </a:p>
          <a:p>
            <a:pPr lvl="1"/>
            <a:endParaRPr lang="en-US" b="1" dirty="0" smtClean="0"/>
          </a:p>
          <a:p>
            <a:pPr>
              <a:buNone/>
            </a:pPr>
            <a:r>
              <a:rPr lang="en-US" b="1" dirty="0" smtClean="0"/>
              <a:t>2)  Calculate mass loads from 15 largest </a:t>
            </a:r>
            <a:r>
              <a:rPr lang="en-US" b="1" dirty="0" err="1" smtClean="0"/>
              <a:t>tribs</a:t>
            </a:r>
            <a:r>
              <a:rPr lang="en-US" b="1" dirty="0" smtClean="0"/>
              <a:t>.</a:t>
            </a:r>
          </a:p>
          <a:p>
            <a:pPr lvl="2"/>
            <a:r>
              <a:rPr lang="en-US" sz="2200" b="1" dirty="0" smtClean="0"/>
              <a:t>Accounts for approx. 85% of watershed.</a:t>
            </a:r>
          </a:p>
          <a:p>
            <a:pPr lvl="2"/>
            <a:r>
              <a:rPr lang="en-US" sz="2200" b="1" dirty="0" smtClean="0"/>
              <a:t>Includes ~85% of atmospheric deposition.</a:t>
            </a:r>
          </a:p>
          <a:p>
            <a:pPr lvl="2"/>
            <a:r>
              <a:rPr lang="en-US" sz="2200" b="1" dirty="0" smtClean="0"/>
              <a:t>Based on current sampling effort.</a:t>
            </a:r>
          </a:p>
          <a:p>
            <a:pPr lvl="2"/>
            <a:r>
              <a:rPr lang="en-US" sz="2200" b="1" dirty="0" smtClean="0"/>
              <a:t>Also include point sources and other nonpoint sources. 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382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 smtClean="0"/>
              <a:t>Committee Charge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lvl="1"/>
            <a:r>
              <a:rPr lang="en-US" sz="2400" b="1" dirty="0" smtClean="0"/>
              <a:t>Identify what is known and unknown about mercury.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Determine the value and costs of addressing the unknowns.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Make recommendations for studies to the Commission.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Tributary Loads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26" y="914400"/>
            <a:ext cx="8832274" cy="5715001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Mass Balance/Source Apportionment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3)  Calc. mass loads for Ohio River point sources.</a:t>
            </a:r>
          </a:p>
          <a:p>
            <a:pPr lvl="2"/>
            <a:r>
              <a:rPr lang="en-US" sz="2200" b="1" dirty="0" smtClean="0"/>
              <a:t>Use existing data in data bases.</a:t>
            </a:r>
          </a:p>
          <a:p>
            <a:pPr lvl="2"/>
            <a:r>
              <a:rPr lang="en-US" sz="2200" b="1" dirty="0" smtClean="0"/>
              <a:t>Extrapolate where appropriate.</a:t>
            </a:r>
          </a:p>
          <a:p>
            <a:pPr lvl="2"/>
            <a:r>
              <a:rPr lang="en-US" sz="2200" b="1" dirty="0" smtClean="0"/>
              <a:t>To the extent possible on tributary watersheds.</a:t>
            </a:r>
            <a:endParaRPr lang="en-US" b="1" dirty="0" smtClean="0"/>
          </a:p>
          <a:p>
            <a:endParaRPr lang="en-US" sz="2800" b="1" dirty="0" smtClean="0"/>
          </a:p>
          <a:p>
            <a:pPr>
              <a:buNone/>
            </a:pPr>
            <a:r>
              <a:rPr lang="en-US" b="1" dirty="0" smtClean="0"/>
              <a:t>4)  Putting It All Together.</a:t>
            </a:r>
            <a:endParaRPr lang="en-US" sz="2200" b="1" dirty="0" smtClean="0"/>
          </a:p>
          <a:p>
            <a:pPr lvl="2"/>
            <a:r>
              <a:rPr lang="en-US" sz="2200" b="1" dirty="0" smtClean="0"/>
              <a:t>Estimate percent contribution from all sources.</a:t>
            </a:r>
          </a:p>
          <a:p>
            <a:pPr lvl="2">
              <a:buNone/>
            </a:pPr>
            <a:endParaRPr lang="en-US" sz="2200" b="1" dirty="0" smtClean="0"/>
          </a:p>
          <a:p>
            <a:endParaRPr lang="en-US" sz="28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458200" cy="1143000"/>
          </a:xfrm>
        </p:spPr>
        <p:txBody>
          <a:bodyPr/>
          <a:lstStyle/>
          <a:p>
            <a:r>
              <a:rPr lang="en-US" b="1" dirty="0" smtClean="0"/>
              <a:t>What is Known About Ohio River Point 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5410200"/>
          </a:xfrm>
        </p:spPr>
        <p:txBody>
          <a:bodyPr>
            <a:normAutofit lnSpcReduction="10000"/>
          </a:bodyPr>
          <a:lstStyle/>
          <a:p>
            <a:r>
              <a:rPr lang="en-US" sz="2200" b="1" dirty="0" smtClean="0"/>
              <a:t>569 permitted discharges (not general permits).</a:t>
            </a:r>
          </a:p>
          <a:p>
            <a:endParaRPr lang="en-US" sz="2200" b="1" dirty="0" smtClean="0"/>
          </a:p>
          <a:p>
            <a:r>
              <a:rPr lang="en-US" sz="2200" b="1" dirty="0" smtClean="0">
                <a:solidFill>
                  <a:srgbClr val="000099"/>
                </a:solidFill>
              </a:rPr>
              <a:t>26 </a:t>
            </a:r>
            <a:r>
              <a:rPr lang="en-US" sz="2200" b="1" dirty="0" smtClean="0">
                <a:solidFill>
                  <a:srgbClr val="000099"/>
                </a:solidFill>
              </a:rPr>
              <a:t>have Hg effluent limits; 88 monitoring </a:t>
            </a:r>
            <a:r>
              <a:rPr lang="en-US" sz="2200" b="1" dirty="0" err="1" smtClean="0">
                <a:solidFill>
                  <a:srgbClr val="000099"/>
                </a:solidFill>
              </a:rPr>
              <a:t>reqs</a:t>
            </a:r>
            <a:r>
              <a:rPr lang="en-US" sz="2200" b="1" dirty="0" smtClean="0">
                <a:solidFill>
                  <a:srgbClr val="000099"/>
                </a:solidFill>
              </a:rPr>
              <a:t>.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27 </a:t>
            </a:r>
            <a:r>
              <a:rPr lang="en-US" sz="2200" b="1" dirty="0" smtClean="0"/>
              <a:t>coal-burning power plants; 8 have limits; 17 have monitoring data; 21 report TRI data; 26-132 lbs/yr total </a:t>
            </a:r>
            <a:r>
              <a:rPr lang="en-US" sz="2200" b="1" dirty="0" smtClean="0"/>
              <a:t>combined.</a:t>
            </a:r>
            <a:endParaRPr lang="en-US" sz="2200" b="1" dirty="0" smtClean="0"/>
          </a:p>
          <a:p>
            <a:endParaRPr lang="en-US" sz="2200" b="1" dirty="0" smtClean="0"/>
          </a:p>
          <a:p>
            <a:r>
              <a:rPr lang="en-US" sz="2200" b="1" dirty="0" smtClean="0">
                <a:solidFill>
                  <a:srgbClr val="000099"/>
                </a:solidFill>
              </a:rPr>
              <a:t>177 </a:t>
            </a:r>
            <a:r>
              <a:rPr lang="en-US" sz="2200" b="1" dirty="0" smtClean="0">
                <a:solidFill>
                  <a:srgbClr val="000099"/>
                </a:solidFill>
              </a:rPr>
              <a:t>WWTPs; 10 have limits; 44 have DMR data; 50+ lbs/yr total combined.</a:t>
            </a:r>
          </a:p>
          <a:p>
            <a:endParaRPr lang="en-US" sz="2200" b="1" dirty="0" smtClean="0"/>
          </a:p>
          <a:p>
            <a:r>
              <a:rPr lang="en-US" sz="2200" b="1" dirty="0" smtClean="0"/>
              <a:t>Combined </a:t>
            </a:r>
            <a:r>
              <a:rPr lang="en-US" sz="2200" b="1" dirty="0" smtClean="0"/>
              <a:t>all discharges of 111 – 167 lbs/yr.</a:t>
            </a:r>
          </a:p>
          <a:p>
            <a:endParaRPr lang="en-US" sz="2200" b="1" dirty="0" smtClean="0"/>
          </a:p>
          <a:p>
            <a:r>
              <a:rPr lang="en-US" sz="2200" b="1" dirty="0" smtClean="0">
                <a:solidFill>
                  <a:srgbClr val="000099"/>
                </a:solidFill>
              </a:rPr>
              <a:t>Ohio </a:t>
            </a:r>
            <a:r>
              <a:rPr lang="en-US" sz="2200" b="1" dirty="0" smtClean="0">
                <a:solidFill>
                  <a:srgbClr val="000099"/>
                </a:solidFill>
              </a:rPr>
              <a:t>River load is 3060+ lbs/yr.</a:t>
            </a:r>
            <a:endParaRPr lang="en-US" sz="2200" b="1" dirty="0">
              <a:solidFill>
                <a:srgbClr val="000099"/>
              </a:solidFill>
            </a:endParaRP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1430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381000" y="95250"/>
          <a:ext cx="8534400" cy="6400800"/>
        </p:xfrm>
        <a:graphic>
          <a:graphicData uri="http://schemas.openxmlformats.org/presentationml/2006/ole">
            <p:oleObj spid="_x0000_s1025" name="Slide" r:id="rId3" imgW="4570330" imgH="3427437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8686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US" b="1" dirty="0" smtClean="0"/>
              <a:t>Project Timeline</a:t>
            </a:r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609600" y="990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636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 smtClean="0"/>
              <a:t>Committee Background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0763"/>
          </a:xfrm>
        </p:spPr>
        <p:txBody>
          <a:bodyPr/>
          <a:lstStyle/>
          <a:p>
            <a:pPr lvl="1"/>
            <a:r>
              <a:rPr lang="en-US" sz="2400" b="1" dirty="0" smtClean="0"/>
              <a:t>Ad Hoc Established June, 2015.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Held 5 conference calls.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1 in-person meeting at ORSANCO Aug. 3.</a:t>
            </a:r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636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762000"/>
          </a:xfrm>
        </p:spPr>
        <p:txBody>
          <a:bodyPr/>
          <a:lstStyle/>
          <a:p>
            <a:r>
              <a:rPr lang="en-US" b="1" dirty="0" smtClean="0"/>
              <a:t>Committee Background (cont.)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1371600"/>
            <a:ext cx="8534400" cy="5257800"/>
          </a:xfrm>
        </p:spPr>
        <p:txBody>
          <a:bodyPr/>
          <a:lstStyle/>
          <a:p>
            <a:pPr lvl="1"/>
            <a:r>
              <a:rPr lang="en-US" sz="2400" b="1" dirty="0" smtClean="0"/>
              <a:t>Identified available outside data.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Completed comprehensive literature review.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Completed background report based on lit. review.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 smtClean="0"/>
              <a:t>Identified and prioritized information needs.</a:t>
            </a:r>
          </a:p>
          <a:p>
            <a:pPr lvl="1"/>
            <a:endParaRPr lang="en-US" sz="2400" b="1" dirty="0"/>
          </a:p>
          <a:p>
            <a:pPr lvl="1"/>
            <a:r>
              <a:rPr lang="en-US" sz="2400" b="1" dirty="0" smtClean="0"/>
              <a:t>At this time recommending a study.</a:t>
            </a:r>
          </a:p>
          <a:p>
            <a:pPr lvl="1"/>
            <a:endParaRPr lang="en-US" sz="2400" b="1" dirty="0"/>
          </a:p>
          <a:p>
            <a:pPr lvl="1"/>
            <a:endParaRPr lang="en-US" sz="2400" b="1" dirty="0" smtClean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304800" y="533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762000"/>
          </a:xfrm>
        </p:spPr>
        <p:txBody>
          <a:bodyPr/>
          <a:lstStyle/>
          <a:p>
            <a:r>
              <a:rPr lang="en-US" b="1" dirty="0" smtClean="0"/>
              <a:t>Committee Membership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533400"/>
            <a:ext cx="8534400" cy="5943600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Stuart Bruny			</a:t>
            </a:r>
            <a:r>
              <a:rPr lang="en-US" sz="1800" dirty="0" smtClean="0">
                <a:solidFill>
                  <a:srgbClr val="000099"/>
                </a:solidFill>
              </a:rPr>
              <a:t>OH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George Elmaraghy		</a:t>
            </a:r>
            <a:r>
              <a:rPr lang="en-US" sz="1800" dirty="0" smtClean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Erich Emery			</a:t>
            </a:r>
            <a:r>
              <a:rPr lang="en-US" sz="1800" dirty="0" smtClean="0">
                <a:solidFill>
                  <a:srgbClr val="000099"/>
                </a:solidFill>
              </a:rPr>
              <a:t>US Army Corps of Engineers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Tom FitzGerald		</a:t>
            </a:r>
            <a:r>
              <a:rPr lang="en-US" sz="1800" dirty="0" smtClean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Madeline Fleisher		</a:t>
            </a:r>
            <a:r>
              <a:rPr lang="en-US" sz="1800" dirty="0" smtClean="0">
                <a:solidFill>
                  <a:srgbClr val="000099"/>
                </a:solidFill>
              </a:rPr>
              <a:t>Environmental Law &amp; Policy Center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Toby Frevert			</a:t>
            </a:r>
            <a:r>
              <a:rPr lang="en-US" sz="1800" dirty="0" smtClean="0">
                <a:solidFill>
                  <a:srgbClr val="000099"/>
                </a:solidFill>
              </a:rPr>
              <a:t>IL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Tim Henry			</a:t>
            </a:r>
            <a:r>
              <a:rPr lang="en-US" sz="1800" dirty="0" smtClean="0">
                <a:solidFill>
                  <a:srgbClr val="000099"/>
                </a:solidFill>
              </a:rPr>
              <a:t>USEPA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John Kupke (Chair)		</a:t>
            </a:r>
            <a:r>
              <a:rPr lang="en-US" sz="1800" dirty="0" smtClean="0">
                <a:solidFill>
                  <a:srgbClr val="000099"/>
                </a:solidFill>
              </a:rPr>
              <a:t>IN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Paul Novak			</a:t>
            </a:r>
            <a:r>
              <a:rPr lang="en-US" sz="1800" dirty="0" smtClean="0">
                <a:solidFill>
                  <a:srgbClr val="000099"/>
                </a:solidFill>
              </a:rPr>
              <a:t>IDEM/TEC NPDES Chair</a:t>
            </a:r>
            <a:endParaRPr lang="en-US" sz="1800" dirty="0" smtClean="0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Eric Nygaard			</a:t>
            </a:r>
            <a:r>
              <a:rPr lang="en-US" sz="1800" dirty="0" smtClean="0">
                <a:solidFill>
                  <a:srgbClr val="000099"/>
                </a:solidFill>
              </a:rPr>
              <a:t>OEPA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Ron Potesta			</a:t>
            </a:r>
            <a:r>
              <a:rPr lang="en-US" sz="1800" dirty="0" smtClean="0">
                <a:solidFill>
                  <a:srgbClr val="000099"/>
                </a:solidFill>
              </a:rPr>
              <a:t>WV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Rob Reash			</a:t>
            </a:r>
            <a:r>
              <a:rPr lang="en-US" sz="1800" dirty="0" smtClean="0">
                <a:solidFill>
                  <a:srgbClr val="000099"/>
                </a:solidFill>
              </a:rPr>
              <a:t>Power Industry Advisory Committee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Martin Risch			</a:t>
            </a:r>
            <a:r>
              <a:rPr lang="en-US" sz="1800" dirty="0" smtClean="0">
                <a:solidFill>
                  <a:srgbClr val="000099"/>
                </a:solidFill>
              </a:rPr>
              <a:t>USGS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Mike Wilson			</a:t>
            </a:r>
            <a:r>
              <a:rPr lang="en-US" sz="1800" dirty="0" smtClean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Doug Conroe			</a:t>
            </a:r>
            <a:r>
              <a:rPr lang="en-US" sz="1800" dirty="0" smtClean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Jessica Dexter		</a:t>
            </a:r>
            <a:r>
              <a:rPr lang="en-US" sz="1800" dirty="0" smtClean="0">
                <a:solidFill>
                  <a:srgbClr val="000099"/>
                </a:solidFill>
              </a:rPr>
              <a:t>ELPC		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Eileen Hack			</a:t>
            </a:r>
            <a:r>
              <a:rPr lang="en-US" sz="1800" dirty="0" smtClean="0">
                <a:solidFill>
                  <a:srgbClr val="000099"/>
                </a:solidFill>
              </a:rPr>
              <a:t>IDEM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Ron Lovan			</a:t>
            </a:r>
            <a:r>
              <a:rPr lang="en-US" sz="1800" dirty="0" smtClean="0">
                <a:solidFill>
                  <a:srgbClr val="000099"/>
                </a:solidFill>
              </a:rPr>
              <a:t>Commission Chairman (Kentucky)</a:t>
            </a:r>
            <a:endParaRPr lang="en-US" sz="1800" dirty="0">
              <a:solidFill>
                <a:srgbClr val="000099"/>
              </a:solidFill>
            </a:endParaRPr>
          </a:p>
          <a:p>
            <a:pPr>
              <a:buNone/>
            </a:pPr>
            <a:endParaRPr lang="en-US" sz="1800" b="1" dirty="0" smtClean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304800" y="5154304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554" y="304800"/>
            <a:ext cx="8229600" cy="1143000"/>
          </a:xfrm>
        </p:spPr>
        <p:txBody>
          <a:bodyPr/>
          <a:lstStyle/>
          <a:p>
            <a:r>
              <a:rPr lang="en-US" b="1" dirty="0" smtClean="0"/>
              <a:t>Summary of the Background Report</a:t>
            </a:r>
            <a:endParaRPr lang="en-US" b="1" dirty="0"/>
          </a:p>
        </p:txBody>
      </p:sp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89857" y="1828800"/>
            <a:ext cx="8686800" cy="5791200"/>
          </a:xfrm>
        </p:spPr>
        <p:txBody>
          <a:bodyPr>
            <a:normAutofit/>
          </a:bodyPr>
          <a:lstStyle/>
          <a:p>
            <a:r>
              <a:rPr lang="en-US" b="1" dirty="0" smtClean="0"/>
              <a:t>Very complex issue</a:t>
            </a:r>
          </a:p>
          <a:p>
            <a:pPr lvl="1"/>
            <a:r>
              <a:rPr lang="en-US" b="1" dirty="0" smtClean="0"/>
              <a:t>Global nature</a:t>
            </a:r>
          </a:p>
          <a:p>
            <a:endParaRPr lang="en-US" b="1" dirty="0" smtClean="0"/>
          </a:p>
          <a:p>
            <a:r>
              <a:rPr lang="en-US" b="1" dirty="0" smtClean="0"/>
              <a:t>This report is not a comprehensive synthesis</a:t>
            </a:r>
          </a:p>
          <a:p>
            <a:endParaRPr lang="en-US" b="1" dirty="0" smtClean="0"/>
          </a:p>
          <a:p>
            <a:r>
              <a:rPr lang="en-US" b="1" dirty="0" smtClean="0"/>
              <a:t>Merely an attempt to present commissioners and Ad-Hoc Hg Committee members with a common understanding of what we know &amp; don’t know about Hg in the Ohio River basin</a:t>
            </a:r>
          </a:p>
          <a:p>
            <a:pPr lvl="1"/>
            <a:r>
              <a:rPr lang="en-US" b="1" dirty="0" smtClean="0"/>
              <a:t>Necessary to inform ORSANCO’s next steps </a:t>
            </a:r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558800" y="10668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8229600" cy="1143000"/>
          </a:xfrm>
        </p:spPr>
        <p:txBody>
          <a:bodyPr/>
          <a:lstStyle/>
          <a:p>
            <a:r>
              <a:rPr lang="en-US" b="1" dirty="0" smtClean="0"/>
              <a:t>Background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1763"/>
          </a:xfrm>
        </p:spPr>
        <p:txBody>
          <a:bodyPr>
            <a:normAutofit/>
          </a:bodyPr>
          <a:lstStyle/>
          <a:p>
            <a:r>
              <a:rPr lang="en-US" b="1" dirty="0" smtClean="0"/>
              <a:t>Hg is a natural, trace element found everywhere</a:t>
            </a:r>
          </a:p>
          <a:p>
            <a:endParaRPr lang="en-US" b="1" dirty="0" smtClean="0"/>
          </a:p>
          <a:p>
            <a:r>
              <a:rPr lang="en-US" b="1" dirty="0" smtClean="0"/>
              <a:t>Has toxicological risks to humans &amp; wildlife</a:t>
            </a:r>
          </a:p>
          <a:p>
            <a:endParaRPr lang="en-US" b="1" dirty="0" smtClean="0"/>
          </a:p>
          <a:p>
            <a:r>
              <a:rPr lang="en-US" b="1" dirty="0" smtClean="0"/>
              <a:t>Main exposure to humans is fish-consumption</a:t>
            </a:r>
          </a:p>
          <a:p>
            <a:pPr lvl="1"/>
            <a:r>
              <a:rPr lang="en-US" b="1" dirty="0" smtClean="0"/>
              <a:t>Methylmercury is form most readily bio-available</a:t>
            </a:r>
          </a:p>
          <a:p>
            <a:endParaRPr lang="en-US" b="1" dirty="0" smtClean="0"/>
          </a:p>
          <a:p>
            <a:r>
              <a:rPr lang="en-US" b="1" dirty="0" smtClean="0"/>
              <a:t>Hg is responsible for Fish Consumption Advisories in all 50 states</a:t>
            </a:r>
          </a:p>
          <a:p>
            <a:pPr lvl="1"/>
            <a:r>
              <a:rPr lang="en-US" b="1" dirty="0" smtClean="0"/>
              <a:t>Important to weigh benefits of eating fish</a:t>
            </a:r>
            <a:endParaRPr lang="en-US" b="1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914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943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Mercury as a Global Pollutant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Hg can be transported very long distances in the atmosphere</a:t>
            </a:r>
          </a:p>
          <a:p>
            <a:endParaRPr lang="en-US" b="1" dirty="0" smtClean="0"/>
          </a:p>
          <a:p>
            <a:r>
              <a:rPr lang="en-US" b="1" dirty="0" smtClean="0"/>
              <a:t>Atmospheric Hg Sources (~7500 Mg/yr):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Primary Natural or Geogenic (volcanoes, etc)</a:t>
            </a:r>
          </a:p>
          <a:p>
            <a:pPr lvl="2"/>
            <a:r>
              <a:rPr lang="en-US" b="1" dirty="0" smtClean="0"/>
              <a:t>~700 Mg/</a:t>
            </a:r>
            <a:r>
              <a:rPr lang="en-US" b="1" dirty="0" err="1" smtClean="0"/>
              <a:t>yr</a:t>
            </a:r>
            <a:r>
              <a:rPr lang="en-US" b="1" dirty="0" smtClean="0"/>
              <a:t> = 700 Metric Tons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Primary Anthropogenic (coal combustion, mining, etc) = ~2300 Mg/yr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Secondary Sources or re-emissions = ~4500 Mg/yr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1064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Atmospheric Reservoir of Hg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0290"/>
          <a:stretch/>
        </p:blipFill>
        <p:spPr bwMode="auto">
          <a:xfrm>
            <a:off x="1600200" y="1295400"/>
            <a:ext cx="5454607" cy="49069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28396" y="6202363"/>
            <a:ext cx="3642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modified </a:t>
            </a:r>
            <a:r>
              <a:rPr lang="en-US" dirty="0"/>
              <a:t>from Horowitz et </a:t>
            </a:r>
            <a:r>
              <a:rPr lang="en-US" dirty="0" smtClean="0"/>
              <a:t>al. 2014</a:t>
            </a:r>
            <a:endParaRPr lang="en-US" dirty="0"/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609600" y="914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041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464</TotalTime>
  <Words>848</Words>
  <Application>Microsoft Office PowerPoint</Application>
  <PresentationFormat>On-screen Show (4:3)</PresentationFormat>
  <Paragraphs>181</Paragraphs>
  <Slides>24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Selling points presentation</vt:lpstr>
      <vt:lpstr>Slide</vt:lpstr>
      <vt:lpstr>Ad Hoc Committee on Mercury Studies</vt:lpstr>
      <vt:lpstr>Committee Charge</vt:lpstr>
      <vt:lpstr>Committee Background</vt:lpstr>
      <vt:lpstr>Committee Background (cont.)</vt:lpstr>
      <vt:lpstr>Committee Membership</vt:lpstr>
      <vt:lpstr>Summary of the Background Report</vt:lpstr>
      <vt:lpstr>Background</vt:lpstr>
      <vt:lpstr>Mercury as a Global Pollutant</vt:lpstr>
      <vt:lpstr>Atmospheric Reservoir of Hg</vt:lpstr>
      <vt:lpstr>Hg Sources</vt:lpstr>
      <vt:lpstr>2005 Global Hg Emissions</vt:lpstr>
      <vt:lpstr>Transport to Aquatic Systems</vt:lpstr>
      <vt:lpstr>Fate and Transport within Aquatic Systems</vt:lpstr>
      <vt:lpstr>Trends &amp; Tendencies</vt:lpstr>
      <vt:lpstr>Identified Information Needs</vt:lpstr>
      <vt:lpstr>August 3 Committee Meeting</vt:lpstr>
      <vt:lpstr>Questions/Comments</vt:lpstr>
      <vt:lpstr>The Committee is recommending a study to complete a mercury mass balance for the Ohio River.</vt:lpstr>
      <vt:lpstr>Mass Balance/Source Apportionment</vt:lpstr>
      <vt:lpstr>Tributary Loads</vt:lpstr>
      <vt:lpstr>Mass Balance/Source Apportionment (cont.)</vt:lpstr>
      <vt:lpstr>What is Known About Ohio River Point Sources</vt:lpstr>
      <vt:lpstr>Slide 23</vt:lpstr>
      <vt:lpstr>Project Timeline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Jason Heath</cp:lastModifiedBy>
  <cp:revision>75</cp:revision>
  <dcterms:created xsi:type="dcterms:W3CDTF">2016-09-16T13:54:06Z</dcterms:created>
  <dcterms:modified xsi:type="dcterms:W3CDTF">2016-09-30T18:45:41Z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</Properties>
</file>