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3" r:id="rId3"/>
    <p:sldId id="275" r:id="rId4"/>
    <p:sldId id="282" r:id="rId5"/>
    <p:sldId id="285" r:id="rId6"/>
    <p:sldId id="276" r:id="rId7"/>
    <p:sldId id="286" r:id="rId8"/>
    <p:sldId id="287" r:id="rId9"/>
    <p:sldId id="288" r:id="rId10"/>
    <p:sldId id="279" r:id="rId11"/>
    <p:sldId id="284" r:id="rId12"/>
    <p:sldId id="289" r:id="rId13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BE760C"/>
    <a:srgbClr val="516285"/>
    <a:srgbClr val="A3A3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66" y="-96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641" cy="46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609" y="0"/>
            <a:ext cx="2982641" cy="4641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698C80-1CCB-4F6E-8F2C-B03E191325A4}" type="datetimeFigureOut">
              <a:rPr lang="en-US" smtClean="0"/>
              <a:t>10/3/2016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627"/>
            <a:ext cx="2982641" cy="46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609" y="8830627"/>
            <a:ext cx="2982641" cy="4641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18F0CB-28ED-4315-A1DC-8CEE63C64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787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1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A0EF844B-0A09-48C0-B29A-2683A9F27746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1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293EC2B0-84FA-4C26-93F3-05F64014CA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358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3EC2B0-84FA-4C26-93F3-05F64014CA8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14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HOBO</a:t>
            </a:r>
            <a:r>
              <a:rPr lang="en-US" baseline="0" dirty="0" smtClean="0"/>
              <a:t> data from Racine Pool Site 2015 – with some </a:t>
            </a:r>
            <a:r>
              <a:rPr lang="en-US" baseline="0" dirty="0" err="1" smtClean="0"/>
              <a:t>Hydrilla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D6879-15F9-4E09-9B8E-124A10E9D9E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494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Fluctuations started occurring once temperatures remained roughly above 26.5 degrees C ~</a:t>
            </a:r>
            <a:r>
              <a:rPr lang="en-US" baseline="0" dirty="0" smtClean="0"/>
              <a:t> 80 degrees F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1D6879-15F9-4E09-9B8E-124A10E9D9E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3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gradFill>
          <a:gsLst>
            <a:gs pos="0">
              <a:schemeClr val="accent3">
                <a:lumMod val="50000"/>
              </a:schemeClr>
            </a:gs>
            <a:gs pos="2500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5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3F77-31EA-483D-8C46-9C7570146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5745-C7A1-479E-B0BC-9C204A6FC08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3F77-31EA-483D-8C46-9C7570146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5745-C7A1-479E-B0BC-9C204A6FC08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3F77-31EA-483D-8C46-9C7570146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5745-C7A1-479E-B0BC-9C204A6FC08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3F77-31EA-483D-8C46-9C7570146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5745-C7A1-479E-B0BC-9C204A6FC08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3F77-31EA-483D-8C46-9C7570146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5745-C7A1-479E-B0BC-9C204A6FC08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3F77-31EA-483D-8C46-9C7570146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5745-C7A1-479E-B0BC-9C204A6FC08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3F77-31EA-483D-8C46-9C7570146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5745-C7A1-479E-B0BC-9C204A6FC08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3F77-31EA-483D-8C46-9C7570146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5745-C7A1-479E-B0BC-9C204A6FC08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3F77-31EA-483D-8C46-9C7570146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5745-C7A1-479E-B0BC-9C204A6FC08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3F77-31EA-483D-8C46-9C757014643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25745-C7A1-479E-B0BC-9C204A6FC08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F5F3F77-31EA-483D-8C46-9C75701464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12392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925745-C7A1-479E-B0BC-9C204A6FC08B}" type="datetimeFigureOut">
              <a:rPr lang="en-US" smtClean="0"/>
              <a:pPr/>
              <a:t>10/3/2016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F5F3F77-31EA-483D-8C46-9C757014643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219200"/>
            <a:ext cx="8534400" cy="1828800"/>
          </a:xfrm>
        </p:spPr>
        <p:txBody>
          <a:bodyPr>
            <a:normAutofit/>
          </a:bodyPr>
          <a:lstStyle/>
          <a:p>
            <a:pPr algn="l"/>
            <a:r>
              <a:rPr lang="en-US" sz="5000" dirty="0" smtClean="0"/>
              <a:t>Nutrient Criteria Development </a:t>
            </a:r>
            <a:br>
              <a:rPr lang="en-US" sz="5000" dirty="0" smtClean="0"/>
            </a:br>
            <a:r>
              <a:rPr lang="en-US" sz="4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 New Approach</a:t>
            </a:r>
            <a:endParaRPr lang="en-US" sz="40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104" y="3276600"/>
            <a:ext cx="7854696" cy="1752600"/>
          </a:xfrm>
        </p:spPr>
        <p:txBody>
          <a:bodyPr/>
          <a:lstStyle/>
          <a:p>
            <a:pPr algn="l"/>
            <a:r>
              <a:rPr lang="en-US" dirty="0" smtClean="0"/>
              <a:t>Greg </a:t>
            </a:r>
            <a:r>
              <a:rPr lang="en-US" dirty="0" err="1" smtClean="0"/>
              <a:t>Youngstrom</a:t>
            </a:r>
            <a:endParaRPr lang="en-US" dirty="0" smtClean="0"/>
          </a:p>
          <a:p>
            <a:pPr algn="l"/>
            <a:r>
              <a:rPr lang="en-US" dirty="0" smtClean="0"/>
              <a:t>Ryan Argo</a:t>
            </a:r>
          </a:p>
          <a:p>
            <a:pPr algn="l"/>
            <a:endParaRPr lang="en-US" dirty="0"/>
          </a:p>
        </p:txBody>
      </p:sp>
      <p:pic>
        <p:nvPicPr>
          <p:cNvPr id="1027" name="Picture 3" descr="Z:\Nutrient Criteria\Nutrient Conceptual Model Fu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491561"/>
            <a:ext cx="4187825" cy="3985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914400"/>
            <a:ext cx="2190997" cy="248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Nutrients (TN, TKN, TP)</a:t>
            </a:r>
            <a:endParaRPr lang="en-US" sz="16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1607264"/>
            <a:ext cx="2353294" cy="248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Algal Growth (</a:t>
            </a:r>
            <a:r>
              <a:rPr lang="en-US" sz="1600" dirty="0" err="1" smtClean="0">
                <a:latin typeface="+mj-lt"/>
              </a:rPr>
              <a:t>Chl</a:t>
            </a:r>
            <a:r>
              <a:rPr lang="en-US" sz="1600" dirty="0" smtClean="0">
                <a:latin typeface="+mj-lt"/>
              </a:rPr>
              <a:t>-a, </a:t>
            </a:r>
            <a:r>
              <a:rPr lang="en-US" sz="1600" dirty="0" err="1" smtClean="0">
                <a:latin typeface="+mj-lt"/>
              </a:rPr>
              <a:t>TChl</a:t>
            </a:r>
            <a:r>
              <a:rPr lang="en-US" sz="1600" dirty="0" smtClean="0">
                <a:latin typeface="+mj-lt"/>
              </a:rPr>
              <a:t>)</a:t>
            </a:r>
            <a:endParaRPr lang="en-US" sz="16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400" y="2340885"/>
            <a:ext cx="2921330" cy="248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Dissolved Oxygen (min, </a:t>
            </a:r>
            <a:r>
              <a:rPr lang="en-US" sz="1600" dirty="0" err="1" smtClean="0">
                <a:latin typeface="+mj-lt"/>
              </a:rPr>
              <a:t>Stds</a:t>
            </a:r>
            <a:r>
              <a:rPr lang="en-US" sz="1600" dirty="0" smtClean="0">
                <a:latin typeface="+mj-lt"/>
              </a:rPr>
              <a:t>, </a:t>
            </a:r>
            <a:r>
              <a:rPr lang="el-GR" sz="1600" dirty="0" smtClean="0">
                <a:ea typeface="DFKai-SB"/>
              </a:rPr>
              <a:t>Δ</a:t>
            </a:r>
            <a:r>
              <a:rPr lang="en-US" sz="1600" dirty="0" smtClean="0">
                <a:latin typeface="+mj-lt"/>
                <a:ea typeface="DFKai-SB"/>
              </a:rPr>
              <a:t>)</a:t>
            </a:r>
            <a:endParaRPr lang="en-US" sz="16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400" y="3033748"/>
            <a:ext cx="2434442" cy="248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Biology (macros, </a:t>
            </a:r>
            <a:r>
              <a:rPr lang="en-US" sz="1600" dirty="0" err="1" smtClean="0">
                <a:latin typeface="+mj-lt"/>
              </a:rPr>
              <a:t>ORMIn</a:t>
            </a:r>
            <a:r>
              <a:rPr lang="en-US" sz="1600" dirty="0" smtClean="0">
                <a:latin typeface="+mj-lt"/>
              </a:rPr>
              <a:t>)</a:t>
            </a:r>
            <a:endParaRPr lang="en-US" sz="1600" dirty="0">
              <a:latin typeface="+mj-lt"/>
            </a:endParaRPr>
          </a:p>
        </p:txBody>
      </p:sp>
      <p:sp>
        <p:nvSpPr>
          <p:cNvPr id="11" name="Curved Down Arrow 10"/>
          <p:cNvSpPr/>
          <p:nvPr/>
        </p:nvSpPr>
        <p:spPr>
          <a:xfrm rot="5400000">
            <a:off x="7002537" y="1779217"/>
            <a:ext cx="2404645" cy="811481"/>
          </a:xfrm>
          <a:prstGeom prst="curvedDownArrow">
            <a:avLst>
              <a:gd name="adj1" fmla="val 25000"/>
              <a:gd name="adj2" fmla="val 49440"/>
              <a:gd name="adj3" fmla="val 261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6541325" y="1227175"/>
            <a:ext cx="162296" cy="3668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" name="Down Arrow 12"/>
          <p:cNvSpPr/>
          <p:nvPr/>
        </p:nvSpPr>
        <p:spPr>
          <a:xfrm>
            <a:off x="6541325" y="1960796"/>
            <a:ext cx="162296" cy="3668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4" name="Down Arrow 13"/>
          <p:cNvSpPr/>
          <p:nvPr/>
        </p:nvSpPr>
        <p:spPr>
          <a:xfrm>
            <a:off x="6541325" y="2694416"/>
            <a:ext cx="162296" cy="3668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524000"/>
            <a:ext cx="4114800" cy="2639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19400" y="4038600"/>
            <a:ext cx="4038600" cy="2607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1600200"/>
            <a:ext cx="3733800" cy="27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3923822"/>
            <a:ext cx="3733800" cy="2788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ounded Rectangle 29"/>
          <p:cNvSpPr/>
          <p:nvPr/>
        </p:nvSpPr>
        <p:spPr>
          <a:xfrm>
            <a:off x="7010400" y="2362200"/>
            <a:ext cx="1219200" cy="304800"/>
          </a:xfrm>
          <a:prstGeom prst="roundRect">
            <a:avLst/>
          </a:prstGeom>
          <a:solidFill>
            <a:srgbClr val="FFC000">
              <a:alpha val="21961"/>
            </a:srgbClr>
          </a:solidFill>
          <a:ln>
            <a:solidFill>
              <a:srgbClr val="BE76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09600" y="480060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BE760C"/>
                </a:solidFill>
                <a:latin typeface="+mj-lt"/>
              </a:rPr>
              <a:t>Generating </a:t>
            </a:r>
          </a:p>
          <a:p>
            <a:pPr algn="ctr"/>
            <a:r>
              <a:rPr lang="en-US" sz="2400" b="1" dirty="0" smtClean="0">
                <a:solidFill>
                  <a:srgbClr val="BE760C"/>
                </a:solidFill>
                <a:latin typeface="+mj-lt"/>
              </a:rPr>
              <a:t>DO parameters</a:t>
            </a:r>
          </a:p>
          <a:p>
            <a:endParaRPr lang="en-US" sz="2400" b="1" dirty="0" smtClean="0">
              <a:solidFill>
                <a:srgbClr val="BE760C"/>
              </a:solidFill>
              <a:latin typeface="+mj-lt"/>
            </a:endParaRPr>
          </a:p>
          <a:p>
            <a:endParaRPr lang="en-US" sz="2400" b="1" dirty="0">
              <a:solidFill>
                <a:srgbClr val="BE760C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1000" y="50292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2007 – 2011 data</a:t>
            </a:r>
            <a:endParaRPr lang="en-US" sz="2400" b="1" dirty="0"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24000" y="50292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2014 Data</a:t>
            </a:r>
            <a:endParaRPr lang="en-US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D67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D67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D672"/>
                                      </p:to>
                                    </p:animClr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D67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ED672"/>
                                      </p:to>
                                    </p:animClr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ED672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30" grpId="0" animBg="1"/>
      <p:bldP spid="31" grpId="0"/>
      <p:bldP spid="32" grpId="0"/>
      <p:bldP spid="32" grpId="1"/>
      <p:bldP spid="33" grpId="0"/>
      <p:bldP spid="3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457200" y="1612392"/>
            <a:ext cx="4800600" cy="43891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2014 Field Season</a:t>
            </a:r>
          </a:p>
          <a:p>
            <a:pPr lvl="1"/>
            <a:r>
              <a:rPr lang="en-US" dirty="0" smtClean="0"/>
              <a:t>Belleville, Markland, </a:t>
            </a:r>
            <a:r>
              <a:rPr lang="en-US" dirty="0" err="1" smtClean="0"/>
              <a:t>McAlpine</a:t>
            </a:r>
            <a:r>
              <a:rPr lang="en-US" dirty="0" smtClean="0"/>
              <a:t>, Olmsted</a:t>
            </a:r>
          </a:p>
          <a:p>
            <a:pPr lvl="1"/>
            <a:r>
              <a:rPr lang="en-US" dirty="0" smtClean="0"/>
              <a:t>Sep-Oct</a:t>
            </a:r>
          </a:p>
          <a:p>
            <a:r>
              <a:rPr lang="en-US" dirty="0" smtClean="0"/>
              <a:t>2015 Field Season</a:t>
            </a:r>
          </a:p>
          <a:p>
            <a:pPr lvl="1"/>
            <a:r>
              <a:rPr lang="en-US" dirty="0" smtClean="0"/>
              <a:t>Montgomery, Racine, J.T. Myers</a:t>
            </a:r>
          </a:p>
          <a:p>
            <a:pPr lvl="1"/>
            <a:r>
              <a:rPr lang="en-US" dirty="0" smtClean="0"/>
              <a:t>Jun – Oct</a:t>
            </a:r>
          </a:p>
          <a:p>
            <a:r>
              <a:rPr lang="en-US" dirty="0" smtClean="0"/>
              <a:t>2016 Field Season</a:t>
            </a:r>
          </a:p>
          <a:p>
            <a:pPr lvl="1"/>
            <a:r>
              <a:rPr lang="en-US" dirty="0" smtClean="0"/>
              <a:t>Willow, Greenup, </a:t>
            </a:r>
            <a:r>
              <a:rPr lang="en-US" dirty="0" err="1" smtClean="0"/>
              <a:t>Cannelton</a:t>
            </a:r>
            <a:endParaRPr lang="en-US" dirty="0" smtClean="0"/>
          </a:p>
          <a:p>
            <a:pPr lvl="1"/>
            <a:r>
              <a:rPr lang="en-US" dirty="0" smtClean="0"/>
              <a:t>Jun - Oct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914400"/>
            <a:ext cx="2190997" cy="248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Nutrients (TN, TKN, TP)</a:t>
            </a:r>
            <a:endParaRPr lang="en-US" sz="16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1607264"/>
            <a:ext cx="2353294" cy="248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Algal Growth (</a:t>
            </a:r>
            <a:r>
              <a:rPr lang="en-US" sz="1600" dirty="0" err="1" smtClean="0">
                <a:latin typeface="+mj-lt"/>
              </a:rPr>
              <a:t>Chl</a:t>
            </a:r>
            <a:r>
              <a:rPr lang="en-US" sz="1600" dirty="0" smtClean="0">
                <a:latin typeface="+mj-lt"/>
              </a:rPr>
              <a:t>-a, </a:t>
            </a:r>
            <a:r>
              <a:rPr lang="en-US" sz="1600" dirty="0" err="1" smtClean="0">
                <a:latin typeface="+mj-lt"/>
              </a:rPr>
              <a:t>TChl</a:t>
            </a:r>
            <a:r>
              <a:rPr lang="en-US" sz="1600" dirty="0" smtClean="0">
                <a:latin typeface="+mj-lt"/>
              </a:rPr>
              <a:t>)</a:t>
            </a:r>
            <a:endParaRPr lang="en-US" sz="16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400" y="2340885"/>
            <a:ext cx="2921330" cy="248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Dissolved Oxygen (min, </a:t>
            </a:r>
            <a:r>
              <a:rPr lang="en-US" sz="1600" dirty="0" err="1" smtClean="0">
                <a:latin typeface="+mj-lt"/>
              </a:rPr>
              <a:t>Stds</a:t>
            </a:r>
            <a:r>
              <a:rPr lang="en-US" sz="1600" dirty="0" smtClean="0">
                <a:latin typeface="+mj-lt"/>
              </a:rPr>
              <a:t>, </a:t>
            </a:r>
            <a:r>
              <a:rPr lang="el-GR" sz="1600" dirty="0" smtClean="0">
                <a:ea typeface="DFKai-SB"/>
              </a:rPr>
              <a:t>Δ</a:t>
            </a:r>
            <a:r>
              <a:rPr lang="en-US" sz="1600" dirty="0" smtClean="0">
                <a:latin typeface="+mj-lt"/>
                <a:ea typeface="DFKai-SB"/>
              </a:rPr>
              <a:t>)</a:t>
            </a:r>
            <a:endParaRPr lang="en-US" sz="16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400" y="3033748"/>
            <a:ext cx="2434442" cy="248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j-lt"/>
              </a:rPr>
              <a:t>Biology (macros, </a:t>
            </a:r>
            <a:r>
              <a:rPr lang="en-US" sz="1600" dirty="0" err="1" smtClean="0">
                <a:latin typeface="+mj-lt"/>
              </a:rPr>
              <a:t>ORMIn</a:t>
            </a:r>
            <a:r>
              <a:rPr lang="en-US" sz="1600" dirty="0" smtClean="0">
                <a:latin typeface="+mj-lt"/>
              </a:rPr>
              <a:t>)</a:t>
            </a:r>
            <a:endParaRPr lang="en-US" sz="1600" dirty="0">
              <a:latin typeface="+mj-lt"/>
            </a:endParaRPr>
          </a:p>
        </p:txBody>
      </p:sp>
      <p:sp>
        <p:nvSpPr>
          <p:cNvPr id="11" name="Curved Down Arrow 10"/>
          <p:cNvSpPr/>
          <p:nvPr/>
        </p:nvSpPr>
        <p:spPr>
          <a:xfrm rot="5400000">
            <a:off x="7002537" y="1779217"/>
            <a:ext cx="2404645" cy="811481"/>
          </a:xfrm>
          <a:prstGeom prst="curvedDownArrow">
            <a:avLst>
              <a:gd name="adj1" fmla="val 25000"/>
              <a:gd name="adj2" fmla="val 49440"/>
              <a:gd name="adj3" fmla="val 2611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6541325" y="1227175"/>
            <a:ext cx="162296" cy="36681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3" name="Down Arrow 12"/>
          <p:cNvSpPr/>
          <p:nvPr/>
        </p:nvSpPr>
        <p:spPr>
          <a:xfrm>
            <a:off x="6541325" y="1960796"/>
            <a:ext cx="162296" cy="36681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4" name="Down Arrow 13"/>
          <p:cNvSpPr/>
          <p:nvPr/>
        </p:nvSpPr>
        <p:spPr>
          <a:xfrm>
            <a:off x="6541325" y="2694416"/>
            <a:ext cx="162296" cy="3668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30" name="Rounded Rectangle 29"/>
          <p:cNvSpPr/>
          <p:nvPr/>
        </p:nvSpPr>
        <p:spPr>
          <a:xfrm>
            <a:off x="7010400" y="2362200"/>
            <a:ext cx="1219200" cy="304800"/>
          </a:xfrm>
          <a:prstGeom prst="roundRect">
            <a:avLst/>
          </a:prstGeom>
          <a:solidFill>
            <a:srgbClr val="FFC000">
              <a:alpha val="21961"/>
            </a:srgbClr>
          </a:solidFill>
          <a:ln>
            <a:solidFill>
              <a:srgbClr val="BE760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Analyze data to show linkages in the conceptual model</a:t>
            </a:r>
          </a:p>
          <a:p>
            <a:r>
              <a:rPr lang="en-US" dirty="0" smtClean="0"/>
              <a:t>Determine if data is sufficient</a:t>
            </a:r>
          </a:p>
          <a:p>
            <a:r>
              <a:rPr lang="en-US" dirty="0" smtClean="0"/>
              <a:t>Analyze nutrient/macroinvertebrate data to determine break points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22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New Approach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1701225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Nutrients (TN, TKN, TP)</a:t>
            </a:r>
            <a:endParaRPr lang="en-US" sz="32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2996625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Algal Growth (</a:t>
            </a:r>
            <a:r>
              <a:rPr lang="en-US" sz="3200" dirty="0" err="1" smtClean="0">
                <a:latin typeface="+mj-lt"/>
              </a:rPr>
              <a:t>Chl</a:t>
            </a:r>
            <a:r>
              <a:rPr lang="en-US" sz="3200" dirty="0" smtClean="0">
                <a:latin typeface="+mj-lt"/>
              </a:rPr>
              <a:t>-a, </a:t>
            </a:r>
            <a:r>
              <a:rPr lang="en-US" sz="3200" dirty="0" err="1" smtClean="0">
                <a:latin typeface="+mj-lt"/>
              </a:rPr>
              <a:t>TChl</a:t>
            </a:r>
            <a:r>
              <a:rPr lang="en-US" sz="3200" dirty="0" smtClean="0">
                <a:latin typeface="+mj-lt"/>
              </a:rPr>
              <a:t>)</a:t>
            </a:r>
            <a:endParaRPr lang="en-US" sz="32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" y="4368225"/>
            <a:ext cx="548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Dissolved Oxygen (min, </a:t>
            </a:r>
            <a:r>
              <a:rPr lang="en-US" sz="3200" dirty="0" err="1" smtClean="0">
                <a:latin typeface="+mj-lt"/>
              </a:rPr>
              <a:t>Stds</a:t>
            </a:r>
            <a:r>
              <a:rPr lang="en-US" sz="3200" dirty="0" smtClean="0">
                <a:latin typeface="+mj-lt"/>
              </a:rPr>
              <a:t>, </a:t>
            </a:r>
            <a:r>
              <a:rPr lang="el-GR" sz="3200" dirty="0" smtClean="0">
                <a:ea typeface="DFKai-SB"/>
              </a:rPr>
              <a:t>Δ</a:t>
            </a:r>
            <a:r>
              <a:rPr lang="en-US" sz="3200" dirty="0" smtClean="0">
                <a:latin typeface="+mj-lt"/>
                <a:ea typeface="DFKai-SB"/>
              </a:rPr>
              <a:t>)</a:t>
            </a:r>
            <a:endParaRPr lang="en-US" sz="32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5663625"/>
            <a:ext cx="457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+mj-lt"/>
              </a:rPr>
              <a:t>Biology (macros, </a:t>
            </a:r>
            <a:r>
              <a:rPr lang="en-US" sz="3200" dirty="0" err="1" smtClean="0">
                <a:latin typeface="+mj-lt"/>
              </a:rPr>
              <a:t>ORMIn</a:t>
            </a:r>
            <a:r>
              <a:rPr lang="en-US" sz="3200" dirty="0" smtClean="0">
                <a:latin typeface="+mj-lt"/>
              </a:rPr>
              <a:t>)</a:t>
            </a:r>
            <a:endParaRPr lang="en-US" sz="3200" dirty="0">
              <a:latin typeface="+mj-lt"/>
            </a:endParaRPr>
          </a:p>
        </p:txBody>
      </p:sp>
      <p:sp>
        <p:nvSpPr>
          <p:cNvPr id="11" name="Curved Down Arrow 10"/>
          <p:cNvSpPr/>
          <p:nvPr/>
        </p:nvSpPr>
        <p:spPr>
          <a:xfrm rot="5400000">
            <a:off x="3352800" y="3352800"/>
            <a:ext cx="4495800" cy="1447800"/>
          </a:xfrm>
          <a:prstGeom prst="curvedDownArrow">
            <a:avLst>
              <a:gd name="adj1" fmla="val 25000"/>
              <a:gd name="adj2" fmla="val 49440"/>
              <a:gd name="adj3" fmla="val 261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1447800" y="2286000"/>
            <a:ext cx="3048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1447800" y="3657600"/>
            <a:ext cx="3048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1447800" y="5029200"/>
            <a:ext cx="304800" cy="685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324600" y="2895600"/>
            <a:ext cx="3276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 smtClean="0">
              <a:latin typeface="+mj-lt"/>
            </a:endParaRPr>
          </a:p>
          <a:p>
            <a:r>
              <a:rPr lang="en-US" sz="2600" b="1" dirty="0" smtClean="0">
                <a:latin typeface="+mj-lt"/>
              </a:rPr>
              <a:t>Establish Criterion</a:t>
            </a:r>
          </a:p>
          <a:p>
            <a:r>
              <a:rPr lang="en-US" b="1" dirty="0" smtClean="0">
                <a:latin typeface="+mj-lt"/>
              </a:rPr>
              <a:t>Breakpoint Analysis</a:t>
            </a:r>
          </a:p>
          <a:p>
            <a:r>
              <a:rPr lang="en-US" b="1" dirty="0" smtClean="0">
                <a:latin typeface="+mj-lt"/>
              </a:rPr>
              <a:t>                or</a:t>
            </a:r>
          </a:p>
          <a:p>
            <a:r>
              <a:rPr lang="en-US" b="1" dirty="0" smtClean="0">
                <a:latin typeface="+mj-lt"/>
              </a:rPr>
              <a:t>Bayesian Hierarchical Model</a:t>
            </a:r>
            <a:endParaRPr lang="en-US" b="1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7400" y="2438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Linear Regression/Correlation</a:t>
            </a:r>
            <a:endParaRPr lang="en-US" b="1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57400" y="3733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Non-linear Regression/CART</a:t>
            </a:r>
            <a:endParaRPr lang="en-US" b="1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7400" y="5193268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Linear Regression/CART/</a:t>
            </a:r>
            <a:r>
              <a:rPr lang="en-US" b="1" dirty="0" err="1" smtClean="0">
                <a:latin typeface="+mj-lt"/>
              </a:rPr>
              <a:t>Boxplots</a:t>
            </a:r>
            <a:endParaRPr lang="en-US" b="1" dirty="0">
              <a:latin typeface="+mj-lt"/>
            </a:endParaRPr>
          </a:p>
        </p:txBody>
      </p:sp>
      <p:pic>
        <p:nvPicPr>
          <p:cNvPr id="19" name="Picture 3" descr="Z:\Nutrient Criteria\Nutrient Conceptual Model Fu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133600"/>
            <a:ext cx="3730625" cy="355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1" animBg="1"/>
      <p:bldP spid="11" grpId="2" animBg="1"/>
      <p:bldP spid="12" grpId="0" animBg="1"/>
      <p:bldP spid="13" grpId="0" animBg="1"/>
      <p:bldP spid="14" grpId="0" animBg="1"/>
      <p:bldP spid="15" grpId="1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57800" y="2615512"/>
            <a:ext cx="3968457" cy="127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76200" y="1447800"/>
            <a:ext cx="54102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Nutrient Program –  Paired data collections </a:t>
            </a:r>
          </a:p>
          <a:p>
            <a:pPr lvl="1"/>
            <a:r>
              <a:rPr lang="en-US" dirty="0" smtClean="0"/>
              <a:t>nutrients, </a:t>
            </a:r>
            <a:r>
              <a:rPr lang="en-US" dirty="0" err="1" smtClean="0"/>
              <a:t>planktonic</a:t>
            </a:r>
            <a:r>
              <a:rPr lang="en-US" dirty="0" smtClean="0"/>
              <a:t> algae &amp; </a:t>
            </a:r>
            <a:r>
              <a:rPr lang="en-US" dirty="0" err="1" smtClean="0"/>
              <a:t>chl</a:t>
            </a:r>
            <a:r>
              <a:rPr lang="en-US" dirty="0" smtClean="0"/>
              <a:t>-a</a:t>
            </a:r>
          </a:p>
          <a:p>
            <a:pPr lvl="1"/>
            <a:r>
              <a:rPr lang="en-US" dirty="0" smtClean="0"/>
              <a:t>failed to develop a cause and effect relationship</a:t>
            </a:r>
          </a:p>
          <a:p>
            <a:r>
              <a:rPr lang="en-US" dirty="0" err="1" smtClean="0"/>
              <a:t>ORMIn</a:t>
            </a:r>
            <a:endParaRPr lang="en-US" dirty="0" smtClean="0"/>
          </a:p>
          <a:p>
            <a:pPr lvl="1"/>
            <a:r>
              <a:rPr lang="en-US" dirty="0" smtClean="0"/>
              <a:t>Metrics varied with habitat and showed responsiveness to nutrients</a:t>
            </a:r>
          </a:p>
          <a:p>
            <a:r>
              <a:rPr lang="en-US" dirty="0" smtClean="0"/>
              <a:t>Missing Piece = Continuous DO</a:t>
            </a:r>
          </a:p>
          <a:p>
            <a:pPr lvl="1"/>
            <a:r>
              <a:rPr lang="en-US" dirty="0" smtClean="0"/>
              <a:t>Determine min and daily change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91200" y="5689937"/>
            <a:ext cx="3276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</a:rPr>
              <a:t>ORSANCO’s conceptual approach to nutrient criteria development modified from Qian &amp; Miltner (2014, in prep)</a:t>
            </a:r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46700" y="4004601"/>
            <a:ext cx="3797300" cy="1710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2900" y="1268703"/>
            <a:ext cx="3797300" cy="132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 Knowledge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1981200" y="1273592"/>
            <a:ext cx="6858000" cy="5457120"/>
            <a:chOff x="1981200" y="1273592"/>
            <a:chExt cx="6858000" cy="5457120"/>
          </a:xfrm>
        </p:grpSpPr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81200" y="4850940"/>
              <a:ext cx="2902800" cy="18797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660522" y="1273592"/>
              <a:ext cx="3178678" cy="23840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58674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Filling the Gap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12392"/>
            <a:ext cx="5181600" cy="486460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Goal – minimum 2yr study</a:t>
            </a:r>
          </a:p>
          <a:p>
            <a:pPr lvl="1"/>
            <a:r>
              <a:rPr lang="en-US" dirty="0" smtClean="0"/>
              <a:t>Obtain standardized, paired samples of </a:t>
            </a:r>
            <a:r>
              <a:rPr lang="en-US" dirty="0" err="1" smtClean="0"/>
              <a:t>sestonic</a:t>
            </a:r>
            <a:r>
              <a:rPr lang="en-US" dirty="0" smtClean="0"/>
              <a:t> nutrients, </a:t>
            </a:r>
            <a:r>
              <a:rPr lang="en-US" dirty="0" err="1" smtClean="0"/>
              <a:t>chl</a:t>
            </a:r>
            <a:r>
              <a:rPr lang="en-US" dirty="0" smtClean="0"/>
              <a:t>-a, DO, &amp; macros</a:t>
            </a:r>
          </a:p>
          <a:p>
            <a:r>
              <a:rPr lang="en-US" dirty="0" smtClean="0"/>
              <a:t>Purchased 60 HOBO DO Loggers</a:t>
            </a:r>
          </a:p>
          <a:p>
            <a:pPr lvl="1"/>
            <a:r>
              <a:rPr lang="en-US" dirty="0" smtClean="0"/>
              <a:t>Louisville USACE covered macro analytical in 4 pools – offset cost</a:t>
            </a:r>
          </a:p>
          <a:p>
            <a:r>
              <a:rPr lang="en-US" dirty="0" smtClean="0"/>
              <a:t>Placed in 3’ at each Macro site </a:t>
            </a:r>
            <a:r>
              <a:rPr lang="en-US" dirty="0" smtClean="0"/>
              <a:t>(150)</a:t>
            </a:r>
            <a:endParaRPr lang="en-US" dirty="0" smtClean="0"/>
          </a:p>
          <a:p>
            <a:pPr lvl="1"/>
            <a:r>
              <a:rPr lang="en-US" dirty="0" smtClean="0"/>
              <a:t>Calibrated </a:t>
            </a:r>
            <a:r>
              <a:rPr lang="en-US" dirty="0" smtClean="0"/>
              <a:t>with in situ DO readings</a:t>
            </a:r>
          </a:p>
          <a:p>
            <a:r>
              <a:rPr lang="en-US" dirty="0" smtClean="0"/>
              <a:t>Grab samples obtained at set, mid summer and retrieval dates</a:t>
            </a:r>
          </a:p>
          <a:p>
            <a:pPr lvl="1"/>
            <a:r>
              <a:rPr lang="en-US" dirty="0" err="1" smtClean="0"/>
              <a:t>Chl</a:t>
            </a:r>
            <a:r>
              <a:rPr lang="en-US" dirty="0" smtClean="0"/>
              <a:t>-a, NH4, N-N, TKN, TP</a:t>
            </a:r>
          </a:p>
          <a:p>
            <a:endParaRPr lang="en-US" dirty="0"/>
          </a:p>
        </p:txBody>
      </p:sp>
      <p:pic>
        <p:nvPicPr>
          <p:cNvPr id="4" name="Picture 3" descr="\\orsanco57\biopics\Biopics\2014\DRA\IMG_349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4384861"/>
            <a:ext cx="4682561" cy="2632568"/>
          </a:xfrm>
          <a:prstGeom prst="rect">
            <a:avLst/>
          </a:prstGeom>
          <a:noFill/>
        </p:spPr>
      </p:pic>
      <p:pic>
        <p:nvPicPr>
          <p:cNvPr id="4098" name="Picture 2" descr="B:\2014\DRA\IMG_3498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/>
          <a:stretch>
            <a:fillRect/>
          </a:stretch>
        </p:blipFill>
        <p:spPr bwMode="auto">
          <a:xfrm>
            <a:off x="5410200" y="1143000"/>
            <a:ext cx="3393831" cy="5294376"/>
          </a:xfrm>
          <a:prstGeom prst="rect">
            <a:avLst/>
          </a:prstGeom>
          <a:noFill/>
        </p:spPr>
      </p:pic>
      <p:pic>
        <p:nvPicPr>
          <p:cNvPr id="4100" name="Picture 4" descr="B:\2014\2S\Oct2014 0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1524000"/>
            <a:ext cx="3276600" cy="4914900"/>
          </a:xfrm>
          <a:prstGeom prst="rect">
            <a:avLst/>
          </a:prstGeom>
          <a:noFill/>
        </p:spPr>
      </p:pic>
      <p:pic>
        <p:nvPicPr>
          <p:cNvPr id="4101" name="Picture 5" descr="B:\2014\DRA\IMG_3508.JPG"/>
          <p:cNvPicPr>
            <a:picLocks noChangeAspect="1" noChangeArrowheads="1"/>
          </p:cNvPicPr>
          <p:nvPr/>
        </p:nvPicPr>
        <p:blipFill>
          <a:blip r:embed="rId5" cstate="print"/>
          <a:srcRect b="-2032"/>
          <a:stretch>
            <a:fillRect/>
          </a:stretch>
        </p:blipFill>
        <p:spPr bwMode="auto">
          <a:xfrm>
            <a:off x="5151120" y="2209800"/>
            <a:ext cx="3840480" cy="3491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3557" y="2114618"/>
            <a:ext cx="5922817" cy="309238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64228"/>
            <a:ext cx="7239000" cy="5593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84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Addressing Complications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 r="15778"/>
          <a:stretch>
            <a:fillRect/>
          </a:stretch>
        </p:blipFill>
        <p:spPr bwMode="auto">
          <a:xfrm>
            <a:off x="304800" y="1828800"/>
            <a:ext cx="8305800" cy="4014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Straight Connector 5"/>
          <p:cNvCxnSpPr/>
          <p:nvPr/>
        </p:nvCxnSpPr>
        <p:spPr>
          <a:xfrm>
            <a:off x="1564341" y="2133600"/>
            <a:ext cx="0" cy="3429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795247" y="2120153"/>
            <a:ext cx="0" cy="349175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276600" y="2133600"/>
            <a:ext cx="1371600" cy="3048000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66800" y="6096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Deployed</a:t>
            </a:r>
            <a:endParaRPr lang="en-US" b="1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24600" y="6096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Retrieved</a:t>
            </a:r>
            <a:endParaRPr lang="en-US" b="1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76600" y="515516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Above Water</a:t>
            </a:r>
            <a:endParaRPr lang="en-US" b="1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57800" y="51551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+mj-lt"/>
              </a:rPr>
              <a:t>Sedimentation</a:t>
            </a:r>
            <a:endParaRPr lang="en-US" b="1" dirty="0"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81150" y="2895600"/>
            <a:ext cx="1676400" cy="990600"/>
          </a:xfrm>
          <a:prstGeom prst="rect">
            <a:avLst/>
          </a:prstGeom>
          <a:solidFill>
            <a:srgbClr val="00B05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667250" y="2895600"/>
            <a:ext cx="838200" cy="990600"/>
          </a:xfrm>
          <a:prstGeom prst="rect">
            <a:avLst/>
          </a:prstGeom>
          <a:solidFill>
            <a:srgbClr val="00B05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86400" y="3429000"/>
            <a:ext cx="1295400" cy="17526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pic>
        <p:nvPicPr>
          <p:cNvPr id="14" name="Picture 5" descr="\\Orsanco57\biopics\Biopics\2014\2S\Aug-Sept 2014 0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5300" y="2449800"/>
            <a:ext cx="8305800" cy="34169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7" grpId="0"/>
      <p:bldP spid="18" grpId="0"/>
      <p:bldP spid="19" grpId="0"/>
      <p:bldP spid="19" grpId="1"/>
      <p:bldP spid="20" grpId="0"/>
      <p:bldP spid="20" grpId="1"/>
      <p:bldP spid="21" grpId="0" animBg="1"/>
      <p:bldP spid="22" grpId="0" animBg="1"/>
      <p:bldP spid="9" grpId="0" animBg="1"/>
      <p:bldP spid="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t="265" r="10552" b="2625"/>
          <a:stretch>
            <a:fillRect/>
          </a:stretch>
        </p:blipFill>
        <p:spPr bwMode="auto">
          <a:xfrm>
            <a:off x="0" y="1427049"/>
            <a:ext cx="9144000" cy="4516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Critical DO period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" y="5867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Deployed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848600" y="59436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Retrieved</a:t>
            </a:r>
            <a:endParaRPr lang="en-US" b="1" dirty="0"/>
          </a:p>
        </p:txBody>
      </p:sp>
      <p:sp>
        <p:nvSpPr>
          <p:cNvPr id="21" name="Rectangle 20"/>
          <p:cNvSpPr/>
          <p:nvPr/>
        </p:nvSpPr>
        <p:spPr>
          <a:xfrm>
            <a:off x="3124200" y="2819400"/>
            <a:ext cx="2971800" cy="1600200"/>
          </a:xfrm>
          <a:prstGeom prst="rect">
            <a:avLst/>
          </a:prstGeom>
          <a:solidFill>
            <a:srgbClr val="00B050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27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t="265" r="10026" b="2625"/>
          <a:stretch>
            <a:fillRect/>
          </a:stretch>
        </p:blipFill>
        <p:spPr bwMode="auto">
          <a:xfrm>
            <a:off x="-11509" y="1524000"/>
            <a:ext cx="915550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Fluctuations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63991" y="4373544"/>
            <a:ext cx="8153400" cy="0"/>
          </a:xfrm>
          <a:prstGeom prst="line">
            <a:avLst/>
          </a:prstGeom>
          <a:ln w="15875">
            <a:solidFill>
              <a:srgbClr val="FF0000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pSp>
        <p:nvGrpSpPr>
          <p:cNvPr id="9" name="Group 8"/>
          <p:cNvGrpSpPr/>
          <p:nvPr/>
        </p:nvGrpSpPr>
        <p:grpSpPr>
          <a:xfrm>
            <a:off x="3150160" y="5171552"/>
            <a:ext cx="533400" cy="327880"/>
            <a:chOff x="6161628" y="4929920"/>
            <a:chExt cx="533400" cy="327880"/>
          </a:xfrm>
        </p:grpSpPr>
        <p:sp>
          <p:nvSpPr>
            <p:cNvPr id="7" name="TextBox 6"/>
            <p:cNvSpPr txBox="1"/>
            <p:nvPr/>
          </p:nvSpPr>
          <p:spPr>
            <a:xfrm>
              <a:off x="6161628" y="4980801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7/28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8" name="Flowchart: Connector 7"/>
            <p:cNvSpPr/>
            <p:nvPr/>
          </p:nvSpPr>
          <p:spPr>
            <a:xfrm>
              <a:off x="6392145" y="4929920"/>
              <a:ext cx="45719" cy="45719"/>
            </a:xfrm>
            <a:prstGeom prst="flowChartConnector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411496" y="5811296"/>
            <a:ext cx="533400" cy="327880"/>
            <a:chOff x="6161628" y="4929920"/>
            <a:chExt cx="533400" cy="327880"/>
          </a:xfrm>
        </p:grpSpPr>
        <p:sp>
          <p:nvSpPr>
            <p:cNvPr id="12" name="TextBox 11"/>
            <p:cNvSpPr txBox="1"/>
            <p:nvPr/>
          </p:nvSpPr>
          <p:spPr>
            <a:xfrm>
              <a:off x="6161628" y="4980801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8</a:t>
              </a:r>
              <a:r>
                <a:rPr lang="en-US" sz="1200" dirty="0" smtClean="0">
                  <a:solidFill>
                    <a:srgbClr val="FF0000"/>
                  </a:solidFill>
                </a:rPr>
                <a:t>/23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3" name="Flowchart: Connector 12"/>
            <p:cNvSpPr/>
            <p:nvPr/>
          </p:nvSpPr>
          <p:spPr>
            <a:xfrm>
              <a:off x="6392145" y="4929920"/>
              <a:ext cx="45719" cy="45719"/>
            </a:xfrm>
            <a:prstGeom prst="flowChartConnector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269792" y="5821344"/>
            <a:ext cx="533400" cy="327880"/>
            <a:chOff x="6161628" y="4929920"/>
            <a:chExt cx="533400" cy="327880"/>
          </a:xfrm>
        </p:grpSpPr>
        <p:sp>
          <p:nvSpPr>
            <p:cNvPr id="15" name="TextBox 14"/>
            <p:cNvSpPr txBox="1"/>
            <p:nvPr/>
          </p:nvSpPr>
          <p:spPr>
            <a:xfrm>
              <a:off x="6161628" y="4980801"/>
              <a:ext cx="533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0000"/>
                  </a:solidFill>
                </a:rPr>
                <a:t>8</a:t>
              </a:r>
              <a:r>
                <a:rPr lang="en-US" sz="1200" dirty="0" smtClean="0">
                  <a:solidFill>
                    <a:srgbClr val="FF0000"/>
                  </a:solidFill>
                </a:rPr>
                <a:t>/28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6" name="Flowchart: Connector 15"/>
            <p:cNvSpPr/>
            <p:nvPr/>
          </p:nvSpPr>
          <p:spPr>
            <a:xfrm>
              <a:off x="6392145" y="4929920"/>
              <a:ext cx="45719" cy="45719"/>
            </a:xfrm>
            <a:prstGeom prst="flowChartConnector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280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Sag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1421" r="11604" b="2625"/>
          <a:stretch>
            <a:fillRect/>
          </a:stretch>
        </p:blipFill>
        <p:spPr bwMode="auto">
          <a:xfrm>
            <a:off x="0" y="1905000"/>
            <a:ext cx="9072563" cy="4480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Connector 4"/>
          <p:cNvCxnSpPr/>
          <p:nvPr/>
        </p:nvCxnSpPr>
        <p:spPr>
          <a:xfrm>
            <a:off x="685800" y="3850192"/>
            <a:ext cx="8153400" cy="0"/>
          </a:xfrm>
          <a:prstGeom prst="line">
            <a:avLst/>
          </a:prstGeom>
          <a:ln w="15875">
            <a:solidFill>
              <a:srgbClr val="FF0000"/>
            </a:solidFill>
            <a:prstDash val="sys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4572000" y="3850192"/>
            <a:ext cx="1752600" cy="1447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ysClr val="window" lastClr="FFFFFF"/>
      </a:lt1>
      <a:dk2>
        <a:srgbClr val="7385A9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66A7B8"/>
      </a:accent6>
      <a:hlink>
        <a:srgbClr val="527D55"/>
      </a:hlink>
      <a:folHlink>
        <a:srgbClr val="CE686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3792</TotalTime>
  <Words>370</Words>
  <Application>Microsoft Office PowerPoint</Application>
  <PresentationFormat>On-screen Show (4:3)</PresentationFormat>
  <Paragraphs>80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DFKai-SB</vt:lpstr>
      <vt:lpstr>Calibri</vt:lpstr>
      <vt:lpstr>Constantia</vt:lpstr>
      <vt:lpstr>Wingdings 2</vt:lpstr>
      <vt:lpstr>Flow</vt:lpstr>
      <vt:lpstr>Nutrient Criteria Development  A New Approach</vt:lpstr>
      <vt:lpstr>A New Approach</vt:lpstr>
      <vt:lpstr>Prior Knowledge</vt:lpstr>
      <vt:lpstr>Filling the Gap</vt:lpstr>
      <vt:lpstr>PowerPoint Presentation</vt:lpstr>
      <vt:lpstr>Addressing Complications</vt:lpstr>
      <vt:lpstr>Critical DO period</vt:lpstr>
      <vt:lpstr>DO Fluctuations</vt:lpstr>
      <vt:lpstr>DO Sag</vt:lpstr>
      <vt:lpstr>Current Status</vt:lpstr>
      <vt:lpstr>Current Status</vt:lpstr>
      <vt:lpstr>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Biological &amp; Water Quality</dc:title>
  <dc:creator>rargo</dc:creator>
  <cp:lastModifiedBy>Greg Youngstrom</cp:lastModifiedBy>
  <cp:revision>114</cp:revision>
  <cp:lastPrinted>2016-10-03T18:19:31Z</cp:lastPrinted>
  <dcterms:created xsi:type="dcterms:W3CDTF">2014-01-16T14:59:34Z</dcterms:created>
  <dcterms:modified xsi:type="dcterms:W3CDTF">2016-10-03T19:21:28Z</dcterms:modified>
</cp:coreProperties>
</file>