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3" r:id="rId3"/>
    <p:sldId id="274" r:id="rId4"/>
    <p:sldId id="275" r:id="rId5"/>
    <p:sldId id="280" r:id="rId6"/>
    <p:sldId id="276" r:id="rId7"/>
    <p:sldId id="277" r:id="rId8"/>
    <p:sldId id="278" r:id="rId9"/>
    <p:sldId id="279" r:id="rId10"/>
    <p:sldId id="284" r:id="rId11"/>
    <p:sldId id="282" r:id="rId12"/>
    <p:sldId id="283" r:id="rId13"/>
    <p:sldId id="285" r:id="rId14"/>
    <p:sldId id="286" r:id="rId15"/>
    <p:sldId id="287" r:id="rId16"/>
    <p:sldId id="288" r:id="rId17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2329" cy="462120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173" y="0"/>
            <a:ext cx="3012329" cy="462120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8773DD98-5AD0-45D6-88F1-96515D6A71C3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378"/>
            <a:ext cx="3012329" cy="462120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173" y="8772378"/>
            <a:ext cx="3012329" cy="462120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48005597-3521-4A87-8717-1660D95C90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2813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23D39-71C2-4CD7-916E-FFF946EC4F83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387850"/>
            <a:ext cx="5559425" cy="4156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54242-34AF-4871-9482-BEB03C4D7A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066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8AEAD2-5377-4107-B723-74BDABE34D7F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5627B2-0077-463A-890E-687FC54862B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microsoft.com/office/2007/relationships/hdphoto" Target="../media/hdphoto1.wdp"/><Relationship Id="rId12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lrl.usace.army.mil/Home.asp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3349"/>
            <a:ext cx="7772400" cy="25336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Markland Hydropower Water Quality Monitoring Plan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4267200"/>
            <a:ext cx="4191000" cy="1752600"/>
          </a:xfrm>
        </p:spPr>
        <p:txBody>
          <a:bodyPr>
            <a:noAutofit/>
          </a:bodyPr>
          <a:lstStyle/>
          <a:p>
            <a:pPr algn="r"/>
            <a:endParaRPr lang="en-US" sz="2000" dirty="0" smtClean="0">
              <a:solidFill>
                <a:schemeClr val="tx1"/>
              </a:solidFill>
            </a:endParaRPr>
          </a:p>
          <a:p>
            <a:pPr algn="r"/>
            <a:r>
              <a:rPr lang="en-US" sz="2000" dirty="0" smtClean="0">
                <a:solidFill>
                  <a:schemeClr val="tx1"/>
                </a:solidFill>
              </a:rPr>
              <a:t>Technical Committee Meeting</a:t>
            </a:r>
          </a:p>
          <a:p>
            <a:pPr algn="r"/>
            <a:r>
              <a:rPr lang="en-US" sz="2000" dirty="0" smtClean="0"/>
              <a:t>October 4-5, 2016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r"/>
            <a:r>
              <a:rPr lang="en-US" sz="2000" dirty="0" smtClean="0">
                <a:solidFill>
                  <a:schemeClr val="tx1"/>
                </a:solidFill>
              </a:rPr>
              <a:t>Agenda Item XX</a:t>
            </a:r>
            <a:endParaRPr lang="en-US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27285"/>
            <a:ext cx="4343400" cy="3373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>
              <a:buAutoNum type="arabicPeriod" startAt="3"/>
            </a:pPr>
            <a:r>
              <a:rPr lang="en-US" sz="3600" dirty="0" smtClean="0"/>
              <a:t>WQ Triggers to Suspend Generation</a:t>
            </a:r>
            <a:br>
              <a:rPr lang="en-US" sz="3600" dirty="0" smtClean="0"/>
            </a:br>
            <a:r>
              <a:rPr lang="en-US" sz="3600" dirty="0" smtClean="0"/>
              <a:t>Scenario #1 – Existing Turbines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Duke Proposal (assumes existing turbine status):</a:t>
            </a:r>
          </a:p>
          <a:p>
            <a:pPr lvl="1"/>
            <a:r>
              <a:rPr lang="en-US" dirty="0" smtClean="0"/>
              <a:t>Suspend generation if :</a:t>
            </a:r>
          </a:p>
          <a:p>
            <a:pPr lvl="2"/>
            <a:r>
              <a:rPr lang="en-US" dirty="0" smtClean="0"/>
              <a:t>One-third of 15 minute readings are below 5.0 mg/L; or</a:t>
            </a:r>
          </a:p>
          <a:p>
            <a:pPr lvl="2"/>
            <a:r>
              <a:rPr lang="en-US" dirty="0" smtClean="0"/>
              <a:t>Two consecutive readings are below 4.0 mg/L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Policy does not detail compliance metrics.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No changes recommended.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102" y="3429000"/>
            <a:ext cx="2369898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Duke Proposal (assumes turbines with aeration):</a:t>
            </a:r>
          </a:p>
          <a:p>
            <a:pPr lvl="1"/>
            <a:r>
              <a:rPr lang="en-US" dirty="0" smtClean="0"/>
              <a:t>Eliminate WQ triggers from compliance requirements provided demonstration study confirms new turbine modifications increase DO by 0.2 mg/L or greater.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Study found passing water thru the dam instead of hydro increased DO by 0.3 mg/L to 0.5 mg/L.</a:t>
            </a:r>
          </a:p>
          <a:p>
            <a:pPr lvl="1"/>
            <a:r>
              <a:rPr lang="en-US" dirty="0" smtClean="0"/>
              <a:t>Policy calls for hydro operation to maintain “full aeration potential of dam during critical conditions”.  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Demonstrate new turbines increase DO by 0.5 mg/L or more.</a:t>
            </a:r>
          </a:p>
          <a:p>
            <a:pPr lvl="1"/>
            <a:r>
              <a:rPr lang="en-US" dirty="0" smtClean="0"/>
              <a:t>Conduct periodic surveys to confirm turbine aeration capacity over life of license.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>
              <a:buAutoNum type="arabicPeriod" startAt="3"/>
            </a:pPr>
            <a:r>
              <a:rPr lang="en-US" sz="3600" dirty="0" smtClean="0"/>
              <a:t>WQ Triggers to Suspend Generation</a:t>
            </a:r>
            <a:br>
              <a:rPr lang="en-US" sz="3600" dirty="0" smtClean="0"/>
            </a:br>
            <a:r>
              <a:rPr lang="en-US" sz="3600" dirty="0" smtClean="0"/>
              <a:t>Scenario #2 – Modified Turbines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Duke Proposal:</a:t>
            </a:r>
          </a:p>
          <a:p>
            <a:pPr lvl="1"/>
            <a:r>
              <a:rPr lang="en-US" dirty="0" smtClean="0"/>
              <a:t>Temporarily override WQ triggers during energy demand emergencies.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Policy calls for hydro operation to maintain “full aeration potential of dam during critical conditions”.</a:t>
            </a:r>
          </a:p>
          <a:p>
            <a:pPr lvl="1"/>
            <a:r>
              <a:rPr lang="en-US" dirty="0" smtClean="0"/>
              <a:t>Circumstances for special exemptions are not detailed in policy.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Request that applicant clarify situations in which energy emergencies may be declared and by what “applicable authorities.”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>
              <a:buAutoNum type="arabicPeriod" startAt="3"/>
            </a:pPr>
            <a:r>
              <a:rPr lang="en-US" sz="3600" dirty="0" smtClean="0"/>
              <a:t>WQ Triggers to Suspend Generation</a:t>
            </a:r>
            <a:br>
              <a:rPr lang="en-US" sz="3600" dirty="0" smtClean="0"/>
            </a:br>
            <a:r>
              <a:rPr lang="en-US" sz="3600" dirty="0" smtClean="0"/>
              <a:t>Scenario #3 – Energy Emergencies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Duke Proposal:</a:t>
            </a:r>
          </a:p>
          <a:p>
            <a:pPr lvl="1"/>
            <a:r>
              <a:rPr lang="en-US" dirty="0" smtClean="0"/>
              <a:t>Temporarily suspend WQ triggers during unusual, persistent adverse water quality events.</a:t>
            </a:r>
          </a:p>
          <a:p>
            <a:pPr lvl="2"/>
            <a:r>
              <a:rPr lang="en-US" dirty="0" smtClean="0"/>
              <a:t>2015 HAB given as an example persistent adverse WQ event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Policy calls for hydro operation to maintain “full aeration potential of dam during critical conditions”.</a:t>
            </a:r>
          </a:p>
          <a:p>
            <a:pPr lvl="1"/>
            <a:r>
              <a:rPr lang="en-US" dirty="0" smtClean="0"/>
              <a:t>Circumstances for special exemptions are not detailed in policy.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Remove provision from plan and maintain WQ triggers in effect during extended low DO periods.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>
              <a:buAutoNum type="arabicPeriod" startAt="3"/>
            </a:pPr>
            <a:r>
              <a:rPr lang="en-US" sz="3600" dirty="0" smtClean="0"/>
              <a:t>WQ Triggers to Suspend Generation</a:t>
            </a:r>
            <a:br>
              <a:rPr lang="en-US" sz="3600" dirty="0" smtClean="0"/>
            </a:br>
            <a:r>
              <a:rPr lang="en-US" sz="3600" dirty="0" smtClean="0"/>
              <a:t>Scenario #4 – Extended Period Events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Staff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Deploy sensors from April 15 thru October 31.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No changes recommended to request to conduct independent accuracy checks.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No changes recommended to proposed compliance metrics.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Demonstrate proposed turbine modifications increase DO by 0.5 mg/L or more; and, Conduct periodic surveys to confirm turbine aeration capacity over life of license.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Request applicant clarify situations in which energy emergencies may be declared and by what “applicable authorities.”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r>
              <a:rPr lang="en-US" dirty="0" smtClean="0"/>
              <a:t>Remove provision from plan and maintain WQ triggers in effect during extended low DO periods.</a:t>
            </a:r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endParaRPr lang="en-US" dirty="0" smtClean="0"/>
          </a:p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381000"/>
            <a:ext cx="7772400" cy="1362456"/>
          </a:xfrm>
        </p:spPr>
        <p:txBody>
          <a:bodyPr/>
          <a:lstStyle/>
          <a:p>
            <a:r>
              <a:rPr lang="en-US" dirty="0" smtClean="0"/>
              <a:t>Committee Discussion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1981200"/>
            <a:ext cx="7772400" cy="1509712"/>
          </a:xfrm>
        </p:spPr>
        <p:txBody>
          <a:bodyPr>
            <a:noAutofit/>
          </a:bodyPr>
          <a:lstStyle/>
          <a:p>
            <a:r>
              <a:rPr lang="en-US" sz="3200" dirty="0" smtClean="0"/>
              <a:t>Direction to staff on submission of comments to IDEM on the Markland Water Quality Monitoring and Compliance Plan</a:t>
            </a:r>
            <a:endParaRPr 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638550"/>
            <a:ext cx="4191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IMG12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3315218"/>
            <a:ext cx="3830638" cy="2873499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448903"/>
            <a:ext cx="4132720" cy="2409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752600"/>
            <a:ext cx="3786081" cy="220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08991"/>
            <a:ext cx="3886200" cy="307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133600"/>
            <a:ext cx="33528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2911902"/>
            <a:ext cx="5486400" cy="3907998"/>
          </a:xfrm>
          <a:prstGeom prst="rect">
            <a:avLst/>
          </a:prstGeom>
          <a:noFill/>
        </p:spPr>
      </p:pic>
      <p:sp>
        <p:nvSpPr>
          <p:cNvPr id="9" name="Freeform 8"/>
          <p:cNvSpPr/>
          <p:nvPr/>
        </p:nvSpPr>
        <p:spPr>
          <a:xfrm>
            <a:off x="3124200" y="5105400"/>
            <a:ext cx="3048000" cy="1081088"/>
          </a:xfrm>
          <a:custGeom>
            <a:avLst/>
            <a:gdLst>
              <a:gd name="connsiteX0" fmla="*/ 0 w 1890713"/>
              <a:gd name="connsiteY0" fmla="*/ 28575 h 928687"/>
              <a:gd name="connsiteX1" fmla="*/ 1581150 w 1890713"/>
              <a:gd name="connsiteY1" fmla="*/ 0 h 928687"/>
              <a:gd name="connsiteX2" fmla="*/ 1619250 w 1890713"/>
              <a:gd name="connsiteY2" fmla="*/ 133350 h 928687"/>
              <a:gd name="connsiteX3" fmla="*/ 1681163 w 1890713"/>
              <a:gd name="connsiteY3" fmla="*/ 295275 h 928687"/>
              <a:gd name="connsiteX4" fmla="*/ 1743075 w 1890713"/>
              <a:gd name="connsiteY4" fmla="*/ 414337 h 928687"/>
              <a:gd name="connsiteX5" fmla="*/ 1804988 w 1890713"/>
              <a:gd name="connsiteY5" fmla="*/ 500062 h 928687"/>
              <a:gd name="connsiteX6" fmla="*/ 1866900 w 1890713"/>
              <a:gd name="connsiteY6" fmla="*/ 581025 h 928687"/>
              <a:gd name="connsiteX7" fmla="*/ 1890713 w 1890713"/>
              <a:gd name="connsiteY7" fmla="*/ 633412 h 928687"/>
              <a:gd name="connsiteX8" fmla="*/ 1038225 w 1890713"/>
              <a:gd name="connsiteY8" fmla="*/ 628650 h 928687"/>
              <a:gd name="connsiteX9" fmla="*/ 966788 w 1890713"/>
              <a:gd name="connsiteY9" fmla="*/ 714375 h 928687"/>
              <a:gd name="connsiteX10" fmla="*/ 957263 w 1890713"/>
              <a:gd name="connsiteY10" fmla="*/ 819150 h 928687"/>
              <a:gd name="connsiteX11" fmla="*/ 962025 w 1890713"/>
              <a:gd name="connsiteY11" fmla="*/ 928687 h 928687"/>
              <a:gd name="connsiteX12" fmla="*/ 862013 w 1890713"/>
              <a:gd name="connsiteY12" fmla="*/ 923925 h 928687"/>
              <a:gd name="connsiteX13" fmla="*/ 47625 w 1890713"/>
              <a:gd name="connsiteY13" fmla="*/ 928687 h 928687"/>
              <a:gd name="connsiteX14" fmla="*/ 4763 w 1890713"/>
              <a:gd name="connsiteY14" fmla="*/ 919162 h 928687"/>
              <a:gd name="connsiteX15" fmla="*/ 0 w 1890713"/>
              <a:gd name="connsiteY15" fmla="*/ 28575 h 92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90713" h="928687">
                <a:moveTo>
                  <a:pt x="0" y="28575"/>
                </a:moveTo>
                <a:lnTo>
                  <a:pt x="1581150" y="0"/>
                </a:lnTo>
                <a:lnTo>
                  <a:pt x="1619250" y="133350"/>
                </a:lnTo>
                <a:lnTo>
                  <a:pt x="1681163" y="295275"/>
                </a:lnTo>
                <a:lnTo>
                  <a:pt x="1743075" y="414337"/>
                </a:lnTo>
                <a:lnTo>
                  <a:pt x="1804988" y="500062"/>
                </a:lnTo>
                <a:lnTo>
                  <a:pt x="1866900" y="581025"/>
                </a:lnTo>
                <a:lnTo>
                  <a:pt x="1890713" y="633412"/>
                </a:lnTo>
                <a:lnTo>
                  <a:pt x="1038225" y="628650"/>
                </a:lnTo>
                <a:lnTo>
                  <a:pt x="966788" y="714375"/>
                </a:lnTo>
                <a:lnTo>
                  <a:pt x="957263" y="819150"/>
                </a:lnTo>
                <a:lnTo>
                  <a:pt x="962025" y="928687"/>
                </a:lnTo>
                <a:lnTo>
                  <a:pt x="862013" y="923925"/>
                </a:lnTo>
                <a:lnTo>
                  <a:pt x="47625" y="928687"/>
                </a:lnTo>
                <a:lnTo>
                  <a:pt x="4763" y="919162"/>
                </a:lnTo>
                <a:cubicBezTo>
                  <a:pt x="3175" y="622300"/>
                  <a:pt x="1588" y="325437"/>
                  <a:pt x="0" y="28575"/>
                </a:cubicBezTo>
                <a:close/>
              </a:path>
            </a:pathLst>
          </a:cu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067425" y="5535806"/>
            <a:ext cx="2390775" cy="560194"/>
          </a:xfrm>
          <a:custGeom>
            <a:avLst/>
            <a:gdLst>
              <a:gd name="connsiteX0" fmla="*/ 138112 w 1628775"/>
              <a:gd name="connsiteY0" fmla="*/ 0 h 433387"/>
              <a:gd name="connsiteX1" fmla="*/ 138112 w 1628775"/>
              <a:gd name="connsiteY1" fmla="*/ 0 h 433387"/>
              <a:gd name="connsiteX2" fmla="*/ 1628775 w 1628775"/>
              <a:gd name="connsiteY2" fmla="*/ 4762 h 433387"/>
              <a:gd name="connsiteX3" fmla="*/ 1624012 w 1628775"/>
              <a:gd name="connsiteY3" fmla="*/ 433387 h 433387"/>
              <a:gd name="connsiteX4" fmla="*/ 700087 w 1628775"/>
              <a:gd name="connsiteY4" fmla="*/ 433387 h 433387"/>
              <a:gd name="connsiteX5" fmla="*/ 585787 w 1628775"/>
              <a:gd name="connsiteY5" fmla="*/ 347662 h 433387"/>
              <a:gd name="connsiteX6" fmla="*/ 390525 w 1628775"/>
              <a:gd name="connsiteY6" fmla="*/ 266700 h 433387"/>
              <a:gd name="connsiteX7" fmla="*/ 266700 w 1628775"/>
              <a:gd name="connsiteY7" fmla="*/ 247650 h 433387"/>
              <a:gd name="connsiteX8" fmla="*/ 9525 w 1628775"/>
              <a:gd name="connsiteY8" fmla="*/ 242887 h 433387"/>
              <a:gd name="connsiteX9" fmla="*/ 0 w 1628775"/>
              <a:gd name="connsiteY9" fmla="*/ 161925 h 433387"/>
              <a:gd name="connsiteX10" fmla="*/ 0 w 1628775"/>
              <a:gd name="connsiteY10" fmla="*/ 119062 h 433387"/>
              <a:gd name="connsiteX11" fmla="*/ 0 w 1628775"/>
              <a:gd name="connsiteY11" fmla="*/ 119062 h 433387"/>
              <a:gd name="connsiteX12" fmla="*/ 138112 w 1628775"/>
              <a:gd name="connsiteY12" fmla="*/ 0 h 43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8775" h="433387">
                <a:moveTo>
                  <a:pt x="138112" y="0"/>
                </a:moveTo>
                <a:lnTo>
                  <a:pt x="138112" y="0"/>
                </a:lnTo>
                <a:lnTo>
                  <a:pt x="1628775" y="4762"/>
                </a:lnTo>
                <a:cubicBezTo>
                  <a:pt x="1627187" y="147637"/>
                  <a:pt x="1625600" y="290512"/>
                  <a:pt x="1624012" y="433387"/>
                </a:cubicBezTo>
                <a:lnTo>
                  <a:pt x="700087" y="433387"/>
                </a:lnTo>
                <a:lnTo>
                  <a:pt x="585787" y="347662"/>
                </a:lnTo>
                <a:lnTo>
                  <a:pt x="390525" y="266700"/>
                </a:lnTo>
                <a:lnTo>
                  <a:pt x="266700" y="247650"/>
                </a:lnTo>
                <a:lnTo>
                  <a:pt x="9525" y="242887"/>
                </a:lnTo>
                <a:lnTo>
                  <a:pt x="0" y="161925"/>
                </a:lnTo>
                <a:lnTo>
                  <a:pt x="0" y="119062"/>
                </a:lnTo>
                <a:lnTo>
                  <a:pt x="0" y="119062"/>
                </a:lnTo>
                <a:lnTo>
                  <a:pt x="138112" y="0"/>
                </a:lnTo>
                <a:close/>
              </a:path>
            </a:pathLst>
          </a:cu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824"/>
          <a:stretch/>
        </p:blipFill>
        <p:spPr bwMode="auto">
          <a:xfrm>
            <a:off x="5105400" y="1752600"/>
            <a:ext cx="3848735" cy="2705100"/>
          </a:xfrm>
          <a:prstGeom prst="rect">
            <a:avLst/>
          </a:prstGeom>
          <a:pattFill prst="ltHorz">
            <a:fgClr>
              <a:schemeClr val="bg1"/>
            </a:fgClr>
            <a:bgClr>
              <a:schemeClr val="bg1"/>
            </a:bgClr>
          </a:pattFill>
          <a:ln>
            <a:noFill/>
          </a:ln>
          <a:effectLst/>
          <a:ex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524250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19200"/>
            <a:ext cx="4295775" cy="4972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172"/>
          <a:stretch/>
        </p:blipFill>
        <p:spPr bwMode="auto">
          <a:xfrm>
            <a:off x="76200" y="76200"/>
            <a:ext cx="3597479" cy="2315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Duke Energy – Owner &amp; operator of the Markland hydropower generating facility </a:t>
            </a:r>
          </a:p>
          <a:p>
            <a:r>
              <a:rPr lang="en-US" dirty="0" smtClean="0"/>
              <a:t>FERC relicensing process required: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 smtClean="0"/>
              <a:t>Installation of continuous WQ monitors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 smtClean="0"/>
              <a:t>Complete 5-Year dissolved oxygen (DO) study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 smtClean="0"/>
              <a:t>Submit DO monitoring &amp; compliance plan to IDEM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dirty="0" smtClean="0"/>
              <a:t>License requires consultation with IDEM, ORSANCO, and USACE Louisville District prior to submitting final plan to IDEM for approval.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5591175"/>
            <a:ext cx="628650" cy="111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596255"/>
            <a:ext cx="1480820" cy="1261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Louisville District">
            <a:hlinkClick r:id="rId4" tooltip="&quot;Louisville District&quot;"/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8000"/>
          <a:stretch/>
        </p:blipFill>
        <p:spPr bwMode="auto">
          <a:xfrm>
            <a:off x="5715000" y="5867400"/>
            <a:ext cx="1047750" cy="685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Markland WQ Monitoring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 monitoring plan submitted in late May</a:t>
            </a:r>
          </a:p>
          <a:p>
            <a:r>
              <a:rPr lang="en-US" dirty="0" smtClean="0"/>
              <a:t>Duke presented results of the 5-Year WQ study and the draft monitoring plan at June Technical Committee  meeting.</a:t>
            </a:r>
          </a:p>
          <a:p>
            <a:r>
              <a:rPr lang="en-US" dirty="0" smtClean="0"/>
              <a:t>ORSANCO staff has reviewed the plan for consistency with Commission’s policy on WQ monitoring at hydropower facilities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Present staff’s review and recommendations on the draft WQ monitoring and compliance plan.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Receive direction from the Technical Committee  regarding submission of comments to IDEM on the draft plan.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Overarching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IDEM holds ultimate authority of approval for the Markland WQ Monitoring &amp; Compliance Plan</a:t>
            </a:r>
          </a:p>
          <a:p>
            <a:r>
              <a:rPr lang="en-US" dirty="0" smtClean="0"/>
              <a:t>Hydropower project licenses typically last for 50 years.</a:t>
            </a:r>
          </a:p>
          <a:p>
            <a:r>
              <a:rPr lang="en-US" dirty="0" smtClean="0"/>
              <a:t>Several new Ohio River hydropower projects are in the pipeline for development.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29100"/>
            <a:ext cx="35052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ORSANCO Hydropower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305800" cy="43891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“Operating licenses for Ohio River hydropower facilities </a:t>
            </a:r>
            <a:r>
              <a:rPr lang="en-US" sz="2800" b="1" u="sng" dirty="0" smtClean="0">
                <a:solidFill>
                  <a:srgbClr val="FF0000"/>
                </a:solidFill>
              </a:rPr>
              <a:t>should</a:t>
            </a:r>
            <a:r>
              <a:rPr lang="en-US" sz="2800" dirty="0" smtClean="0"/>
              <a:t> contain provisions to assure that:”</a:t>
            </a:r>
          </a:p>
          <a:p>
            <a:pPr>
              <a:buNone/>
            </a:pPr>
            <a:endParaRPr lang="en-US" sz="1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Studies conducted to define aeration characteristics of the dam.</a:t>
            </a:r>
          </a:p>
          <a:p>
            <a:pPr marL="342900" indent="-342900">
              <a:buFont typeface="+mj-lt"/>
              <a:buAutoNum type="arabicPeriod"/>
            </a:pPr>
            <a:endParaRPr lang="en-US" sz="1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Collect DO data above and below facility; make data remotely available to ORSANCO.</a:t>
            </a:r>
          </a:p>
          <a:p>
            <a:pPr marL="342900" indent="-342900">
              <a:buFont typeface="+mj-lt"/>
              <a:buAutoNum type="arabicPeriod"/>
            </a:pPr>
            <a:endParaRPr lang="en-US" sz="10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Design and operate to maintain full aeration potential of the dam during critical conditions.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Autofit/>
          </a:bodyPr>
          <a:lstStyle/>
          <a:p>
            <a:r>
              <a:rPr lang="en-US" sz="3600" dirty="0"/>
              <a:t>Compliance Plan and </a:t>
            </a:r>
            <a:r>
              <a:rPr lang="en-US" sz="3600" dirty="0" smtClean="0"/>
              <a:t>Schedule Elements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Continuous DO / temp monitoring (USGS)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Provision for independent accuracy checks of USGS instrumentation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WQ triggers for hydro operation curtailment</a:t>
            </a:r>
          </a:p>
          <a:p>
            <a:pPr lvl="1"/>
            <a:r>
              <a:rPr lang="en-US" dirty="0" smtClean="0"/>
              <a:t>&lt; 5 mg/L (daily average); &lt; 4 mg/L (instantaneous) triggers</a:t>
            </a:r>
          </a:p>
          <a:p>
            <a:pPr lvl="1"/>
            <a:r>
              <a:rPr lang="en-US" dirty="0" smtClean="0"/>
              <a:t>Potential for future turbine aeration removing triggers</a:t>
            </a:r>
          </a:p>
          <a:p>
            <a:pPr lvl="1"/>
            <a:r>
              <a:rPr lang="en-US" dirty="0" smtClean="0"/>
              <a:t>Provisions for electric grid emergencies</a:t>
            </a:r>
          </a:p>
          <a:p>
            <a:pPr lvl="1"/>
            <a:r>
              <a:rPr lang="en-US" dirty="0" smtClean="0"/>
              <a:t>Provision for persistent degraded water quality episodes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6AE5B-A8F3-40A3-B83A-8B5B078EB3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4321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 Continuous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Duke Proposal:</a:t>
            </a:r>
          </a:p>
          <a:p>
            <a:pPr lvl="1"/>
            <a:r>
              <a:rPr lang="en-US" dirty="0" smtClean="0"/>
              <a:t>Maintain 2 DO/temp sensors (USGS)</a:t>
            </a:r>
          </a:p>
          <a:p>
            <a:pPr lvl="1"/>
            <a:r>
              <a:rPr lang="en-US" dirty="0" smtClean="0"/>
              <a:t>Deployed June 1 – October 31</a:t>
            </a:r>
          </a:p>
          <a:p>
            <a:pPr lvl="1"/>
            <a:r>
              <a:rPr lang="en-US" dirty="0" smtClean="0"/>
              <a:t>Data available via web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Policy is silent on period of deployment</a:t>
            </a:r>
          </a:p>
          <a:p>
            <a:pPr lvl="1"/>
            <a:r>
              <a:rPr lang="en-US" dirty="0" smtClean="0"/>
              <a:t>DO criteria for critical spawning season Apr  15-Jun 15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Deploy sensors from April 15 thru October 31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 Independent Accuracy Checks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Duke Proposal:</a:t>
            </a:r>
          </a:p>
          <a:p>
            <a:pPr lvl="1"/>
            <a:r>
              <a:rPr lang="en-US" dirty="0" smtClean="0"/>
              <a:t>Right to conduct independent accuracy checks of sensors</a:t>
            </a:r>
          </a:p>
          <a:p>
            <a:r>
              <a:rPr lang="en-US" dirty="0" smtClean="0"/>
              <a:t>Key Considerations:</a:t>
            </a:r>
          </a:p>
          <a:p>
            <a:pPr lvl="1"/>
            <a:r>
              <a:rPr lang="en-US" dirty="0" smtClean="0"/>
              <a:t>DO sensors are known to experience calibration drift</a:t>
            </a:r>
          </a:p>
          <a:p>
            <a:pPr lvl="1"/>
            <a:r>
              <a:rPr lang="en-US" dirty="0" smtClean="0"/>
              <a:t>USGS response time is one to two days </a:t>
            </a:r>
          </a:p>
          <a:p>
            <a:r>
              <a:rPr lang="en-US" dirty="0" smtClean="0"/>
              <a:t>Staff Recommendation:</a:t>
            </a:r>
          </a:p>
          <a:p>
            <a:pPr lvl="1"/>
            <a:r>
              <a:rPr lang="en-US" dirty="0" smtClean="0"/>
              <a:t>No change recommended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1262</TotalTime>
  <Words>825</Words>
  <Application>Microsoft Office PowerPoint</Application>
  <PresentationFormat>On-screen Show (4:3)</PresentationFormat>
  <Paragraphs>105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Markland Hydropower Water Quality Monitoring Plan</vt:lpstr>
      <vt:lpstr>Background</vt:lpstr>
      <vt:lpstr>Markland WQ Monitoring Plan</vt:lpstr>
      <vt:lpstr>Purpose of Presentation</vt:lpstr>
      <vt:lpstr>Overarching Considerations</vt:lpstr>
      <vt:lpstr>ORSANCO Hydropower Policy</vt:lpstr>
      <vt:lpstr>Compliance Plan and Schedule Elements</vt:lpstr>
      <vt:lpstr>1.  Continuous Monitoring</vt:lpstr>
      <vt:lpstr>2.  Independent Accuracy Checks</vt:lpstr>
      <vt:lpstr>WQ Triggers to Suspend Generation Scenario #1 – Existing Turbines</vt:lpstr>
      <vt:lpstr>WQ Triggers to Suspend Generation Scenario #2 – Modified Turbines</vt:lpstr>
      <vt:lpstr>WQ Triggers to Suspend Generation Scenario #3 – Energy Emergencies</vt:lpstr>
      <vt:lpstr>WQ Triggers to Suspend Generation Scenario #4 – Extended Period Events</vt:lpstr>
      <vt:lpstr>Summary of Staff Recommendations</vt:lpstr>
      <vt:lpstr>Committee Discussion</vt:lpstr>
      <vt:lpstr>Slide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stacey</dc:creator>
  <cp:lastModifiedBy>sam</cp:lastModifiedBy>
  <cp:revision>104</cp:revision>
  <dcterms:created xsi:type="dcterms:W3CDTF">2013-01-31T15:30:55Z</dcterms:created>
  <dcterms:modified xsi:type="dcterms:W3CDTF">2016-10-04T01:50:20Z</dcterms:modified>
</cp:coreProperties>
</file>