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BBE0E3"/>
    <a:srgbClr val="1C6FA8"/>
    <a:srgbClr val="DDDDDD"/>
    <a:srgbClr val="808080"/>
    <a:srgbClr val="C0C0C0"/>
    <a:srgbClr val="99FF99"/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6060" autoAdjust="0"/>
  </p:normalViewPr>
  <p:slideViewPr>
    <p:cSldViewPr>
      <p:cViewPr varScale="1">
        <p:scale>
          <a:sx n="75" d="100"/>
          <a:sy n="75" d="100"/>
        </p:scale>
        <p:origin x="47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CFCECB1-401B-4EC7-BEF8-AA089D7D9C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8916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Initially thinking</a:t>
            </a:r>
            <a:r>
              <a:rPr lang="en-US" baseline="0" dirty="0" smtClean="0"/>
              <a:t> binary, but opted for more of a gradient approach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CECB1-401B-4EC7-BEF8-AA089D7D9CA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52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Experimented with rake on a rope for</a:t>
            </a:r>
            <a:r>
              <a:rPr lang="en-US" baseline="0" dirty="0" smtClean="0"/>
              <a:t> depths &gt;12’, but may end up eliminating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FCECB1-401B-4EC7-BEF8-AA089D7D9CA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915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900">
              <a:solidFill>
                <a:schemeClr val="bg2"/>
              </a:solidFill>
              <a:latin typeface="Verdan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1"/>
            <a:ext cx="7772400" cy="2076450"/>
          </a:xfrm>
        </p:spPr>
        <p:txBody>
          <a:bodyPr/>
          <a:lstStyle/>
          <a:p>
            <a:pPr algn="ctr"/>
            <a:r>
              <a:rPr lang="en-US" sz="2600" b="1" dirty="0" smtClean="0">
                <a:solidFill>
                  <a:schemeClr val="tx1"/>
                </a:solidFill>
              </a:rPr>
              <a:t>ORSANCO Special Biological Study:</a:t>
            </a:r>
            <a:br>
              <a:rPr lang="en-US" sz="2600" b="1" dirty="0" smtClean="0">
                <a:solidFill>
                  <a:schemeClr val="tx1"/>
                </a:solidFill>
              </a:rPr>
            </a:br>
            <a:r>
              <a:rPr lang="en-US" sz="2600" b="1" dirty="0" smtClean="0">
                <a:solidFill>
                  <a:schemeClr val="tx1"/>
                </a:solidFill>
              </a:rPr>
              <a:t>Effects of Submerged Aquatic Vegetation on </a:t>
            </a:r>
            <a:r>
              <a:rPr lang="en-US" sz="2600" b="1" dirty="0" smtClean="0">
                <a:solidFill>
                  <a:schemeClr val="tx1"/>
                </a:solidFill>
              </a:rPr>
              <a:t>Biota</a:t>
            </a:r>
            <a:endParaRPr lang="en-US" sz="2600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733800"/>
            <a:ext cx="7854696" cy="1752600"/>
          </a:xfrm>
        </p:spPr>
        <p:txBody>
          <a:bodyPr/>
          <a:lstStyle/>
          <a:p>
            <a:pPr algn="ctr"/>
            <a:r>
              <a:rPr lang="en-US" b="1" dirty="0"/>
              <a:t>Report to TEC Committee</a:t>
            </a:r>
          </a:p>
          <a:p>
            <a:pPr algn="ctr"/>
            <a:r>
              <a:rPr lang="en-US" b="1" dirty="0" smtClean="0"/>
              <a:t>October 4-5, </a:t>
            </a:r>
            <a:r>
              <a:rPr lang="en-US" b="1" dirty="0"/>
              <a:t>2016</a:t>
            </a:r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863600" y="2895600"/>
            <a:ext cx="76708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r>
              <a:rPr lang="en-US" dirty="0" smtClean="0"/>
              <a:t>Introduced submerged aquatic plant, Hydrilla, has spread dramatically across the upper 1/3 of the Ohio River in the last 10 years</a:t>
            </a:r>
          </a:p>
          <a:p>
            <a:endParaRPr lang="en-US" dirty="0" smtClean="0"/>
          </a:p>
          <a:p>
            <a:r>
              <a:rPr lang="en-US" dirty="0" smtClean="0"/>
              <a:t>Appears to be causing shifts in biotic communities encountered during routine surveys</a:t>
            </a:r>
          </a:p>
          <a:p>
            <a:pPr lvl="1"/>
            <a:r>
              <a:rPr lang="en-US" dirty="0" smtClean="0"/>
              <a:t>Impacts fish and macroinvertebrate indices</a:t>
            </a:r>
          </a:p>
          <a:p>
            <a:endParaRPr lang="en-US" dirty="0" smtClean="0"/>
          </a:p>
          <a:p>
            <a:r>
              <a:rPr lang="en-US" dirty="0" smtClean="0"/>
              <a:t>Designed study for 2016 to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quantify effects on fish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3886200"/>
            <a:ext cx="3962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431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0"/>
            <a:ext cx="8530197" cy="6591517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4800600"/>
            <a:ext cx="3089076" cy="14285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323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Study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600200"/>
            <a:ext cx="8991600" cy="4525963"/>
          </a:xfrm>
        </p:spPr>
        <p:txBody>
          <a:bodyPr/>
          <a:lstStyle/>
          <a:p>
            <a:r>
              <a:rPr lang="en-US" dirty="0" smtClean="0"/>
              <a:t>Targeted Willow Island to overlap with routine surveys</a:t>
            </a:r>
          </a:p>
          <a:p>
            <a:pPr lvl="1"/>
            <a:r>
              <a:rPr lang="en-US" dirty="0" smtClean="0"/>
              <a:t>Heavily infested</a:t>
            </a:r>
          </a:p>
          <a:p>
            <a:endParaRPr lang="en-US" dirty="0" smtClean="0"/>
          </a:p>
          <a:p>
            <a:r>
              <a:rPr lang="en-US" dirty="0" smtClean="0"/>
              <a:t>Phase 1</a:t>
            </a:r>
          </a:p>
          <a:p>
            <a:pPr lvl="1"/>
            <a:r>
              <a:rPr lang="en-US" dirty="0" smtClean="0"/>
              <a:t>Quantify SAV species </a:t>
            </a:r>
          </a:p>
          <a:p>
            <a:pPr marL="457200" lvl="1" indent="0">
              <a:buNone/>
            </a:pPr>
            <a:r>
              <a:rPr lang="en-US" dirty="0" smtClean="0"/>
              <a:t>   composition and density at</a:t>
            </a:r>
          </a:p>
          <a:p>
            <a:pPr marL="457200" lvl="1" indent="0">
              <a:buNone/>
            </a:pPr>
            <a:r>
              <a:rPr lang="en-US" dirty="0" smtClean="0"/>
              <a:t>   all probabilistic sites</a:t>
            </a:r>
          </a:p>
          <a:p>
            <a:endParaRPr lang="en-US" dirty="0" smtClean="0"/>
          </a:p>
          <a:p>
            <a:r>
              <a:rPr lang="en-US" dirty="0" smtClean="0"/>
              <a:t>Phase 2</a:t>
            </a:r>
          </a:p>
          <a:p>
            <a:pPr lvl="1"/>
            <a:r>
              <a:rPr lang="en-US" dirty="0" smtClean="0"/>
              <a:t>Electrofish</a:t>
            </a:r>
            <a:r>
              <a:rPr lang="en-US" dirty="0"/>
              <a:t> </a:t>
            </a:r>
            <a:r>
              <a:rPr lang="en-US" dirty="0" smtClean="0"/>
              <a:t>500m zones (N=12) under peak SAV growth</a:t>
            </a:r>
          </a:p>
          <a:p>
            <a:pPr lvl="2"/>
            <a:r>
              <a:rPr lang="en-US" dirty="0" smtClean="0"/>
              <a:t>4 Heavily infested</a:t>
            </a:r>
          </a:p>
          <a:p>
            <a:pPr lvl="2"/>
            <a:r>
              <a:rPr lang="en-US" dirty="0" smtClean="0"/>
              <a:t>4 Medium</a:t>
            </a:r>
          </a:p>
          <a:p>
            <a:pPr lvl="2"/>
            <a:r>
              <a:rPr lang="en-US" dirty="0" smtClean="0"/>
              <a:t>4 Little to no SAV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362200"/>
            <a:ext cx="3454400" cy="2590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16177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10600" cy="4525963"/>
          </a:xfrm>
        </p:spPr>
        <p:txBody>
          <a:bodyPr/>
          <a:lstStyle/>
          <a:p>
            <a:r>
              <a:rPr lang="en-US" dirty="0" smtClean="0"/>
              <a:t>Developed methods based on modifications of EMAP-GRE and others</a:t>
            </a:r>
          </a:p>
          <a:p>
            <a:pPr lvl="1"/>
            <a:r>
              <a:rPr lang="en-US" dirty="0" smtClean="0"/>
              <a:t>Double-sided rake</a:t>
            </a:r>
          </a:p>
          <a:p>
            <a:pPr lvl="2"/>
            <a:r>
              <a:rPr lang="en-US" dirty="0" smtClean="0"/>
              <a:t>Attached to 12’ pole</a:t>
            </a:r>
          </a:p>
          <a:p>
            <a:r>
              <a:rPr lang="en-US" dirty="0" smtClean="0"/>
              <a:t>Lower to bottom at 66 points </a:t>
            </a:r>
          </a:p>
          <a:p>
            <a:pPr marL="0" indent="0">
              <a:buNone/>
            </a:pPr>
            <a:r>
              <a:rPr lang="en-US" dirty="0" smtClean="0"/>
              <a:t>   throughout 500m zone</a:t>
            </a:r>
          </a:p>
          <a:p>
            <a:r>
              <a:rPr lang="en-US" dirty="0" smtClean="0"/>
              <a:t>Twist rake pole and pull up</a:t>
            </a:r>
          </a:p>
          <a:p>
            <a:r>
              <a:rPr lang="en-US" dirty="0" smtClean="0"/>
              <a:t>Quantify amount of each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species present in each grab</a:t>
            </a:r>
          </a:p>
          <a:p>
            <a:r>
              <a:rPr lang="en-US" dirty="0" smtClean="0"/>
              <a:t>Record biomass of each species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from each 500m zone 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8961" r="12089"/>
          <a:stretch/>
        </p:blipFill>
        <p:spPr>
          <a:xfrm>
            <a:off x="5334000" y="2168516"/>
            <a:ext cx="3733800" cy="4373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8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 Collection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Sampled 12 sites in mid-Sept in Willow Island</a:t>
            </a:r>
          </a:p>
          <a:p>
            <a:endParaRPr lang="en-US" dirty="0" smtClean="0"/>
          </a:p>
          <a:p>
            <a:r>
              <a:rPr lang="en-US" dirty="0" smtClean="0"/>
              <a:t>Used results from SAV characterization to determine Hi-Med-Low sites to EF</a:t>
            </a:r>
          </a:p>
          <a:p>
            <a:endParaRPr lang="en-US" dirty="0" smtClean="0"/>
          </a:p>
          <a:p>
            <a:r>
              <a:rPr lang="en-US" dirty="0" smtClean="0"/>
              <a:t>Used 10 sites from original Willow Island survey + 2 new sites with Low SAV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4" t="25555" r="20832" b="18889"/>
          <a:stretch/>
        </p:blipFill>
        <p:spPr>
          <a:xfrm>
            <a:off x="2819400" y="4648200"/>
            <a:ext cx="2971800" cy="18120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99712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35" y="685800"/>
            <a:ext cx="7409329" cy="572539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2133600" y="2895600"/>
            <a:ext cx="990600" cy="652895"/>
            <a:chOff x="2133600" y="2895600"/>
            <a:chExt cx="990600" cy="652895"/>
          </a:xfrm>
        </p:grpSpPr>
        <p:sp>
          <p:nvSpPr>
            <p:cNvPr id="6" name="TextBox 5"/>
            <p:cNvSpPr txBox="1"/>
            <p:nvPr/>
          </p:nvSpPr>
          <p:spPr>
            <a:xfrm>
              <a:off x="2209800" y="2971800"/>
              <a:ext cx="914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rgbClr val="00B050"/>
                  </a:solidFill>
                </a:rPr>
                <a:t>SAV</a:t>
              </a:r>
              <a:endParaRPr lang="en-US" sz="2800" dirty="0">
                <a:solidFill>
                  <a:srgbClr val="00B050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2133600" y="2895600"/>
              <a:ext cx="990600" cy="65289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>
              <a:stCxn id="9" idx="1"/>
              <a:endCxn id="9" idx="5"/>
            </p:cNvCxnSpPr>
            <p:nvPr/>
          </p:nvCxnSpPr>
          <p:spPr>
            <a:xfrm>
              <a:off x="2278670" y="2991214"/>
              <a:ext cx="700460" cy="46166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9" idx="7"/>
            </p:cNvCxnSpPr>
            <p:nvPr/>
          </p:nvCxnSpPr>
          <p:spPr>
            <a:xfrm flipH="1">
              <a:off x="2278670" y="2991214"/>
              <a:ext cx="700460" cy="461667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571999" y="2743200"/>
            <a:ext cx="793229" cy="490210"/>
            <a:chOff x="4571999" y="2743200"/>
            <a:chExt cx="793229" cy="490210"/>
          </a:xfrm>
        </p:grpSpPr>
        <p:sp>
          <p:nvSpPr>
            <p:cNvPr id="16" name="TextBox 15"/>
            <p:cNvSpPr txBox="1"/>
            <p:nvPr/>
          </p:nvSpPr>
          <p:spPr>
            <a:xfrm>
              <a:off x="4587836" y="2743200"/>
              <a:ext cx="7773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B050"/>
                  </a:solidFill>
                </a:rPr>
                <a:t>SAV</a:t>
              </a:r>
              <a:endParaRPr lang="en-US" sz="2400" dirty="0">
                <a:solidFill>
                  <a:srgbClr val="00B05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4571999" y="2743200"/>
              <a:ext cx="0" cy="49021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64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9792" y="974756"/>
            <a:ext cx="8229600" cy="4525963"/>
          </a:xfrm>
        </p:spPr>
        <p:txBody>
          <a:bodyPr/>
          <a:lstStyle/>
          <a:p>
            <a:r>
              <a:rPr lang="en-US" dirty="0" smtClean="0"/>
              <a:t>Identified 6 SAV </a:t>
            </a:r>
            <a:r>
              <a:rPr lang="en-US" dirty="0" smtClean="0"/>
              <a:t>taxa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150" y="3124200"/>
            <a:ext cx="4506534" cy="33791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832" y="2154706"/>
            <a:ext cx="3789503" cy="175251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49" y="4095800"/>
            <a:ext cx="3962400" cy="22189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777781" y="3350731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Hydrilla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6035075"/>
            <a:ext cx="2420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Eurasian </a:t>
            </a:r>
            <a:r>
              <a:rPr lang="en-US" dirty="0" err="1" smtClean="0"/>
              <a:t>Watermilfoil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175774" y="493763"/>
            <a:ext cx="3511026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Natives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Eelgrass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 smtClean="0"/>
              <a:t>Coontail</a:t>
            </a: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Water Star-grass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Water nymph </a:t>
            </a:r>
            <a:r>
              <a:rPr lang="en-US" sz="2000" dirty="0" err="1" smtClean="0"/>
              <a:t>spp</a:t>
            </a:r>
            <a:r>
              <a:rPr lang="en-US" sz="2000" dirty="0" smtClean="0"/>
              <a:t> (Naiads)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25649" y="1918009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Non-Natives</a:t>
            </a:r>
          </a:p>
        </p:txBody>
      </p:sp>
    </p:spTree>
    <p:extLst>
      <p:ext uri="{BB962C8B-B14F-4D97-AF65-F5344CB8AC3E}">
        <p14:creationId xmlns:p14="http://schemas.microsoft.com/office/powerpoint/2010/main" val="70442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538"/>
            <a:ext cx="8229600" cy="4525963"/>
          </a:xfrm>
        </p:spPr>
        <p:txBody>
          <a:bodyPr/>
          <a:lstStyle/>
          <a:p>
            <a:r>
              <a:rPr lang="en-US" dirty="0" smtClean="0"/>
              <a:t>Correlate fish species patterns with SAV density/diversity</a:t>
            </a:r>
          </a:p>
          <a:p>
            <a:endParaRPr lang="en-US" dirty="0" smtClean="0"/>
          </a:p>
          <a:p>
            <a:r>
              <a:rPr lang="en-US" dirty="0" smtClean="0"/>
              <a:t>Correlate macroinvertebrates with SAV density/diversity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Correlate DO patterns with SAV density/diversity</a:t>
            </a:r>
          </a:p>
          <a:p>
            <a:endParaRPr lang="en-US" dirty="0"/>
          </a:p>
          <a:p>
            <a:r>
              <a:rPr lang="en-US" dirty="0" smtClean="0"/>
              <a:t>Determine need for 2</a:t>
            </a:r>
            <a:r>
              <a:rPr lang="en-US" baseline="30000" dirty="0" smtClean="0"/>
              <a:t>nd</a:t>
            </a:r>
            <a:r>
              <a:rPr lang="en-US" dirty="0" smtClean="0"/>
              <a:t> round in New Cumberland in 2017</a:t>
            </a:r>
          </a:p>
          <a:p>
            <a:endParaRPr lang="en-US" dirty="0" smtClean="0"/>
          </a:p>
          <a:p>
            <a:r>
              <a:rPr lang="en-US" dirty="0" smtClean="0"/>
              <a:t>Continue SAV rake surveys at all future probabilistic sites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1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elling points presentatio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1047</TotalTime>
  <Words>297</Words>
  <Application>Microsoft Office PowerPoint</Application>
  <PresentationFormat>On-screen Show (4:3)</PresentationFormat>
  <Paragraphs>70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Verdana</vt:lpstr>
      <vt:lpstr>Selling points presentation</vt:lpstr>
      <vt:lpstr>ORSANCO Special Biological Study: Effects of Submerged Aquatic Vegetation on Biota</vt:lpstr>
      <vt:lpstr>Background</vt:lpstr>
      <vt:lpstr>PowerPoint Presentation</vt:lpstr>
      <vt:lpstr>2016 Study Design</vt:lpstr>
      <vt:lpstr>SAV Characterization</vt:lpstr>
      <vt:lpstr>Fish Collection</vt:lpstr>
      <vt:lpstr>Preliminary Results</vt:lpstr>
      <vt:lpstr>Preliminary Results</vt:lpstr>
      <vt:lpstr>Next Steps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Jason Heath</dc:creator>
  <cp:lastModifiedBy>orsanco</cp:lastModifiedBy>
  <cp:revision>33</cp:revision>
  <dcterms:created xsi:type="dcterms:W3CDTF">2016-09-16T13:54:06Z</dcterms:created>
  <dcterms:modified xsi:type="dcterms:W3CDTF">2016-10-04T14:45:22Z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TC011038911033</vt:lpwstr>
  </property>
</Properties>
</file>