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handoutMasterIdLst>
    <p:handoutMasterId r:id="rId18"/>
  </p:handoutMasterIdLst>
  <p:sldIdLst>
    <p:sldId id="256" r:id="rId2"/>
    <p:sldId id="265" r:id="rId3"/>
    <p:sldId id="266" r:id="rId4"/>
    <p:sldId id="272" r:id="rId5"/>
    <p:sldId id="268" r:id="rId6"/>
    <p:sldId id="257" r:id="rId7"/>
    <p:sldId id="270" r:id="rId8"/>
    <p:sldId id="258" r:id="rId9"/>
    <p:sldId id="259" r:id="rId10"/>
    <p:sldId id="273" r:id="rId11"/>
    <p:sldId id="274" r:id="rId12"/>
    <p:sldId id="261" r:id="rId13"/>
    <p:sldId id="260" r:id="rId14"/>
    <p:sldId id="263" r:id="rId15"/>
    <p:sldId id="262" r:id="rId16"/>
    <p:sldId id="271" r:id="rId17"/>
  </p:sldIdLst>
  <p:sldSz cx="12192000" cy="6858000"/>
  <p:notesSz cx="6881813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50" y="43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6434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8102" y="0"/>
            <a:ext cx="2982119" cy="466434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B0D87F28-2D2A-4D7D-8452-657024E1AA78}" type="datetimeFigureOut">
              <a:rPr lang="en-US" smtClean="0"/>
              <a:t>10/3/2016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82119" cy="466433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8102" y="8829967"/>
            <a:ext cx="2982119" cy="466433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0A285AFB-3F74-49E8-9719-C81CC318D2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7529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10/3/2016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10/3/2016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10/3/2016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10/3/2016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10/3/2016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10/3/2016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Current ORSANCO mercury Studies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Methyl mercury in the Ohio River</a:t>
            </a:r>
          </a:p>
          <a:p>
            <a:r>
              <a:rPr lang="en-US" dirty="0" smtClean="0"/>
              <a:t>Tributary total and methyl mercury monitoring and load calculations</a:t>
            </a:r>
          </a:p>
          <a:p>
            <a:r>
              <a:rPr lang="en-US" dirty="0" smtClean="0"/>
              <a:t>Upcoming: </a:t>
            </a:r>
            <a:r>
              <a:rPr lang="en-US" dirty="0" err="1" smtClean="0"/>
              <a:t>ohio</a:t>
            </a:r>
            <a:r>
              <a:rPr lang="en-US" dirty="0" smtClean="0"/>
              <a:t> river mercury total load project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1097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Percent methyl Mercury Differences (N=90)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255" y="1581150"/>
            <a:ext cx="11719177" cy="4436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1851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Tributary mercury Monitoring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Project Goals:</a:t>
            </a:r>
          </a:p>
          <a:p>
            <a:pPr lvl="1"/>
            <a:r>
              <a:rPr lang="en-US" sz="3600" dirty="0" smtClean="0"/>
              <a:t>Daily Loads/Annual Loads</a:t>
            </a:r>
          </a:p>
          <a:p>
            <a:pPr lvl="1"/>
            <a:r>
              <a:rPr lang="en-US" sz="3600" dirty="0" smtClean="0"/>
              <a:t>Average yields (mass/drainage area)</a:t>
            </a:r>
          </a:p>
          <a:p>
            <a:pPr lvl="1"/>
            <a:r>
              <a:rPr lang="en-US" sz="3600" dirty="0" smtClean="0"/>
              <a:t>methylation efficiencies</a:t>
            </a:r>
          </a:p>
        </p:txBody>
      </p:sp>
    </p:spTree>
    <p:extLst>
      <p:ext uri="{BB962C8B-B14F-4D97-AF65-F5344CB8AC3E}">
        <p14:creationId xmlns:p14="http://schemas.microsoft.com/office/powerpoint/2010/main" val="1335890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877" y="288908"/>
            <a:ext cx="10364451" cy="1596177"/>
          </a:xfrm>
        </p:spPr>
        <p:txBody>
          <a:bodyPr/>
          <a:lstStyle/>
          <a:p>
            <a:r>
              <a:rPr lang="en-US" dirty="0" smtClean="0"/>
              <a:t>Load calculation: 12 Monthly Samples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81877" y="1885085"/>
            <a:ext cx="43487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Sample events ranged from 88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to 4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percentile flows</a:t>
            </a:r>
            <a:endParaRPr lang="en-US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982" y="2782201"/>
            <a:ext cx="6048651" cy="367288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3004" y="1318437"/>
            <a:ext cx="4842138" cy="5279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3715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320805"/>
            <a:ext cx="10364451" cy="1596177"/>
          </a:xfrm>
        </p:spPr>
        <p:txBody>
          <a:bodyPr/>
          <a:lstStyle/>
          <a:p>
            <a:r>
              <a:rPr lang="en-US" dirty="0" smtClean="0"/>
              <a:t>Total Hg vs Flow Regressions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455" y="1742840"/>
            <a:ext cx="7590320" cy="456226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312709" y="1742840"/>
            <a:ext cx="35851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12 Monthly Events</a:t>
            </a:r>
          </a:p>
          <a:p>
            <a:r>
              <a:rPr lang="en-US" sz="2400" dirty="0"/>
              <a:t>	</a:t>
            </a:r>
            <a:r>
              <a:rPr lang="en-US" sz="2400" dirty="0" smtClean="0"/>
              <a:t>83% Correlation</a:t>
            </a:r>
          </a:p>
          <a:p>
            <a:r>
              <a:rPr lang="en-US" sz="2400" dirty="0"/>
              <a:t>	p-value </a:t>
            </a:r>
            <a:r>
              <a:rPr lang="en-US" sz="2400" dirty="0" smtClean="0"/>
              <a:t>&lt;0.0001</a:t>
            </a:r>
            <a:endParaRPr lang="en-US" sz="24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7963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Tributary Flow Regressions after 6 months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4206" y="2456629"/>
            <a:ext cx="6289391" cy="3813628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593" y="2456629"/>
            <a:ext cx="5078725" cy="381362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3593" y="2456628"/>
            <a:ext cx="5078725" cy="3813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961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FY ‘17 Total Mercury Load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Planned start in November 2016</a:t>
            </a:r>
          </a:p>
          <a:p>
            <a:r>
              <a:rPr lang="en-US" dirty="0" smtClean="0"/>
              <a:t>Use Previously Calculated Tributary loads </a:t>
            </a:r>
          </a:p>
          <a:p>
            <a:pPr lvl="1"/>
            <a:r>
              <a:rPr lang="en-US" dirty="0" smtClean="0"/>
              <a:t>indicate Direct deposition and discharge load to the Ohio River</a:t>
            </a:r>
          </a:p>
          <a:p>
            <a:endParaRPr lang="en-US" dirty="0" smtClean="0"/>
          </a:p>
          <a:p>
            <a:r>
              <a:rPr lang="en-US" dirty="0" smtClean="0"/>
              <a:t>Project planned near </a:t>
            </a:r>
            <a:r>
              <a:rPr lang="en-US" dirty="0" err="1" smtClean="0"/>
              <a:t>smithland</a:t>
            </a:r>
            <a:r>
              <a:rPr lang="en-US" dirty="0" smtClean="0"/>
              <a:t> lock and dam</a:t>
            </a:r>
          </a:p>
          <a:p>
            <a:pPr lvl="1"/>
            <a:r>
              <a:rPr lang="en-US" dirty="0" smtClean="0"/>
              <a:t>Location with highest mercury concentrations in fish tissue </a:t>
            </a:r>
          </a:p>
          <a:p>
            <a:pPr lvl="1"/>
            <a:r>
              <a:rPr lang="en-US" dirty="0" smtClean="0"/>
              <a:t>Upstream of the Cumberland and Tennessee rivers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3591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563" y="1235704"/>
            <a:ext cx="11160873" cy="5041938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9181322" y="2827176"/>
            <a:ext cx="690466" cy="1110342"/>
          </a:xfrm>
          <a:prstGeom prst="ellipse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406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FY ’16 Methyl Mercury Projects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30155" y="2508380"/>
            <a:ext cx="4892351" cy="2057400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dirty="0" smtClean="0"/>
              <a:t>Two Site-specific </a:t>
            </a:r>
            <a:r>
              <a:rPr lang="en-US" dirty="0" err="1" smtClean="0"/>
              <a:t>MeHg</a:t>
            </a:r>
            <a:r>
              <a:rPr lang="en-US" dirty="0" smtClean="0"/>
              <a:t> BAFs under development</a:t>
            </a:r>
          </a:p>
          <a:p>
            <a:pPr lvl="1"/>
            <a:r>
              <a:rPr lang="en-US" sz="2000" dirty="0" smtClean="0"/>
              <a:t>Below R.C. Byrd L&amp;D, Mile 282</a:t>
            </a:r>
          </a:p>
          <a:p>
            <a:pPr lvl="1"/>
            <a:r>
              <a:rPr lang="en-US" sz="2000" dirty="0" smtClean="0"/>
              <a:t>Below Newburgh L&amp;D, Mile 782</a:t>
            </a:r>
          </a:p>
          <a:p>
            <a:r>
              <a:rPr lang="en-US" b="1" dirty="0" smtClean="0"/>
              <a:t>24 Additional Ohio river mercury and methyl mercury analyses</a:t>
            </a:r>
          </a:p>
        </p:txBody>
      </p:sp>
      <p:pic>
        <p:nvPicPr>
          <p:cNvPr id="5" name="Picture 4" descr="completed and proposed MeHg Sites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45630" y="2508380"/>
            <a:ext cx="4930589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7772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631" y="87084"/>
            <a:ext cx="5934969" cy="1539697"/>
          </a:xfrm>
        </p:spPr>
        <p:txBody>
          <a:bodyPr/>
          <a:lstStyle/>
          <a:p>
            <a:r>
              <a:rPr lang="en-US" dirty="0" smtClean="0"/>
              <a:t>Ohio River Methyl Mercury characteristics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56" y="2035692"/>
            <a:ext cx="4021929" cy="3158347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sz="2400" dirty="0" smtClean="0"/>
              <a:t>69 Paired measurement include </a:t>
            </a:r>
            <a:r>
              <a:rPr lang="en-US" sz="2400" b="1" dirty="0" smtClean="0"/>
              <a:t>USGS Cooperative</a:t>
            </a:r>
            <a:r>
              <a:rPr lang="en-US" sz="2400" dirty="0" smtClean="0"/>
              <a:t>, </a:t>
            </a:r>
            <a:r>
              <a:rPr lang="en-US" sz="2400" b="1" dirty="0" smtClean="0"/>
              <a:t>FGD Study Raw Intake</a:t>
            </a:r>
            <a:r>
              <a:rPr lang="en-US" sz="2400" dirty="0" smtClean="0"/>
              <a:t>, and </a:t>
            </a:r>
            <a:r>
              <a:rPr lang="en-US" sz="2400" b="1" dirty="0" smtClean="0"/>
              <a:t>three </a:t>
            </a:r>
            <a:r>
              <a:rPr lang="en-US" sz="2400" b="1" dirty="0" err="1" smtClean="0"/>
              <a:t>baf</a:t>
            </a:r>
            <a:r>
              <a:rPr lang="en-US" sz="2400" b="1" dirty="0" smtClean="0"/>
              <a:t> studies</a:t>
            </a:r>
          </a:p>
          <a:p>
            <a:pPr>
              <a:spcBef>
                <a:spcPts val="0"/>
              </a:spcBef>
            </a:pP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0785" y="2035692"/>
            <a:ext cx="7541406" cy="3962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183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631" y="87084"/>
            <a:ext cx="5934969" cy="1539697"/>
          </a:xfrm>
        </p:spPr>
        <p:txBody>
          <a:bodyPr/>
          <a:lstStyle/>
          <a:p>
            <a:r>
              <a:rPr lang="en-US" dirty="0" smtClean="0"/>
              <a:t>Ohio River Methyl Mercury characteristics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56" y="2035692"/>
            <a:ext cx="4021929" cy="3158347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sz="2400" dirty="0" smtClean="0"/>
              <a:t>Valid detections of 3.5% Methyl mercury occur infrequently</a:t>
            </a:r>
          </a:p>
          <a:p>
            <a:pPr>
              <a:spcBef>
                <a:spcPts val="0"/>
              </a:spcBef>
            </a:pP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0785" y="2035692"/>
            <a:ext cx="7541406" cy="3962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633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631" y="87084"/>
            <a:ext cx="5934969" cy="1539697"/>
          </a:xfrm>
        </p:spPr>
        <p:txBody>
          <a:bodyPr/>
          <a:lstStyle/>
          <a:p>
            <a:r>
              <a:rPr lang="en-US" dirty="0" smtClean="0"/>
              <a:t>The Shape of Ohio River Methyl Mercury data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56" y="2035692"/>
            <a:ext cx="4021929" cy="3158347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sz="2400" dirty="0" smtClean="0"/>
              <a:t>the median percent methyl mercury 1.5% of Total mercury River-wide</a:t>
            </a:r>
            <a:endParaRPr lang="en-US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0785" y="2035692"/>
            <a:ext cx="7541406" cy="3962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4409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631" y="87084"/>
            <a:ext cx="5934969" cy="1539697"/>
          </a:xfrm>
        </p:spPr>
        <p:txBody>
          <a:bodyPr/>
          <a:lstStyle/>
          <a:p>
            <a:r>
              <a:rPr lang="en-US" dirty="0"/>
              <a:t>The Shape of Ohio River Methyl Mercury data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56" y="2035692"/>
            <a:ext cx="4021929" cy="3158347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sz="2400" dirty="0" smtClean="0"/>
              <a:t>Occurrences of higher percent methyl happen in all </a:t>
            </a:r>
            <a:r>
              <a:rPr lang="en-US" sz="2400" dirty="0" err="1" smtClean="0"/>
              <a:t>ohio</a:t>
            </a:r>
            <a:r>
              <a:rPr lang="en-US" sz="2400" dirty="0" smtClean="0"/>
              <a:t> river locations</a:t>
            </a:r>
            <a:endParaRPr lang="en-US" sz="2400" dirty="0"/>
          </a:p>
          <a:p>
            <a:pPr>
              <a:spcBef>
                <a:spcPts val="0"/>
              </a:spcBef>
            </a:pPr>
            <a:endParaRPr lang="en-US" sz="2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0785" y="2035692"/>
            <a:ext cx="7535309" cy="3956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0413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631" y="87084"/>
            <a:ext cx="5934969" cy="1539697"/>
          </a:xfrm>
        </p:spPr>
        <p:txBody>
          <a:bodyPr/>
          <a:lstStyle/>
          <a:p>
            <a:r>
              <a:rPr lang="en-US" dirty="0"/>
              <a:t>The Shape of Ohio River Methyl Mercury data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56" y="2035692"/>
            <a:ext cx="4021929" cy="1100913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dirty="0" smtClean="0"/>
              <a:t>Seasonal pattern emerging</a:t>
            </a:r>
          </a:p>
          <a:p>
            <a:pPr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0785" y="2035692"/>
            <a:ext cx="7541406" cy="396274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0785" y="2035692"/>
            <a:ext cx="7541406" cy="3962743"/>
          </a:xfrm>
          <a:prstGeom prst="rect">
            <a:avLst/>
          </a:prstGeom>
        </p:spPr>
      </p:pic>
      <p:sp>
        <p:nvSpPr>
          <p:cNvPr id="7" name="Text Placeholder 3"/>
          <p:cNvSpPr txBox="1">
            <a:spLocks/>
          </p:cNvSpPr>
          <p:nvPr/>
        </p:nvSpPr>
        <p:spPr>
          <a:xfrm>
            <a:off x="148856" y="3136605"/>
            <a:ext cx="4021929" cy="11009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None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2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None/>
              <a:defRPr sz="1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dirty="0" smtClean="0"/>
              <a:t>“methyl mercury is 1.5% of total mercury”</a:t>
            </a:r>
          </a:p>
          <a:p>
            <a:pPr>
              <a:spcBef>
                <a:spcPts val="0"/>
              </a:spcBef>
            </a:pPr>
            <a:endParaRPr lang="en-US" dirty="0" smtClean="0"/>
          </a:p>
          <a:p>
            <a:pPr>
              <a:spcBef>
                <a:spcPts val="0"/>
              </a:spcBef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8805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193398"/>
            <a:ext cx="5934969" cy="2023254"/>
          </a:xfrm>
        </p:spPr>
        <p:txBody>
          <a:bodyPr/>
          <a:lstStyle/>
          <a:p>
            <a:r>
              <a:rPr lang="en-US" dirty="0" smtClean="0"/>
              <a:t>Tributary Mercury and Methyl Mercury Monitoring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216652"/>
            <a:ext cx="5934949" cy="357809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15 Major tributaries </a:t>
            </a:r>
          </a:p>
          <a:p>
            <a:r>
              <a:rPr lang="en-US" sz="2400" dirty="0" smtClean="0"/>
              <a:t>84% of Ohio River drainage</a:t>
            </a:r>
          </a:p>
          <a:p>
            <a:endParaRPr lang="en-US" sz="2400" dirty="0" smtClean="0"/>
          </a:p>
          <a:p>
            <a:r>
              <a:rPr lang="en-US" sz="2400" dirty="0" smtClean="0"/>
              <a:t>165 of 180 events complete</a:t>
            </a:r>
          </a:p>
          <a:p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9373" y="1690576"/>
            <a:ext cx="5311277" cy="4104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61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 Months of Tributary Monitoring (N=90)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423" y="1581149"/>
            <a:ext cx="11719179" cy="443687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423" y="1581149"/>
            <a:ext cx="11695760" cy="4443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938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TM04033925[[fn=Droplet]]</Template>
  <TotalTime>1040</TotalTime>
  <Words>285</Words>
  <Application>Microsoft Office PowerPoint</Application>
  <PresentationFormat>Widescreen</PresentationFormat>
  <Paragraphs>47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Tw Cen MT</vt:lpstr>
      <vt:lpstr>Droplet</vt:lpstr>
      <vt:lpstr>Current ORSANCO mercury Studies</vt:lpstr>
      <vt:lpstr>FY ’16 Methyl Mercury Projects</vt:lpstr>
      <vt:lpstr>Ohio River Methyl Mercury characteristics</vt:lpstr>
      <vt:lpstr>Ohio River Methyl Mercury characteristics</vt:lpstr>
      <vt:lpstr>The Shape of Ohio River Methyl Mercury data</vt:lpstr>
      <vt:lpstr>The Shape of Ohio River Methyl Mercury data</vt:lpstr>
      <vt:lpstr>The Shape of Ohio River Methyl Mercury data</vt:lpstr>
      <vt:lpstr>Tributary Mercury and Methyl Mercury Monitoring</vt:lpstr>
      <vt:lpstr>6 Months of Tributary Monitoring (N=90)</vt:lpstr>
      <vt:lpstr>Percent methyl Mercury Differences (N=90)</vt:lpstr>
      <vt:lpstr>Tributary mercury Monitoring</vt:lpstr>
      <vt:lpstr>Load calculation: 12 Monthly Samples</vt:lpstr>
      <vt:lpstr>Total Hg vs Flow Regressions</vt:lpstr>
      <vt:lpstr>Tributary Flow Regressions after 6 months</vt:lpstr>
      <vt:lpstr>FY ‘17 Total Mercury Load Project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Current ORSANCO mercury Studies</dc:title>
  <dc:creator>Eben Hobbins</dc:creator>
  <cp:lastModifiedBy>Eben Hobbins</cp:lastModifiedBy>
  <cp:revision>52</cp:revision>
  <cp:lastPrinted>2016-09-23T13:59:47Z</cp:lastPrinted>
  <dcterms:created xsi:type="dcterms:W3CDTF">2016-09-15T15:52:02Z</dcterms:created>
  <dcterms:modified xsi:type="dcterms:W3CDTF">2016-10-03T14:59:46Z</dcterms:modified>
</cp:coreProperties>
</file>