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23"/>
  </p:notesMasterIdLst>
  <p:handoutMasterIdLst>
    <p:handoutMasterId r:id="rId24"/>
  </p:handoutMasterIdLst>
  <p:sldIdLst>
    <p:sldId id="269" r:id="rId2"/>
    <p:sldId id="272" r:id="rId3"/>
    <p:sldId id="273" r:id="rId4"/>
    <p:sldId id="257" r:id="rId5"/>
    <p:sldId id="274" r:id="rId6"/>
    <p:sldId id="286" r:id="rId7"/>
    <p:sldId id="279" r:id="rId8"/>
    <p:sldId id="280" r:id="rId9"/>
    <p:sldId id="281" r:id="rId10"/>
    <p:sldId id="282" r:id="rId11"/>
    <p:sldId id="285" r:id="rId12"/>
    <p:sldId id="283" r:id="rId13"/>
    <p:sldId id="284" r:id="rId14"/>
    <p:sldId id="287" r:id="rId15"/>
    <p:sldId id="278" r:id="rId16"/>
    <p:sldId id="277" r:id="rId17"/>
    <p:sldId id="276" r:id="rId18"/>
    <p:sldId id="288" r:id="rId19"/>
    <p:sldId id="289" r:id="rId20"/>
    <p:sldId id="290" r:id="rId21"/>
    <p:sldId id="291" r:id="rId22"/>
  </p:sldIdLst>
  <p:sldSz cx="9144000" cy="6858000" type="screen4x3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am.ORV\Desktop\US-DS%20chart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am.ORV\Desktop\US-DS%20char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800" b="1"/>
              <a:t>Upstream / Downstream Comparison</a:t>
            </a:r>
          </a:p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800" b="1"/>
              <a:t>Fecal Coliform in</a:t>
            </a:r>
            <a:r>
              <a:rPr lang="en-US" sz="2800" b="1" baseline="0"/>
              <a:t> Pittsburgh</a:t>
            </a:r>
            <a:endParaRPr lang="en-US" sz="2800" b="1"/>
          </a:p>
        </c:rich>
      </c:tx>
      <c:layout/>
      <c:spPr>
        <a:noFill/>
        <a:ln>
          <a:noFill/>
        </a:ln>
        <a:effectLst/>
      </c:spPr>
    </c:title>
    <c:plotArea>
      <c:layout/>
      <c:barChart>
        <c:barDir val="col"/>
        <c:grouping val="clustered"/>
        <c:ser>
          <c:idx val="0"/>
          <c:order val="0"/>
          <c:tx>
            <c:strRef>
              <c:f>Pittsburgh!$J$14</c:f>
              <c:strCache>
                <c:ptCount val="1"/>
                <c:pt idx="0">
                  <c:v>% US exceed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Pittsburgh!$I$15:$I$17</c:f>
              <c:strCache>
                <c:ptCount val="3"/>
                <c:pt idx="0">
                  <c:v>01'-05</c:v>
                </c:pt>
                <c:pt idx="1">
                  <c:v>06'-10'</c:v>
                </c:pt>
                <c:pt idx="2">
                  <c:v>11'-15'</c:v>
                </c:pt>
              </c:strCache>
            </c:strRef>
          </c:cat>
          <c:val>
            <c:numRef>
              <c:f>Pittsburgh!$J$15:$J$17</c:f>
              <c:numCache>
                <c:formatCode>General</c:formatCode>
                <c:ptCount val="3"/>
                <c:pt idx="0">
                  <c:v>0.48765432098765432</c:v>
                </c:pt>
                <c:pt idx="1">
                  <c:v>0.51351351351351349</c:v>
                </c:pt>
                <c:pt idx="2">
                  <c:v>0.48226950354609927</c:v>
                </c:pt>
              </c:numCache>
            </c:numRef>
          </c:val>
        </c:ser>
        <c:ser>
          <c:idx val="1"/>
          <c:order val="1"/>
          <c:tx>
            <c:strRef>
              <c:f>Pittsburgh!$K$14</c:f>
              <c:strCache>
                <c:ptCount val="1"/>
                <c:pt idx="0">
                  <c:v>% DS exceed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cat>
            <c:strRef>
              <c:f>Pittsburgh!$I$15:$I$17</c:f>
              <c:strCache>
                <c:ptCount val="3"/>
                <c:pt idx="0">
                  <c:v>01'-05</c:v>
                </c:pt>
                <c:pt idx="1">
                  <c:v>06'-10'</c:v>
                </c:pt>
                <c:pt idx="2">
                  <c:v>11'-15'</c:v>
                </c:pt>
              </c:strCache>
            </c:strRef>
          </c:cat>
          <c:val>
            <c:numRef>
              <c:f>Pittsburgh!$K$15:$K$17</c:f>
              <c:numCache>
                <c:formatCode>General</c:formatCode>
                <c:ptCount val="3"/>
                <c:pt idx="0">
                  <c:v>0.48148148148148145</c:v>
                </c:pt>
                <c:pt idx="1">
                  <c:v>0.5</c:v>
                </c:pt>
                <c:pt idx="2">
                  <c:v>0.50354609929078009</c:v>
                </c:pt>
              </c:numCache>
            </c:numRef>
          </c:val>
        </c:ser>
        <c:axId val="39782272"/>
        <c:axId val="39833984"/>
      </c:barChart>
      <c:catAx>
        <c:axId val="39782272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833984"/>
        <c:crosses val="autoZero"/>
        <c:auto val="1"/>
        <c:lblAlgn val="ctr"/>
        <c:lblOffset val="100"/>
      </c:catAx>
      <c:valAx>
        <c:axId val="39833984"/>
        <c:scaling>
          <c:orientation val="minMax"/>
          <c:max val="0.60000000000000031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400" b="1"/>
                  <a:t>Percent exceed 400 CFU/100mL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0%" sourceLinked="0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97822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800" b="1" dirty="0" smtClean="0"/>
              <a:t>Upstream / Downstream Comparison</a:t>
            </a:r>
          </a:p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800" b="1" dirty="0" smtClean="0"/>
              <a:t>Fecal </a:t>
            </a:r>
            <a:r>
              <a:rPr lang="en-US" sz="2800" b="1" dirty="0"/>
              <a:t>Coliform in</a:t>
            </a:r>
            <a:r>
              <a:rPr lang="en-US" sz="2800" b="1" baseline="0" dirty="0"/>
              <a:t> Cincinnati</a:t>
            </a:r>
            <a:endParaRPr lang="en-US" sz="2800" b="1" dirty="0"/>
          </a:p>
        </c:rich>
      </c:tx>
      <c:layout/>
      <c:spPr>
        <a:noFill/>
        <a:ln>
          <a:noFill/>
        </a:ln>
        <a:effectLst/>
      </c:spPr>
    </c:title>
    <c:plotArea>
      <c:layout/>
      <c:barChart>
        <c:barDir val="col"/>
        <c:grouping val="clustered"/>
        <c:ser>
          <c:idx val="0"/>
          <c:order val="0"/>
          <c:tx>
            <c:strRef>
              <c:f>Cincinnati!$K$14</c:f>
              <c:strCache>
                <c:ptCount val="1"/>
                <c:pt idx="0">
                  <c:v>% US exceed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Cincinnati!$J$15:$J$17</c:f>
              <c:strCache>
                <c:ptCount val="3"/>
                <c:pt idx="0">
                  <c:v>01'-05</c:v>
                </c:pt>
                <c:pt idx="1">
                  <c:v>06'-10'</c:v>
                </c:pt>
                <c:pt idx="2">
                  <c:v>11'-15'</c:v>
                </c:pt>
              </c:strCache>
            </c:strRef>
          </c:cat>
          <c:val>
            <c:numRef>
              <c:f>Cincinnati!$K$15:$K$17</c:f>
              <c:numCache>
                <c:formatCode>General</c:formatCode>
                <c:ptCount val="3"/>
                <c:pt idx="0">
                  <c:v>0.16363636363636364</c:v>
                </c:pt>
                <c:pt idx="1">
                  <c:v>0.12820512820512819</c:v>
                </c:pt>
                <c:pt idx="2">
                  <c:v>0.11042944785276074</c:v>
                </c:pt>
              </c:numCache>
            </c:numRef>
          </c:val>
        </c:ser>
        <c:ser>
          <c:idx val="1"/>
          <c:order val="1"/>
          <c:tx>
            <c:strRef>
              <c:f>Cincinnati!$L$14</c:f>
              <c:strCache>
                <c:ptCount val="1"/>
                <c:pt idx="0">
                  <c:v>% DS exceed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cat>
            <c:strRef>
              <c:f>Cincinnati!$J$15:$J$17</c:f>
              <c:strCache>
                <c:ptCount val="3"/>
                <c:pt idx="0">
                  <c:v>01'-05</c:v>
                </c:pt>
                <c:pt idx="1">
                  <c:v>06'-10'</c:v>
                </c:pt>
                <c:pt idx="2">
                  <c:v>11'-15'</c:v>
                </c:pt>
              </c:strCache>
            </c:strRef>
          </c:cat>
          <c:val>
            <c:numRef>
              <c:f>Cincinnati!$L$15:$L$17</c:f>
              <c:numCache>
                <c:formatCode>General</c:formatCode>
                <c:ptCount val="3"/>
                <c:pt idx="0">
                  <c:v>0.27272727272727271</c:v>
                </c:pt>
                <c:pt idx="1">
                  <c:v>0.22435897435897437</c:v>
                </c:pt>
                <c:pt idx="2">
                  <c:v>0.20858895705521471</c:v>
                </c:pt>
              </c:numCache>
            </c:numRef>
          </c:val>
        </c:ser>
        <c:axId val="38705792"/>
        <c:axId val="38933248"/>
      </c:barChart>
      <c:catAx>
        <c:axId val="38705792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933248"/>
        <c:crosses val="autoZero"/>
        <c:auto val="1"/>
        <c:lblAlgn val="ctr"/>
        <c:lblOffset val="100"/>
      </c:catAx>
      <c:valAx>
        <c:axId val="38933248"/>
        <c:scaling>
          <c:orientation val="minMax"/>
          <c:max val="0.60000000000000031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400" b="1"/>
                  <a:t>Percent exceed 400 CFU/100mL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0%" sourceLinked="0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7057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7000" y="0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A82656-DFC5-4589-A51A-FA07D695A126}" type="datetimeFigureOut">
              <a:rPr lang="en-US" smtClean="0"/>
              <a:pPr/>
              <a:t>10/4/2016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B939FD-D398-47F8-9F59-7B7B8614B4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7000" y="0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A8AA4C-6531-4253-94A5-70370752EC9C}" type="datetimeFigureOut">
              <a:rPr lang="en-US" smtClean="0"/>
              <a:pPr/>
              <a:t>10/4/2016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325" y="4387850"/>
            <a:ext cx="5559425" cy="4156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525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7F1EF5-0419-4343-88F9-929FD1712C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10/4/2016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10/4/2016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10/4/2016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10/4/2016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10/4/2016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10/4/2016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10/4/2016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10/4/2016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10/4/2016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10/4/2016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41AF2-8107-43FC-B7C7-2FB45E831D83}" type="datetimeFigureOut">
              <a:rPr lang="en-US" smtClean="0"/>
              <a:pPr/>
              <a:t>10/4/2016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C841AF2-8107-43FC-B7C7-2FB45E831D83}" type="datetimeFigureOut">
              <a:rPr lang="en-US" smtClean="0"/>
              <a:pPr/>
              <a:t>10/4/2016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88DAC00-B931-45CC-96FF-D745F99D6DB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762000"/>
            <a:ext cx="7851648" cy="18288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Bacteria Trends Report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4572000"/>
            <a:ext cx="6400800" cy="2286000"/>
          </a:xfrm>
        </p:spPr>
        <p:txBody>
          <a:bodyPr>
            <a:normAutofit/>
          </a:bodyPr>
          <a:lstStyle/>
          <a:p>
            <a:pPr algn="r"/>
            <a:r>
              <a:rPr lang="en-US" sz="2800" dirty="0" smtClean="0">
                <a:solidFill>
                  <a:schemeClr val="tx1"/>
                </a:solidFill>
              </a:rPr>
              <a:t>Technical Committee Meeting</a:t>
            </a:r>
          </a:p>
          <a:p>
            <a:pPr algn="r"/>
            <a:r>
              <a:rPr lang="en-US" sz="2800" dirty="0" smtClean="0">
                <a:solidFill>
                  <a:schemeClr val="tx1"/>
                </a:solidFill>
              </a:rPr>
              <a:t>October 4-5, 2016</a:t>
            </a:r>
          </a:p>
          <a:p>
            <a:pPr algn="r"/>
            <a:r>
              <a:rPr lang="en-US" sz="2800" dirty="0" smtClean="0">
                <a:solidFill>
                  <a:schemeClr val="tx1"/>
                </a:solidFill>
              </a:rPr>
              <a:t>Agenda Item #11 </a:t>
            </a:r>
          </a:p>
          <a:p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3276600"/>
            <a:ext cx="3581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Informational Item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1745" name="Object 1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31745" name="Graph" r:id="rId3" imgW="5943600" imgH="4457880" progId="STATISTICA.Grap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2769" name="Object 1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32769" name="Graph" r:id="rId3" imgW="5943600" imgH="4457880" progId="STATISTICA.Grap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Seasonal Trends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7649" name="Object 1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7649" name="Graph" r:id="rId3" imgW="2779920" imgH="2085480" progId="STATISTICA.Grap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6625" name="Object 1"/>
          <p:cNvGraphicFramePr>
            <a:graphicFrameLocks noChangeAspect="1"/>
          </p:cNvGraphicFramePr>
          <p:nvPr/>
        </p:nvGraphicFramePr>
        <p:xfrm>
          <a:off x="0" y="0"/>
          <a:ext cx="9175315" cy="6858000"/>
        </p:xfrm>
        <a:graphic>
          <a:graphicData uri="http://schemas.openxmlformats.org/presentationml/2006/ole">
            <p:oleObj spid="_x0000_s26625" name="Graph" r:id="rId3" imgW="2788920" imgH="2082240" progId="STATISTICA.Grap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00457" cy="68215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Longitudinal</a:t>
            </a:r>
          </a:p>
          <a:p>
            <a:pPr lvl="1"/>
            <a:r>
              <a:rPr lang="en-US" dirty="0" smtClean="0"/>
              <a:t>Highest levels in Pittsburgh</a:t>
            </a:r>
          </a:p>
          <a:p>
            <a:pPr lvl="1"/>
            <a:r>
              <a:rPr lang="en-US" dirty="0" smtClean="0"/>
              <a:t>Lowest in Huntington / Cincinnati</a:t>
            </a:r>
          </a:p>
          <a:p>
            <a:endParaRPr lang="en-US" sz="1200" dirty="0" smtClean="0"/>
          </a:p>
          <a:p>
            <a:r>
              <a:rPr lang="en-US" dirty="0" smtClean="0"/>
              <a:t>Upstream / Downstream</a:t>
            </a:r>
          </a:p>
          <a:p>
            <a:pPr lvl="1"/>
            <a:r>
              <a:rPr lang="en-US" dirty="0" smtClean="0"/>
              <a:t>Concentrations greater at downstream site</a:t>
            </a:r>
          </a:p>
          <a:p>
            <a:pPr lvl="1"/>
            <a:r>
              <a:rPr lang="en-US" dirty="0" smtClean="0"/>
              <a:t>Exception in Pittsburgh</a:t>
            </a:r>
          </a:p>
          <a:p>
            <a:pPr lvl="1"/>
            <a:r>
              <a:rPr lang="en-US" dirty="0" smtClean="0"/>
              <a:t>Attainment improving over time (both US/DS)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(cont)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Temporal</a:t>
            </a:r>
          </a:p>
          <a:p>
            <a:pPr lvl="1"/>
            <a:r>
              <a:rPr lang="en-US" dirty="0" smtClean="0"/>
              <a:t>Highest levels in 2001 – 2005</a:t>
            </a:r>
          </a:p>
          <a:p>
            <a:pPr lvl="1"/>
            <a:r>
              <a:rPr lang="en-US" dirty="0" smtClean="0"/>
              <a:t>Slow, steady decline in subsequent 5-year periods</a:t>
            </a:r>
          </a:p>
          <a:p>
            <a:pPr lvl="1"/>
            <a:r>
              <a:rPr lang="en-US" dirty="0" smtClean="0"/>
              <a:t>Exception in Pittsburgh</a:t>
            </a:r>
          </a:p>
          <a:p>
            <a:pPr lvl="2"/>
            <a:r>
              <a:rPr lang="en-US" dirty="0" smtClean="0"/>
              <a:t>High in 1996 – 2000</a:t>
            </a:r>
          </a:p>
          <a:p>
            <a:pPr lvl="2"/>
            <a:r>
              <a:rPr lang="en-US" dirty="0" smtClean="0"/>
              <a:t>Low in 2001 – 2005</a:t>
            </a:r>
          </a:p>
          <a:p>
            <a:pPr lvl="2"/>
            <a:r>
              <a:rPr lang="en-US" dirty="0" smtClean="0"/>
              <a:t>Slight increase in subsequent 5-year periods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Bacteria data collected routinely as part of Contact Recreation Program</a:t>
            </a:r>
          </a:p>
          <a:p>
            <a:endParaRPr lang="en-US" sz="900" dirty="0" smtClean="0"/>
          </a:p>
          <a:p>
            <a:r>
              <a:rPr lang="en-US" sz="2800" dirty="0" smtClean="0"/>
              <a:t>Data uses:</a:t>
            </a:r>
          </a:p>
          <a:p>
            <a:pPr lvl="1"/>
            <a:r>
              <a:rPr lang="en-US" sz="2800" dirty="0" smtClean="0"/>
              <a:t>Weekly reporting of conditions for recreation </a:t>
            </a:r>
          </a:p>
          <a:p>
            <a:pPr lvl="1"/>
            <a:r>
              <a:rPr lang="en-US" sz="2800" dirty="0" smtClean="0"/>
              <a:t>Assess attainment of WQS (305b)</a:t>
            </a:r>
          </a:p>
          <a:p>
            <a:pPr lvl="1"/>
            <a:endParaRPr lang="en-US" sz="900" dirty="0" smtClean="0"/>
          </a:p>
          <a:p>
            <a:r>
              <a:rPr lang="en-US" sz="2800" dirty="0" smtClean="0"/>
              <a:t>Municipalities spending $Billions on Long Term Control Plans and Consent Decrees</a:t>
            </a:r>
          </a:p>
          <a:p>
            <a:endParaRPr lang="en-US" sz="900" dirty="0" smtClean="0"/>
          </a:p>
          <a:p>
            <a:r>
              <a:rPr lang="en-US" sz="2800" dirty="0" smtClean="0"/>
              <a:t>Are bacteria levels improving?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(cont)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Monthly</a:t>
            </a:r>
          </a:p>
          <a:p>
            <a:pPr lvl="1"/>
            <a:r>
              <a:rPr lang="en-US" dirty="0" smtClean="0"/>
              <a:t>Elevated in May</a:t>
            </a:r>
          </a:p>
          <a:p>
            <a:pPr lvl="1"/>
            <a:r>
              <a:rPr lang="en-US" dirty="0" smtClean="0"/>
              <a:t>Levels peak in June</a:t>
            </a:r>
          </a:p>
          <a:p>
            <a:pPr lvl="1"/>
            <a:r>
              <a:rPr lang="en-US" dirty="0" smtClean="0"/>
              <a:t>Steady decline from July through October</a:t>
            </a:r>
          </a:p>
          <a:p>
            <a:r>
              <a:rPr lang="en-US" dirty="0" smtClean="0"/>
              <a:t>Flow</a:t>
            </a:r>
          </a:p>
          <a:p>
            <a:pPr lvl="1"/>
            <a:r>
              <a:rPr lang="en-US" dirty="0" smtClean="0"/>
              <a:t>Median concentrations steadily increase with flow</a:t>
            </a:r>
          </a:p>
          <a:p>
            <a:pPr lvl="1"/>
            <a:r>
              <a:rPr lang="en-US" dirty="0" smtClean="0"/>
              <a:t>Variability also increases with flow</a:t>
            </a:r>
          </a:p>
          <a:p>
            <a:r>
              <a:rPr lang="en-US" dirty="0" smtClean="0"/>
              <a:t>Precipitation</a:t>
            </a:r>
          </a:p>
          <a:p>
            <a:pPr lvl="1"/>
            <a:r>
              <a:rPr lang="en-US" dirty="0" smtClean="0"/>
              <a:t>Median concentrations </a:t>
            </a:r>
            <a:r>
              <a:rPr lang="en-US" dirty="0" smtClean="0"/>
              <a:t>steadily increase with </a:t>
            </a:r>
            <a:r>
              <a:rPr lang="en-US" dirty="0" smtClean="0"/>
              <a:t>rainfall</a:t>
            </a:r>
            <a:endParaRPr lang="en-US" dirty="0" smtClean="0"/>
          </a:p>
          <a:p>
            <a:pPr lvl="1"/>
            <a:r>
              <a:rPr lang="en-US" dirty="0" smtClean="0"/>
              <a:t>Variability also increases with </a:t>
            </a:r>
            <a:r>
              <a:rPr lang="en-US" dirty="0" smtClean="0"/>
              <a:t>rainfall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4129088"/>
            <a:ext cx="7772400" cy="1509712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Bacteria Data Availability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1990’s – Commission begins routine fecal coliform sampling</a:t>
            </a:r>
          </a:p>
          <a:p>
            <a:pPr lvl="1"/>
            <a:r>
              <a:rPr lang="en-US" sz="2800" dirty="0" smtClean="0"/>
              <a:t>Weekly sampling in six largest CSO communities</a:t>
            </a:r>
          </a:p>
          <a:p>
            <a:pPr lvl="1"/>
            <a:r>
              <a:rPr lang="en-US" sz="2800" dirty="0" smtClean="0"/>
              <a:t>May through October</a:t>
            </a:r>
          </a:p>
          <a:p>
            <a:r>
              <a:rPr lang="en-US" sz="2800" dirty="0" smtClean="0"/>
              <a:t>2000 – Sampling sites added</a:t>
            </a:r>
          </a:p>
          <a:p>
            <a:pPr lvl="1"/>
            <a:r>
              <a:rPr lang="en-US" sz="2800" dirty="0" smtClean="0"/>
              <a:t>Upstream, downtown, downstream</a:t>
            </a:r>
          </a:p>
          <a:p>
            <a:r>
              <a:rPr lang="en-US" sz="2800" dirty="0" smtClean="0"/>
              <a:t>2009 - Sites reduced to two per CSO community</a:t>
            </a:r>
          </a:p>
          <a:p>
            <a:r>
              <a:rPr lang="en-US" sz="2800" dirty="0" smtClean="0"/>
              <a:t>2013 – Sampling period extended to include April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tacey\AppData\Local\Microsoft\Windows\Temporary Internet Files\Content.Outlook\5TSAKQJ3\Contact rec siters with data availability (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" y="0"/>
            <a:ext cx="9448800" cy="7010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05000" y="381000"/>
            <a:ext cx="48006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Calibri" pitchFamily="34" charset="0"/>
              </a:rPr>
              <a:t>Contact Recreation Sites</a:t>
            </a:r>
            <a:endParaRPr lang="en-US" sz="36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87880"/>
            <a:ext cx="8229600" cy="438912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Evaluate observed trends in bacteria data set</a:t>
            </a:r>
          </a:p>
          <a:p>
            <a:pPr lvl="1"/>
            <a:r>
              <a:rPr lang="en-US" sz="3200" dirty="0" smtClean="0"/>
              <a:t>Spatial (comparison across </a:t>
            </a:r>
            <a:r>
              <a:rPr lang="en-US" sz="3200" dirty="0" smtClean="0"/>
              <a:t>and within CSO </a:t>
            </a:r>
            <a:r>
              <a:rPr lang="en-US" sz="3200" dirty="0" smtClean="0"/>
              <a:t>communities)</a:t>
            </a:r>
          </a:p>
          <a:p>
            <a:pPr lvl="1"/>
            <a:r>
              <a:rPr lang="en-US" sz="3200" dirty="0" smtClean="0"/>
              <a:t>Temporal (Are levels changing over time?)</a:t>
            </a:r>
          </a:p>
          <a:p>
            <a:pPr lvl="1"/>
            <a:r>
              <a:rPr lang="en-US" sz="3200" dirty="0" smtClean="0"/>
              <a:t>Seasonal trends</a:t>
            </a:r>
          </a:p>
          <a:p>
            <a:pPr lvl="2"/>
            <a:r>
              <a:rPr lang="en-US" sz="2800" dirty="0" smtClean="0"/>
              <a:t>Changes over contact recreation season</a:t>
            </a:r>
          </a:p>
          <a:p>
            <a:pPr lvl="2"/>
            <a:r>
              <a:rPr lang="en-US" sz="2800" dirty="0" smtClean="0"/>
              <a:t>Relationship to flow and precipitation</a:t>
            </a:r>
          </a:p>
          <a:p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Spatial &amp; Temporal Trends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8673" name="Object 1"/>
          <p:cNvGraphicFramePr>
            <a:graphicFrameLocks noChangeAspect="1"/>
          </p:cNvGraphicFramePr>
          <p:nvPr/>
        </p:nvGraphicFramePr>
        <p:xfrm>
          <a:off x="-1" y="76200"/>
          <a:ext cx="9156005" cy="6705600"/>
        </p:xfrm>
        <a:graphic>
          <a:graphicData uri="http://schemas.openxmlformats.org/presentationml/2006/ole">
            <p:oleObj spid="_x0000_s28673" name="Graph" r:id="rId3" imgW="5943600" imgH="4352760" progId="STATISTICA.Grap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9697" name="Object 1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29697" name="Graph" r:id="rId3" imgW="5943600" imgH="4457880" progId="STATISTICA.Grap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30721" name="Object 1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p:oleObj spid="_x0000_s30721" name="Graph" r:id="rId3" imgW="5943600" imgH="4457880" progId="STATISTICA.Grap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611</TotalTime>
  <Words>291</Words>
  <Application>Microsoft Office PowerPoint</Application>
  <PresentationFormat>On-screen Show (4:3)</PresentationFormat>
  <Paragraphs>68</Paragraphs>
  <Slides>21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Flow</vt:lpstr>
      <vt:lpstr>STATISTICA Graph</vt:lpstr>
      <vt:lpstr>Bacteria Trends Report</vt:lpstr>
      <vt:lpstr>Background</vt:lpstr>
      <vt:lpstr>Bacteria Data Availability</vt:lpstr>
      <vt:lpstr>Slide 4</vt:lpstr>
      <vt:lpstr>Study Objectives</vt:lpstr>
      <vt:lpstr>Spatial &amp; Temporal Trends</vt:lpstr>
      <vt:lpstr>Slide 7</vt:lpstr>
      <vt:lpstr>Slide 8</vt:lpstr>
      <vt:lpstr>Slide 9</vt:lpstr>
      <vt:lpstr>Slide 10</vt:lpstr>
      <vt:lpstr>Slide 11</vt:lpstr>
      <vt:lpstr>Slide 12</vt:lpstr>
      <vt:lpstr>Slide 13</vt:lpstr>
      <vt:lpstr>Seasonal Trends</vt:lpstr>
      <vt:lpstr>Slide 15</vt:lpstr>
      <vt:lpstr>Slide 16</vt:lpstr>
      <vt:lpstr>Slide 17</vt:lpstr>
      <vt:lpstr>Conclusions</vt:lpstr>
      <vt:lpstr>Conclusions (cont)</vt:lpstr>
      <vt:lpstr>Conclusions (cont)</vt:lpstr>
      <vt:lpstr>Questions?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stacey</dc:creator>
  <cp:lastModifiedBy>sam</cp:lastModifiedBy>
  <cp:revision>66</cp:revision>
  <dcterms:created xsi:type="dcterms:W3CDTF">2015-10-01T20:16:02Z</dcterms:created>
  <dcterms:modified xsi:type="dcterms:W3CDTF">2016-10-04T08:58:32Z</dcterms:modified>
</cp:coreProperties>
</file>