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64" r:id="rId3"/>
    <p:sldId id="265" r:id="rId4"/>
    <p:sldId id="266" r:id="rId5"/>
    <p:sldId id="267" r:id="rId6"/>
    <p:sldId id="272" r:id="rId7"/>
    <p:sldId id="273" r:id="rId8"/>
    <p:sldId id="27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4A14E-285F-44D0-9632-D75B776A24D9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90D53-DA12-490D-AF84-47BD53E64D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Maysville</a:t>
            </a:r>
            <a:r>
              <a:rPr lang="en-US" baseline="0" dirty="0" smtClean="0"/>
              <a:t> is not on this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F3908-978F-4FB0-AC43-2B183D06959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0386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0034F35-BEAC-4115-80C5-B31F6F9D9F8F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0034F35-BEAC-4115-80C5-B31F6F9D9F8F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0034F35-BEAC-4115-80C5-B31F6F9D9F8F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0034F35-BEAC-4115-80C5-B31F6F9D9F8F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9C429B8-2861-49CD-A0AC-C06BD880B4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752601"/>
            <a:ext cx="8077200" cy="1829761"/>
          </a:xfrm>
        </p:spPr>
        <p:txBody>
          <a:bodyPr>
            <a:normAutofit/>
          </a:bodyPr>
          <a:lstStyle/>
          <a:p>
            <a:r>
              <a:rPr lang="en-US" dirty="0" smtClean="0"/>
              <a:t>Source Water Protection Programs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Informational Item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5715000"/>
            <a:ext cx="510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Technical Committee Meeting</a:t>
            </a:r>
          </a:p>
          <a:p>
            <a:pPr algn="r"/>
            <a:r>
              <a:rPr lang="en-US" sz="2400" dirty="0" smtClean="0"/>
              <a:t>October 4-5, 2016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Source Water Protection Meetings</a:t>
            </a:r>
          </a:p>
          <a:p>
            <a:endParaRPr lang="en-US" sz="1200" dirty="0" smtClean="0"/>
          </a:p>
          <a:p>
            <a:r>
              <a:rPr lang="en-US" dirty="0" smtClean="0"/>
              <a:t>Emergency Response Meetings</a:t>
            </a:r>
          </a:p>
          <a:p>
            <a:endParaRPr lang="en-US" sz="1200" dirty="0" smtClean="0"/>
          </a:p>
          <a:p>
            <a:r>
              <a:rPr lang="en-US" dirty="0" smtClean="0"/>
              <a:t>ODS Upgrade and Operation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Water Programs Update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Upper Ohio River SWP Team</a:t>
            </a:r>
          </a:p>
          <a:p>
            <a:pPr lvl="1"/>
            <a:r>
              <a:rPr lang="en-US" dirty="0" smtClean="0"/>
              <a:t>Met in Steubenville, OH (Sept. 14)</a:t>
            </a:r>
          </a:p>
          <a:p>
            <a:pPr lvl="1"/>
            <a:r>
              <a:rPr lang="en-US" dirty="0" smtClean="0"/>
              <a:t>Team includes utilities, state and fed agencies</a:t>
            </a:r>
          </a:p>
          <a:p>
            <a:pPr lvl="1"/>
            <a:r>
              <a:rPr lang="en-US" dirty="0" smtClean="0"/>
              <a:t>Agenda</a:t>
            </a:r>
          </a:p>
          <a:p>
            <a:pPr lvl="2"/>
            <a:r>
              <a:rPr lang="en-US" dirty="0" smtClean="0"/>
              <a:t>Lessons learned from Elk River MCHM spill</a:t>
            </a:r>
          </a:p>
          <a:p>
            <a:pPr lvl="2"/>
            <a:r>
              <a:rPr lang="en-US" dirty="0" smtClean="0"/>
              <a:t>HABs</a:t>
            </a:r>
          </a:p>
          <a:p>
            <a:pPr lvl="2"/>
            <a:r>
              <a:rPr lang="en-US" dirty="0" smtClean="0"/>
              <a:t>Joint SWP Plan (East Liverpool, Toronto, Buckeye Water, and Steubenville)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 Source Water Protection Workgroup</a:t>
            </a:r>
          </a:p>
          <a:p>
            <a:pPr lvl="1"/>
            <a:r>
              <a:rPr lang="en-US" dirty="0" smtClean="0"/>
              <a:t>Sept 30 conference call</a:t>
            </a:r>
          </a:p>
          <a:p>
            <a:pPr lvl="1"/>
            <a:r>
              <a:rPr lang="en-US" dirty="0" smtClean="0"/>
              <a:t>Introduction to the group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Source Water Protection Meetings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Focus groups serve to improve coordination of emergency response activities </a:t>
            </a:r>
          </a:p>
          <a:p>
            <a:endParaRPr lang="en-US" sz="1200" dirty="0" smtClean="0"/>
          </a:p>
          <a:p>
            <a:r>
              <a:rPr lang="en-US" dirty="0" smtClean="0"/>
              <a:t>Upper Ohio River Focus Group</a:t>
            </a:r>
          </a:p>
          <a:p>
            <a:pPr lvl="1"/>
            <a:r>
              <a:rPr lang="en-US" dirty="0" smtClean="0"/>
              <a:t>Met in Marietta, OH (Sept 8)</a:t>
            </a:r>
          </a:p>
          <a:p>
            <a:r>
              <a:rPr lang="en-US" dirty="0" smtClean="0"/>
              <a:t>Cincinnati Area Focus Group</a:t>
            </a:r>
          </a:p>
          <a:p>
            <a:pPr lvl="1"/>
            <a:r>
              <a:rPr lang="en-US" dirty="0" smtClean="0"/>
              <a:t>Met Sept 15</a:t>
            </a:r>
          </a:p>
          <a:p>
            <a:pPr lvl="1"/>
            <a:r>
              <a:rPr lang="en-US" dirty="0" smtClean="0"/>
              <a:t>Draft Incident Action Plan (IAP)</a:t>
            </a:r>
          </a:p>
          <a:p>
            <a:r>
              <a:rPr lang="en-US" dirty="0" smtClean="0"/>
              <a:t>Paducah Area Focus Group</a:t>
            </a:r>
          </a:p>
          <a:p>
            <a:pPr lvl="1"/>
            <a:r>
              <a:rPr lang="en-US" dirty="0" smtClean="0"/>
              <a:t>Met Sept 20 </a:t>
            </a:r>
          </a:p>
          <a:p>
            <a:pPr lvl="1"/>
            <a:r>
              <a:rPr lang="en-US" dirty="0" smtClean="0"/>
              <a:t>Initiating development of IAP</a:t>
            </a:r>
          </a:p>
          <a:p>
            <a:endParaRPr lang="en-US" sz="1200" dirty="0" smtClean="0"/>
          </a:p>
          <a:p>
            <a:r>
              <a:rPr lang="en-US" dirty="0" smtClean="0"/>
              <a:t>USCG Orientation Course</a:t>
            </a:r>
          </a:p>
          <a:p>
            <a:pPr lvl="1"/>
            <a:r>
              <a:rPr lang="en-US" dirty="0" smtClean="0"/>
              <a:t>Sector Ohio Valley (Louisville, Sept 13)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Emergency Response Meetings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2015 OD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Organics Detection System Sites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Renovation grant completed Sept. 30, 2016</a:t>
            </a:r>
          </a:p>
          <a:p>
            <a:endParaRPr lang="en-US" sz="2800" dirty="0" smtClean="0"/>
          </a:p>
          <a:p>
            <a:r>
              <a:rPr lang="en-US" sz="2800" dirty="0" smtClean="0"/>
              <a:t>Proposed objectives met for 2016</a:t>
            </a:r>
          </a:p>
          <a:p>
            <a:pPr lvl="1"/>
            <a:r>
              <a:rPr lang="en-US" sz="2400" dirty="0" smtClean="0"/>
              <a:t>Pittsburgh Water &amp; Sewer back online</a:t>
            </a:r>
          </a:p>
          <a:p>
            <a:pPr lvl="1"/>
            <a:r>
              <a:rPr lang="en-US" sz="2400" dirty="0" smtClean="0"/>
              <a:t>Website functioning with stations uploading data</a:t>
            </a:r>
          </a:p>
          <a:p>
            <a:pPr lvl="1"/>
            <a:r>
              <a:rPr lang="en-US" sz="2400" dirty="0" smtClean="0"/>
              <a:t>Purchased computers to replace existing systems</a:t>
            </a:r>
          </a:p>
          <a:p>
            <a:pPr lvl="1"/>
            <a:r>
              <a:rPr lang="en-US" sz="2400" dirty="0" smtClean="0"/>
              <a:t>Service agreements for GCMS thru Dec. 2018</a:t>
            </a:r>
          </a:p>
          <a:p>
            <a:pPr lvl="1"/>
            <a:r>
              <a:rPr lang="en-US" sz="2400" dirty="0" smtClean="0"/>
              <a:t>Service agreement for website thru Dec. 2017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Organic Detection System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ODS </a:t>
            </a:r>
            <a:r>
              <a:rPr lang="en-US" dirty="0" smtClean="0"/>
              <a:t>Operation Performance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" y="1524000"/>
          <a:ext cx="7848600" cy="4715568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2616200"/>
                <a:gridCol w="2616200"/>
                <a:gridCol w="2616200"/>
              </a:tblGrid>
              <a:tr h="1018670"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Estrangelo Edessa" pitchFamily="66" charset="0"/>
                        <a:cs typeface="Estrangelo Edessa" pitchFamily="66" charset="0"/>
                      </a:endParaRPr>
                    </a:p>
                    <a:p>
                      <a:pPr algn="ctr"/>
                      <a:r>
                        <a:rPr lang="en-U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Year</a:t>
                      </a:r>
                      <a:endParaRPr lang="en-US" sz="2000" b="1" dirty="0">
                        <a:solidFill>
                          <a:srgbClr val="0000CC"/>
                        </a:solidFill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Estrangelo Edessa" pitchFamily="66" charset="0"/>
                        <a:cs typeface="Estrangelo Edessa" pitchFamily="66" charset="0"/>
                      </a:endParaRPr>
                    </a:p>
                    <a:p>
                      <a:pPr algn="ctr"/>
                      <a:r>
                        <a:rPr lang="en-U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# Raw</a:t>
                      </a:r>
                      <a:r>
                        <a:rPr lang="en-US" sz="2000" baseline="0" dirty="0" smtClean="0">
                          <a:latin typeface="Estrangelo Edessa" pitchFamily="66" charset="0"/>
                          <a:cs typeface="Estrangelo Edessa" pitchFamily="66" charset="0"/>
                        </a:rPr>
                        <a:t> Water Samples </a:t>
                      </a:r>
                      <a:endParaRPr lang="en-US" sz="2000" b="1" dirty="0">
                        <a:solidFill>
                          <a:srgbClr val="0000CC"/>
                        </a:solidFill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>
                        <a:latin typeface="Estrangelo Edessa" pitchFamily="66" charset="0"/>
                        <a:cs typeface="Estrangelo Edessa" pitchFamily="66" charset="0"/>
                      </a:endParaRPr>
                    </a:p>
                    <a:p>
                      <a:pPr algn="ctr"/>
                      <a:r>
                        <a:rPr lang="en-US" sz="2000" dirty="0" smtClean="0">
                          <a:latin typeface="Estrangelo Edessa" pitchFamily="66" charset="0"/>
                          <a:cs typeface="Estrangelo Edessa" pitchFamily="66" charset="0"/>
                        </a:rPr>
                        <a:t>% Utilization </a:t>
                      </a:r>
                      <a:endParaRPr lang="en-US" sz="2000" b="1" dirty="0">
                        <a:solidFill>
                          <a:srgbClr val="0000CC"/>
                        </a:solidFill>
                        <a:latin typeface="Estrangelo Edessa" pitchFamily="66" charset="0"/>
                        <a:cs typeface="Estrangelo Edessa" pitchFamily="66" charset="0"/>
                      </a:endParaRPr>
                    </a:p>
                  </a:txBody>
                  <a:tcPr/>
                </a:tc>
              </a:tr>
              <a:tr h="58153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2016 (To Date)</a:t>
                      </a:r>
                      <a:endParaRPr lang="en-US" sz="2000" dirty="0" smtClean="0">
                        <a:solidFill>
                          <a:srgbClr val="0000CC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5206/16 sites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92.8%</a:t>
                      </a:r>
                      <a:endParaRPr lang="en-US" sz="2000" dirty="0" smtClean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2015</a:t>
                      </a:r>
                      <a:endParaRPr lang="en-US" sz="2000" dirty="0" smtClean="0">
                        <a:solidFill>
                          <a:srgbClr val="0000CC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3645/16 sites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89%</a:t>
                      </a:r>
                      <a:endParaRPr lang="en-US" sz="2000" dirty="0" smtClean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5334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 2014 </a:t>
                      </a:r>
                      <a:endParaRPr lang="en-US" sz="2000" dirty="0" smtClean="0">
                        <a:solidFill>
                          <a:srgbClr val="0000CC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5162/16 sites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88%</a:t>
                      </a:r>
                    </a:p>
                  </a:txBody>
                  <a:tcPr anchor="ctr"/>
                </a:tc>
              </a:tr>
              <a:tr h="6553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 2013</a:t>
                      </a:r>
                      <a:endParaRPr lang="en-US" sz="2000" dirty="0" smtClean="0">
                        <a:solidFill>
                          <a:srgbClr val="0000CC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4771/15 sites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87%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61600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2012</a:t>
                      </a:r>
                      <a:endParaRPr lang="en-US" sz="2000" dirty="0" smtClean="0">
                        <a:solidFill>
                          <a:srgbClr val="0000CC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4589/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15 sites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88 %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6793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2011 </a:t>
                      </a:r>
                      <a:endParaRPr lang="en-US" sz="2000" dirty="0" smtClean="0">
                        <a:solidFill>
                          <a:srgbClr val="0000CC"/>
                        </a:solidFill>
                        <a:latin typeface="+mn-lt"/>
                        <a:cs typeface="Arial" pitchFamily="34" charset="0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0000CC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+mn-lt"/>
                          <a:cs typeface="Arial" pitchFamily="34" charset="0"/>
                        </a:rPr>
                        <a:t>4228/13 sites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chemeClr val="bg1"/>
                          </a:solidFill>
                        </a:rPr>
                        <a:t>89 %</a:t>
                      </a:r>
                      <a:endParaRPr lang="en-US" sz="2000" dirty="0">
                        <a:solidFill>
                          <a:schemeClr val="bg1"/>
                        </a:solidFill>
                        <a:latin typeface="+mn-lt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189</TotalTime>
  <Words>266</Words>
  <Application>Microsoft Office PowerPoint</Application>
  <PresentationFormat>On-screen Show (4:3)</PresentationFormat>
  <Paragraphs>75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Source Water Protection Programs Update</vt:lpstr>
      <vt:lpstr>Source Water Programs Update</vt:lpstr>
      <vt:lpstr>Source Water Protection Meetings</vt:lpstr>
      <vt:lpstr>Emergency Response Meetings</vt:lpstr>
      <vt:lpstr>Slide 5</vt:lpstr>
      <vt:lpstr>Organic Detection System</vt:lpstr>
      <vt:lpstr>ODS Operation Performance</vt:lpstr>
      <vt:lpstr>Questions?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Committee Meeting June 7, 8 2016</dc:title>
  <dc:creator>jerry</dc:creator>
  <cp:lastModifiedBy>sam</cp:lastModifiedBy>
  <cp:revision>23</cp:revision>
  <dcterms:created xsi:type="dcterms:W3CDTF">2016-06-06T14:56:17Z</dcterms:created>
  <dcterms:modified xsi:type="dcterms:W3CDTF">2016-10-04T02:36:12Z</dcterms:modified>
</cp:coreProperties>
</file>