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6" r:id="rId2"/>
    <p:sldId id="261" r:id="rId3"/>
    <p:sldId id="257" r:id="rId4"/>
    <p:sldId id="264" r:id="rId5"/>
    <p:sldId id="265" r:id="rId6"/>
    <p:sldId id="258" r:id="rId7"/>
    <p:sldId id="266" r:id="rId8"/>
    <p:sldId id="267" r:id="rId9"/>
    <p:sldId id="263" r:id="rId10"/>
    <p:sldId id="269" r:id="rId11"/>
    <p:sldId id="268" r:id="rId12"/>
    <p:sldId id="270" r:id="rId13"/>
    <p:sldId id="271" r:id="rId14"/>
    <p:sldId id="272" r:id="rId15"/>
    <p:sldId id="259" r:id="rId16"/>
    <p:sldId id="260" r:id="rId17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2C230C1-ADF6-4437-A429-64A932C66455}" type="datetimeFigureOut">
              <a:rPr lang="en-US"/>
              <a:pPr>
                <a:defRPr/>
              </a:pPr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DD5775F-0CFF-4F4B-BC79-1DC8555599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245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14601"/>
            <a:ext cx="8229600" cy="3611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01EE0A3C-44B0-4248-BF1A-6370E020737F}" type="datetimeFigureOut">
              <a:rPr lang="en-US"/>
              <a:pPr>
                <a:defRPr/>
              </a:pPr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5A8404E-BDDB-4DAE-BFCE-D86F57973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284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7401"/>
            <a:ext cx="2057400" cy="4068763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7401"/>
            <a:ext cx="6019800" cy="40687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DF06926-876F-4931-B3BC-73DEA978441F}" type="datetimeFigureOut">
              <a:rPr lang="en-US"/>
              <a:pPr>
                <a:defRPr/>
              </a:pPr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D88A9B4-F40E-4DDD-8156-B0527542E7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6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1"/>
            <a:ext cx="8229600" cy="36115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D8409C1-8005-4930-B9AE-7AD638491AE3}" type="datetimeFigureOut">
              <a:rPr lang="en-US"/>
              <a:pPr>
                <a:defRPr/>
              </a:pPr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4277E59-63B9-4DDE-A55A-B09E2C091E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332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1B4BE89-0A11-4543-8CEE-A46EA530F8DB}" type="datetimeFigureOut">
              <a:rPr lang="en-US"/>
              <a:pPr>
                <a:defRPr/>
              </a:pPr>
              <a:t>10/3/2016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5A0E0D2-25D5-4EBE-A675-CEF016574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83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514601"/>
            <a:ext cx="4038600" cy="3611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514601"/>
            <a:ext cx="4038600" cy="36115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425F482-F10E-496F-A79E-52CC579BE945}" type="datetimeFigureOut">
              <a:rPr lang="en-US"/>
              <a:pPr>
                <a:defRPr/>
              </a:pPr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A0B9D42-474C-42EC-8E95-2F4A11277B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16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38400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099816"/>
            <a:ext cx="4040188" cy="302634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2" y="2438400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3099816"/>
            <a:ext cx="4041775" cy="3026347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0D09DCE-9585-4878-8832-A15A0B82A742}" type="datetimeFigureOut">
              <a:rPr lang="en-US"/>
              <a:pPr>
                <a:defRPr/>
              </a:pPr>
              <a:t>10/3/2016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B33D3B5-55FB-4FFA-AD94-7FC8F5144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00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D7FAFE1-594F-44C9-9CD2-75EFB0278452}" type="datetimeFigureOut">
              <a:rPr lang="en-US"/>
              <a:pPr>
                <a:defRPr/>
              </a:pPr>
              <a:t>10/3/2016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8288E1E-CADB-48D7-84C0-FED150DF61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171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F3DD53D-64D6-49DD-8C09-BA41E42B2DE7}" type="datetimeFigureOut">
              <a:rPr lang="en-US"/>
              <a:pPr>
                <a:defRPr/>
              </a:pPr>
              <a:t>10/3/2016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5007687-E2D1-462B-A058-4942CB46B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199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1341120"/>
            <a:ext cx="300831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4169"/>
            <a:ext cx="5111750" cy="478199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514601"/>
            <a:ext cx="3008313" cy="3611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7F0F1E4-60F1-4261-8795-10484D6E430B}" type="datetimeFigureOut">
              <a:rPr lang="en-US"/>
              <a:pPr>
                <a:defRPr/>
              </a:pPr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4658120-ADDF-4853-ABC3-83A3484FF8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733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95401"/>
            <a:ext cx="5486400" cy="3432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3630585-E22F-4050-B8E0-EEA92DE7949B}" type="datetimeFigureOut">
              <a:rPr lang="en-US"/>
              <a:pPr>
                <a:defRPr/>
              </a:pPr>
              <a:t>10/3/2016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5DB3F20-EB3B-4878-8D8D-39FC0833B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50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31"/>
            <a:ext cx="8694039" cy="933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mailto:ssobat@idem.IN.gov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 bwMode="auto">
          <a:xfrm>
            <a:off x="5335" y="914400"/>
            <a:ext cx="9144000" cy="1470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en-US" dirty="0" smtClean="0"/>
              <a:t>Biological Condition Gradient</a:t>
            </a:r>
            <a:br>
              <a:rPr lang="en-US" altLang="en-US" dirty="0" smtClean="0"/>
            </a:br>
            <a:r>
              <a:rPr lang="en-US" altLang="en-US" dirty="0" smtClean="0"/>
              <a:t>Indiana Fish and Macroinvertebrates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621975"/>
            <a:ext cx="9144000" cy="144906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en-US" sz="1600" dirty="0" smtClean="0"/>
              <a:t>Presented on October 4, 2016 to the</a:t>
            </a:r>
          </a:p>
          <a:p>
            <a:pPr>
              <a:buFont typeface="Arial" charset="0"/>
              <a:buNone/>
              <a:defRPr/>
            </a:pPr>
            <a:r>
              <a:rPr lang="en-US" sz="1600" dirty="0" smtClean="0"/>
              <a:t>Ohio River Valley Water Sanitation Commission (ORSANCO) Technical Committee</a:t>
            </a:r>
          </a:p>
          <a:p>
            <a:pPr>
              <a:buFont typeface="Arial" charset="0"/>
              <a:buNone/>
              <a:defRPr/>
            </a:pPr>
            <a:r>
              <a:rPr lang="en-US" sz="1600" dirty="0" smtClean="0"/>
              <a:t>By Stacey Sobat, Indiana Department of Environmental Management</a:t>
            </a:r>
          </a:p>
          <a:p>
            <a:pPr>
              <a:buFont typeface="Arial" charset="0"/>
              <a:buNone/>
              <a:defRPr/>
            </a:pPr>
            <a:r>
              <a:rPr lang="en-US" sz="1600" dirty="0" smtClean="0"/>
              <a:t>Office of Water Quality, Watershed Assessment and Planning Branch</a:t>
            </a:r>
            <a:endParaRPr lang="en-US" sz="1600" dirty="0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813" y="2276554"/>
            <a:ext cx="6858000" cy="33899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871022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24600" y="6027003"/>
            <a:ext cx="2819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  <a:cs typeface="+mn-cs"/>
              </a:rPr>
              <a:t>Source: Tetra Tech, Indiana Report 2016</a:t>
            </a: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  <a:extLst/>
        </p:spPr>
        <p:txBody>
          <a:bodyPr/>
          <a:lstStyle/>
          <a:p>
            <a:r>
              <a:rPr lang="en-US" dirty="0" smtClean="0"/>
              <a:t>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6346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3710004"/>
              </p:ext>
            </p:extLst>
          </p:nvPr>
        </p:nvGraphicFramePr>
        <p:xfrm>
          <a:off x="304800" y="1091949"/>
          <a:ext cx="8697913" cy="5734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Worksheet" r:id="rId3" imgW="13392111" imgH="8829743" progId="Excel.Sheet.12">
                  <p:embed/>
                </p:oleObj>
              </mc:Choice>
              <mc:Fallback>
                <p:oleObj name="Worksheet" r:id="rId3" imgW="13392111" imgH="882974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1091949"/>
                        <a:ext cx="8697913" cy="5734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66800" y="6447301"/>
            <a:ext cx="434025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  <a:cs typeface="+mn-cs"/>
              </a:rPr>
              <a:t>Source: Tetra Tech, Indiana Report 2016</a:t>
            </a:r>
            <a:endParaRPr lang="en-US" sz="20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061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38200"/>
          </a:xfrm>
          <a:extLst/>
        </p:spPr>
        <p:txBody>
          <a:bodyPr/>
          <a:lstStyle/>
          <a:p>
            <a:r>
              <a:rPr lang="en-US" dirty="0" smtClean="0"/>
              <a:t>Decision Model Development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1365421"/>
              </p:ext>
            </p:extLst>
          </p:nvPr>
        </p:nvGraphicFramePr>
        <p:xfrm>
          <a:off x="304799" y="1466024"/>
          <a:ext cx="5257800" cy="5257805"/>
        </p:xfrm>
        <a:graphic>
          <a:graphicData uri="http://schemas.openxmlformats.org/drawingml/2006/table">
            <a:tbl>
              <a:tblPr firstRow="1" firstCol="1" bandRow="1"/>
              <a:tblGrid>
                <a:gridCol w="1758208"/>
                <a:gridCol w="1523710"/>
                <a:gridCol w="1192469"/>
                <a:gridCol w="783413"/>
              </a:tblGrid>
              <a:tr h="15022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BCG Level 2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Large Rivers (all regions)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total native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26 (21-31)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Attribute I+II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1 (0-2)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Attribute I+II+III+X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6 (3-9)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 Biomass Attribute I+II+III+X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40% (35-45)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Attribute VI individuals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&lt;</a:t>
                      </a: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4 (0-7)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 DELT anomalies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0% (0-1)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minnow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2 (1-3)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Combination rule (applies to shaded cells) - model uses the best of 3 of 4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darter + sculpin + madtom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3 (1-5)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sucker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&gt; 4 (3-6)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sunfish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&gt; 3 (2-5)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022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BCG Level 3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Large Rivers (all regions)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02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total native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23 (18-28)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Attribute I+II+III+X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&gt; 2 (1-4)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 Biomass Attribute I+II+III+X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15% (10-20)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 Biomass Attribute V+VI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≤ 45% (40-50)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individuals with DELTs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≥</a:t>
                      </a: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2, flag for further evaluation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minnow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2 (1-3)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Combination rule (applies to shaded cells) - model uses the best of 3 of 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darter + sculpin + madtom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2 (1-3)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sucker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4 (2-6)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sunfish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2 (1-3)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022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BCG Level 4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Large Rivers (all regions)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02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alt 1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alt 2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total native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16 (11-21)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total individuals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--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95 (90-100)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Attribute I+II+III+X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&gt; 3 (2-5)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--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% Attribute V+VI individuals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≤ 45% (40-50)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individuals with DELTs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≥</a:t>
                      </a: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2, flag for further evaluation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BCG Level 5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Large Rivers (all regions)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total native taxa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8 (5-11)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total individuals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≥ 20 (15-25)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022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Number of individuals with DELTs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≥</a:t>
                      </a:r>
                      <a:r>
                        <a:rPr lang="en-US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2, flag for further evaluation</a:t>
                      </a:r>
                      <a:endParaRPr lang="en-US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6001" marR="460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700" dirty="0">
                        <a:effectLst/>
                        <a:latin typeface="Calibri"/>
                      </a:endParaRPr>
                    </a:p>
                  </a:txBody>
                  <a:tcPr marL="46001" marR="4600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447800"/>
            <a:ext cx="3429000" cy="268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74" y="4114020"/>
            <a:ext cx="3416227" cy="2548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33800" y="6550223"/>
            <a:ext cx="54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+mn-lt"/>
                <a:cs typeface="+mn-cs"/>
              </a:rPr>
              <a:t>Source: Tetra Tech, Indiana Report 2016</a:t>
            </a:r>
            <a:endParaRPr lang="en-US" sz="14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997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38200"/>
          </a:xfrm>
          <a:extLst/>
        </p:spPr>
        <p:txBody>
          <a:bodyPr/>
          <a:lstStyle/>
          <a:p>
            <a:r>
              <a:rPr lang="en-US" dirty="0" smtClean="0"/>
              <a:t>Panel Variability</a:t>
            </a:r>
            <a:endParaRPr lang="en-US" dirty="0"/>
          </a:p>
        </p:txBody>
      </p:sp>
      <p:pic>
        <p:nvPicPr>
          <p:cNvPr id="5" name="Picture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28"/>
          <a:stretch/>
        </p:blipFill>
        <p:spPr bwMode="auto">
          <a:xfrm>
            <a:off x="3276600" y="1536674"/>
            <a:ext cx="5486400" cy="53244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49" y="6454033"/>
            <a:ext cx="43402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  <a:cs typeface="+mn-cs"/>
              </a:rPr>
              <a:t>Source: Tetra Tech, Indiana Report 2016</a:t>
            </a:r>
            <a:endParaRPr lang="en-US" sz="2000" dirty="0">
              <a:latin typeface="+mn-lt"/>
              <a:cs typeface="+mn-cs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3048000" cy="4419600"/>
          </a:xfrm>
        </p:spPr>
        <p:txBody>
          <a:bodyPr/>
          <a:lstStyle/>
          <a:p>
            <a:r>
              <a:rPr lang="en-US" sz="2800" dirty="0" smtClean="0"/>
              <a:t>Calibration: 82% of panelist scores within 1/3 BCG Level of group median (96% 2/3 BCG Level)</a:t>
            </a:r>
            <a:endParaRPr lang="en-US" sz="2400" dirty="0" smtClean="0"/>
          </a:p>
          <a:p>
            <a:r>
              <a:rPr lang="en-US" sz="2800" dirty="0" smtClean="0"/>
              <a:t>Confirmation: 78% within 1/3 BCG Level (94% 2/3 BCG Level)</a:t>
            </a:r>
          </a:p>
        </p:txBody>
      </p:sp>
    </p:spTree>
    <p:extLst>
      <p:ext uri="{BB962C8B-B14F-4D97-AF65-F5344CB8AC3E}">
        <p14:creationId xmlns:p14="http://schemas.microsoft.com/office/powerpoint/2010/main" val="174096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38200"/>
          </a:xfrm>
          <a:extLst/>
        </p:spPr>
        <p:txBody>
          <a:bodyPr/>
          <a:lstStyle/>
          <a:p>
            <a:r>
              <a:rPr lang="en-US" dirty="0" smtClean="0"/>
              <a:t>Model Performance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98" y="6145699"/>
            <a:ext cx="36544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  <a:cs typeface="+mn-cs"/>
              </a:rPr>
              <a:t>Source: Tetra Tech, </a:t>
            </a:r>
          </a:p>
          <a:p>
            <a:pPr algn="ctr"/>
            <a:r>
              <a:rPr lang="en-US" sz="2000" dirty="0" smtClean="0">
                <a:latin typeface="+mn-lt"/>
                <a:cs typeface="+mn-cs"/>
              </a:rPr>
              <a:t>Indiana Report 2016</a:t>
            </a:r>
            <a:endParaRPr lang="en-US" sz="2000" dirty="0">
              <a:latin typeface="+mn-lt"/>
              <a:cs typeface="+mn-cs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52400" y="1676400"/>
            <a:ext cx="3281323" cy="403860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On average, models were accurate in replicating panel assessments within ½ BCG Level:</a:t>
            </a:r>
          </a:p>
          <a:p>
            <a:r>
              <a:rPr lang="en-US" sz="2800" dirty="0" smtClean="0"/>
              <a:t>98% for Calibration data</a:t>
            </a:r>
          </a:p>
          <a:p>
            <a:r>
              <a:rPr lang="en-US" sz="2800" dirty="0" smtClean="0"/>
              <a:t>94% for Confirmation data</a:t>
            </a:r>
          </a:p>
        </p:txBody>
      </p:sp>
      <p:pic>
        <p:nvPicPr>
          <p:cNvPr id="5150" name="Picture 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371600"/>
            <a:ext cx="5298962" cy="5584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4577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990600"/>
          </a:xfrm>
          <a:extLst/>
        </p:spPr>
        <p:txBody>
          <a:bodyPr/>
          <a:lstStyle/>
          <a:p>
            <a:r>
              <a:rPr lang="en-US" dirty="0" smtClean="0"/>
              <a:t>Utility of Biological </a:t>
            </a:r>
            <a:r>
              <a:rPr lang="en-US" dirty="0"/>
              <a:t>Condition Gradient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8762999" cy="3840163"/>
          </a:xfrm>
        </p:spPr>
        <p:txBody>
          <a:bodyPr/>
          <a:lstStyle/>
          <a:p>
            <a:r>
              <a:rPr lang="en-US" sz="2800" dirty="0" smtClean="0"/>
              <a:t>Additional tool to interpret natural state of the stream.</a:t>
            </a:r>
          </a:p>
          <a:p>
            <a:r>
              <a:rPr lang="en-US" sz="2800" dirty="0" smtClean="0"/>
              <a:t>Recognize </a:t>
            </a:r>
            <a:r>
              <a:rPr lang="en-US" sz="2800" dirty="0"/>
              <a:t>improvements along the </a:t>
            </a:r>
            <a:r>
              <a:rPr lang="en-US" sz="2800" dirty="0" smtClean="0"/>
              <a:t>BCG.</a:t>
            </a:r>
            <a:endParaRPr lang="en-US" sz="2800" dirty="0"/>
          </a:p>
          <a:p>
            <a:r>
              <a:rPr lang="en-US" sz="2800" dirty="0" smtClean="0"/>
              <a:t>Identify and protect outstanding resources.</a:t>
            </a:r>
          </a:p>
          <a:p>
            <a:r>
              <a:rPr lang="en-US" sz="2800" dirty="0" smtClean="0"/>
              <a:t>Help to prioritize resources and management actions.</a:t>
            </a:r>
          </a:p>
          <a:p>
            <a:r>
              <a:rPr lang="en-US" sz="2800" dirty="0" smtClean="0"/>
              <a:t>Compare biological condition across the nation. 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4876800"/>
            <a:ext cx="9144000" cy="990600"/>
          </a:xfrm>
          <a:prstGeom prst="rect">
            <a:avLst/>
          </a:prstGeom>
          <a:ex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4000" dirty="0" smtClean="0"/>
              <a:t>Now working on BCG for macroinvertebrates!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14942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/>
        </p:nvSpPr>
        <p:spPr bwMode="auto">
          <a:xfrm>
            <a:off x="20652" y="838200"/>
            <a:ext cx="9144000" cy="1143000"/>
          </a:xfrm>
          <a:prstGeom prst="rect">
            <a:avLst/>
          </a:prstGeom>
          <a:extLst/>
        </p:spPr>
        <p:txBody>
          <a:bodyPr/>
          <a:lstStyle/>
          <a:p>
            <a:pPr algn="ctr"/>
            <a:r>
              <a:rPr lang="en-US" altLang="en-US" sz="4400" dirty="0">
                <a:latin typeface="+mj-lt"/>
                <a:ea typeface="+mj-ea"/>
                <a:cs typeface="+mj-cs"/>
              </a:rPr>
              <a:t>Acknowledgements</a:t>
            </a:r>
          </a:p>
        </p:txBody>
      </p:sp>
      <p:sp>
        <p:nvSpPr>
          <p:cNvPr id="5" name="Content Placeholder 3"/>
          <p:cNvSpPr>
            <a:spLocks noGrp="1"/>
          </p:cNvSpPr>
          <p:nvPr/>
        </p:nvSpPr>
        <p:spPr bwMode="auto">
          <a:xfrm>
            <a:off x="76200" y="5867400"/>
            <a:ext cx="490172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buNone/>
            </a:pPr>
            <a:r>
              <a:rPr lang="en-US" altLang="en-US" sz="2800" dirty="0" smtClean="0"/>
              <a:t> Stacey Sobat, (317) 308-3191, </a:t>
            </a:r>
            <a:r>
              <a:rPr lang="en-US" altLang="en-US" sz="2800" dirty="0" smtClean="0">
                <a:hlinkClick r:id="rId2"/>
              </a:rPr>
              <a:t>ssobat@idem.IN.gov</a:t>
            </a:r>
            <a:r>
              <a:rPr lang="en-US" altLang="en-US" sz="2800" dirty="0" smtClean="0"/>
              <a:t> 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41764"/>
            <a:ext cx="3910013" cy="507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600" y="1679669"/>
            <a:ext cx="474932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latin typeface="+mn-lt"/>
              </a:rPr>
              <a:t>Tetra Tech, </a:t>
            </a:r>
            <a:r>
              <a:rPr lang="en-US" sz="2800" dirty="0" smtClean="0">
                <a:latin typeface="+mn-lt"/>
              </a:rPr>
              <a:t>Inc. </a:t>
            </a:r>
          </a:p>
          <a:p>
            <a:pPr lvl="1"/>
            <a:r>
              <a:rPr lang="en-US" sz="2800" dirty="0" smtClean="0">
                <a:latin typeface="+mn-lt"/>
              </a:rPr>
              <a:t>Owings </a:t>
            </a:r>
            <a:r>
              <a:rPr lang="en-US" sz="2800" dirty="0">
                <a:latin typeface="+mn-lt"/>
              </a:rPr>
              <a:t>Mills, MD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+mn-lt"/>
              </a:rPr>
              <a:t>Jen Stamp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+mn-lt"/>
              </a:rPr>
              <a:t>Jeroen Gerritsen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+mn-lt"/>
              </a:rPr>
              <a:t>Benjamin Jessup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n-lt"/>
              </a:rPr>
              <a:t>U.S</a:t>
            </a:r>
            <a:r>
              <a:rPr lang="en-US" sz="2800" dirty="0">
                <a:latin typeface="+mn-lt"/>
              </a:rPr>
              <a:t>. EPA Region </a:t>
            </a:r>
            <a:r>
              <a:rPr lang="en-US" sz="2800" dirty="0" smtClean="0">
                <a:latin typeface="+mn-lt"/>
              </a:rPr>
              <a:t>5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en-US" sz="2400" dirty="0">
                <a:latin typeface="+mn-lt"/>
              </a:rPr>
              <a:t>Ed Hammer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 smtClean="0">
              <a:latin typeface="+mn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+mn-lt"/>
              </a:rPr>
              <a:t>Workshop Participants</a:t>
            </a:r>
          </a:p>
        </p:txBody>
      </p:sp>
    </p:spTree>
    <p:extLst>
      <p:ext uri="{BB962C8B-B14F-4D97-AF65-F5344CB8AC3E}">
        <p14:creationId xmlns:p14="http://schemas.microsoft.com/office/powerpoint/2010/main" val="344846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8839200" cy="3611563"/>
          </a:xfrm>
        </p:spPr>
        <p:txBody>
          <a:bodyPr/>
          <a:lstStyle/>
          <a:p>
            <a:r>
              <a:rPr lang="en-US" sz="2800" dirty="0" smtClean="0"/>
              <a:t>What is the Biological Condition Gradient (BCG)?</a:t>
            </a:r>
          </a:p>
          <a:p>
            <a:pPr lvl="1"/>
            <a:r>
              <a:rPr lang="en-US" dirty="0" smtClean="0"/>
              <a:t>Levels of Condition</a:t>
            </a:r>
          </a:p>
          <a:p>
            <a:pPr lvl="1"/>
            <a:r>
              <a:rPr lang="en-US" dirty="0" smtClean="0"/>
              <a:t>Ecological Attributes</a:t>
            </a:r>
          </a:p>
          <a:p>
            <a:pPr lvl="1"/>
            <a:r>
              <a:rPr lang="en-US" dirty="0" smtClean="0"/>
              <a:t>Response of Taxa Occurrence to Stress</a:t>
            </a:r>
          </a:p>
          <a:p>
            <a:pPr lvl="1"/>
            <a:r>
              <a:rPr lang="en-US" dirty="0" smtClean="0"/>
              <a:t>Quantitative Model</a:t>
            </a:r>
          </a:p>
          <a:p>
            <a:r>
              <a:rPr lang="en-US" sz="2800" dirty="0" smtClean="0"/>
              <a:t>BCG Calibration for Indiana Fish and Macroinvertebrates</a:t>
            </a:r>
          </a:p>
          <a:p>
            <a:pPr lvl="1"/>
            <a:r>
              <a:rPr lang="en-US" dirty="0" smtClean="0"/>
              <a:t>Data assemblage</a:t>
            </a:r>
          </a:p>
          <a:p>
            <a:pPr lvl="1"/>
            <a:r>
              <a:rPr lang="en-US" dirty="0" smtClean="0"/>
              <a:t>Workshop</a:t>
            </a:r>
          </a:p>
          <a:p>
            <a:pPr lvl="1"/>
            <a:r>
              <a:rPr lang="en-US" dirty="0" smtClean="0"/>
              <a:t>Decision model development and testing</a:t>
            </a:r>
          </a:p>
          <a:p>
            <a:pPr lvl="1"/>
            <a:r>
              <a:rPr lang="en-US" sz="2800" dirty="0" smtClean="0"/>
              <a:t>Utility to support water quality management</a:t>
            </a:r>
          </a:p>
          <a:p>
            <a:endParaRPr lang="en-US" sz="28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  <a:extLst/>
        </p:spPr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43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24000"/>
            <a:ext cx="8458200" cy="5334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  <a:extLst/>
        </p:spPr>
        <p:txBody>
          <a:bodyPr/>
          <a:lstStyle/>
          <a:p>
            <a:r>
              <a:rPr lang="en-US" dirty="0"/>
              <a:t>Biological Condition Gradient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6200" y="5943599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  <a:cs typeface="+mn-cs"/>
              </a:rPr>
              <a:t>Source: Modified from </a:t>
            </a:r>
          </a:p>
          <a:p>
            <a:pPr algn="ctr"/>
            <a:r>
              <a:rPr lang="en-US" sz="2400" dirty="0" smtClean="0">
                <a:latin typeface="+mn-lt"/>
                <a:cs typeface="+mn-cs"/>
              </a:rPr>
              <a:t>Davies </a:t>
            </a:r>
            <a:r>
              <a:rPr lang="en-US" sz="2400" dirty="0">
                <a:latin typeface="+mn-lt"/>
                <a:cs typeface="+mn-cs"/>
              </a:rPr>
              <a:t>and Jackson 2006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67891" y="1935858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62100" y="4712103"/>
            <a:ext cx="15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84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5820888"/>
              </p:ext>
            </p:extLst>
          </p:nvPr>
        </p:nvGraphicFramePr>
        <p:xfrm>
          <a:off x="457200" y="1600200"/>
          <a:ext cx="8305800" cy="4475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513592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Ecological Attributes Used to Characterize the BCG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58008">
                <a:tc>
                  <a:txBody>
                    <a:bodyPr/>
                    <a:lstStyle/>
                    <a:p>
                      <a:r>
                        <a:rPr lang="en-US" dirty="0" smtClean="0"/>
                        <a:t>I. Historically documented,</a:t>
                      </a:r>
                      <a:r>
                        <a:rPr lang="en-US" baseline="0" dirty="0" smtClean="0"/>
                        <a:t> sensitive, long-lived, or regionally endemic taxa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VI. Nonnative or intentionally</a:t>
                      </a:r>
                      <a:r>
                        <a:rPr lang="en-US" baseline="0" dirty="0" smtClean="0"/>
                        <a:t> introduced species</a:t>
                      </a:r>
                      <a:endParaRPr lang="en-US" dirty="0"/>
                    </a:p>
                  </a:txBody>
                  <a:tcPr/>
                </a:tc>
              </a:tr>
              <a:tr h="886475">
                <a:tc>
                  <a:txBody>
                    <a:bodyPr/>
                    <a:lstStyle/>
                    <a:p>
                      <a:r>
                        <a:rPr lang="en-US" dirty="0" smtClean="0"/>
                        <a:t>II. Highly sensitive (typically uncommon)</a:t>
                      </a:r>
                      <a:r>
                        <a:rPr lang="en-US" baseline="0" dirty="0" smtClean="0"/>
                        <a:t> taxa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VII. Organism</a:t>
                      </a:r>
                      <a:r>
                        <a:rPr lang="en-US" baseline="0" dirty="0" smtClean="0"/>
                        <a:t> condition</a:t>
                      </a:r>
                      <a:endParaRPr lang="en-US" dirty="0"/>
                    </a:p>
                  </a:txBody>
                  <a:tcPr/>
                </a:tc>
              </a:tr>
              <a:tr h="886475">
                <a:tc>
                  <a:txBody>
                    <a:bodyPr/>
                    <a:lstStyle/>
                    <a:p>
                      <a:r>
                        <a:rPr lang="en-US" dirty="0" smtClean="0"/>
                        <a:t>III. Intermediate sensitive and common taxa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VIII. Ecosystem function</a:t>
                      </a:r>
                      <a:endParaRPr lang="en-US" dirty="0"/>
                    </a:p>
                  </a:txBody>
                  <a:tcPr/>
                </a:tc>
              </a:tr>
              <a:tr h="817850">
                <a:tc>
                  <a:txBody>
                    <a:bodyPr/>
                    <a:lstStyle/>
                    <a:p>
                      <a:r>
                        <a:rPr lang="en-US" dirty="0" smtClean="0"/>
                        <a:t>IV. Taxa of intermediate tolerance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IX. Spatial and temporal extent of detrimental effects</a:t>
                      </a:r>
                      <a:endParaRPr lang="en-US" dirty="0"/>
                    </a:p>
                  </a:txBody>
                  <a:tcPr/>
                </a:tc>
              </a:tr>
              <a:tr h="513592">
                <a:tc>
                  <a:txBody>
                    <a:bodyPr/>
                    <a:lstStyle/>
                    <a:p>
                      <a:r>
                        <a:rPr lang="en-US" dirty="0" smtClean="0"/>
                        <a:t>V. Highly</a:t>
                      </a:r>
                      <a:r>
                        <a:rPr lang="en-US" baseline="0" dirty="0" smtClean="0"/>
                        <a:t> tolerant taxa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X. Ecosystem connectedness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1722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latin typeface="+mn-lt"/>
                <a:cs typeface="+mn-cs"/>
              </a:defRPr>
            </a:lvl1pPr>
          </a:lstStyle>
          <a:p>
            <a:pPr algn="ctr"/>
            <a:r>
              <a:rPr lang="en-US" dirty="0" smtClean="0"/>
              <a:t>Source: Modified </a:t>
            </a:r>
            <a:r>
              <a:rPr lang="en-US" dirty="0"/>
              <a:t>from Davies and Jackson 2006.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838200"/>
            <a:ext cx="8229600" cy="838200"/>
          </a:xfrm>
          <a:prstGeom prst="rect">
            <a:avLst/>
          </a:prstGeom>
          <a:extLst/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dirty="0" smtClean="0"/>
              <a:t>Biological Condition Gradient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828800"/>
            <a:ext cx="8915400" cy="3810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61722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>
                <a:latin typeface="+mn-lt"/>
                <a:cs typeface="+mn-cs"/>
              </a:defRPr>
            </a:lvl1pPr>
          </a:lstStyle>
          <a:p>
            <a:pPr algn="ctr"/>
            <a:r>
              <a:rPr lang="en-US" dirty="0"/>
              <a:t>Source: </a:t>
            </a:r>
            <a:r>
              <a:rPr lang="en-US" dirty="0" smtClean="0"/>
              <a:t>Tetra Tech, Indiana Report 2016.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  <a:extLst/>
        </p:spPr>
        <p:txBody>
          <a:bodyPr/>
          <a:lstStyle/>
          <a:p>
            <a:r>
              <a:rPr lang="en-US" dirty="0"/>
              <a:t>Biological Condition Gradient</a:t>
            </a:r>
          </a:p>
        </p:txBody>
      </p:sp>
    </p:spTree>
    <p:extLst>
      <p:ext uri="{BB962C8B-B14F-4D97-AF65-F5344CB8AC3E}">
        <p14:creationId xmlns:p14="http://schemas.microsoft.com/office/powerpoint/2010/main" val="117128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3687763"/>
          </a:xfrm>
        </p:spPr>
        <p:txBody>
          <a:bodyPr/>
          <a:lstStyle/>
          <a:p>
            <a:r>
              <a:rPr lang="en-US" sz="2800" dirty="0" smtClean="0"/>
              <a:t>Expert </a:t>
            </a:r>
            <a:r>
              <a:rPr lang="en-US" sz="2800" dirty="0"/>
              <a:t>judgement used with statistical approaches to develop quantitative model </a:t>
            </a:r>
            <a:endParaRPr lang="en-US" sz="2400" dirty="0" smtClean="0"/>
          </a:p>
          <a:p>
            <a:r>
              <a:rPr lang="en-US" sz="2800" dirty="0"/>
              <a:t>Calibration by habitat type (headwater, large river) in a particular region (Corn Belt Plain, </a:t>
            </a:r>
            <a:r>
              <a:rPr lang="en-US" sz="2800" dirty="0" smtClean="0"/>
              <a:t>Indiana </a:t>
            </a:r>
            <a:r>
              <a:rPr lang="en-US" sz="2800" dirty="0"/>
              <a:t>Drift Plains</a:t>
            </a:r>
            <a:r>
              <a:rPr lang="en-US" sz="2800" dirty="0" smtClean="0"/>
              <a:t>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093000"/>
              </p:ext>
            </p:extLst>
          </p:nvPr>
        </p:nvGraphicFramePr>
        <p:xfrm>
          <a:off x="533400" y="3581400"/>
          <a:ext cx="8077198" cy="30727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31942"/>
                <a:gridCol w="1665402"/>
                <a:gridCol w="1498861"/>
                <a:gridCol w="1582132"/>
                <a:gridCol w="1498861"/>
              </a:tblGrid>
              <a:tr h="78377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Attributes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Rules for Level 3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Some replacement of sensitive-rare species;  ecosystem functions are fully maintained</a:t>
                      </a:r>
                      <a:r>
                        <a:rPr lang="en-US" sz="1200" baseline="30000" dirty="0" smtClean="0">
                          <a:effectLst/>
                        </a:rPr>
                        <a:t>1</a:t>
                      </a:r>
                      <a:endParaRPr lang="en-US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Rules for </a:t>
                      </a:r>
                      <a:r>
                        <a:rPr lang="en-US" sz="1200" dirty="0" smtClean="0">
                          <a:effectLst/>
                        </a:rPr>
                        <a:t>Level</a:t>
                      </a:r>
                      <a:r>
                        <a:rPr lang="en-US" sz="1200" baseline="0" dirty="0" smtClean="0">
                          <a:effectLst/>
                        </a:rPr>
                        <a:t> 5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effectLst/>
                        </a:rPr>
                        <a:t>Tolerant species show increasing dominance; sensitive species are rare; functions altered</a:t>
                      </a:r>
                      <a:r>
                        <a:rPr lang="en-US" sz="1200" baseline="30000" dirty="0" smtClean="0">
                          <a:effectLst/>
                        </a:rPr>
                        <a:t>1</a:t>
                      </a:r>
                      <a:endParaRPr lang="en-US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/>
                </a:tc>
              </a:tr>
              <a:tr h="64298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Drainage</a:t>
                      </a:r>
                      <a:r>
                        <a:rPr lang="en-US" sz="1200" baseline="0" dirty="0" smtClean="0">
                          <a:effectLst/>
                        </a:rPr>
                        <a:t> Area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aseline="0" dirty="0" smtClean="0">
                          <a:effectLst/>
                        </a:rPr>
                        <a:t>(square miles)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&lt; 20 mi</a:t>
                      </a:r>
                      <a:r>
                        <a:rPr lang="en-US" sz="1200" baseline="30000" dirty="0" smtClean="0">
                          <a:effectLst/>
                        </a:rPr>
                        <a:t>2</a:t>
                      </a:r>
                      <a:endParaRPr lang="en-US" sz="1200" baseline="30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u="sng" dirty="0" smtClean="0">
                        <a:effectLst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sng" dirty="0" smtClean="0">
                          <a:effectLst/>
                        </a:rPr>
                        <a:t>&gt;</a:t>
                      </a:r>
                      <a:r>
                        <a:rPr lang="en-US" sz="1200" dirty="0" smtClean="0">
                          <a:effectLst/>
                        </a:rPr>
                        <a:t> 20 mi</a:t>
                      </a:r>
                      <a:r>
                        <a:rPr lang="en-US" sz="1200" baseline="30000" dirty="0" smtClean="0">
                          <a:effectLst/>
                        </a:rPr>
                        <a:t>2</a:t>
                      </a:r>
                      <a:endParaRPr lang="en-US" sz="1200" baseline="30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&lt; 20 mi</a:t>
                      </a:r>
                      <a:r>
                        <a:rPr lang="en-US" sz="1200" baseline="30000" dirty="0" smtClean="0">
                          <a:effectLst/>
                        </a:rPr>
                        <a:t>2</a:t>
                      </a:r>
                      <a:endParaRPr lang="en-US" sz="1200" baseline="30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u="sng" dirty="0" smtClean="0">
                          <a:effectLst/>
                        </a:rPr>
                        <a:t>&gt;</a:t>
                      </a:r>
                      <a:r>
                        <a:rPr lang="en-US" sz="1200" dirty="0" smtClean="0">
                          <a:effectLst/>
                        </a:rPr>
                        <a:t> 20 mi</a:t>
                      </a:r>
                      <a:r>
                        <a:rPr lang="en-US" sz="1200" baseline="30000" dirty="0" smtClean="0">
                          <a:effectLst/>
                        </a:rPr>
                        <a:t>2</a:t>
                      </a:r>
                      <a:endParaRPr lang="en-US" sz="1200" baseline="30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</a:tr>
              <a:tr h="3454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Number of total taxa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≥ 15 (10-20)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≥ 17 (12-22)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&gt; 2 (1-4)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&gt; 3 (2-5)</a:t>
                      </a:r>
                    </a:p>
                  </a:txBody>
                  <a:tcPr marL="9525" marR="9525" marT="9525" marB="0" anchor="ctr"/>
                </a:tc>
              </a:tr>
              <a:tr h="34548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 Attribute I+II+III+X taxa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≥ 20% (15-25)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</a:tr>
              <a:tr h="6455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% </a:t>
                      </a:r>
                      <a:r>
                        <a:rPr lang="en-US" sz="1200" dirty="0" smtClean="0">
                          <a:effectLst/>
                        </a:rPr>
                        <a:t>Attribute </a:t>
                      </a:r>
                      <a:r>
                        <a:rPr lang="en-US" sz="1200" dirty="0">
                          <a:effectLst/>
                        </a:rPr>
                        <a:t>V+VI taxa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≤ 30% (25-35)</a:t>
                      </a:r>
                      <a:endParaRPr lang="en-US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 gridSpan="2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≤ 80% (75-85)</a:t>
                      </a: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4765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aseline="30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en-US" sz="14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Davies and Jackson 2006</a:t>
                      </a:r>
                      <a:endParaRPr lang="en-US" sz="1400" baseline="30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/>
                </a:tc>
                <a:tc hMerge="1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610" marR="54610" marT="18415" marB="18415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algn="ctr" defTabSz="914400" rtl="0" eaLnBrk="1" fontAlgn="ctr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  <a:extLst/>
        </p:spPr>
        <p:txBody>
          <a:bodyPr/>
          <a:lstStyle/>
          <a:p>
            <a:r>
              <a:rPr lang="en-US" dirty="0"/>
              <a:t>Biological Condition Gradient</a:t>
            </a:r>
          </a:p>
        </p:txBody>
      </p:sp>
    </p:spTree>
    <p:extLst>
      <p:ext uri="{BB962C8B-B14F-4D97-AF65-F5344CB8AC3E}">
        <p14:creationId xmlns:p14="http://schemas.microsoft.com/office/powerpoint/2010/main" val="21698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24"/>
          <a:stretch/>
        </p:blipFill>
        <p:spPr>
          <a:xfrm>
            <a:off x="1863436" y="1447800"/>
            <a:ext cx="5029200" cy="510540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  <a:extLst/>
        </p:spPr>
        <p:txBody>
          <a:bodyPr/>
          <a:lstStyle/>
          <a:p>
            <a:r>
              <a:rPr lang="en-US" dirty="0" smtClean="0"/>
              <a:t>Steps in the BCG Calibration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5943599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  <a:cs typeface="+mn-cs"/>
              </a:rPr>
              <a:t>Source: Tetra Tech, Indiana Report 2016</a:t>
            </a:r>
            <a:endParaRPr lang="en-US" sz="24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81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  <a:extLst/>
        </p:spPr>
        <p:txBody>
          <a:bodyPr/>
          <a:lstStyle/>
          <a:p>
            <a:r>
              <a:rPr lang="en-US" dirty="0" smtClean="0"/>
              <a:t>Data Assemblage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278"/>
          <a:stretch/>
        </p:blipFill>
        <p:spPr>
          <a:xfrm>
            <a:off x="4370007" y="1678821"/>
            <a:ext cx="3404283" cy="436140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4" t="29308" b="35346"/>
          <a:stretch/>
        </p:blipFill>
        <p:spPr>
          <a:xfrm>
            <a:off x="6691220" y="5410200"/>
            <a:ext cx="2469154" cy="1407614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1924" y="1520438"/>
            <a:ext cx="4638675" cy="3687763"/>
          </a:xfrm>
        </p:spPr>
        <p:txBody>
          <a:bodyPr/>
          <a:lstStyle/>
          <a:p>
            <a:r>
              <a:rPr lang="en-US" sz="2800" dirty="0" smtClean="0"/>
              <a:t>Indiana Fish Community Data (2003-2013)</a:t>
            </a:r>
            <a:endParaRPr lang="en-US" sz="2400" dirty="0"/>
          </a:p>
          <a:p>
            <a:r>
              <a:rPr lang="en-US" sz="2800" dirty="0"/>
              <a:t>Level 3 Ecoregions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dirty="0"/>
              <a:t>Stream Size</a:t>
            </a:r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8" y="3505200"/>
            <a:ext cx="4286250" cy="32143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87460" y="6027003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+mn-lt"/>
                <a:cs typeface="+mn-cs"/>
              </a:rPr>
              <a:t>Source: Tetra Tech, </a:t>
            </a:r>
          </a:p>
          <a:p>
            <a:pPr algn="ctr"/>
            <a:r>
              <a:rPr lang="en-US" sz="2000" dirty="0" smtClean="0">
                <a:latin typeface="+mn-lt"/>
                <a:cs typeface="+mn-cs"/>
              </a:rPr>
              <a:t>Indiana Report 2016</a:t>
            </a:r>
            <a:endParaRPr lang="en-US" sz="20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1994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3629424"/>
              </p:ext>
            </p:extLst>
          </p:nvPr>
        </p:nvGraphicFramePr>
        <p:xfrm>
          <a:off x="152400" y="1676400"/>
          <a:ext cx="3733800" cy="4144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20628"/>
                <a:gridCol w="1313172"/>
              </a:tblGrid>
              <a:tr h="2072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Organization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Name 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 rowSpan="9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000">
                          <a:effectLst/>
                        </a:rPr>
                        <a:t>Indiana Department of Environmental Management (IDEM)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Stacey Sobat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Reid Morehouse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Paul McMurray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Todd Davis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Kevin Gaston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Kevin Crane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Ali Meils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Kayla Werbianskyj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Jim Stahl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41449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Indiana Department of Natural Resources (IDNR)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Brant Fisher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City of Elkhart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Daragh Deegan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Muncie Sanitary District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Drew Holloway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Eastern Kentucky University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Jamie Lau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Ball State University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Mark Pyron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US Geological Survey (USGS)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Ed Dobrowolski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Aubrey Bunch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National Park Service (NPS)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Charlie Morris</a:t>
                      </a:r>
                      <a:endParaRPr lang="en-US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  <a:tr h="20724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Midwest Biodiversity Institute (MBI)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Chris Yoder</a:t>
                      </a:r>
                      <a:endParaRPr lang="en-US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8884" marR="58884" marT="0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5962491"/>
            <a:ext cx="327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+mn-lt"/>
                <a:cs typeface="+mn-cs"/>
              </a:rPr>
              <a:t>Source: Tetra Tech, Indiana Report 2016</a:t>
            </a:r>
            <a:endParaRPr lang="en-US" sz="2400" dirty="0">
              <a:latin typeface="+mn-lt"/>
              <a:cs typeface="+mn-cs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  <a:extLst/>
        </p:spPr>
        <p:txBody>
          <a:bodyPr/>
          <a:lstStyle/>
          <a:p>
            <a:r>
              <a:rPr lang="en-US" dirty="0" smtClean="0"/>
              <a:t>Workshop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402" y="4107086"/>
            <a:ext cx="2381250" cy="231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8426" y="1857375"/>
            <a:ext cx="2343150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4165" y="1752600"/>
            <a:ext cx="237172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8681" y="4164236"/>
            <a:ext cx="240030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096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/object&gt;&lt;/object&gt;&lt;/database&gt;"/>
</p:tagLst>
</file>

<file path=ppt/theme/theme1.xml><?xml version="1.0" encoding="utf-8"?>
<a:theme xmlns:a="http://schemas.openxmlformats.org/drawingml/2006/main" name="Indiana Fish Biological Condition Gradie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Indiana Fish Biological Condition Gradient</Template>
  <TotalTime>325</TotalTime>
  <Words>1010</Words>
  <Application>Microsoft Office PowerPoint</Application>
  <PresentationFormat>On-screen Show (4:3)</PresentationFormat>
  <Paragraphs>203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Indiana Fish Biological Condition Gradient</vt:lpstr>
      <vt:lpstr>Worksheet</vt:lpstr>
      <vt:lpstr>Biological Condition Gradient Indiana Fish and Macroinvertebrates</vt:lpstr>
      <vt:lpstr>Overview</vt:lpstr>
      <vt:lpstr>Biological Condition Gradient</vt:lpstr>
      <vt:lpstr>PowerPoint Presentation</vt:lpstr>
      <vt:lpstr>Biological Condition Gradient</vt:lpstr>
      <vt:lpstr>Biological Condition Gradient</vt:lpstr>
      <vt:lpstr>Steps in the BCG Calibration</vt:lpstr>
      <vt:lpstr>Data Assemblage</vt:lpstr>
      <vt:lpstr>Workshop</vt:lpstr>
      <vt:lpstr>Workshop</vt:lpstr>
      <vt:lpstr>PowerPoint Presentation</vt:lpstr>
      <vt:lpstr>Decision Model Development</vt:lpstr>
      <vt:lpstr>Panel Variability</vt:lpstr>
      <vt:lpstr>Model Performance</vt:lpstr>
      <vt:lpstr>Utility of Biological Condition Gradient</vt:lpstr>
      <vt:lpstr>PowerPoint Presentation</vt:lpstr>
    </vt:vector>
  </TitlesOfParts>
  <Company>State of Indiana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Biological Condition Gradient (BCG) Indiana Fish and Macroinvertebrates</dc:title>
  <dc:creator>Stacey Sobat</dc:creator>
  <cp:lastModifiedBy>Stacey Sobat</cp:lastModifiedBy>
  <cp:revision>45</cp:revision>
  <dcterms:created xsi:type="dcterms:W3CDTF">2016-09-08T19:27:16Z</dcterms:created>
  <dcterms:modified xsi:type="dcterms:W3CDTF">2016-10-03T18:49:06Z</dcterms:modified>
</cp:coreProperties>
</file>