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3" r:id="rId4"/>
    <p:sldId id="264" r:id="rId5"/>
    <p:sldId id="258" r:id="rId6"/>
    <p:sldId id="265" r:id="rId7"/>
    <p:sldId id="266" r:id="rId8"/>
    <p:sldId id="267" r:id="rId9"/>
    <p:sldId id="262" r:id="rId10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12" autoAdjust="0"/>
  </p:normalViewPr>
  <p:slideViewPr>
    <p:cSldViewPr>
      <p:cViewPr>
        <p:scale>
          <a:sx n="71" d="100"/>
          <a:sy n="71" d="100"/>
        </p:scale>
        <p:origin x="-4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F59DA5-3B2E-448B-A540-19ED1666741E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DCF3BBEE-5AA0-4076-A554-666DE263BE3A}" type="pres">
      <dgm:prSet presAssocID="{47F59DA5-3B2E-448B-A540-19ED1666741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EDF176CA-1624-41C0-A070-2E484A3201FF}" type="presOf" srcId="{47F59DA5-3B2E-448B-A540-19ED1666741E}" destId="{DCF3BBEE-5AA0-4076-A554-666DE263BE3A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108CAA7E-3E54-46CE-A705-319B45AEAF62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959CB5F7-7B95-4A24-9911-2D715D68E9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9789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847C095C-62F6-4179-A2F6-851ABF857542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0D56509A-5A54-4173-B107-9677AFB19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712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31310C0-E34D-41EB-A0D5-E1C58110AEB4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583CE9-81D7-4CC6-8EBA-89763F8E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Report of Ad Hoc Committee on Mercury Studies</a:t>
            </a:r>
            <a:endParaRPr lang="en-US" dirty="0">
              <a:solidFill>
                <a:schemeClr val="accent3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5" name="Picture 4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June 2015 Roundtable </a:t>
            </a:r>
            <a:r>
              <a:rPr lang="en-US" sz="3000" dirty="0"/>
              <a:t>d</a:t>
            </a:r>
            <a:r>
              <a:rPr lang="en-US" sz="3000" dirty="0" smtClean="0"/>
              <a:t>iscussion on mercury (Hg) issues</a:t>
            </a:r>
          </a:p>
          <a:p>
            <a:r>
              <a:rPr lang="en-US" sz="3000" dirty="0" smtClean="0"/>
              <a:t>From </a:t>
            </a:r>
            <a:r>
              <a:rPr lang="en-US" sz="3000" dirty="0"/>
              <a:t>R</a:t>
            </a:r>
            <a:r>
              <a:rPr lang="en-US" sz="3000" dirty="0" smtClean="0"/>
              <a:t>oundtable discussion Ad Hoc   Committee appointed to:</a:t>
            </a:r>
          </a:p>
          <a:p>
            <a:pPr marL="547688" lvl="1" indent="-265113">
              <a:buNone/>
            </a:pPr>
            <a:r>
              <a:rPr lang="en-US" sz="2500" dirty="0" smtClean="0"/>
              <a:t>	</a:t>
            </a:r>
            <a:r>
              <a:rPr lang="en-US" sz="2600" dirty="0" smtClean="0"/>
              <a:t>1)    Evaluate what is known about the sources of Hg that impact fish in the Ohio River</a:t>
            </a:r>
          </a:p>
          <a:p>
            <a:pPr lvl="1">
              <a:spcBef>
                <a:spcPts val="600"/>
              </a:spcBef>
              <a:buNone/>
            </a:pPr>
            <a:r>
              <a:rPr lang="en-US" sz="2600" dirty="0" smtClean="0"/>
              <a:t>	2)    Make recommendations to Commission on need            for additional information and means of collection</a:t>
            </a:r>
          </a:p>
          <a:p>
            <a:pPr lvl="1">
              <a:buNone/>
            </a:pPr>
            <a:r>
              <a:rPr lang="en-US" sz="2600" dirty="0" smtClean="0"/>
              <a:t>	3)    Process steps for evaluation…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/>
              <a:t>Process Steps for Evaluation  </a:t>
            </a:r>
            <a:r>
              <a:rPr lang="en-US" sz="3000" dirty="0" smtClean="0"/>
              <a:t>(cont’d.)</a:t>
            </a:r>
            <a:endParaRPr lang="en-US" sz="3000" dirty="0"/>
          </a:p>
          <a:p>
            <a:pPr>
              <a:buFont typeface="Courier New" pitchFamily="49" charset="0"/>
              <a:buChar char="o"/>
            </a:pPr>
            <a:endParaRPr lang="en-US" sz="24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2400" dirty="0" smtClean="0"/>
              <a:t>Gather and evaluate what we know about Hg that impacts fish in the Ohio River</a:t>
            </a:r>
          </a:p>
          <a:p>
            <a:pPr lvl="2">
              <a:buFont typeface="Courier New" pitchFamily="49" charset="0"/>
              <a:buChar char="o"/>
            </a:pPr>
            <a:r>
              <a:rPr lang="en-US" sz="2400" dirty="0" smtClean="0"/>
              <a:t>Identify </a:t>
            </a:r>
            <a:r>
              <a:rPr lang="en-US" sz="2400" dirty="0"/>
              <a:t>w</a:t>
            </a:r>
            <a:r>
              <a:rPr lang="en-US" sz="2400" dirty="0" smtClean="0"/>
              <a:t>hat we don’t know about sources of Hg that impact fish</a:t>
            </a:r>
          </a:p>
          <a:p>
            <a:pPr lvl="2">
              <a:buFont typeface="Courier New" pitchFamily="49" charset="0"/>
              <a:buChar char="o"/>
            </a:pPr>
            <a:r>
              <a:rPr lang="en-US" sz="2400" dirty="0" smtClean="0"/>
              <a:t>Identify potential value of addressing what we do not know and alternate methods for dealing with missing information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58707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800" u="sng" dirty="0" smtClean="0"/>
              <a:t>Define Information Gap</a:t>
            </a:r>
          </a:p>
          <a:p>
            <a:pPr marL="0" indent="0" algn="ctr">
              <a:buNone/>
            </a:pPr>
            <a:endParaRPr lang="en-US" sz="1800" u="sng" dirty="0" smtClean="0"/>
          </a:p>
          <a:p>
            <a:pPr algn="ctr"/>
            <a:r>
              <a:rPr lang="en-US" sz="1800" dirty="0" smtClean="0"/>
              <a:t>Identify potential value of addressing what we don’t know</a:t>
            </a:r>
          </a:p>
          <a:p>
            <a:pPr algn="ctr"/>
            <a:r>
              <a:rPr lang="en-US" sz="1800" dirty="0" smtClean="0"/>
              <a:t>Determine alternate methods dealing with missing information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683124" y="1658471"/>
            <a:ext cx="1752600" cy="1754326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Hg </a:t>
            </a:r>
            <a:r>
              <a:rPr lang="en-US" dirty="0" err="1" smtClean="0"/>
              <a:t>knowns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ym typeface="Wingdings 2"/>
              </a:rPr>
              <a:t>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ym typeface="Wingdings 2"/>
              </a:rPr>
              <a:t>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ym typeface="Wingdings 2"/>
              </a:rPr>
              <a:t>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ym typeface="Wingdings 2"/>
              </a:rPr>
              <a:t>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ym typeface="Wingdings 2"/>
              </a:rPr>
              <a:t>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1658471"/>
            <a:ext cx="1752600" cy="174625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Hg unknowns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?</a:t>
            </a:r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3033643163"/>
              </p:ext>
            </p:extLst>
          </p:nvPr>
        </p:nvGraphicFramePr>
        <p:xfrm>
          <a:off x="3733800" y="2286000"/>
          <a:ext cx="17526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3505200" y="2531596"/>
            <a:ext cx="990600" cy="745004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800600" y="2535634"/>
            <a:ext cx="959224" cy="7409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3412797"/>
            <a:ext cx="0" cy="994245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3912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Hoc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Members:</a:t>
            </a:r>
          </a:p>
          <a:p>
            <a:pPr lvl="1"/>
            <a:r>
              <a:rPr lang="en-US" dirty="0" smtClean="0"/>
              <a:t>Commissioners Bruny, </a:t>
            </a:r>
            <a:r>
              <a:rPr lang="en-US" dirty="0" err="1" smtClean="0"/>
              <a:t>Elmaraghy</a:t>
            </a:r>
            <a:r>
              <a:rPr lang="en-US" dirty="0" smtClean="0"/>
              <a:t>, FitzGerald, Frevert, </a:t>
            </a:r>
            <a:r>
              <a:rPr lang="en-US" dirty="0" err="1" smtClean="0"/>
              <a:t>Potesta</a:t>
            </a:r>
            <a:r>
              <a:rPr lang="en-US" dirty="0" smtClean="0"/>
              <a:t>, Kupke</a:t>
            </a:r>
          </a:p>
          <a:p>
            <a:pPr lvl="1"/>
            <a:r>
              <a:rPr lang="en-US" dirty="0" smtClean="0"/>
              <a:t>Erich Emery, Corps </a:t>
            </a:r>
          </a:p>
          <a:p>
            <a:pPr lvl="1"/>
            <a:r>
              <a:rPr lang="en-US" dirty="0" smtClean="0"/>
              <a:t>Tim Henry, USEPA</a:t>
            </a:r>
          </a:p>
          <a:p>
            <a:pPr lvl="1"/>
            <a:r>
              <a:rPr lang="en-US" dirty="0" smtClean="0"/>
              <a:t>Eric Nygaard, OEPA </a:t>
            </a:r>
          </a:p>
          <a:p>
            <a:pPr lvl="1"/>
            <a:r>
              <a:rPr lang="en-US" dirty="0" smtClean="0"/>
              <a:t>Rob Reash, Power Industry Advisory Committee</a:t>
            </a:r>
          </a:p>
          <a:p>
            <a:pPr lvl="1"/>
            <a:r>
              <a:rPr lang="en-US" dirty="0" err="1" smtClean="0"/>
              <a:t>Shivi</a:t>
            </a:r>
            <a:r>
              <a:rPr lang="en-US" dirty="0" smtClean="0"/>
              <a:t> </a:t>
            </a:r>
            <a:r>
              <a:rPr lang="en-US" dirty="0" err="1" smtClean="0"/>
              <a:t>Selvaratnam</a:t>
            </a:r>
            <a:r>
              <a:rPr lang="en-US" dirty="0" smtClean="0"/>
              <a:t>, IDEM</a:t>
            </a:r>
          </a:p>
          <a:p>
            <a:pPr lvl="1"/>
            <a:r>
              <a:rPr lang="en-US" dirty="0" smtClean="0"/>
              <a:t>USGS representative has been requested.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WANTS AND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Wants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Not costly, endless study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Additional data collection only where necessary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Accurately answer some questions regarding the threat Hg presents to the </a:t>
            </a:r>
            <a:r>
              <a:rPr lang="en-US" dirty="0" smtClean="0"/>
              <a:t>Ohio River</a:t>
            </a:r>
            <a:endParaRPr lang="en-US" dirty="0"/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Determine an “ action plan to diminish that threat”</a:t>
            </a:r>
          </a:p>
          <a:p>
            <a:pPr marL="27432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sz="2700" dirty="0" smtClean="0"/>
              <a:t>Committee Objective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Recommendation by Hg Committee at June 2016 </a:t>
            </a:r>
            <a:r>
              <a:rPr lang="en-US" dirty="0"/>
              <a:t>C</a:t>
            </a:r>
            <a:r>
              <a:rPr lang="en-US" dirty="0" smtClean="0"/>
              <a:t>ommission meeting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7936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</a:t>
            </a:r>
            <a:r>
              <a:rPr lang="en-US" sz="2000" b="1" u="sng" dirty="0" smtClean="0"/>
              <a:t>Date</a:t>
            </a:r>
            <a:r>
              <a:rPr lang="en-US" sz="2000" dirty="0" smtClean="0"/>
              <a:t>				</a:t>
            </a:r>
            <a:r>
              <a:rPr lang="en-US" sz="2000" b="1" u="sng" dirty="0" smtClean="0"/>
              <a:t>Action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Aug. 18, 2015		Preliminary approach options discussed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	(following public hearing in Huntington, W.V.)	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Aug. 20 &amp; 21	</a:t>
            </a:r>
            <a:r>
              <a:rPr lang="en-US" sz="2000" dirty="0"/>
              <a:t>	</a:t>
            </a:r>
            <a:r>
              <a:rPr lang="en-US" sz="2000" dirty="0" smtClean="0"/>
              <a:t>LADCO Hg Conference in Indianapolis	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Sept. 21			Committee Call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Oct. 19			Questions (What do you want to know?) due to 			Jason	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November		Committee call re: questions prioritization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Nov./Dec.		Committee consensus on “knows and don’t 			knows”</a:t>
            </a:r>
            <a:r>
              <a:rPr lang="en-US" sz="2000" dirty="0"/>
              <a:t>	</a:t>
            </a:r>
            <a:r>
              <a:rPr lang="en-US" sz="2000" dirty="0" smtClean="0"/>
              <a:t>	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0474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Approach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/>
              <a:t>     </a:t>
            </a:r>
            <a:r>
              <a:rPr lang="en-US" sz="2000" b="1" u="sng" dirty="0" smtClean="0"/>
              <a:t>Date</a:t>
            </a:r>
            <a:r>
              <a:rPr lang="en-US" sz="2000" dirty="0" smtClean="0"/>
              <a:t>				</a:t>
            </a:r>
            <a:r>
              <a:rPr lang="en-US" sz="2000" b="1" u="sng" dirty="0" smtClean="0"/>
              <a:t>Action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000" b="1" u="sng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Dec. 31, 2015		ORSANCO/Jason “Information collection” 			defining the gap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Jan. 2016		Committee call on addressing the gap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Feb. 2016		Commission meeting progress report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Mar. 2016		Committee review of approach options in prep 			for April Program &amp; Finance Committee briefing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April 2016		Program &amp; Finance Committee briefing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June 2016		Commissioner recommendation from Mercury 			Committee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93081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527</TotalTime>
  <Words>225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Report of Ad Hoc Committee on Mercury Studies</vt:lpstr>
      <vt:lpstr>Background</vt:lpstr>
      <vt:lpstr>Background</vt:lpstr>
      <vt:lpstr>Background</vt:lpstr>
      <vt:lpstr>Ad Hoc Committee</vt:lpstr>
      <vt:lpstr>WANTS AND OBJECTIVE</vt:lpstr>
      <vt:lpstr>Progress and Approach</vt:lpstr>
      <vt:lpstr>Progress and Approach (cont’d)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jwisenall</dc:creator>
  <cp:lastModifiedBy>Jason Heath</cp:lastModifiedBy>
  <cp:revision>71</cp:revision>
  <cp:lastPrinted>2015-09-30T20:07:44Z</cp:lastPrinted>
  <dcterms:created xsi:type="dcterms:W3CDTF">2013-02-06T19:37:45Z</dcterms:created>
  <dcterms:modified xsi:type="dcterms:W3CDTF">2015-10-01T18:56:50Z</dcterms:modified>
</cp:coreProperties>
</file>