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63" r:id="rId4"/>
    <p:sldId id="265" r:id="rId5"/>
    <p:sldId id="264" r:id="rId6"/>
    <p:sldId id="272" r:id="rId7"/>
    <p:sldId id="267" r:id="rId8"/>
    <p:sldId id="258" r:id="rId9"/>
    <p:sldId id="266" r:id="rId10"/>
    <p:sldId id="257" r:id="rId11"/>
    <p:sldId id="269" r:id="rId12"/>
    <p:sldId id="268" r:id="rId13"/>
    <p:sldId id="270" r:id="rId14"/>
    <p:sldId id="271" r:id="rId15"/>
    <p:sldId id="259" r:id="rId16"/>
    <p:sldId id="26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84238F3-BC94-4552-BDF9-92EA830D55C2}" type="datetimeFigureOut">
              <a:rPr lang="en-US" smtClean="0"/>
              <a:pPr/>
              <a:t>10/2/2015</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6F9D78A-DE22-4C55-846E-978B25BC86E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4238F3-BC94-4552-BDF9-92EA830D55C2}" type="datetimeFigureOut">
              <a:rPr lang="en-US" smtClean="0"/>
              <a:pPr/>
              <a:t>10/2/2015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F9D78A-DE22-4C55-846E-978B25BC86E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4238F3-BC94-4552-BDF9-92EA830D55C2}" type="datetimeFigureOut">
              <a:rPr lang="en-US" smtClean="0"/>
              <a:pPr/>
              <a:t>10/2/2015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F9D78A-DE22-4C55-846E-978B25BC86E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84238F3-BC94-4552-BDF9-92EA830D55C2}" type="datetimeFigureOut">
              <a:rPr lang="en-US" smtClean="0"/>
              <a:pPr/>
              <a:t>10/2/2015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F9D78A-DE22-4C55-846E-978B25BC86E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84238F3-BC94-4552-BDF9-92EA830D55C2}" type="datetimeFigureOut">
              <a:rPr lang="en-US" smtClean="0"/>
              <a:pPr/>
              <a:t>10/2/2015</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6F9D78A-DE22-4C55-846E-978B25BC86E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84238F3-BC94-4552-BDF9-92EA830D55C2}" type="datetimeFigureOut">
              <a:rPr lang="en-US" smtClean="0"/>
              <a:pPr/>
              <a:t>10/2/2015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F9D78A-DE22-4C55-846E-978B25BC86E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84238F3-BC94-4552-BDF9-92EA830D55C2}" type="datetimeFigureOut">
              <a:rPr lang="en-US" smtClean="0"/>
              <a:pPr/>
              <a:t>10/2/2015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F9D78A-DE22-4C55-846E-978B25BC86E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84238F3-BC94-4552-BDF9-92EA830D55C2}" type="datetimeFigureOut">
              <a:rPr lang="en-US" smtClean="0"/>
              <a:pPr/>
              <a:t>10/2/2015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F9D78A-DE22-4C55-846E-978B25BC86E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4238F3-BC94-4552-BDF9-92EA830D55C2}" type="datetimeFigureOut">
              <a:rPr lang="en-US" smtClean="0"/>
              <a:pPr/>
              <a:t>10/2/2015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F9D78A-DE22-4C55-846E-978B25BC86E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84238F3-BC94-4552-BDF9-92EA830D55C2}" type="datetimeFigureOut">
              <a:rPr lang="en-US" smtClean="0"/>
              <a:pPr/>
              <a:t>10/2/2015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F9D78A-DE22-4C55-846E-978B25BC86E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84238F3-BC94-4552-BDF9-92EA830D55C2}" type="datetimeFigureOut">
              <a:rPr lang="en-US" smtClean="0"/>
              <a:pPr/>
              <a:t>10/2/2015</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6F9D78A-DE22-4C55-846E-978B25BC86E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84238F3-BC94-4552-BDF9-92EA830D55C2}" type="datetimeFigureOut">
              <a:rPr lang="en-US" smtClean="0"/>
              <a:pPr/>
              <a:t>10/2/2015</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6F9D78A-DE22-4C55-846E-978B25BC86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emf"/><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gregy\Greg Phone\2015-08-28\01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Subtitle 2"/>
          <p:cNvSpPr>
            <a:spLocks noGrp="1"/>
          </p:cNvSpPr>
          <p:nvPr>
            <p:ph type="subTitle" idx="1"/>
          </p:nvPr>
        </p:nvSpPr>
        <p:spPr/>
        <p:txBody>
          <a:bodyPr/>
          <a:lstStyle/>
          <a:p>
            <a:r>
              <a:rPr lang="en-US" dirty="0" smtClean="0">
                <a:solidFill>
                  <a:schemeClr val="tx1"/>
                </a:solidFill>
              </a:rPr>
              <a:t>Agenda Item 10c</a:t>
            </a:r>
            <a:endParaRPr lang="en-US" dirty="0">
              <a:solidFill>
                <a:schemeClr val="tx1"/>
              </a:solidFill>
            </a:endParaRPr>
          </a:p>
        </p:txBody>
      </p:sp>
      <p:sp>
        <p:nvSpPr>
          <p:cNvPr id="2" name="Title 1"/>
          <p:cNvSpPr>
            <a:spLocks noGrp="1"/>
          </p:cNvSpPr>
          <p:nvPr>
            <p:ph type="ctrTitle"/>
          </p:nvPr>
        </p:nvSpPr>
        <p:spPr/>
        <p:txBody>
          <a:bodyPr/>
          <a:lstStyle/>
          <a:p>
            <a:r>
              <a:rPr lang="en-US" dirty="0" smtClean="0"/>
              <a:t>HAB Event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Coordination and Communication</a:t>
            </a:r>
            <a:endParaRPr lang="en-US" dirty="0"/>
          </a:p>
        </p:txBody>
      </p:sp>
      <p:sp>
        <p:nvSpPr>
          <p:cNvPr id="4" name="Content Placeholder 3"/>
          <p:cNvSpPr>
            <a:spLocks noGrp="1"/>
          </p:cNvSpPr>
          <p:nvPr>
            <p:ph sz="quarter" idx="1"/>
          </p:nvPr>
        </p:nvSpPr>
        <p:spPr/>
        <p:txBody>
          <a:bodyPr/>
          <a:lstStyle/>
          <a:p>
            <a:r>
              <a:rPr lang="en-US" dirty="0" smtClean="0"/>
              <a:t>ORSANCO has coordinated response with 6 States, 6 Federal Agencies (USEPA, Corps, F&amp;W, USGS,  USCG, NASA), numerous local health </a:t>
            </a:r>
            <a:r>
              <a:rPr lang="en-US" dirty="0" smtClean="0"/>
              <a:t>departments</a:t>
            </a:r>
          </a:p>
          <a:p>
            <a:r>
              <a:rPr lang="en-US" dirty="0" smtClean="0"/>
              <a:t>Weekly conference calls</a:t>
            </a:r>
          </a:p>
          <a:p>
            <a:r>
              <a:rPr lang="en-US" dirty="0" smtClean="0"/>
              <a:t>Distribution of survey results</a:t>
            </a:r>
          </a:p>
          <a:p>
            <a:r>
              <a:rPr lang="en-US" dirty="0" smtClean="0"/>
              <a:t>Twice weekly updates to Commissioners</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HAB Monitoring and Response Plan</a:t>
            </a:r>
            <a:endParaRPr lang="en-US" dirty="0"/>
          </a:p>
        </p:txBody>
      </p:sp>
      <p:sp>
        <p:nvSpPr>
          <p:cNvPr id="5" name="Content Placeholder 4"/>
          <p:cNvSpPr>
            <a:spLocks noGrp="1"/>
          </p:cNvSpPr>
          <p:nvPr>
            <p:ph sz="quarter" idx="1"/>
          </p:nvPr>
        </p:nvSpPr>
        <p:spPr/>
        <p:txBody>
          <a:bodyPr>
            <a:normAutofit fontScale="92500" lnSpcReduction="10000"/>
          </a:bodyPr>
          <a:lstStyle/>
          <a:p>
            <a:r>
              <a:rPr lang="en-US" dirty="0" smtClean="0"/>
              <a:t>Communication was the most challenging aspect.</a:t>
            </a:r>
          </a:p>
          <a:p>
            <a:pPr lvl="1"/>
            <a:r>
              <a:rPr lang="en-US" dirty="0" smtClean="0"/>
              <a:t>ORSANCO communicated with State permitting and health departments</a:t>
            </a:r>
          </a:p>
          <a:p>
            <a:pPr lvl="1"/>
            <a:r>
              <a:rPr lang="en-US" dirty="0" smtClean="0"/>
              <a:t>State responsible for communication to local health departments</a:t>
            </a:r>
          </a:p>
          <a:p>
            <a:r>
              <a:rPr lang="en-US" dirty="0" smtClean="0"/>
              <a:t>How do you sample weekly when the bloom covers 700 miles?</a:t>
            </a:r>
          </a:p>
          <a:p>
            <a:r>
              <a:rPr lang="en-US" dirty="0" smtClean="0"/>
              <a:t>When is the bloom over?</a:t>
            </a:r>
            <a:endParaRPr lang="en-US" dirty="0"/>
          </a:p>
        </p:txBody>
      </p:sp>
      <p:sp>
        <p:nvSpPr>
          <p:cNvPr id="6" name="Content Placeholder 5"/>
          <p:cNvSpPr>
            <a:spLocks noGrp="1"/>
          </p:cNvSpPr>
          <p:nvPr>
            <p:ph sz="quarter" idx="2"/>
          </p:nvPr>
        </p:nvSpPr>
        <p:spPr/>
        <p:txBody>
          <a:bodyPr>
            <a:normAutofit fontScale="92500" lnSpcReduction="10000"/>
          </a:bodyPr>
          <a:lstStyle/>
          <a:p>
            <a:r>
              <a:rPr lang="en-US" b="1" dirty="0" smtClean="0"/>
              <a:t>Communications:</a:t>
            </a:r>
            <a:r>
              <a:rPr lang="en-US" dirty="0" smtClean="0"/>
              <a:t>  If analytical reports indicate the presence of algal toxins ORSANCO will inform the States and Ohio River water utilities.  ORSANCO will coordinate with the States to report the conditions to the local health departments.</a:t>
            </a:r>
          </a:p>
          <a:p>
            <a:endParaRPr lang="en-US" dirty="0" smtClean="0"/>
          </a:p>
          <a:p>
            <a:r>
              <a:rPr lang="en-US" b="1" dirty="0" smtClean="0"/>
              <a:t>Actions:</a:t>
            </a:r>
            <a:r>
              <a:rPr lang="en-US" dirty="0" smtClean="0"/>
              <a:t>  Toxin analysis will continue weekly until the HAB abates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Discussion Points</a:t>
            </a:r>
            <a:endParaRPr lang="en-US" dirty="0"/>
          </a:p>
        </p:txBody>
      </p:sp>
      <p:sp>
        <p:nvSpPr>
          <p:cNvPr id="8" name="Content Placeholder 7"/>
          <p:cNvSpPr>
            <a:spLocks noGrp="1"/>
          </p:cNvSpPr>
          <p:nvPr>
            <p:ph sz="quarter" idx="1"/>
          </p:nvPr>
        </p:nvSpPr>
        <p:spPr/>
        <p:txBody>
          <a:bodyPr>
            <a:normAutofit lnSpcReduction="10000"/>
          </a:bodyPr>
          <a:lstStyle/>
          <a:p>
            <a:r>
              <a:rPr lang="en-US" dirty="0" smtClean="0"/>
              <a:t>When is it over?</a:t>
            </a:r>
          </a:p>
          <a:p>
            <a:r>
              <a:rPr lang="en-US" dirty="0" smtClean="0"/>
              <a:t>Better and easier Communication/Data Collection/Distribution</a:t>
            </a:r>
          </a:p>
          <a:p>
            <a:pPr lvl="1"/>
            <a:r>
              <a:rPr lang="en-US" dirty="0" err="1" smtClean="0"/>
              <a:t>Sharepoint</a:t>
            </a:r>
            <a:endParaRPr lang="en-US" dirty="0" smtClean="0"/>
          </a:p>
          <a:p>
            <a:pPr lvl="1"/>
            <a:r>
              <a:rPr lang="en-US" dirty="0" smtClean="0"/>
              <a:t>What to do with provisional or confidential data?</a:t>
            </a:r>
          </a:p>
          <a:p>
            <a:r>
              <a:rPr lang="en-US" dirty="0" smtClean="0"/>
              <a:t>What is the cost of the HAB?</a:t>
            </a:r>
          </a:p>
          <a:p>
            <a:pPr lvl="1"/>
            <a:r>
              <a:rPr lang="en-US" dirty="0" smtClean="0"/>
              <a:t>Water utilities increased PAC</a:t>
            </a:r>
          </a:p>
          <a:p>
            <a:pPr lvl="1"/>
            <a:r>
              <a:rPr lang="en-US" dirty="0" smtClean="0"/>
              <a:t>Intake closures</a:t>
            </a:r>
          </a:p>
          <a:p>
            <a:pPr lvl="1"/>
            <a:r>
              <a:rPr lang="en-US" dirty="0" smtClean="0"/>
              <a:t>River events cancelled</a:t>
            </a:r>
          </a:p>
          <a:p>
            <a:r>
              <a:rPr lang="en-US" dirty="0" smtClean="0"/>
              <a:t>Monitoring Parameters</a:t>
            </a:r>
          </a:p>
          <a:p>
            <a:pPr lvl="1"/>
            <a:r>
              <a:rPr lang="en-US" dirty="0" smtClean="0"/>
              <a:t>Improved understanding</a:t>
            </a:r>
          </a:p>
          <a:p>
            <a:pPr lvl="1"/>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Outputs</a:t>
            </a:r>
            <a:endParaRPr lang="en-US" dirty="0"/>
          </a:p>
        </p:txBody>
      </p:sp>
      <p:sp>
        <p:nvSpPr>
          <p:cNvPr id="3" name="Content Placeholder 2"/>
          <p:cNvSpPr>
            <a:spLocks noGrp="1"/>
          </p:cNvSpPr>
          <p:nvPr>
            <p:ph sz="quarter" idx="1"/>
          </p:nvPr>
        </p:nvSpPr>
        <p:spPr/>
        <p:txBody>
          <a:bodyPr/>
          <a:lstStyle/>
          <a:p>
            <a:r>
              <a:rPr lang="en-US" dirty="0" smtClean="0"/>
              <a:t>After Action report</a:t>
            </a:r>
          </a:p>
          <a:p>
            <a:r>
              <a:rPr lang="en-US" dirty="0" smtClean="0"/>
              <a:t>HAB Monitoring and Response Plan update</a:t>
            </a:r>
          </a:p>
          <a:p>
            <a:r>
              <a:rPr lang="en-US" dirty="0" smtClean="0"/>
              <a:t>Causes</a:t>
            </a:r>
          </a:p>
          <a:p>
            <a:r>
              <a:rPr lang="en-US" dirty="0" smtClean="0"/>
              <a:t>Others?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19200" y="1066800"/>
            <a:ext cx="990600" cy="381000"/>
          </a:xfrm>
          <a:prstGeom prst="rect">
            <a:avLst/>
          </a:prstGeom>
          <a:noFill/>
        </p:spPr>
        <p:txBody>
          <a:bodyPr wrap="square" rtlCol="0">
            <a:spAutoFit/>
          </a:bodyPr>
          <a:lstStyle/>
          <a:p>
            <a:r>
              <a:rPr lang="en-US" dirty="0" smtClean="0"/>
              <a:t>May</a:t>
            </a:r>
            <a:endParaRPr lang="en-US" dirty="0"/>
          </a:p>
        </p:txBody>
      </p:sp>
      <p:sp>
        <p:nvSpPr>
          <p:cNvPr id="9" name="TextBox 8"/>
          <p:cNvSpPr txBox="1"/>
          <p:nvPr/>
        </p:nvSpPr>
        <p:spPr>
          <a:xfrm>
            <a:off x="4267200" y="1066800"/>
            <a:ext cx="990600" cy="381000"/>
          </a:xfrm>
          <a:prstGeom prst="rect">
            <a:avLst/>
          </a:prstGeom>
          <a:noFill/>
        </p:spPr>
        <p:txBody>
          <a:bodyPr wrap="square" rtlCol="0">
            <a:spAutoFit/>
          </a:bodyPr>
          <a:lstStyle/>
          <a:p>
            <a:r>
              <a:rPr lang="en-US" dirty="0" smtClean="0"/>
              <a:t>June</a:t>
            </a:r>
            <a:endParaRPr lang="en-US" dirty="0"/>
          </a:p>
        </p:txBody>
      </p:sp>
      <p:sp>
        <p:nvSpPr>
          <p:cNvPr id="10" name="TextBox 9"/>
          <p:cNvSpPr txBox="1"/>
          <p:nvPr/>
        </p:nvSpPr>
        <p:spPr>
          <a:xfrm>
            <a:off x="7391400" y="1066800"/>
            <a:ext cx="990600" cy="381000"/>
          </a:xfrm>
          <a:prstGeom prst="rect">
            <a:avLst/>
          </a:prstGeom>
          <a:noFill/>
        </p:spPr>
        <p:txBody>
          <a:bodyPr wrap="square" rtlCol="0">
            <a:spAutoFit/>
          </a:bodyPr>
          <a:lstStyle/>
          <a:p>
            <a:r>
              <a:rPr lang="en-US" dirty="0" smtClean="0"/>
              <a:t>July</a:t>
            </a:r>
            <a:endParaRPr lang="en-US" dirty="0"/>
          </a:p>
        </p:txBody>
      </p:sp>
      <p:sp>
        <p:nvSpPr>
          <p:cNvPr id="11" name="TextBox 10"/>
          <p:cNvSpPr txBox="1"/>
          <p:nvPr/>
        </p:nvSpPr>
        <p:spPr>
          <a:xfrm>
            <a:off x="1371600" y="4114800"/>
            <a:ext cx="990600" cy="381000"/>
          </a:xfrm>
          <a:prstGeom prst="rect">
            <a:avLst/>
          </a:prstGeom>
          <a:noFill/>
        </p:spPr>
        <p:txBody>
          <a:bodyPr wrap="square" rtlCol="0">
            <a:spAutoFit/>
          </a:bodyPr>
          <a:lstStyle/>
          <a:p>
            <a:r>
              <a:rPr lang="en-US" dirty="0" smtClean="0"/>
              <a:t>August</a:t>
            </a:r>
            <a:endParaRPr lang="en-US" dirty="0"/>
          </a:p>
        </p:txBody>
      </p:sp>
      <p:sp>
        <p:nvSpPr>
          <p:cNvPr id="12" name="TextBox 11"/>
          <p:cNvSpPr txBox="1"/>
          <p:nvPr/>
        </p:nvSpPr>
        <p:spPr>
          <a:xfrm>
            <a:off x="6553200" y="4202668"/>
            <a:ext cx="1295400" cy="369332"/>
          </a:xfrm>
          <a:prstGeom prst="rect">
            <a:avLst/>
          </a:prstGeom>
          <a:noFill/>
        </p:spPr>
        <p:txBody>
          <a:bodyPr wrap="square" rtlCol="0">
            <a:spAutoFit/>
          </a:bodyPr>
          <a:lstStyle/>
          <a:p>
            <a:r>
              <a:rPr lang="en-US" dirty="0" smtClean="0"/>
              <a:t>September </a:t>
            </a:r>
            <a:endParaRPr lang="en-US" dirty="0"/>
          </a:p>
        </p:txBody>
      </p:sp>
      <p:sp>
        <p:nvSpPr>
          <p:cNvPr id="13" name="Title 12"/>
          <p:cNvSpPr>
            <a:spLocks noGrp="1"/>
          </p:cNvSpPr>
          <p:nvPr>
            <p:ph type="title"/>
          </p:nvPr>
        </p:nvSpPr>
        <p:spPr>
          <a:xfrm>
            <a:off x="457200" y="0"/>
            <a:ext cx="8229600" cy="1143000"/>
          </a:xfrm>
        </p:spPr>
        <p:txBody>
          <a:bodyPr>
            <a:normAutofit fontScale="90000"/>
          </a:bodyPr>
          <a:lstStyle/>
          <a:p>
            <a:r>
              <a:rPr lang="en-US" sz="3600" b="1" dirty="0" smtClean="0">
                <a:solidFill>
                  <a:srgbClr val="002060"/>
                </a:solidFill>
              </a:rPr>
              <a:t>Summer 2015 Monthly Precipitation Relative to Normal</a:t>
            </a:r>
            <a:endParaRPr lang="en-US" sz="3600" b="1" dirty="0">
              <a:solidFill>
                <a:srgbClr val="002060"/>
              </a:solidFill>
            </a:endParaRPr>
          </a:p>
        </p:txBody>
      </p:sp>
      <p:pic>
        <p:nvPicPr>
          <p:cNvPr id="2" name="Picture 2"/>
          <p:cNvPicPr>
            <a:picLocks noChangeAspect="1" noChangeArrowheads="1"/>
          </p:cNvPicPr>
          <p:nvPr/>
        </p:nvPicPr>
        <p:blipFill>
          <a:blip r:embed="rId2" cstate="print"/>
          <a:srcRect/>
          <a:stretch>
            <a:fillRect/>
          </a:stretch>
        </p:blipFill>
        <p:spPr bwMode="auto">
          <a:xfrm>
            <a:off x="3581400" y="4495800"/>
            <a:ext cx="1724025" cy="17764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descr="May 2015 Percent of Normal.jpg"/>
          <p:cNvPicPr>
            <a:picLocks noChangeAspect="1"/>
          </p:cNvPicPr>
          <p:nvPr/>
        </p:nvPicPr>
        <p:blipFill>
          <a:blip r:embed="rId3" cstate="print"/>
          <a:stretch>
            <a:fillRect/>
          </a:stretch>
        </p:blipFill>
        <p:spPr>
          <a:xfrm>
            <a:off x="3103581" y="1371600"/>
            <a:ext cx="2840019" cy="2194560"/>
          </a:xfrm>
          <a:prstGeom prst="rect">
            <a:avLst/>
          </a:prstGeom>
        </p:spPr>
      </p:pic>
      <p:pic>
        <p:nvPicPr>
          <p:cNvPr id="17" name="Picture 16" descr="May 2015 Percent of Normal.jpg"/>
          <p:cNvPicPr>
            <a:picLocks noChangeAspect="1"/>
          </p:cNvPicPr>
          <p:nvPr/>
        </p:nvPicPr>
        <p:blipFill>
          <a:blip r:embed="rId4" cstate="print"/>
          <a:stretch>
            <a:fillRect/>
          </a:stretch>
        </p:blipFill>
        <p:spPr>
          <a:xfrm>
            <a:off x="134470" y="1371600"/>
            <a:ext cx="2840025" cy="2194560"/>
          </a:xfrm>
          <a:prstGeom prst="rect">
            <a:avLst/>
          </a:prstGeom>
        </p:spPr>
      </p:pic>
      <p:pic>
        <p:nvPicPr>
          <p:cNvPr id="19" name="Picture 18" descr="July 2015 Percent of Normal.jpg"/>
          <p:cNvPicPr>
            <a:picLocks noChangeAspect="1"/>
          </p:cNvPicPr>
          <p:nvPr/>
        </p:nvPicPr>
        <p:blipFill>
          <a:blip r:embed="rId5" cstate="print"/>
          <a:stretch>
            <a:fillRect/>
          </a:stretch>
        </p:blipFill>
        <p:spPr>
          <a:xfrm>
            <a:off x="6075379" y="1386840"/>
            <a:ext cx="2840021" cy="2194560"/>
          </a:xfrm>
          <a:prstGeom prst="rect">
            <a:avLst/>
          </a:prstGeom>
        </p:spPr>
      </p:pic>
      <p:pic>
        <p:nvPicPr>
          <p:cNvPr id="23" name="Picture 22" descr="August 2015 Percent of Normal.jpg"/>
          <p:cNvPicPr>
            <a:picLocks noChangeAspect="1"/>
          </p:cNvPicPr>
          <p:nvPr/>
        </p:nvPicPr>
        <p:blipFill>
          <a:blip r:embed="rId6" cstate="print"/>
          <a:stretch>
            <a:fillRect/>
          </a:stretch>
        </p:blipFill>
        <p:spPr>
          <a:xfrm>
            <a:off x="360375" y="4434840"/>
            <a:ext cx="2840025" cy="2194560"/>
          </a:xfrm>
          <a:prstGeom prst="rect">
            <a:avLst/>
          </a:prstGeom>
        </p:spPr>
      </p:pic>
      <p:pic>
        <p:nvPicPr>
          <p:cNvPr id="14" name="Picture 13" descr="September 2015 Percent of Normal.jpg"/>
          <p:cNvPicPr>
            <a:picLocks noChangeAspect="1"/>
          </p:cNvPicPr>
          <p:nvPr/>
        </p:nvPicPr>
        <p:blipFill>
          <a:blip r:embed="rId7" cstate="print"/>
          <a:stretch>
            <a:fillRect/>
          </a:stretch>
        </p:blipFill>
        <p:spPr>
          <a:xfrm>
            <a:off x="5791200" y="4495800"/>
            <a:ext cx="2840019" cy="219456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Role of Tributaries</a:t>
            </a:r>
            <a:endParaRPr lang="en-US" dirty="0"/>
          </a:p>
        </p:txBody>
      </p:sp>
      <p:sp>
        <p:nvSpPr>
          <p:cNvPr id="5" name="Text Placeholder 4"/>
          <p:cNvSpPr>
            <a:spLocks noGrp="1"/>
          </p:cNvSpPr>
          <p:nvPr>
            <p:ph type="body" idx="1"/>
          </p:nvPr>
        </p:nvSpPr>
        <p:spPr/>
        <p:txBody>
          <a:bodyPr/>
          <a:lstStyle/>
          <a:p>
            <a:r>
              <a:rPr lang="en-US" dirty="0" smtClean="0"/>
              <a:t>Muskingum River</a:t>
            </a:r>
            <a:endParaRPr lang="en-US" dirty="0"/>
          </a:p>
        </p:txBody>
      </p:sp>
      <p:sp>
        <p:nvSpPr>
          <p:cNvPr id="7" name="Text Placeholder 6"/>
          <p:cNvSpPr>
            <a:spLocks noGrp="1"/>
          </p:cNvSpPr>
          <p:nvPr>
            <p:ph type="body" sz="half" idx="3"/>
          </p:nvPr>
        </p:nvSpPr>
        <p:spPr/>
        <p:txBody>
          <a:bodyPr/>
          <a:lstStyle/>
          <a:p>
            <a:r>
              <a:rPr lang="en-US" dirty="0" smtClean="0"/>
              <a:t>Wabash River</a:t>
            </a:r>
            <a:endParaRPr lang="en-US" dirty="0"/>
          </a:p>
        </p:txBody>
      </p:sp>
      <p:pic>
        <p:nvPicPr>
          <p:cNvPr id="10" name="Content Placeholder 9"/>
          <p:cNvPicPr>
            <a:picLocks noGrp="1"/>
          </p:cNvPicPr>
          <p:nvPr>
            <p:ph sz="half" idx="2"/>
          </p:nvPr>
        </p:nvPicPr>
        <p:blipFill>
          <a:blip r:embed="rId2" cstate="print"/>
          <a:srcRect r="45265"/>
          <a:stretch>
            <a:fillRect/>
          </a:stretch>
        </p:blipFill>
        <p:spPr bwMode="auto">
          <a:xfrm>
            <a:off x="533400" y="3200400"/>
            <a:ext cx="3657600" cy="2438400"/>
          </a:xfrm>
          <a:prstGeom prst="rect">
            <a:avLst/>
          </a:prstGeom>
          <a:noFill/>
          <a:ln w="9525">
            <a:noFill/>
            <a:miter lim="800000"/>
            <a:headEnd/>
            <a:tailEnd/>
          </a:ln>
        </p:spPr>
      </p:pic>
      <p:pic>
        <p:nvPicPr>
          <p:cNvPr id="9" name="Content Placeholder 8"/>
          <p:cNvPicPr>
            <a:picLocks noGrp="1"/>
          </p:cNvPicPr>
          <p:nvPr>
            <p:ph sz="half" idx="4"/>
          </p:nvPr>
        </p:nvPicPr>
        <p:blipFill>
          <a:blip r:embed="rId3" cstate="print"/>
          <a:srcRect r="45239"/>
          <a:stretch>
            <a:fillRect/>
          </a:stretch>
        </p:blipFill>
        <p:spPr bwMode="auto">
          <a:xfrm>
            <a:off x="4724400" y="3200400"/>
            <a:ext cx="4026472" cy="24384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2015 Ohio River HAB map v2.0.jpg"/>
          <p:cNvPicPr>
            <a:picLocks noGrp="1" noChangeAspect="1"/>
          </p:cNvPicPr>
          <p:nvPr>
            <p:ph idx="4294967295"/>
          </p:nvPr>
        </p:nvPicPr>
        <p:blipFill>
          <a:blip r:embed="rId2" cstate="print"/>
          <a:stretch>
            <a:fillRect/>
          </a:stretch>
        </p:blipFill>
        <p:spPr>
          <a:xfrm>
            <a:off x="0" y="23813"/>
            <a:ext cx="9144000" cy="7065962"/>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sz="quarter" idx="1"/>
          </p:nvPr>
        </p:nvSpPr>
        <p:spPr/>
        <p:txBody>
          <a:bodyPr>
            <a:noAutofit/>
          </a:bodyPr>
          <a:lstStyle/>
          <a:p>
            <a:r>
              <a:rPr lang="en-US" sz="1600" dirty="0" smtClean="0"/>
              <a:t>Began Aug 19 as a </a:t>
            </a:r>
            <a:r>
              <a:rPr lang="en-US" sz="1600" dirty="0" smtClean="0"/>
              <a:t>NRC reported </a:t>
            </a:r>
            <a:r>
              <a:rPr lang="en-US" sz="1600" dirty="0" smtClean="0"/>
              <a:t>paint spill at ORM 84 (Wheeling, WV</a:t>
            </a:r>
            <a:r>
              <a:rPr lang="en-US" sz="1600" dirty="0" smtClean="0"/>
              <a:t>)</a:t>
            </a:r>
          </a:p>
          <a:p>
            <a:pPr lvl="1"/>
            <a:r>
              <a:rPr lang="en-US" sz="1400" dirty="0" smtClean="0"/>
              <a:t>Identified as </a:t>
            </a:r>
            <a:r>
              <a:rPr lang="en-US" sz="1400" i="1" dirty="0" err="1" smtClean="0"/>
              <a:t>Microcystis</a:t>
            </a:r>
            <a:r>
              <a:rPr lang="en-US" sz="1400" i="1" dirty="0" smtClean="0"/>
              <a:t> </a:t>
            </a:r>
            <a:r>
              <a:rPr lang="en-US" sz="1400" i="1" dirty="0" err="1" smtClean="0"/>
              <a:t>Aerugenosa</a:t>
            </a:r>
            <a:r>
              <a:rPr lang="en-US" sz="1400" i="1" dirty="0" smtClean="0"/>
              <a:t> </a:t>
            </a:r>
            <a:endParaRPr lang="en-US" sz="1400" i="1" dirty="0" smtClean="0"/>
          </a:p>
          <a:p>
            <a:r>
              <a:rPr lang="en-US" sz="1600" dirty="0" smtClean="0"/>
              <a:t>Aug 21 ORSANCO sampled from ORM 65-94.  All toxin results below advisory limits</a:t>
            </a:r>
          </a:p>
          <a:p>
            <a:pPr lvl="1"/>
            <a:r>
              <a:rPr lang="en-US" sz="1400" dirty="0" smtClean="0"/>
              <a:t>OEPA sampled at Sunfish Creek.  Toxin concentration 41 </a:t>
            </a:r>
            <a:r>
              <a:rPr lang="en-US" sz="1400" dirty="0" err="1" smtClean="0"/>
              <a:t>ug</a:t>
            </a:r>
            <a:r>
              <a:rPr lang="en-US" sz="1400" dirty="0" smtClean="0"/>
              <a:t>/L</a:t>
            </a:r>
            <a:endParaRPr lang="en-US" sz="1400" dirty="0" smtClean="0"/>
          </a:p>
          <a:p>
            <a:r>
              <a:rPr lang="en-US" sz="1600" dirty="0" smtClean="0"/>
              <a:t>Aug 26-27 ORSANCO sampled from ORM 55-126</a:t>
            </a:r>
          </a:p>
          <a:p>
            <a:pPr lvl="1"/>
            <a:r>
              <a:rPr lang="en-US" sz="1400" dirty="0" smtClean="0"/>
              <a:t>Toxin concentration as high as 630 </a:t>
            </a:r>
            <a:r>
              <a:rPr lang="en-US" sz="1400" dirty="0" err="1" smtClean="0"/>
              <a:t>ug</a:t>
            </a:r>
            <a:r>
              <a:rPr lang="en-US" sz="1400" dirty="0" smtClean="0"/>
              <a:t>/L at ORM 115</a:t>
            </a:r>
          </a:p>
          <a:p>
            <a:pPr lvl="1"/>
            <a:r>
              <a:rPr lang="en-US" sz="1400" i="1" dirty="0" err="1" smtClean="0"/>
              <a:t>Microcystis</a:t>
            </a:r>
            <a:r>
              <a:rPr lang="en-US" sz="1400" i="1" dirty="0" smtClean="0"/>
              <a:t> </a:t>
            </a:r>
            <a:r>
              <a:rPr lang="en-US" sz="1400" i="1" dirty="0" err="1" smtClean="0"/>
              <a:t>Aerugenosa</a:t>
            </a:r>
            <a:r>
              <a:rPr lang="en-US" sz="1400" i="1" dirty="0" smtClean="0"/>
              <a:t> </a:t>
            </a:r>
            <a:r>
              <a:rPr lang="en-US" sz="1400" dirty="0" smtClean="0"/>
              <a:t>cell counts up to 31,000,000 cells/ml</a:t>
            </a:r>
          </a:p>
          <a:p>
            <a:pPr lvl="1"/>
            <a:r>
              <a:rPr lang="en-US" sz="1400" dirty="0" smtClean="0"/>
              <a:t>Visual observation of bloom to ORM 161</a:t>
            </a:r>
            <a:endParaRPr lang="en-US" sz="1400" dirty="0" smtClean="0"/>
          </a:p>
          <a:p>
            <a:r>
              <a:rPr lang="en-US" sz="1600" dirty="0" smtClean="0"/>
              <a:t>Aug 28 COE reported bloom at Belleville (ORM 204), Racine (ORM 237), RC Byrd (ORM 279), and Greenup L&amp;D’s (ORM 341)</a:t>
            </a:r>
          </a:p>
        </p:txBody>
      </p:sp>
      <p:pic>
        <p:nvPicPr>
          <p:cNvPr id="5" name="Content Placeholder 4" descr="019.JPG"/>
          <p:cNvPicPr>
            <a:picLocks noGrp="1" noChangeAspect="1"/>
          </p:cNvPicPr>
          <p:nvPr>
            <p:ph sz="quarter" idx="2"/>
          </p:nvPr>
        </p:nvPicPr>
        <p:blipFill>
          <a:blip r:embed="rId2" cstate="print"/>
          <a:stretch>
            <a:fillRect/>
          </a:stretch>
        </p:blipFill>
        <p:spPr>
          <a:xfrm>
            <a:off x="5146242" y="1516380"/>
            <a:ext cx="3325091" cy="443484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Week of 9/1:  First indication of bloom in </a:t>
            </a:r>
            <a:r>
              <a:rPr lang="en-US" dirty="0" err="1" smtClean="0"/>
              <a:t>Meldahl</a:t>
            </a:r>
            <a:r>
              <a:rPr lang="en-US" dirty="0" smtClean="0"/>
              <a:t> and </a:t>
            </a:r>
            <a:r>
              <a:rPr lang="en-US" dirty="0" err="1" smtClean="0"/>
              <a:t>Markland</a:t>
            </a:r>
            <a:r>
              <a:rPr lang="en-US" dirty="0" smtClean="0"/>
              <a:t> Pools (Cincinnati area)</a:t>
            </a:r>
          </a:p>
          <a:p>
            <a:r>
              <a:rPr lang="en-US" dirty="0" smtClean="0"/>
              <a:t>Week of 9/7:  Bloom extends to Indiana.  Survey of </a:t>
            </a:r>
            <a:r>
              <a:rPr lang="en-US" dirty="0" err="1" smtClean="0"/>
              <a:t>McAlpine</a:t>
            </a:r>
            <a:r>
              <a:rPr lang="en-US" dirty="0" smtClean="0"/>
              <a:t> pool finds bloom nearly to Louisville, KY (ORM 606) although toxin concentrations were below advisory threshold</a:t>
            </a:r>
          </a:p>
          <a:p>
            <a:r>
              <a:rPr lang="en-US" dirty="0" smtClean="0"/>
              <a:t>Week of 9/14:  Bloom extended throughout the </a:t>
            </a:r>
            <a:r>
              <a:rPr lang="en-US" dirty="0" err="1" smtClean="0"/>
              <a:t>McAlpine</a:t>
            </a:r>
            <a:r>
              <a:rPr lang="en-US" dirty="0" smtClean="0"/>
              <a:t> pool.</a:t>
            </a:r>
          </a:p>
          <a:p>
            <a:endParaRPr lang="en-US" dirty="0"/>
          </a:p>
        </p:txBody>
      </p:sp>
      <p:pic>
        <p:nvPicPr>
          <p:cNvPr id="3074" name="Picture 2" descr="C:\Users\gregy\Greg Phone\2015-08-28\009.JPG"/>
          <p:cNvPicPr>
            <a:picLocks noGrp="1" noChangeAspect="1" noChangeArrowheads="1"/>
          </p:cNvPicPr>
          <p:nvPr>
            <p:ph sz="quarter" idx="2"/>
          </p:nvPr>
        </p:nvPicPr>
        <p:blipFill>
          <a:blip r:embed="rId2" cstate="print"/>
          <a:stretch>
            <a:fillRect/>
          </a:stretch>
        </p:blipFill>
        <p:spPr bwMode="auto">
          <a:xfrm>
            <a:off x="5110913" y="1470660"/>
            <a:ext cx="3395749" cy="452628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Week of 9/21:  Survey identifies bloom down to </a:t>
            </a:r>
            <a:r>
              <a:rPr lang="en-US" dirty="0" err="1" smtClean="0"/>
              <a:t>Cannelton</a:t>
            </a:r>
            <a:r>
              <a:rPr lang="en-US" dirty="0" smtClean="0"/>
              <a:t> L&amp;D (ORM 720).  Toxin concentrations below 10 </a:t>
            </a:r>
            <a:r>
              <a:rPr lang="en-US" dirty="0" err="1" smtClean="0"/>
              <a:t>ug</a:t>
            </a:r>
            <a:r>
              <a:rPr lang="en-US" dirty="0" smtClean="0"/>
              <a:t>/L through out the pool.</a:t>
            </a:r>
          </a:p>
          <a:p>
            <a:r>
              <a:rPr lang="en-US" dirty="0" smtClean="0"/>
              <a:t>Week of 9/28:  Report of localized algae near Evansville Water (ORM 791).  Sampling in the area identified algae at </a:t>
            </a:r>
            <a:r>
              <a:rPr lang="en-US" dirty="0" err="1" smtClean="0"/>
              <a:t>Cannelton</a:t>
            </a:r>
            <a:r>
              <a:rPr lang="en-US" dirty="0" smtClean="0"/>
              <a:t> but not below.</a:t>
            </a:r>
          </a:p>
          <a:p>
            <a:r>
              <a:rPr lang="en-US" dirty="0" smtClean="0"/>
              <a:t>The bloom is still on-going.</a:t>
            </a:r>
            <a:endParaRPr lang="en-US" dirty="0"/>
          </a:p>
        </p:txBody>
      </p:sp>
      <p:pic>
        <p:nvPicPr>
          <p:cNvPr id="4098" name="Picture 2" descr="C:\Users\gregy\Greg Phone\2015-09-15\007.JPG"/>
          <p:cNvPicPr>
            <a:picLocks noGrp="1" noChangeAspect="1" noChangeArrowheads="1"/>
          </p:cNvPicPr>
          <p:nvPr>
            <p:ph sz="quarter" idx="2"/>
          </p:nvPr>
        </p:nvPicPr>
        <p:blipFill>
          <a:blip r:embed="rId2" cstate="print"/>
          <a:stretch>
            <a:fillRect/>
          </a:stretch>
        </p:blipFill>
        <p:spPr bwMode="auto">
          <a:xfrm>
            <a:off x="4933950" y="2327672"/>
            <a:ext cx="3749675" cy="281225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Sampling Efforts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t>ORSANCO </a:t>
            </a:r>
            <a:r>
              <a:rPr lang="en-US" dirty="0" smtClean="0"/>
              <a:t>sampling crews conducted 14 surveys</a:t>
            </a:r>
            <a:r>
              <a:rPr lang="en-US" dirty="0" smtClean="0"/>
              <a:t>.  Focus was on extent.</a:t>
            </a:r>
          </a:p>
          <a:p>
            <a:r>
              <a:rPr lang="en-US" dirty="0" smtClean="0"/>
              <a:t>PA, WV, OH, KY, IL all had crews sampling sections of the river and their tributaries</a:t>
            </a:r>
          </a:p>
          <a:p>
            <a:r>
              <a:rPr lang="en-US" dirty="0" smtClean="0"/>
              <a:t>US EPA and Corps of Engineers provided sampling crews</a:t>
            </a:r>
          </a:p>
          <a:p>
            <a:r>
              <a:rPr lang="en-US" dirty="0" smtClean="0"/>
              <a:t>Aerial Surveys:</a:t>
            </a:r>
          </a:p>
          <a:p>
            <a:pPr lvl="1"/>
            <a:r>
              <a:rPr lang="en-US" dirty="0" smtClean="0"/>
              <a:t>WV DEP – 2 from Huntington to Sistersville</a:t>
            </a:r>
          </a:p>
          <a:p>
            <a:pPr lvl="1"/>
            <a:r>
              <a:rPr lang="en-US" dirty="0" smtClean="0"/>
              <a:t>OEPA – 1 survey from Cincinnati to Marietta</a:t>
            </a:r>
          </a:p>
          <a:p>
            <a:pPr lvl="1"/>
            <a:r>
              <a:rPr lang="en-US" dirty="0" smtClean="0"/>
              <a:t>Corps of Engineers- 1 survey from Hannibal to JT Myers</a:t>
            </a:r>
          </a:p>
          <a:p>
            <a:pPr lvl="1"/>
            <a:r>
              <a:rPr lang="en-US" dirty="0" smtClean="0"/>
              <a:t>NASA – 2 surveys with </a:t>
            </a:r>
            <a:r>
              <a:rPr lang="en-US" dirty="0" err="1" smtClean="0"/>
              <a:t>hyperspectral</a:t>
            </a:r>
            <a:r>
              <a:rPr lang="en-US" dirty="0" smtClean="0"/>
              <a:t> imaging</a:t>
            </a:r>
          </a:p>
          <a:p>
            <a:endParaRPr lang="en-US" dirty="0" smtClean="0"/>
          </a:p>
          <a:p>
            <a:endParaRPr lang="en-US" dirty="0"/>
          </a:p>
        </p:txBody>
      </p:sp>
      <p:pic>
        <p:nvPicPr>
          <p:cNvPr id="5" name="Picture 2"/>
          <p:cNvPicPr>
            <a:picLocks noGrp="1" noChangeAspect="1" noChangeArrowheads="1"/>
          </p:cNvPicPr>
          <p:nvPr>
            <p:ph sz="quarter" idx="2"/>
          </p:nvPr>
        </p:nvPicPr>
        <p:blipFill>
          <a:blip r:embed="rId2" cstate="print"/>
          <a:stretch>
            <a:fillRect/>
          </a:stretch>
        </p:blipFill>
        <p:spPr bwMode="auto">
          <a:xfrm>
            <a:off x="4933950" y="2483908"/>
            <a:ext cx="3749675" cy="249978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Sample?</a:t>
            </a:r>
            <a:endParaRPr lang="en-US" dirty="0"/>
          </a:p>
        </p:txBody>
      </p:sp>
      <p:pic>
        <p:nvPicPr>
          <p:cNvPr id="4" name="Content Placeholder 3" descr="Sample location.png"/>
          <p:cNvPicPr>
            <a:picLocks noGrp="1" noChangeAspect="1"/>
          </p:cNvPicPr>
          <p:nvPr>
            <p:ph sz="quarter" idx="1"/>
          </p:nvPr>
        </p:nvPicPr>
        <p:blipFill>
          <a:blip r:embed="rId2" cstate="print"/>
          <a:stretch>
            <a:fillRect/>
          </a:stretch>
        </p:blipFill>
        <p:spPr>
          <a:xfrm>
            <a:off x="914400" y="1543609"/>
            <a:ext cx="7772400" cy="4380382"/>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Sample Results</a:t>
            </a:r>
            <a:endParaRPr lang="en-US" dirty="0"/>
          </a:p>
        </p:txBody>
      </p:sp>
      <p:pic>
        <p:nvPicPr>
          <p:cNvPr id="6147" name="Picture 3" descr="C:\Users\gregy\AppData\Local\Microsoft\Windows\Temporary Internet Files\Content.Outlook\ZF57I1EM\2015 HAB results map10-2-15 without adv  area (2).jpg"/>
          <p:cNvPicPr>
            <a:picLocks noGrp="1" noChangeAspect="1" noChangeArrowheads="1"/>
          </p:cNvPicPr>
          <p:nvPr>
            <p:ph sz="quarter" idx="1"/>
          </p:nvPr>
        </p:nvPicPr>
        <p:blipFill>
          <a:blip r:embed="rId2" cstate="print"/>
          <a:srcRect/>
          <a:stretch>
            <a:fillRect/>
          </a:stretch>
        </p:blipFill>
        <p:spPr bwMode="auto">
          <a:xfrm>
            <a:off x="1349188" y="1447800"/>
            <a:ext cx="6728012" cy="519891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Aerial Survey Results</a:t>
            </a:r>
            <a:endParaRPr lang="en-US" dirty="0"/>
          </a:p>
        </p:txBody>
      </p:sp>
      <p:pic>
        <p:nvPicPr>
          <p:cNvPr id="1026" name="Picture 2"/>
          <p:cNvPicPr>
            <a:picLocks noGrp="1" noChangeAspect="1" noChangeArrowheads="1"/>
          </p:cNvPicPr>
          <p:nvPr>
            <p:ph sz="quarter" idx="1"/>
          </p:nvPr>
        </p:nvPicPr>
        <p:blipFill>
          <a:blip r:embed="rId2" cstate="print"/>
          <a:srcRect r="42857"/>
          <a:stretch>
            <a:fillRect/>
          </a:stretch>
        </p:blipFill>
        <p:spPr bwMode="auto">
          <a:xfrm>
            <a:off x="550334" y="1828800"/>
            <a:ext cx="7450664" cy="4191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Advisories</a:t>
            </a:r>
            <a:endParaRPr lang="en-US" dirty="0"/>
          </a:p>
        </p:txBody>
      </p:sp>
      <p:pic>
        <p:nvPicPr>
          <p:cNvPr id="5122" name="Picture 2"/>
          <p:cNvPicPr>
            <a:picLocks noGrp="1" noChangeAspect="1" noChangeArrowheads="1"/>
          </p:cNvPicPr>
          <p:nvPr>
            <p:ph sz="quarter" idx="1"/>
          </p:nvPr>
        </p:nvPicPr>
        <p:blipFill>
          <a:blip r:embed="rId2" cstate="print"/>
          <a:srcRect/>
          <a:stretch>
            <a:fillRect/>
          </a:stretch>
        </p:blipFill>
        <p:spPr bwMode="auto">
          <a:xfrm>
            <a:off x="1090799" y="1447800"/>
            <a:ext cx="6804213" cy="52578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387</TotalTime>
  <Words>533</Words>
  <Application>Microsoft Office PowerPoint</Application>
  <PresentationFormat>On-screen Show (4:3)</PresentationFormat>
  <Paragraphs>72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Equity</vt:lpstr>
      <vt:lpstr>HAB Event</vt:lpstr>
      <vt:lpstr>Timeline</vt:lpstr>
      <vt:lpstr>Timeline</vt:lpstr>
      <vt:lpstr>Timeline</vt:lpstr>
      <vt:lpstr>Sampling Efforts</vt:lpstr>
      <vt:lpstr>Where To Sample?</vt:lpstr>
      <vt:lpstr>Sample Results</vt:lpstr>
      <vt:lpstr>Aerial Survey Results</vt:lpstr>
      <vt:lpstr>Advisories</vt:lpstr>
      <vt:lpstr>Coordination and Communication</vt:lpstr>
      <vt:lpstr>HAB Monitoring and Response Plan</vt:lpstr>
      <vt:lpstr>Discussion Points</vt:lpstr>
      <vt:lpstr>Outputs</vt:lpstr>
      <vt:lpstr>Summer 2015 Monthly Precipitation Relative to Normal</vt:lpstr>
      <vt:lpstr>Role of Tributaries</vt:lpstr>
      <vt:lpstr>Slide 16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GregY</dc:creator>
  <cp:lastModifiedBy>GregY</cp:lastModifiedBy>
  <cp:revision>44</cp:revision>
  <dcterms:created xsi:type="dcterms:W3CDTF">2015-09-22T17:48:28Z</dcterms:created>
  <dcterms:modified xsi:type="dcterms:W3CDTF">2015-10-02T20:08:42Z</dcterms:modified>
</cp:coreProperties>
</file>