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69" r:id="rId2"/>
    <p:sldId id="270" r:id="rId3"/>
    <p:sldId id="259" r:id="rId4"/>
    <p:sldId id="260" r:id="rId5"/>
    <p:sldId id="268" r:id="rId6"/>
    <p:sldId id="257" r:id="rId7"/>
    <p:sldId id="258" r:id="rId8"/>
    <p:sldId id="261" r:id="rId9"/>
    <p:sldId id="266" r:id="rId10"/>
    <p:sldId id="267" r:id="rId11"/>
    <p:sldId id="264" r:id="rId12"/>
    <p:sldId id="262" r:id="rId13"/>
    <p:sldId id="265"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86" d="100"/>
          <a:sy n="86"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C841AF2-8107-43FC-B7C7-2FB45E831D83}" type="datetimeFigureOut">
              <a:rPr lang="en-US" smtClean="0"/>
              <a:pPr/>
              <a:t>10/5/2015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88DAC00-B931-45CC-96FF-D745F99D6DB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841AF2-8107-43FC-B7C7-2FB45E831D83}" type="datetimeFigureOut">
              <a:rPr lang="en-US" smtClean="0"/>
              <a:pPr/>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841AF2-8107-43FC-B7C7-2FB45E831D83}" type="datetimeFigureOut">
              <a:rPr lang="en-US" smtClean="0"/>
              <a:pPr/>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841AF2-8107-43FC-B7C7-2FB45E831D83}" type="datetimeFigureOut">
              <a:rPr lang="en-US" smtClean="0"/>
              <a:pPr/>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841AF2-8107-43FC-B7C7-2FB45E831D83}" type="datetimeFigureOut">
              <a:rPr lang="en-US" smtClean="0"/>
              <a:pPr/>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88DAC00-B931-45CC-96FF-D745F99D6DB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841AF2-8107-43FC-B7C7-2FB45E831D83}" type="datetimeFigureOut">
              <a:rPr lang="en-US" smtClean="0"/>
              <a:pPr/>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C841AF2-8107-43FC-B7C7-2FB45E831D83}" type="datetimeFigureOut">
              <a:rPr lang="en-US" smtClean="0"/>
              <a:pPr/>
              <a:t>10/5/2015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841AF2-8107-43FC-B7C7-2FB45E831D83}" type="datetimeFigureOut">
              <a:rPr lang="en-US" smtClean="0"/>
              <a:pPr/>
              <a:t>10/5/2015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841AF2-8107-43FC-B7C7-2FB45E831D83}" type="datetimeFigureOut">
              <a:rPr lang="en-US" smtClean="0"/>
              <a:pPr/>
              <a:t>10/5/2015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C841AF2-8107-43FC-B7C7-2FB45E831D83}" type="datetimeFigureOut">
              <a:rPr lang="en-US" smtClean="0"/>
              <a:pPr/>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841AF2-8107-43FC-B7C7-2FB45E831D83}" type="datetimeFigureOut">
              <a:rPr lang="en-US" smtClean="0"/>
              <a:pPr/>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DAC00-B931-45CC-96FF-D745F99D6D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C841AF2-8107-43FC-B7C7-2FB45E831D83}" type="datetimeFigureOut">
              <a:rPr lang="en-US" smtClean="0"/>
              <a:pPr/>
              <a:t>10/5/2015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88DAC00-B931-45CC-96FF-D745F99D6DB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Bacteria Trends Report</a:t>
            </a:r>
            <a:endParaRPr lang="en-US" sz="4800" dirty="0"/>
          </a:p>
        </p:txBody>
      </p:sp>
      <p:sp>
        <p:nvSpPr>
          <p:cNvPr id="3" name="Subtitle 2"/>
          <p:cNvSpPr>
            <a:spLocks noGrp="1"/>
          </p:cNvSpPr>
          <p:nvPr>
            <p:ph type="subTitle" idx="1"/>
          </p:nvPr>
        </p:nvSpPr>
        <p:spPr>
          <a:xfrm>
            <a:off x="1371600" y="4114800"/>
            <a:ext cx="6400800" cy="2286000"/>
          </a:xfrm>
        </p:spPr>
        <p:txBody>
          <a:bodyPr/>
          <a:lstStyle/>
          <a:p>
            <a:pPr algn="r"/>
            <a:r>
              <a:rPr lang="en-US" sz="2400" dirty="0" smtClean="0">
                <a:solidFill>
                  <a:schemeClr val="tx1"/>
                </a:solidFill>
              </a:rPr>
              <a:t>Technical Committee Meeting</a:t>
            </a:r>
          </a:p>
          <a:p>
            <a:pPr algn="r"/>
            <a:r>
              <a:rPr lang="en-US" sz="2400" dirty="0" smtClean="0">
                <a:solidFill>
                  <a:schemeClr val="tx1"/>
                </a:solidFill>
              </a:rPr>
              <a:t>October 6-7, 2015</a:t>
            </a:r>
          </a:p>
          <a:p>
            <a:pPr algn="r"/>
            <a:r>
              <a:rPr lang="en-US" sz="2400" dirty="0" smtClean="0">
                <a:solidFill>
                  <a:schemeClr val="tx1"/>
                </a:solidFill>
              </a:rPr>
              <a:t>Agenda Item #9 </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1447800" y="6629400"/>
            <a:ext cx="1419952" cy="338554"/>
          </a:xfrm>
          <a:prstGeom prst="rect">
            <a:avLst/>
          </a:prstGeom>
          <a:noFill/>
        </p:spPr>
        <p:txBody>
          <a:bodyPr wrap="square" rtlCol="0">
            <a:spAutoFit/>
          </a:bodyPr>
          <a:lstStyle/>
          <a:p>
            <a:r>
              <a:rPr lang="en-US" sz="1600" dirty="0" smtClean="0"/>
              <a:t>1995-1999</a:t>
            </a:r>
            <a:endParaRPr lang="en-US" sz="1600" dirty="0"/>
          </a:p>
        </p:txBody>
      </p:sp>
      <p:sp>
        <p:nvSpPr>
          <p:cNvPr id="4" name="TextBox 3"/>
          <p:cNvSpPr txBox="1"/>
          <p:nvPr/>
        </p:nvSpPr>
        <p:spPr>
          <a:xfrm>
            <a:off x="3124200" y="6629400"/>
            <a:ext cx="1343752" cy="338554"/>
          </a:xfrm>
          <a:prstGeom prst="rect">
            <a:avLst/>
          </a:prstGeom>
          <a:noFill/>
        </p:spPr>
        <p:txBody>
          <a:bodyPr wrap="square" rtlCol="0">
            <a:spAutoFit/>
          </a:bodyPr>
          <a:lstStyle/>
          <a:p>
            <a:r>
              <a:rPr lang="en-US" sz="1600" dirty="0" smtClean="0"/>
              <a:t>2000-2004</a:t>
            </a:r>
            <a:endParaRPr lang="en-US" sz="1600" dirty="0"/>
          </a:p>
        </p:txBody>
      </p:sp>
      <p:sp>
        <p:nvSpPr>
          <p:cNvPr id="5" name="TextBox 4"/>
          <p:cNvSpPr txBox="1"/>
          <p:nvPr/>
        </p:nvSpPr>
        <p:spPr>
          <a:xfrm>
            <a:off x="4876800" y="6629400"/>
            <a:ext cx="1572352" cy="338554"/>
          </a:xfrm>
          <a:prstGeom prst="rect">
            <a:avLst/>
          </a:prstGeom>
          <a:noFill/>
        </p:spPr>
        <p:txBody>
          <a:bodyPr wrap="square" rtlCol="0">
            <a:spAutoFit/>
          </a:bodyPr>
          <a:lstStyle/>
          <a:p>
            <a:r>
              <a:rPr lang="en-US" sz="1600" dirty="0" smtClean="0"/>
              <a:t>2005-2009</a:t>
            </a:r>
            <a:endParaRPr lang="en-US" sz="1600" dirty="0"/>
          </a:p>
        </p:txBody>
      </p:sp>
      <p:sp>
        <p:nvSpPr>
          <p:cNvPr id="6" name="TextBox 5"/>
          <p:cNvSpPr txBox="1"/>
          <p:nvPr/>
        </p:nvSpPr>
        <p:spPr>
          <a:xfrm>
            <a:off x="6553200" y="6629400"/>
            <a:ext cx="1496152" cy="338554"/>
          </a:xfrm>
          <a:prstGeom prst="rect">
            <a:avLst/>
          </a:prstGeom>
          <a:noFill/>
        </p:spPr>
        <p:txBody>
          <a:bodyPr wrap="square" rtlCol="0">
            <a:spAutoFit/>
          </a:bodyPr>
          <a:lstStyle/>
          <a:p>
            <a:r>
              <a:rPr lang="en-US" sz="1600" dirty="0" smtClean="0"/>
              <a:t>2010-2014</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1371600" y="6477000"/>
            <a:ext cx="1371600" cy="400110"/>
          </a:xfrm>
          <a:prstGeom prst="rect">
            <a:avLst/>
          </a:prstGeom>
          <a:noFill/>
        </p:spPr>
        <p:txBody>
          <a:bodyPr wrap="square" rtlCol="0">
            <a:spAutoFit/>
          </a:bodyPr>
          <a:lstStyle/>
          <a:p>
            <a:r>
              <a:rPr lang="en-US" sz="2000" dirty="0" smtClean="0"/>
              <a:t>1995-1999</a:t>
            </a:r>
            <a:endParaRPr lang="en-US" sz="2000" dirty="0"/>
          </a:p>
        </p:txBody>
      </p:sp>
      <p:sp>
        <p:nvSpPr>
          <p:cNvPr id="6" name="TextBox 5"/>
          <p:cNvSpPr txBox="1"/>
          <p:nvPr/>
        </p:nvSpPr>
        <p:spPr>
          <a:xfrm>
            <a:off x="3048000" y="6477000"/>
            <a:ext cx="1572352" cy="400110"/>
          </a:xfrm>
          <a:prstGeom prst="rect">
            <a:avLst/>
          </a:prstGeom>
          <a:noFill/>
        </p:spPr>
        <p:txBody>
          <a:bodyPr wrap="square" rtlCol="0">
            <a:spAutoFit/>
          </a:bodyPr>
          <a:lstStyle/>
          <a:p>
            <a:r>
              <a:rPr lang="en-US" sz="2000" dirty="0" smtClean="0"/>
              <a:t>2000-2004</a:t>
            </a:r>
            <a:endParaRPr lang="en-US" sz="2000" dirty="0"/>
          </a:p>
        </p:txBody>
      </p:sp>
      <p:sp>
        <p:nvSpPr>
          <p:cNvPr id="7" name="TextBox 6"/>
          <p:cNvSpPr txBox="1"/>
          <p:nvPr/>
        </p:nvSpPr>
        <p:spPr>
          <a:xfrm>
            <a:off x="4724400" y="6477000"/>
            <a:ext cx="1724752" cy="400110"/>
          </a:xfrm>
          <a:prstGeom prst="rect">
            <a:avLst/>
          </a:prstGeom>
          <a:noFill/>
        </p:spPr>
        <p:txBody>
          <a:bodyPr wrap="square" rtlCol="0">
            <a:spAutoFit/>
          </a:bodyPr>
          <a:lstStyle/>
          <a:p>
            <a:r>
              <a:rPr lang="en-US" sz="2000" dirty="0" smtClean="0"/>
              <a:t>2005-2009</a:t>
            </a:r>
            <a:endParaRPr lang="en-US" sz="2000" dirty="0"/>
          </a:p>
        </p:txBody>
      </p:sp>
      <p:sp>
        <p:nvSpPr>
          <p:cNvPr id="8" name="TextBox 7"/>
          <p:cNvSpPr txBox="1"/>
          <p:nvPr/>
        </p:nvSpPr>
        <p:spPr>
          <a:xfrm>
            <a:off x="6477000" y="6477000"/>
            <a:ext cx="1419952" cy="400110"/>
          </a:xfrm>
          <a:prstGeom prst="rect">
            <a:avLst/>
          </a:prstGeom>
          <a:noFill/>
        </p:spPr>
        <p:txBody>
          <a:bodyPr wrap="square" rtlCol="0">
            <a:spAutoFit/>
          </a:bodyPr>
          <a:lstStyle/>
          <a:p>
            <a:r>
              <a:rPr lang="en-US" sz="2000" dirty="0" smtClean="0"/>
              <a:t>2010-2014</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1371600" y="6488668"/>
            <a:ext cx="1295400" cy="400110"/>
          </a:xfrm>
          <a:prstGeom prst="rect">
            <a:avLst/>
          </a:prstGeom>
          <a:noFill/>
        </p:spPr>
        <p:txBody>
          <a:bodyPr wrap="square" rtlCol="0">
            <a:spAutoFit/>
          </a:bodyPr>
          <a:lstStyle/>
          <a:p>
            <a:r>
              <a:rPr lang="en-US" sz="2000" dirty="0" smtClean="0"/>
              <a:t>1995-1999</a:t>
            </a:r>
            <a:endParaRPr lang="en-US" sz="2000" dirty="0"/>
          </a:p>
        </p:txBody>
      </p:sp>
      <p:sp>
        <p:nvSpPr>
          <p:cNvPr id="4" name="TextBox 3"/>
          <p:cNvSpPr txBox="1"/>
          <p:nvPr/>
        </p:nvSpPr>
        <p:spPr>
          <a:xfrm>
            <a:off x="3048000" y="6477000"/>
            <a:ext cx="1371600" cy="400110"/>
          </a:xfrm>
          <a:prstGeom prst="rect">
            <a:avLst/>
          </a:prstGeom>
          <a:noFill/>
        </p:spPr>
        <p:txBody>
          <a:bodyPr wrap="square" rtlCol="0">
            <a:spAutoFit/>
          </a:bodyPr>
          <a:lstStyle/>
          <a:p>
            <a:r>
              <a:rPr lang="en-US" sz="2000" dirty="0" smtClean="0"/>
              <a:t>2000-2004</a:t>
            </a:r>
            <a:endParaRPr lang="en-US" sz="2000" dirty="0"/>
          </a:p>
        </p:txBody>
      </p:sp>
      <p:sp>
        <p:nvSpPr>
          <p:cNvPr id="5" name="TextBox 4"/>
          <p:cNvSpPr txBox="1"/>
          <p:nvPr/>
        </p:nvSpPr>
        <p:spPr>
          <a:xfrm>
            <a:off x="4800600" y="6477000"/>
            <a:ext cx="1371600" cy="400110"/>
          </a:xfrm>
          <a:prstGeom prst="rect">
            <a:avLst/>
          </a:prstGeom>
          <a:noFill/>
        </p:spPr>
        <p:txBody>
          <a:bodyPr wrap="square" rtlCol="0">
            <a:spAutoFit/>
          </a:bodyPr>
          <a:lstStyle/>
          <a:p>
            <a:r>
              <a:rPr lang="en-US" sz="2000" dirty="0" smtClean="0"/>
              <a:t>2005-2009</a:t>
            </a:r>
            <a:endParaRPr lang="en-US" sz="2000" dirty="0"/>
          </a:p>
        </p:txBody>
      </p:sp>
      <p:sp>
        <p:nvSpPr>
          <p:cNvPr id="6" name="TextBox 5"/>
          <p:cNvSpPr txBox="1"/>
          <p:nvPr/>
        </p:nvSpPr>
        <p:spPr>
          <a:xfrm>
            <a:off x="6400800" y="6477000"/>
            <a:ext cx="1648552" cy="400110"/>
          </a:xfrm>
          <a:prstGeom prst="rect">
            <a:avLst/>
          </a:prstGeom>
          <a:noFill/>
        </p:spPr>
        <p:txBody>
          <a:bodyPr wrap="square" rtlCol="0">
            <a:spAutoFit/>
          </a:bodyPr>
          <a:lstStyle/>
          <a:p>
            <a:r>
              <a:rPr lang="en-US" sz="2000" dirty="0" smtClean="0"/>
              <a:t>2010-2014</a:t>
            </a:r>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1295400" y="6477000"/>
            <a:ext cx="1572352" cy="400110"/>
          </a:xfrm>
          <a:prstGeom prst="rect">
            <a:avLst/>
          </a:prstGeom>
          <a:noFill/>
        </p:spPr>
        <p:txBody>
          <a:bodyPr wrap="square" rtlCol="0">
            <a:spAutoFit/>
          </a:bodyPr>
          <a:lstStyle/>
          <a:p>
            <a:r>
              <a:rPr lang="en-US" sz="2000" dirty="0" smtClean="0"/>
              <a:t>1994-1999</a:t>
            </a:r>
            <a:endParaRPr lang="en-US" sz="2000" dirty="0"/>
          </a:p>
        </p:txBody>
      </p:sp>
      <p:sp>
        <p:nvSpPr>
          <p:cNvPr id="4" name="TextBox 3"/>
          <p:cNvSpPr txBox="1"/>
          <p:nvPr/>
        </p:nvSpPr>
        <p:spPr>
          <a:xfrm>
            <a:off x="3048000" y="6477000"/>
            <a:ext cx="1496152" cy="400110"/>
          </a:xfrm>
          <a:prstGeom prst="rect">
            <a:avLst/>
          </a:prstGeom>
          <a:noFill/>
        </p:spPr>
        <p:txBody>
          <a:bodyPr wrap="square" rtlCol="0">
            <a:spAutoFit/>
          </a:bodyPr>
          <a:lstStyle/>
          <a:p>
            <a:r>
              <a:rPr lang="en-US" sz="2000" dirty="0" smtClean="0"/>
              <a:t>2000-2004</a:t>
            </a:r>
            <a:endParaRPr lang="en-US" sz="2000" dirty="0"/>
          </a:p>
        </p:txBody>
      </p:sp>
      <p:sp>
        <p:nvSpPr>
          <p:cNvPr id="5" name="TextBox 4"/>
          <p:cNvSpPr txBox="1"/>
          <p:nvPr/>
        </p:nvSpPr>
        <p:spPr>
          <a:xfrm>
            <a:off x="4724400" y="6477000"/>
            <a:ext cx="1419952" cy="400110"/>
          </a:xfrm>
          <a:prstGeom prst="rect">
            <a:avLst/>
          </a:prstGeom>
          <a:noFill/>
        </p:spPr>
        <p:txBody>
          <a:bodyPr wrap="square" rtlCol="0">
            <a:spAutoFit/>
          </a:bodyPr>
          <a:lstStyle/>
          <a:p>
            <a:r>
              <a:rPr lang="en-US" sz="2000" dirty="0" smtClean="0"/>
              <a:t>2005-2009</a:t>
            </a:r>
            <a:endParaRPr lang="en-US" sz="2000" dirty="0"/>
          </a:p>
        </p:txBody>
      </p:sp>
      <p:sp>
        <p:nvSpPr>
          <p:cNvPr id="6" name="TextBox 5"/>
          <p:cNvSpPr txBox="1"/>
          <p:nvPr/>
        </p:nvSpPr>
        <p:spPr>
          <a:xfrm>
            <a:off x="6477000" y="6477000"/>
            <a:ext cx="1496152" cy="400110"/>
          </a:xfrm>
          <a:prstGeom prst="rect">
            <a:avLst/>
          </a:prstGeom>
          <a:noFill/>
        </p:spPr>
        <p:txBody>
          <a:bodyPr wrap="square" rtlCol="0">
            <a:spAutoFit/>
          </a:bodyPr>
          <a:lstStyle/>
          <a:p>
            <a:r>
              <a:rPr lang="en-US" sz="2000" dirty="0" smtClean="0"/>
              <a:t>2010-2014</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1600200" y="6477000"/>
            <a:ext cx="1496152" cy="400110"/>
          </a:xfrm>
          <a:prstGeom prst="rect">
            <a:avLst/>
          </a:prstGeom>
          <a:noFill/>
        </p:spPr>
        <p:txBody>
          <a:bodyPr wrap="square" rtlCol="0">
            <a:spAutoFit/>
          </a:bodyPr>
          <a:lstStyle/>
          <a:p>
            <a:r>
              <a:rPr lang="en-US" sz="2000" dirty="0" smtClean="0"/>
              <a:t>1995-1999</a:t>
            </a:r>
            <a:endParaRPr lang="en-US" sz="2000" dirty="0"/>
          </a:p>
        </p:txBody>
      </p:sp>
      <p:sp>
        <p:nvSpPr>
          <p:cNvPr id="4" name="TextBox 3"/>
          <p:cNvSpPr txBox="1"/>
          <p:nvPr/>
        </p:nvSpPr>
        <p:spPr>
          <a:xfrm>
            <a:off x="3886200" y="6477000"/>
            <a:ext cx="1572352" cy="400110"/>
          </a:xfrm>
          <a:prstGeom prst="rect">
            <a:avLst/>
          </a:prstGeom>
          <a:noFill/>
        </p:spPr>
        <p:txBody>
          <a:bodyPr wrap="square" rtlCol="0">
            <a:spAutoFit/>
          </a:bodyPr>
          <a:lstStyle/>
          <a:p>
            <a:r>
              <a:rPr lang="en-US" sz="2000" dirty="0" smtClean="0"/>
              <a:t>2000-2004</a:t>
            </a:r>
            <a:endParaRPr lang="en-US" sz="2000" dirty="0"/>
          </a:p>
        </p:txBody>
      </p:sp>
      <p:sp>
        <p:nvSpPr>
          <p:cNvPr id="5" name="TextBox 4"/>
          <p:cNvSpPr txBox="1"/>
          <p:nvPr/>
        </p:nvSpPr>
        <p:spPr>
          <a:xfrm>
            <a:off x="6172200" y="6477000"/>
            <a:ext cx="1419952" cy="400110"/>
          </a:xfrm>
          <a:prstGeom prst="rect">
            <a:avLst/>
          </a:prstGeom>
          <a:noFill/>
        </p:spPr>
        <p:txBody>
          <a:bodyPr wrap="square" rtlCol="0">
            <a:spAutoFit/>
          </a:bodyPr>
          <a:lstStyle/>
          <a:p>
            <a:r>
              <a:rPr lang="en-US" sz="2000" dirty="0" smtClean="0"/>
              <a:t>2005-2009</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22030" y="228600"/>
            <a:ext cx="8229600" cy="914400"/>
          </a:xfrm>
        </p:spPr>
        <p:txBody>
          <a:bodyPr/>
          <a:lstStyle/>
          <a:p>
            <a:r>
              <a:rPr lang="en-US" dirty="0" smtClean="0"/>
              <a:t>History</a:t>
            </a:r>
            <a:endParaRPr lang="en-US" dirty="0"/>
          </a:p>
        </p:txBody>
      </p:sp>
      <p:sp>
        <p:nvSpPr>
          <p:cNvPr id="5" name="Subtitle 4"/>
          <p:cNvSpPr>
            <a:spLocks noGrp="1"/>
          </p:cNvSpPr>
          <p:nvPr>
            <p:ph type="subTitle" idx="1"/>
          </p:nvPr>
        </p:nvSpPr>
        <p:spPr>
          <a:xfrm>
            <a:off x="228600" y="1371600"/>
            <a:ext cx="8763000" cy="4419600"/>
          </a:xfrm>
        </p:spPr>
        <p:txBody>
          <a:bodyPr/>
          <a:lstStyle/>
          <a:p>
            <a:pPr algn="l"/>
            <a:r>
              <a:rPr lang="en-US" dirty="0" smtClean="0"/>
              <a:t>On April 19, 1994 the CSO Policy was published and for decades Municipalities along the Ohio River have been trying to meet the Nine Minimum Controls and develop Long Term Control Plans. Municipalities have  spent millions of dollars to achieve compliance with the Clean Water Act and meet Water Quality Standards. ORSANCO plans to use the historical bacteria data to look for possible trends at the six major CSO communities along the Ohio River where contact recreation sampling has taken place.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Fecal </a:t>
            </a:r>
            <a:r>
              <a:rPr lang="en-US" dirty="0" err="1" smtClean="0"/>
              <a:t>Coliform</a:t>
            </a:r>
            <a:r>
              <a:rPr lang="en-US" dirty="0" smtClean="0"/>
              <a:t> Data Timeline</a:t>
            </a:r>
            <a:endParaRPr lang="en-US" dirty="0"/>
          </a:p>
        </p:txBody>
      </p:sp>
      <p:sp>
        <p:nvSpPr>
          <p:cNvPr id="3" name="Rectangle 2"/>
          <p:cNvSpPr/>
          <p:nvPr/>
        </p:nvSpPr>
        <p:spPr>
          <a:xfrm>
            <a:off x="533400" y="914401"/>
            <a:ext cx="8077200" cy="6001643"/>
          </a:xfrm>
          <a:prstGeom prst="rect">
            <a:avLst/>
          </a:prstGeom>
        </p:spPr>
        <p:txBody>
          <a:bodyPr wrap="square">
            <a:spAutoFit/>
          </a:bodyPr>
          <a:lstStyle/>
          <a:p>
            <a:pPr>
              <a:buFont typeface="Arial" pitchFamily="34" charset="0"/>
              <a:buChar char="•"/>
            </a:pPr>
            <a:r>
              <a:rPr lang="en-US" sz="2400" dirty="0" smtClean="0"/>
              <a:t>  During 1992-1994 there was a single site sampled May </a:t>
            </a:r>
          </a:p>
          <a:p>
            <a:r>
              <a:rPr lang="en-US" sz="2400" dirty="0" smtClean="0"/>
              <a:t>    thru October at six major CSO communities along the </a:t>
            </a:r>
          </a:p>
          <a:p>
            <a:r>
              <a:rPr lang="en-US" sz="2400" dirty="0" smtClean="0"/>
              <a:t>   Ohio River. All of the sites except for Pittsburgh had a    </a:t>
            </a:r>
          </a:p>
          <a:p>
            <a:r>
              <a:rPr lang="en-US" sz="2400" dirty="0" smtClean="0"/>
              <a:t>   sampling frequency of five samples a month to produce      </a:t>
            </a:r>
          </a:p>
          <a:p>
            <a:r>
              <a:rPr lang="en-US" sz="2400" dirty="0" smtClean="0"/>
              <a:t>   a Geometric Mean. </a:t>
            </a:r>
          </a:p>
          <a:p>
            <a:pPr>
              <a:buFont typeface="Arial" pitchFamily="34" charset="0"/>
              <a:buChar char="•"/>
            </a:pPr>
            <a:endParaRPr lang="en-US" sz="2400" dirty="0" smtClean="0"/>
          </a:p>
          <a:p>
            <a:pPr>
              <a:buFont typeface="Arial" pitchFamily="34" charset="0"/>
              <a:buChar char="•"/>
            </a:pPr>
            <a:r>
              <a:rPr lang="en-US" sz="2400" dirty="0" smtClean="0"/>
              <a:t>  In 2000, sites were added to include an upstream, </a:t>
            </a:r>
          </a:p>
          <a:p>
            <a:r>
              <a:rPr lang="en-US" sz="2400" dirty="0" smtClean="0"/>
              <a:t>   downtown,  and downstream sample in each CSO </a:t>
            </a:r>
          </a:p>
          <a:p>
            <a:r>
              <a:rPr lang="en-US" sz="2400" dirty="0" smtClean="0"/>
              <a:t>   community. Pittsburgh also began a sampling frequency </a:t>
            </a:r>
          </a:p>
          <a:p>
            <a:r>
              <a:rPr lang="en-US" sz="2400" dirty="0" smtClean="0"/>
              <a:t>   of five samples a month.</a:t>
            </a:r>
          </a:p>
          <a:p>
            <a:pPr>
              <a:buFont typeface="Arial" pitchFamily="34" charset="0"/>
              <a:buChar char="•"/>
            </a:pPr>
            <a:endParaRPr lang="en-US" sz="2400" dirty="0" smtClean="0"/>
          </a:p>
          <a:p>
            <a:pPr>
              <a:buFont typeface="Arial" pitchFamily="34" charset="0"/>
              <a:buChar char="•"/>
            </a:pPr>
            <a:r>
              <a:rPr lang="en-US" sz="2400" dirty="0" smtClean="0"/>
              <a:t>  In 2009, one site was dropped at each of the CSO </a:t>
            </a:r>
          </a:p>
          <a:p>
            <a:r>
              <a:rPr lang="en-US" sz="2400" dirty="0" smtClean="0"/>
              <a:t>   communities and </a:t>
            </a:r>
            <a:r>
              <a:rPr lang="en-US" sz="2400" dirty="0" err="1" smtClean="0"/>
              <a:t>Colilert</a:t>
            </a:r>
            <a:r>
              <a:rPr lang="en-US" sz="2400" dirty="0" smtClean="0"/>
              <a:t> sampling began in Cincinnati.</a:t>
            </a:r>
          </a:p>
          <a:p>
            <a:pPr>
              <a:buFont typeface="Arial" pitchFamily="34" charset="0"/>
              <a:buChar char="•"/>
            </a:pPr>
            <a:endParaRPr lang="en-US" sz="2400" dirty="0" smtClean="0"/>
          </a:p>
          <a:p>
            <a:pPr>
              <a:buFont typeface="Arial" pitchFamily="34" charset="0"/>
              <a:buChar char="•"/>
            </a:pPr>
            <a:r>
              <a:rPr lang="en-US" sz="2400" dirty="0" smtClean="0"/>
              <a:t>  In 2013 the month of April was added to the sampling     </a:t>
            </a:r>
          </a:p>
          <a:p>
            <a:r>
              <a:rPr lang="en-US" sz="2400" dirty="0" smtClean="0"/>
              <a:t>    plan.</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599" y="152407"/>
          <a:ext cx="8763000" cy="6573513"/>
        </p:xfrm>
        <a:graphic>
          <a:graphicData uri="http://schemas.openxmlformats.org/drawingml/2006/table">
            <a:tbl>
              <a:tblPr/>
              <a:tblGrid>
                <a:gridCol w="2921000"/>
                <a:gridCol w="2921000"/>
                <a:gridCol w="2921000"/>
              </a:tblGrid>
              <a:tr h="382761">
                <a:tc>
                  <a:txBody>
                    <a:bodyPr/>
                    <a:lstStyle/>
                    <a:p>
                      <a:pPr algn="ctr" fontAlgn="ctr"/>
                      <a:r>
                        <a:rPr lang="en-US" sz="2400" b="0" i="0" u="none" strike="noStrike" dirty="0">
                          <a:solidFill>
                            <a:srgbClr val="000000"/>
                          </a:solidFill>
                          <a:latin typeface="Calibri"/>
                        </a:rPr>
                        <a:t>Site</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2400" b="0" i="0" u="none" strike="noStrike" dirty="0">
                          <a:solidFill>
                            <a:srgbClr val="000000"/>
                          </a:solidFill>
                          <a:latin typeface="Calibri"/>
                        </a:rPr>
                        <a:t>Fecal</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2400" b="0" i="0" u="none" strike="noStrike" dirty="0" err="1">
                          <a:solidFill>
                            <a:srgbClr val="000000"/>
                          </a:solidFill>
                          <a:latin typeface="Calibri"/>
                        </a:rPr>
                        <a:t>E.coli</a:t>
                      </a:r>
                      <a:endParaRPr lang="en-US" sz="2400" b="0" i="0" u="none" strike="noStrike" dirty="0">
                        <a:solidFill>
                          <a:srgbClr val="000000"/>
                        </a:solidFill>
                        <a:latin typeface="Calibri"/>
                      </a:endParaRP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1.4L</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1.4M</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1.4R</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4.3</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1994-2014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2000-2014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84.2</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2006-2009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2006-2009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86.8</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91.4</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92.8</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1992-2014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2000-2014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305.1</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308.1</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314.8</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1992-2014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1993-2014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462.6</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463.9</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2007-2011</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2007-2011</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469.9</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2007-2011</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2007-2011</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470</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477.5</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1992-2014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1992-2014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594</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608.7</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619.3</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1994-2014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1994-2014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626</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1992-1993</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1992-1993</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791.5</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a:solidFill>
                            <a:srgbClr val="000000"/>
                          </a:solidFill>
                          <a:latin typeface="Calibri"/>
                        </a:rPr>
                        <a:t>793.7</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2001-2014</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57948">
                <a:tc>
                  <a:txBody>
                    <a:bodyPr/>
                    <a:lstStyle/>
                    <a:p>
                      <a:pPr algn="ctr" fontAlgn="ctr"/>
                      <a:r>
                        <a:rPr lang="en-US" sz="1600" b="0" i="0" u="none" strike="noStrike">
                          <a:solidFill>
                            <a:srgbClr val="000000"/>
                          </a:solidFill>
                          <a:latin typeface="Calibri"/>
                        </a:rPr>
                        <a:t>797.3</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1992-2009</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1992-2009</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57948">
                <a:tc>
                  <a:txBody>
                    <a:bodyPr/>
                    <a:lstStyle/>
                    <a:p>
                      <a:pPr algn="ctr" fontAlgn="ctr"/>
                      <a:r>
                        <a:rPr lang="en-US" sz="1600" b="0" i="0" u="none" strike="noStrike" dirty="0">
                          <a:solidFill>
                            <a:srgbClr val="000000"/>
                          </a:solidFill>
                          <a:latin typeface="Calibri"/>
                        </a:rPr>
                        <a:t>937.9</a:t>
                      </a:r>
                    </a:p>
                  </a:txBody>
                  <a:tcPr marL="8128" marR="8128" marT="8128"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US" sz="1600" b="0" i="0" u="none" strike="noStrike" dirty="0">
                          <a:solidFill>
                            <a:srgbClr val="000000"/>
                          </a:solidFill>
                          <a:latin typeface="Calibri"/>
                        </a:rPr>
                        <a:t> 1992-1993</a:t>
                      </a:r>
                    </a:p>
                  </a:txBody>
                  <a:tcPr marL="8128" marR="8128" marT="8128"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US" sz="1600" b="0" i="0" u="none" strike="noStrike" dirty="0">
                          <a:solidFill>
                            <a:srgbClr val="000000"/>
                          </a:solidFill>
                          <a:latin typeface="Calibri"/>
                        </a:rPr>
                        <a:t>1992-1993</a:t>
                      </a:r>
                    </a:p>
                  </a:txBody>
                  <a:tcPr marL="8128" marR="8128" marT="8128"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52399"/>
          <a:ext cx="8763000" cy="6483529"/>
        </p:xfrm>
        <a:graphic>
          <a:graphicData uri="http://schemas.openxmlformats.org/drawingml/2006/table">
            <a:tbl>
              <a:tblPr/>
              <a:tblGrid>
                <a:gridCol w="2867890"/>
                <a:gridCol w="2947555"/>
                <a:gridCol w="2947555"/>
              </a:tblGrid>
              <a:tr h="457201">
                <a:tc>
                  <a:txBody>
                    <a:bodyPr/>
                    <a:lstStyle/>
                    <a:p>
                      <a:pPr algn="ctr" fontAlgn="ctr"/>
                      <a:r>
                        <a:rPr lang="en-US" sz="2000" b="0" i="0" u="none" strike="noStrike" dirty="0">
                          <a:solidFill>
                            <a:srgbClr val="000000"/>
                          </a:solidFill>
                          <a:latin typeface="Calibri"/>
                        </a:rPr>
                        <a:t>Site</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2000" b="0" i="0" u="none" strike="noStrike" dirty="0">
                          <a:solidFill>
                            <a:srgbClr val="000000"/>
                          </a:solidFill>
                          <a:latin typeface="Calibri"/>
                        </a:rPr>
                        <a:t>Years of Data with Fecal</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2000" b="0" i="0" u="none" strike="noStrike" dirty="0">
                          <a:solidFill>
                            <a:srgbClr val="000000"/>
                          </a:solidFill>
                          <a:latin typeface="Calibri"/>
                        </a:rPr>
                        <a:t>Years of Data with </a:t>
                      </a:r>
                      <a:r>
                        <a:rPr lang="en-US" sz="2000" b="0" i="0" u="none" strike="noStrike" dirty="0" err="1">
                          <a:solidFill>
                            <a:srgbClr val="000000"/>
                          </a:solidFill>
                          <a:latin typeface="Calibri"/>
                        </a:rPr>
                        <a:t>E.coli</a:t>
                      </a:r>
                      <a:endParaRPr lang="en-US" sz="2000" b="0" i="0" u="none" strike="noStrike" dirty="0">
                        <a:solidFill>
                          <a:srgbClr val="000000"/>
                        </a:solidFill>
                        <a:latin typeface="Calibri"/>
                      </a:endParaRP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1.4L</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1.4M</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1.4R</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4.3</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21</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15</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84.2</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86.8</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91.4</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92.8</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23</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15</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305.1</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308.1</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314.8</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23</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22</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462.6</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dirty="0">
                          <a:solidFill>
                            <a:srgbClr val="000000"/>
                          </a:solidFill>
                          <a:latin typeface="Calibri"/>
                        </a:rPr>
                        <a:t>463.9</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5</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5</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469.9</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5</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5</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470</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dirty="0">
                          <a:solidFill>
                            <a:srgbClr val="000000"/>
                          </a:solidFill>
                          <a:latin typeface="Calibri"/>
                        </a:rPr>
                        <a:t>477.5</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23</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23</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594</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608.7</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9</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619.3</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21</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21</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626</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2</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2</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791.5</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793.7</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US" sz="1600" b="0" i="0" u="none" strike="noStrike" dirty="0">
                          <a:solidFill>
                            <a:srgbClr val="000000"/>
                          </a:solidFill>
                          <a:latin typeface="Calibri"/>
                        </a:rPr>
                        <a:t>14</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39331">
                <a:tc>
                  <a:txBody>
                    <a:bodyPr/>
                    <a:lstStyle/>
                    <a:p>
                      <a:pPr algn="ctr" fontAlgn="ctr"/>
                      <a:r>
                        <a:rPr lang="en-US" sz="1600" b="0" i="0" u="none" strike="noStrike">
                          <a:solidFill>
                            <a:srgbClr val="000000"/>
                          </a:solidFill>
                          <a:latin typeface="Calibri"/>
                        </a:rPr>
                        <a:t>797.3</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a:solidFill>
                            <a:srgbClr val="000000"/>
                          </a:solidFill>
                          <a:latin typeface="Calibri"/>
                        </a:rPr>
                        <a:t>18</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ctr" fontAlgn="ctr"/>
                      <a:r>
                        <a:rPr lang="en-US" sz="1600" b="0" i="0" u="none" strike="noStrike" dirty="0">
                          <a:solidFill>
                            <a:srgbClr val="000000"/>
                          </a:solidFill>
                          <a:latin typeface="Calibri"/>
                        </a:rPr>
                        <a:t>18</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39331">
                <a:tc>
                  <a:txBody>
                    <a:bodyPr/>
                    <a:lstStyle/>
                    <a:p>
                      <a:pPr algn="ctr" fontAlgn="ctr"/>
                      <a:r>
                        <a:rPr lang="en-US" sz="1600" b="0" i="0" u="none" strike="noStrike">
                          <a:solidFill>
                            <a:srgbClr val="000000"/>
                          </a:solidFill>
                          <a:latin typeface="Calibri"/>
                        </a:rPr>
                        <a:t>937.9</a:t>
                      </a:r>
                    </a:p>
                  </a:txBody>
                  <a:tcPr marL="7257" marR="7257" marT="7257"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US" sz="1600" b="0" i="0" u="none" strike="noStrike" dirty="0">
                          <a:solidFill>
                            <a:srgbClr val="000000"/>
                          </a:solidFill>
                          <a:latin typeface="Calibri"/>
                        </a:rPr>
                        <a:t>2</a:t>
                      </a:r>
                    </a:p>
                  </a:txBody>
                  <a:tcPr marL="7257" marR="7257" marT="725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US" sz="1600" b="0" i="0" u="none" strike="noStrike" dirty="0">
                          <a:solidFill>
                            <a:srgbClr val="000000"/>
                          </a:solidFill>
                          <a:latin typeface="Calibri"/>
                        </a:rPr>
                        <a:t>2</a:t>
                      </a:r>
                    </a:p>
                  </a:txBody>
                  <a:tcPr marL="7257" marR="7257" marT="725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tacey\AppData\Local\Microsoft\Windows\Temporary Internet Files\Content.Outlook\5TSAKQJ3\Contact rec siters with data availability (7).jpg"/>
          <p:cNvPicPr>
            <a:picLocks noChangeAspect="1" noChangeArrowheads="1"/>
          </p:cNvPicPr>
          <p:nvPr/>
        </p:nvPicPr>
        <p:blipFill>
          <a:blip r:embed="rId2" cstate="print"/>
          <a:srcRect/>
          <a:stretch>
            <a:fillRect/>
          </a:stretch>
        </p:blipFill>
        <p:spPr bwMode="auto">
          <a:xfrm>
            <a:off x="-152400" y="0"/>
            <a:ext cx="9448800" cy="7010400"/>
          </a:xfrm>
          <a:prstGeom prst="rect">
            <a:avLst/>
          </a:prstGeom>
          <a:noFill/>
        </p:spPr>
      </p:pic>
      <p:sp>
        <p:nvSpPr>
          <p:cNvPr id="3" name="TextBox 2"/>
          <p:cNvSpPr txBox="1"/>
          <p:nvPr/>
        </p:nvSpPr>
        <p:spPr>
          <a:xfrm>
            <a:off x="1905000" y="381000"/>
            <a:ext cx="4800600" cy="646331"/>
          </a:xfrm>
          <a:prstGeom prst="rect">
            <a:avLst/>
          </a:prstGeom>
          <a:solidFill>
            <a:schemeClr val="tx1"/>
          </a:solidFill>
        </p:spPr>
        <p:txBody>
          <a:bodyPr wrap="square" rtlCol="0">
            <a:spAutoFit/>
          </a:bodyPr>
          <a:lstStyle/>
          <a:p>
            <a:r>
              <a:rPr lang="en-US" sz="3600" dirty="0" smtClean="0">
                <a:solidFill>
                  <a:schemeClr val="bg1"/>
                </a:solidFill>
                <a:latin typeface="Calibri" pitchFamily="34" charset="0"/>
              </a:rPr>
              <a:t>Contact Recreation Sites</a:t>
            </a:r>
            <a:endParaRPr lang="en-US" sz="3600" dirty="0">
              <a:solidFill>
                <a:schemeClr val="bg1"/>
              </a:solidFill>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Objectives</a:t>
            </a:r>
            <a:endParaRPr lang="en-US" dirty="0"/>
          </a:p>
        </p:txBody>
      </p:sp>
      <p:sp>
        <p:nvSpPr>
          <p:cNvPr id="3" name="Rectangle 2"/>
          <p:cNvSpPr/>
          <p:nvPr/>
        </p:nvSpPr>
        <p:spPr>
          <a:xfrm>
            <a:off x="685800" y="2136338"/>
            <a:ext cx="7772400" cy="3416320"/>
          </a:xfrm>
          <a:prstGeom prst="rect">
            <a:avLst/>
          </a:prstGeom>
        </p:spPr>
        <p:txBody>
          <a:bodyPr wrap="square">
            <a:spAutoFit/>
          </a:bodyPr>
          <a:lstStyle/>
          <a:p>
            <a:pPr lvl="0">
              <a:buFont typeface="Arial" pitchFamily="34" charset="0"/>
              <a:buChar char="•"/>
            </a:pPr>
            <a:r>
              <a:rPr lang="en-US" sz="2400" dirty="0" smtClean="0"/>
              <a:t>  Evaluate the temporal traits in the six CSO communities</a:t>
            </a:r>
          </a:p>
          <a:p>
            <a:pPr lvl="0">
              <a:buFont typeface="Arial" pitchFamily="34" charset="0"/>
              <a:buChar char="•"/>
            </a:pPr>
            <a:endParaRPr lang="en-US" sz="2400" dirty="0" smtClean="0"/>
          </a:p>
          <a:p>
            <a:pPr lvl="0">
              <a:buFont typeface="Arial" pitchFamily="34" charset="0"/>
              <a:buChar char="•"/>
            </a:pPr>
            <a:r>
              <a:rPr lang="en-US" sz="2400" dirty="0" smtClean="0"/>
              <a:t>  Compare the upstream sites to the downstream sites </a:t>
            </a:r>
          </a:p>
          <a:p>
            <a:pPr lvl="0">
              <a:buFont typeface="Arial" pitchFamily="34" charset="0"/>
              <a:buChar char="•"/>
            </a:pPr>
            <a:endParaRPr lang="en-US" sz="2400" dirty="0" smtClean="0"/>
          </a:p>
          <a:p>
            <a:pPr lvl="0">
              <a:buFont typeface="Arial" pitchFamily="34" charset="0"/>
              <a:buChar char="•"/>
            </a:pPr>
            <a:r>
              <a:rPr lang="en-US" sz="2400" dirty="0" smtClean="0"/>
              <a:t>  Look at previous fecal </a:t>
            </a:r>
            <a:r>
              <a:rPr lang="en-US" sz="2400" dirty="0" err="1" smtClean="0"/>
              <a:t>coliform</a:t>
            </a:r>
            <a:r>
              <a:rPr lang="en-US" sz="2400" dirty="0" smtClean="0"/>
              <a:t> trends assessment done in        </a:t>
            </a:r>
          </a:p>
          <a:p>
            <a:pPr lvl="0"/>
            <a:r>
              <a:rPr lang="en-US" sz="2400" dirty="0" smtClean="0"/>
              <a:t>   1983 and compare with current assessment</a:t>
            </a:r>
          </a:p>
          <a:p>
            <a:pPr lvl="0">
              <a:buFont typeface="Arial" pitchFamily="34" charset="0"/>
              <a:buChar char="•"/>
            </a:pPr>
            <a:endParaRPr lang="en-US" sz="2400" dirty="0" smtClean="0"/>
          </a:p>
          <a:p>
            <a:pPr lvl="0">
              <a:buFont typeface="Arial" pitchFamily="34" charset="0"/>
              <a:buChar char="•"/>
            </a:pPr>
            <a:r>
              <a:rPr lang="en-US" sz="2400" dirty="0" smtClean="0"/>
              <a:t>  Use flow/precipitation to show possible seasonal trends</a:t>
            </a:r>
          </a:p>
          <a:p>
            <a:pPr lvl="0">
              <a:buFont typeface="Arial" pitchFamily="34" charset="0"/>
              <a:buChar char="•"/>
            </a:pP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5809060"/>
            <a:ext cx="838200" cy="646331"/>
          </a:xfrm>
          <a:prstGeom prst="rect">
            <a:avLst/>
          </a:prstGeom>
        </p:spPr>
        <p:txBody>
          <a:bodyPr wrap="square">
            <a:spAutoFit/>
          </a:bodyPr>
          <a:lstStyle/>
          <a:p>
            <a:r>
              <a:rPr lang="en-US" sz="1200" dirty="0" smtClean="0"/>
              <a:t>n=496</a:t>
            </a:r>
          </a:p>
          <a:p>
            <a:r>
              <a:rPr lang="en-US" sz="1200" dirty="0" smtClean="0"/>
              <a:t>52% above 400</a:t>
            </a:r>
            <a:endParaRPr lang="en-US" sz="1200" dirty="0"/>
          </a:p>
        </p:txBody>
      </p:sp>
      <p:pic>
        <p:nvPicPr>
          <p:cNvPr id="18436"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5867400" y="1524000"/>
            <a:ext cx="2590800" cy="369332"/>
          </a:xfrm>
          <a:prstGeom prst="rect">
            <a:avLst/>
          </a:prstGeom>
          <a:noFill/>
        </p:spPr>
        <p:txBody>
          <a:bodyPr wrap="square" rtlCol="0">
            <a:spAutoFit/>
          </a:bodyPr>
          <a:lstStyle/>
          <a:p>
            <a:r>
              <a:rPr lang="en-US" dirty="0" smtClean="0"/>
              <a:t>% Violation of WQS</a:t>
            </a:r>
            <a:endParaRPr lang="en-US" dirty="0"/>
          </a:p>
        </p:txBody>
      </p:sp>
      <p:sp>
        <p:nvSpPr>
          <p:cNvPr id="7" name="TextBox 6"/>
          <p:cNvSpPr txBox="1"/>
          <p:nvPr/>
        </p:nvSpPr>
        <p:spPr>
          <a:xfrm>
            <a:off x="7239001" y="4267200"/>
            <a:ext cx="914400" cy="369332"/>
          </a:xfrm>
          <a:prstGeom prst="rect">
            <a:avLst/>
          </a:prstGeom>
          <a:noFill/>
        </p:spPr>
        <p:txBody>
          <a:bodyPr wrap="square" rtlCol="0">
            <a:spAutoFit/>
          </a:bodyPr>
          <a:lstStyle/>
          <a:p>
            <a:r>
              <a:rPr lang="en-US" dirty="0" smtClean="0"/>
              <a:t>WQS</a:t>
            </a:r>
            <a:endParaRPr lang="en-US" dirty="0"/>
          </a:p>
        </p:txBody>
      </p:sp>
      <p:sp>
        <p:nvSpPr>
          <p:cNvPr id="8" name="TextBox 7"/>
          <p:cNvSpPr txBox="1"/>
          <p:nvPr/>
        </p:nvSpPr>
        <p:spPr>
          <a:xfrm>
            <a:off x="1447800" y="2133600"/>
            <a:ext cx="812414" cy="369332"/>
          </a:xfrm>
          <a:prstGeom prst="rect">
            <a:avLst/>
          </a:prstGeom>
          <a:noFill/>
        </p:spPr>
        <p:txBody>
          <a:bodyPr wrap="square" rtlCol="0">
            <a:spAutoFit/>
          </a:bodyPr>
          <a:lstStyle/>
          <a:p>
            <a:r>
              <a:rPr lang="en-US" dirty="0" smtClean="0"/>
              <a:t>52%</a:t>
            </a:r>
            <a:endParaRPr lang="en-US" dirty="0"/>
          </a:p>
        </p:txBody>
      </p:sp>
      <p:sp>
        <p:nvSpPr>
          <p:cNvPr id="9" name="TextBox 8"/>
          <p:cNvSpPr txBox="1"/>
          <p:nvPr/>
        </p:nvSpPr>
        <p:spPr>
          <a:xfrm>
            <a:off x="2590800" y="3810000"/>
            <a:ext cx="685800" cy="369332"/>
          </a:xfrm>
          <a:prstGeom prst="rect">
            <a:avLst/>
          </a:prstGeom>
          <a:noFill/>
        </p:spPr>
        <p:txBody>
          <a:bodyPr wrap="square" rtlCol="0">
            <a:spAutoFit/>
          </a:bodyPr>
          <a:lstStyle/>
          <a:p>
            <a:r>
              <a:rPr lang="en-US" dirty="0" smtClean="0"/>
              <a:t>38%</a:t>
            </a:r>
            <a:endParaRPr lang="en-US" dirty="0"/>
          </a:p>
        </p:txBody>
      </p:sp>
      <p:sp>
        <p:nvSpPr>
          <p:cNvPr id="10" name="TextBox 9"/>
          <p:cNvSpPr txBox="1"/>
          <p:nvPr/>
        </p:nvSpPr>
        <p:spPr>
          <a:xfrm>
            <a:off x="3657600" y="4648200"/>
            <a:ext cx="736214" cy="369332"/>
          </a:xfrm>
          <a:prstGeom prst="rect">
            <a:avLst/>
          </a:prstGeom>
          <a:noFill/>
        </p:spPr>
        <p:txBody>
          <a:bodyPr wrap="square" rtlCol="0">
            <a:spAutoFit/>
          </a:bodyPr>
          <a:lstStyle/>
          <a:p>
            <a:r>
              <a:rPr lang="en-US" dirty="0" smtClean="0"/>
              <a:t>23%</a:t>
            </a:r>
            <a:endParaRPr lang="en-US" dirty="0"/>
          </a:p>
        </p:txBody>
      </p:sp>
      <p:sp>
        <p:nvSpPr>
          <p:cNvPr id="11" name="TextBox 10"/>
          <p:cNvSpPr txBox="1"/>
          <p:nvPr/>
        </p:nvSpPr>
        <p:spPr>
          <a:xfrm>
            <a:off x="4800600" y="4724400"/>
            <a:ext cx="762000" cy="369332"/>
          </a:xfrm>
          <a:prstGeom prst="rect">
            <a:avLst/>
          </a:prstGeom>
          <a:noFill/>
        </p:spPr>
        <p:txBody>
          <a:bodyPr wrap="square" rtlCol="0">
            <a:spAutoFit/>
          </a:bodyPr>
          <a:lstStyle/>
          <a:p>
            <a:r>
              <a:rPr lang="en-US" dirty="0" smtClean="0"/>
              <a:t>23%</a:t>
            </a:r>
            <a:endParaRPr lang="en-US" dirty="0"/>
          </a:p>
        </p:txBody>
      </p:sp>
      <p:sp>
        <p:nvSpPr>
          <p:cNvPr id="12" name="TextBox 11"/>
          <p:cNvSpPr txBox="1"/>
          <p:nvPr/>
        </p:nvSpPr>
        <p:spPr>
          <a:xfrm>
            <a:off x="5867400" y="4038600"/>
            <a:ext cx="736214" cy="369332"/>
          </a:xfrm>
          <a:prstGeom prst="rect">
            <a:avLst/>
          </a:prstGeom>
          <a:noFill/>
        </p:spPr>
        <p:txBody>
          <a:bodyPr wrap="square" rtlCol="0">
            <a:spAutoFit/>
          </a:bodyPr>
          <a:lstStyle/>
          <a:p>
            <a:r>
              <a:rPr lang="en-US" dirty="0" smtClean="0"/>
              <a:t>36%</a:t>
            </a:r>
            <a:endParaRPr lang="en-US" dirty="0"/>
          </a:p>
        </p:txBody>
      </p:sp>
      <p:sp>
        <p:nvSpPr>
          <p:cNvPr id="13" name="TextBox 12"/>
          <p:cNvSpPr txBox="1"/>
          <p:nvPr/>
        </p:nvSpPr>
        <p:spPr>
          <a:xfrm>
            <a:off x="7010400" y="4724400"/>
            <a:ext cx="812414" cy="369332"/>
          </a:xfrm>
          <a:prstGeom prst="rect">
            <a:avLst/>
          </a:prstGeom>
          <a:noFill/>
        </p:spPr>
        <p:txBody>
          <a:bodyPr wrap="square" rtlCol="0">
            <a:spAutoFit/>
          </a:bodyPr>
          <a:lstStyle/>
          <a:p>
            <a:r>
              <a:rPr lang="en-US" dirty="0" smtClean="0"/>
              <a:t>24%</a:t>
            </a:r>
            <a:endParaRPr lang="en-US" dirty="0"/>
          </a:p>
        </p:txBody>
      </p:sp>
      <p:sp>
        <p:nvSpPr>
          <p:cNvPr id="14" name="TextBox 13"/>
          <p:cNvSpPr txBox="1"/>
          <p:nvPr/>
        </p:nvSpPr>
        <p:spPr>
          <a:xfrm>
            <a:off x="1219200" y="5867400"/>
            <a:ext cx="849169" cy="369332"/>
          </a:xfrm>
          <a:prstGeom prst="rect">
            <a:avLst/>
          </a:prstGeom>
          <a:noFill/>
        </p:spPr>
        <p:txBody>
          <a:bodyPr wrap="square" rtlCol="0">
            <a:spAutoFit/>
          </a:bodyPr>
          <a:lstStyle/>
          <a:p>
            <a:r>
              <a:rPr lang="en-US" dirty="0" smtClean="0"/>
              <a:t>n=496</a:t>
            </a:r>
            <a:endParaRPr lang="en-US" dirty="0"/>
          </a:p>
        </p:txBody>
      </p:sp>
      <p:sp>
        <p:nvSpPr>
          <p:cNvPr id="15" name="TextBox 14"/>
          <p:cNvSpPr txBox="1"/>
          <p:nvPr/>
        </p:nvSpPr>
        <p:spPr>
          <a:xfrm>
            <a:off x="2438400" y="6172200"/>
            <a:ext cx="849169" cy="369332"/>
          </a:xfrm>
          <a:prstGeom prst="rect">
            <a:avLst/>
          </a:prstGeom>
          <a:noFill/>
        </p:spPr>
        <p:txBody>
          <a:bodyPr wrap="square" rtlCol="0">
            <a:spAutoFit/>
          </a:bodyPr>
          <a:lstStyle/>
          <a:p>
            <a:r>
              <a:rPr lang="en-US" dirty="0" smtClean="0"/>
              <a:t>n=709</a:t>
            </a:r>
            <a:endParaRPr lang="en-US" dirty="0"/>
          </a:p>
        </p:txBody>
      </p:sp>
      <p:sp>
        <p:nvSpPr>
          <p:cNvPr id="16" name="TextBox 15"/>
          <p:cNvSpPr txBox="1"/>
          <p:nvPr/>
        </p:nvSpPr>
        <p:spPr>
          <a:xfrm>
            <a:off x="3429000" y="5867400"/>
            <a:ext cx="1077769" cy="369332"/>
          </a:xfrm>
          <a:prstGeom prst="rect">
            <a:avLst/>
          </a:prstGeom>
          <a:noFill/>
        </p:spPr>
        <p:txBody>
          <a:bodyPr wrap="square" rtlCol="0">
            <a:spAutoFit/>
          </a:bodyPr>
          <a:lstStyle/>
          <a:p>
            <a:r>
              <a:rPr lang="en-US" dirty="0" smtClean="0"/>
              <a:t>n=708</a:t>
            </a:r>
            <a:endParaRPr lang="en-US" dirty="0"/>
          </a:p>
        </p:txBody>
      </p:sp>
      <p:sp>
        <p:nvSpPr>
          <p:cNvPr id="17" name="TextBox 16"/>
          <p:cNvSpPr txBox="1"/>
          <p:nvPr/>
        </p:nvSpPr>
        <p:spPr>
          <a:xfrm>
            <a:off x="4724400" y="6172200"/>
            <a:ext cx="772969" cy="369332"/>
          </a:xfrm>
          <a:prstGeom prst="rect">
            <a:avLst/>
          </a:prstGeom>
          <a:noFill/>
        </p:spPr>
        <p:txBody>
          <a:bodyPr wrap="square" rtlCol="0">
            <a:spAutoFit/>
          </a:bodyPr>
          <a:lstStyle/>
          <a:p>
            <a:r>
              <a:rPr lang="en-US" dirty="0" smtClean="0"/>
              <a:t>n=742</a:t>
            </a:r>
            <a:endParaRPr lang="en-US" dirty="0"/>
          </a:p>
        </p:txBody>
      </p:sp>
      <p:sp>
        <p:nvSpPr>
          <p:cNvPr id="18" name="TextBox 17"/>
          <p:cNvSpPr txBox="1"/>
          <p:nvPr/>
        </p:nvSpPr>
        <p:spPr>
          <a:xfrm>
            <a:off x="5715000" y="5867400"/>
            <a:ext cx="1077769" cy="369332"/>
          </a:xfrm>
          <a:prstGeom prst="rect">
            <a:avLst/>
          </a:prstGeom>
          <a:noFill/>
        </p:spPr>
        <p:txBody>
          <a:bodyPr wrap="square" rtlCol="0">
            <a:spAutoFit/>
          </a:bodyPr>
          <a:lstStyle/>
          <a:p>
            <a:r>
              <a:rPr lang="en-US" dirty="0" smtClean="0"/>
              <a:t>n=705</a:t>
            </a:r>
            <a:endParaRPr lang="en-US" dirty="0"/>
          </a:p>
        </p:txBody>
      </p:sp>
      <p:sp>
        <p:nvSpPr>
          <p:cNvPr id="19" name="TextBox 18"/>
          <p:cNvSpPr txBox="1"/>
          <p:nvPr/>
        </p:nvSpPr>
        <p:spPr>
          <a:xfrm>
            <a:off x="6934200" y="6172200"/>
            <a:ext cx="772969" cy="369332"/>
          </a:xfrm>
          <a:prstGeom prst="rect">
            <a:avLst/>
          </a:prstGeom>
          <a:noFill/>
        </p:spPr>
        <p:txBody>
          <a:bodyPr wrap="square" rtlCol="0">
            <a:spAutoFit/>
          </a:bodyPr>
          <a:lstStyle/>
          <a:p>
            <a:r>
              <a:rPr lang="en-US" dirty="0" smtClean="0"/>
              <a:t>n=519</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1371600" y="6477000"/>
            <a:ext cx="1295400" cy="400110"/>
          </a:xfrm>
          <a:prstGeom prst="rect">
            <a:avLst/>
          </a:prstGeom>
          <a:noFill/>
        </p:spPr>
        <p:txBody>
          <a:bodyPr wrap="square" rtlCol="0">
            <a:spAutoFit/>
          </a:bodyPr>
          <a:lstStyle/>
          <a:p>
            <a:r>
              <a:rPr lang="en-US" sz="2000" dirty="0" smtClean="0"/>
              <a:t>1995-1999</a:t>
            </a:r>
            <a:endParaRPr lang="en-US" sz="2000" dirty="0"/>
          </a:p>
        </p:txBody>
      </p:sp>
      <p:sp>
        <p:nvSpPr>
          <p:cNvPr id="6" name="TextBox 5"/>
          <p:cNvSpPr txBox="1"/>
          <p:nvPr/>
        </p:nvSpPr>
        <p:spPr>
          <a:xfrm>
            <a:off x="3048000" y="6477000"/>
            <a:ext cx="1447800" cy="400110"/>
          </a:xfrm>
          <a:prstGeom prst="rect">
            <a:avLst/>
          </a:prstGeom>
          <a:noFill/>
        </p:spPr>
        <p:txBody>
          <a:bodyPr wrap="square" rtlCol="0">
            <a:spAutoFit/>
          </a:bodyPr>
          <a:lstStyle/>
          <a:p>
            <a:r>
              <a:rPr lang="en-US" sz="2000" dirty="0" smtClean="0"/>
              <a:t>2000-2004</a:t>
            </a:r>
            <a:endParaRPr lang="en-US" sz="2000" dirty="0"/>
          </a:p>
        </p:txBody>
      </p:sp>
      <p:sp>
        <p:nvSpPr>
          <p:cNvPr id="7" name="TextBox 6"/>
          <p:cNvSpPr txBox="1"/>
          <p:nvPr/>
        </p:nvSpPr>
        <p:spPr>
          <a:xfrm>
            <a:off x="4724400" y="6477000"/>
            <a:ext cx="1600200" cy="400110"/>
          </a:xfrm>
          <a:prstGeom prst="rect">
            <a:avLst/>
          </a:prstGeom>
          <a:noFill/>
        </p:spPr>
        <p:txBody>
          <a:bodyPr wrap="square" rtlCol="0">
            <a:spAutoFit/>
          </a:bodyPr>
          <a:lstStyle/>
          <a:p>
            <a:r>
              <a:rPr lang="en-US" sz="2000" dirty="0" smtClean="0"/>
              <a:t>2005-2009</a:t>
            </a:r>
            <a:endParaRPr lang="en-US" sz="2000" dirty="0"/>
          </a:p>
        </p:txBody>
      </p:sp>
      <p:sp>
        <p:nvSpPr>
          <p:cNvPr id="8" name="TextBox 7"/>
          <p:cNvSpPr txBox="1"/>
          <p:nvPr/>
        </p:nvSpPr>
        <p:spPr>
          <a:xfrm>
            <a:off x="6400800" y="6477000"/>
            <a:ext cx="1648552" cy="400110"/>
          </a:xfrm>
          <a:prstGeom prst="rect">
            <a:avLst/>
          </a:prstGeom>
          <a:noFill/>
        </p:spPr>
        <p:txBody>
          <a:bodyPr wrap="square" rtlCol="0">
            <a:spAutoFit/>
          </a:bodyPr>
          <a:lstStyle/>
          <a:p>
            <a:r>
              <a:rPr lang="en-US" sz="2000" dirty="0" smtClean="0"/>
              <a:t>2010-2014</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371</TotalTime>
  <Words>485</Words>
  <Application>Microsoft Office PowerPoint</Application>
  <PresentationFormat>On-screen Show (4:3)</PresentationFormat>
  <Paragraphs>222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Bacteria Trends Report</vt:lpstr>
      <vt:lpstr>History</vt:lpstr>
      <vt:lpstr>Fecal Coliform Data Timeline</vt:lpstr>
      <vt:lpstr>Slide 4</vt:lpstr>
      <vt:lpstr>Slide 5</vt:lpstr>
      <vt:lpstr>Slide 6</vt:lpstr>
      <vt:lpstr>Project Objectives</vt:lpstr>
      <vt:lpstr>Slide 8</vt:lpstr>
      <vt:lpstr>Slide 9</vt:lpstr>
      <vt:lpstr>Slide 10</vt:lpstr>
      <vt:lpstr>Slide 11</vt:lpstr>
      <vt:lpstr>Slide 12</vt:lpstr>
      <vt:lpstr>Slide 13</vt:lpstr>
      <vt:lpstr>Slide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stacey</dc:creator>
  <cp:lastModifiedBy>stacey</cp:lastModifiedBy>
  <cp:revision>40</cp:revision>
  <dcterms:created xsi:type="dcterms:W3CDTF">2015-10-01T20:16:02Z</dcterms:created>
  <dcterms:modified xsi:type="dcterms:W3CDTF">2015-10-05T13:22:37Z</dcterms:modified>
</cp:coreProperties>
</file>