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3" r:id="rId6"/>
    <p:sldId id="261" r:id="rId7"/>
  </p:sldIdLst>
  <p:sldSz cx="9144000" cy="6858000" type="screen4x3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DF34622-0390-42D6-9B61-D86AE457DD1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F3D56D6-CF08-4CCD-9FA8-9C598FF84B63}">
      <dgm:prSet custT="1"/>
      <dgm:spPr/>
      <dgm:t>
        <a:bodyPr/>
        <a:lstStyle/>
        <a:p>
          <a:pPr rtl="0"/>
          <a:r>
            <a:rPr lang="en-US" sz="2800" dirty="0" smtClean="0"/>
            <a:t>Funding provided by US EPA</a:t>
          </a:r>
          <a:endParaRPr lang="en-US" sz="2800" dirty="0"/>
        </a:p>
      </dgm:t>
    </dgm:pt>
    <dgm:pt modelId="{44EDB5FB-322A-498F-BA23-D89386F067F7}" type="parTrans" cxnId="{B38616B2-8E0C-4968-BA27-757C6A737585}">
      <dgm:prSet/>
      <dgm:spPr/>
      <dgm:t>
        <a:bodyPr/>
        <a:lstStyle/>
        <a:p>
          <a:endParaRPr lang="en-US" sz="2400"/>
        </a:p>
      </dgm:t>
    </dgm:pt>
    <dgm:pt modelId="{6B1E7A66-7EDC-46C4-A872-B498E691B61A}" type="sibTrans" cxnId="{B38616B2-8E0C-4968-BA27-757C6A737585}">
      <dgm:prSet/>
      <dgm:spPr/>
      <dgm:t>
        <a:bodyPr/>
        <a:lstStyle/>
        <a:p>
          <a:endParaRPr lang="en-US" sz="2400"/>
        </a:p>
      </dgm:t>
    </dgm:pt>
    <dgm:pt modelId="{0C5CD5D5-A6AB-4B89-80D6-F8DBD38D5ACA}">
      <dgm:prSet custT="1"/>
      <dgm:spPr/>
      <dgm:t>
        <a:bodyPr/>
        <a:lstStyle/>
        <a:p>
          <a:pPr rtl="0"/>
          <a:r>
            <a:rPr lang="en-US" sz="2800" dirty="0" smtClean="0"/>
            <a:t>Phase 1 – Completed*</a:t>
          </a:r>
          <a:endParaRPr lang="en-US" sz="2800" dirty="0"/>
        </a:p>
      </dgm:t>
    </dgm:pt>
    <dgm:pt modelId="{341784B9-83B0-42FC-A528-639E560C5457}" type="parTrans" cxnId="{77BC7905-3183-4E35-9A55-9E3B9133685D}">
      <dgm:prSet/>
      <dgm:spPr/>
      <dgm:t>
        <a:bodyPr/>
        <a:lstStyle/>
        <a:p>
          <a:endParaRPr lang="en-US" sz="2400"/>
        </a:p>
      </dgm:t>
    </dgm:pt>
    <dgm:pt modelId="{B38188CD-D84A-4AB0-A818-F6317230BB21}" type="sibTrans" cxnId="{77BC7905-3183-4E35-9A55-9E3B9133685D}">
      <dgm:prSet/>
      <dgm:spPr/>
      <dgm:t>
        <a:bodyPr/>
        <a:lstStyle/>
        <a:p>
          <a:endParaRPr lang="en-US" sz="2400"/>
        </a:p>
      </dgm:t>
    </dgm:pt>
    <dgm:pt modelId="{C258276D-241D-44A3-9DE8-499FC29097FE}">
      <dgm:prSet custT="1"/>
      <dgm:spPr/>
      <dgm:t>
        <a:bodyPr/>
        <a:lstStyle/>
        <a:p>
          <a:pPr rtl="0"/>
          <a:r>
            <a:rPr lang="en-US" sz="2800" dirty="0" smtClean="0"/>
            <a:t>Phase 2 – Complete  in FY16</a:t>
          </a:r>
          <a:endParaRPr lang="en-US" sz="2800" dirty="0"/>
        </a:p>
      </dgm:t>
    </dgm:pt>
    <dgm:pt modelId="{01B56772-C140-4281-A999-2809529E315E}" type="parTrans" cxnId="{B559E39D-65EB-47C4-99FC-24C8A9D37A0F}">
      <dgm:prSet/>
      <dgm:spPr/>
      <dgm:t>
        <a:bodyPr/>
        <a:lstStyle/>
        <a:p>
          <a:endParaRPr lang="en-US" sz="2400"/>
        </a:p>
      </dgm:t>
    </dgm:pt>
    <dgm:pt modelId="{1AAB69E9-22F9-460E-9536-06AC26C1FF3F}" type="sibTrans" cxnId="{B559E39D-65EB-47C4-99FC-24C8A9D37A0F}">
      <dgm:prSet/>
      <dgm:spPr/>
      <dgm:t>
        <a:bodyPr/>
        <a:lstStyle/>
        <a:p>
          <a:endParaRPr lang="en-US" sz="2400"/>
        </a:p>
      </dgm:t>
    </dgm:pt>
    <dgm:pt modelId="{669C95AA-D0E9-4DAB-A250-0D00E06B65B3}">
      <dgm:prSet custT="1"/>
      <dgm:spPr/>
      <dgm:t>
        <a:bodyPr/>
        <a:lstStyle/>
        <a:p>
          <a:pPr rtl="0"/>
          <a:r>
            <a:rPr lang="en-US" sz="2000" dirty="0" smtClean="0"/>
            <a:t>Work completed by modeling contractors</a:t>
          </a:r>
          <a:endParaRPr lang="en-US" sz="2000" dirty="0"/>
        </a:p>
      </dgm:t>
    </dgm:pt>
    <dgm:pt modelId="{7F8123D9-0AAD-4129-A070-4BBF4F356D9D}" type="parTrans" cxnId="{6BDF69E8-4716-43A5-B062-6C3C1588D5E2}">
      <dgm:prSet/>
      <dgm:spPr/>
      <dgm:t>
        <a:bodyPr/>
        <a:lstStyle/>
        <a:p>
          <a:endParaRPr lang="en-US" sz="2400"/>
        </a:p>
      </dgm:t>
    </dgm:pt>
    <dgm:pt modelId="{8FC7EBF9-2728-4C7A-9EFB-07C795896E95}" type="sibTrans" cxnId="{6BDF69E8-4716-43A5-B062-6C3C1588D5E2}">
      <dgm:prSet/>
      <dgm:spPr/>
      <dgm:t>
        <a:bodyPr/>
        <a:lstStyle/>
        <a:p>
          <a:endParaRPr lang="en-US" sz="2400"/>
        </a:p>
      </dgm:t>
    </dgm:pt>
    <dgm:pt modelId="{C0581B94-D47E-4779-AE5E-E4224673C498}">
      <dgm:prSet custT="1"/>
      <dgm:spPr/>
      <dgm:t>
        <a:bodyPr/>
        <a:lstStyle/>
        <a:p>
          <a:pPr rtl="0"/>
          <a:r>
            <a:rPr lang="en-US" sz="2000" dirty="0" smtClean="0"/>
            <a:t>Expanded geographic extent of model runs</a:t>
          </a:r>
          <a:endParaRPr lang="en-US" sz="2000" dirty="0"/>
        </a:p>
      </dgm:t>
    </dgm:pt>
    <dgm:pt modelId="{7B5597BF-E8C0-437C-BD92-31EA72AB3CBF}" type="parTrans" cxnId="{E80C08CD-29D9-4D8A-ADC3-4AC0A5594486}">
      <dgm:prSet/>
      <dgm:spPr/>
      <dgm:t>
        <a:bodyPr/>
        <a:lstStyle/>
        <a:p>
          <a:endParaRPr lang="en-US" sz="2400"/>
        </a:p>
      </dgm:t>
    </dgm:pt>
    <dgm:pt modelId="{30293CA4-C04A-4FE4-BA09-6355383A2FB6}" type="sibTrans" cxnId="{E80C08CD-29D9-4D8A-ADC3-4AC0A5594486}">
      <dgm:prSet/>
      <dgm:spPr/>
      <dgm:t>
        <a:bodyPr/>
        <a:lstStyle/>
        <a:p>
          <a:endParaRPr lang="en-US" sz="2400"/>
        </a:p>
      </dgm:t>
    </dgm:pt>
    <dgm:pt modelId="{1D4D5F2D-C7B7-4FCB-8B24-2B340FB2AD5E}">
      <dgm:prSet custT="1"/>
      <dgm:spPr/>
      <dgm:t>
        <a:bodyPr/>
        <a:lstStyle/>
        <a:p>
          <a:r>
            <a:rPr lang="en-US" sz="2000" dirty="0" smtClean="0"/>
            <a:t>Includes major tributaries</a:t>
          </a:r>
        </a:p>
      </dgm:t>
    </dgm:pt>
    <dgm:pt modelId="{1D4A54D0-67EA-4B06-AE60-A456A3641C8C}" type="parTrans" cxnId="{11388801-9BF0-4AF6-BB05-5E1DBD682E85}">
      <dgm:prSet/>
      <dgm:spPr/>
      <dgm:t>
        <a:bodyPr/>
        <a:lstStyle/>
        <a:p>
          <a:endParaRPr lang="en-US" sz="2400"/>
        </a:p>
      </dgm:t>
    </dgm:pt>
    <dgm:pt modelId="{727E8D9F-8F34-47DA-AD2C-B0321EE40299}" type="sibTrans" cxnId="{11388801-9BF0-4AF6-BB05-5E1DBD682E85}">
      <dgm:prSet/>
      <dgm:spPr/>
      <dgm:t>
        <a:bodyPr/>
        <a:lstStyle/>
        <a:p>
          <a:endParaRPr lang="en-US" sz="2400"/>
        </a:p>
      </dgm:t>
    </dgm:pt>
    <dgm:pt modelId="{41425FE6-7598-4C9D-B975-96807F6B739C}">
      <dgm:prSet custT="1"/>
      <dgm:spPr/>
      <dgm:t>
        <a:bodyPr/>
        <a:lstStyle/>
        <a:p>
          <a:r>
            <a:rPr lang="en-US" sz="2000" dirty="0" smtClean="0"/>
            <a:t>Web-based (remote access)</a:t>
          </a:r>
          <a:endParaRPr lang="en-US" sz="2000" dirty="0"/>
        </a:p>
      </dgm:t>
    </dgm:pt>
    <dgm:pt modelId="{37A61E89-67EE-4043-81DD-A2F733189AD9}" type="parTrans" cxnId="{808F1D20-7EA9-4284-AD2A-4D0254553C9A}">
      <dgm:prSet/>
      <dgm:spPr/>
      <dgm:t>
        <a:bodyPr/>
        <a:lstStyle/>
        <a:p>
          <a:endParaRPr lang="en-US" sz="2400"/>
        </a:p>
      </dgm:t>
    </dgm:pt>
    <dgm:pt modelId="{DB2CB075-B743-4F4B-8B15-33DD6B89F2DB}" type="sibTrans" cxnId="{808F1D20-7EA9-4284-AD2A-4D0254553C9A}">
      <dgm:prSet/>
      <dgm:spPr/>
      <dgm:t>
        <a:bodyPr/>
        <a:lstStyle/>
        <a:p>
          <a:endParaRPr lang="en-US" sz="2400"/>
        </a:p>
      </dgm:t>
    </dgm:pt>
    <dgm:pt modelId="{CEEDC5D5-1184-4D5E-9B25-54201A18ADA8}">
      <dgm:prSet custT="1"/>
      <dgm:spPr/>
      <dgm:t>
        <a:bodyPr/>
        <a:lstStyle/>
        <a:p>
          <a:pPr rtl="0"/>
          <a:r>
            <a:rPr lang="en-US" sz="2000" dirty="0" smtClean="0"/>
            <a:t>Incorporate GIS component</a:t>
          </a:r>
          <a:endParaRPr lang="en-US" sz="2000" dirty="0"/>
        </a:p>
      </dgm:t>
    </dgm:pt>
    <dgm:pt modelId="{8F0413DA-5AB4-4BF4-B41C-3F8629FBF5E4}" type="parTrans" cxnId="{4C1168CC-316B-4CAA-BA37-B7DAC02E1B3B}">
      <dgm:prSet/>
      <dgm:spPr/>
      <dgm:t>
        <a:bodyPr/>
        <a:lstStyle/>
        <a:p>
          <a:endParaRPr lang="en-US" sz="2400"/>
        </a:p>
      </dgm:t>
    </dgm:pt>
    <dgm:pt modelId="{B6AE627A-1D3A-438A-B32E-7277172CA7CC}" type="sibTrans" cxnId="{4C1168CC-316B-4CAA-BA37-B7DAC02E1B3B}">
      <dgm:prSet/>
      <dgm:spPr/>
      <dgm:t>
        <a:bodyPr/>
        <a:lstStyle/>
        <a:p>
          <a:endParaRPr lang="en-US" sz="2400"/>
        </a:p>
      </dgm:t>
    </dgm:pt>
    <dgm:pt modelId="{585DFE7C-4B8B-458D-854E-E89FB8141C38}">
      <dgm:prSet custT="1"/>
      <dgm:spPr/>
      <dgm:t>
        <a:bodyPr/>
        <a:lstStyle/>
        <a:p>
          <a:pPr rtl="0"/>
          <a:r>
            <a:rPr lang="en-US" sz="2000" dirty="0" smtClean="0"/>
            <a:t>Connect to relevant databases</a:t>
          </a:r>
          <a:endParaRPr lang="en-US" sz="2000" dirty="0"/>
        </a:p>
      </dgm:t>
    </dgm:pt>
    <dgm:pt modelId="{A7FC5419-7D4E-47C5-BDF0-3A6045CBE93D}" type="parTrans" cxnId="{A7E1D529-67D6-4B8D-AE17-EEA4DD556ECE}">
      <dgm:prSet/>
      <dgm:spPr/>
      <dgm:t>
        <a:bodyPr/>
        <a:lstStyle/>
        <a:p>
          <a:endParaRPr lang="en-US" sz="2400"/>
        </a:p>
      </dgm:t>
    </dgm:pt>
    <dgm:pt modelId="{1BA82B98-DE76-4432-8746-7EFA23BFAA52}" type="sibTrans" cxnId="{A7E1D529-67D6-4B8D-AE17-EEA4DD556ECE}">
      <dgm:prSet/>
      <dgm:spPr/>
      <dgm:t>
        <a:bodyPr/>
        <a:lstStyle/>
        <a:p>
          <a:endParaRPr lang="en-US" sz="2400"/>
        </a:p>
      </dgm:t>
    </dgm:pt>
    <dgm:pt modelId="{AEB83826-1EF2-4503-965D-EE787370390F}" type="pres">
      <dgm:prSet presAssocID="{DDF34622-0390-42D6-9B61-D86AE457DD1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F85B9A6-1BE1-4091-BF7C-F96314ACB495}" type="pres">
      <dgm:prSet presAssocID="{9F3D56D6-CF08-4CCD-9FA8-9C598FF84B63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3489D3-5D2F-48A2-B0D0-BEDA743180E2}" type="pres">
      <dgm:prSet presAssocID="{9F3D56D6-CF08-4CCD-9FA8-9C598FF84B63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C31621-188B-46CA-AE2D-4C14F12DD78C}" type="pres">
      <dgm:prSet presAssocID="{0C5CD5D5-A6AB-4B89-80D6-F8DBD38D5ACA}" presName="parentText" presStyleLbl="node1" presStyleIdx="1" presStyleCnt="3" custScaleX="90741" custLinFactNeighborY="-3108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33977D-5168-4B59-8A61-854010799BA2}" type="pres">
      <dgm:prSet presAssocID="{0C5CD5D5-A6AB-4B89-80D6-F8DBD38D5ACA}" presName="childText" presStyleLbl="revTx" presStyleIdx="1" presStyleCnt="3" custScaleX="96296" custLinFactNeighborY="-446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D81F77-C9B8-4DF8-8D6C-37D3D9219ABE}" type="pres">
      <dgm:prSet presAssocID="{C258276D-241D-44A3-9DE8-499FC29097FE}" presName="parentText" presStyleLbl="node1" presStyleIdx="2" presStyleCnt="3" custScaleX="90741" custLinFactNeighborY="-4744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DF66F9-B9B9-4B1B-B265-25C4C447FDC6}" type="pres">
      <dgm:prSet presAssocID="{C258276D-241D-44A3-9DE8-499FC29097FE}" presName="childText" presStyleLbl="revTx" presStyleIdx="2" presStyleCnt="3" custScaleX="96296" custLinFactNeighborY="-568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80C08CD-29D9-4D8A-ADC3-4AC0A5594486}" srcId="{0C5CD5D5-A6AB-4B89-80D6-F8DBD38D5ACA}" destId="{C0581B94-D47E-4779-AE5E-E4224673C498}" srcOrd="0" destOrd="0" parTransId="{7B5597BF-E8C0-437C-BD92-31EA72AB3CBF}" sibTransId="{30293CA4-C04A-4FE4-BA09-6355383A2FB6}"/>
    <dgm:cxn modelId="{2117FADE-0B96-4537-8D36-21F815B2F20D}" type="presOf" srcId="{41425FE6-7598-4C9D-B975-96807F6B739C}" destId="{3533977D-5168-4B59-8A61-854010799BA2}" srcOrd="0" destOrd="2" presId="urn:microsoft.com/office/officeart/2005/8/layout/vList2"/>
    <dgm:cxn modelId="{1128C63D-833E-4B44-BBBA-A95CB21F78CA}" type="presOf" srcId="{585DFE7C-4B8B-458D-854E-E89FB8141C38}" destId="{84DF66F9-B9B9-4B1B-B265-25C4C447FDC6}" srcOrd="0" destOrd="1" presId="urn:microsoft.com/office/officeart/2005/8/layout/vList2"/>
    <dgm:cxn modelId="{B38616B2-8E0C-4968-BA27-757C6A737585}" srcId="{DDF34622-0390-42D6-9B61-D86AE457DD1D}" destId="{9F3D56D6-CF08-4CCD-9FA8-9C598FF84B63}" srcOrd="0" destOrd="0" parTransId="{44EDB5FB-322A-498F-BA23-D89386F067F7}" sibTransId="{6B1E7A66-7EDC-46C4-A872-B498E691B61A}"/>
    <dgm:cxn modelId="{77BC7905-3183-4E35-9A55-9E3B9133685D}" srcId="{DDF34622-0390-42D6-9B61-D86AE457DD1D}" destId="{0C5CD5D5-A6AB-4B89-80D6-F8DBD38D5ACA}" srcOrd="1" destOrd="0" parTransId="{341784B9-83B0-42FC-A528-639E560C5457}" sibTransId="{B38188CD-D84A-4AB0-A818-F6317230BB21}"/>
    <dgm:cxn modelId="{D1BC86E3-1475-4557-98AD-7923866C5D48}" type="presOf" srcId="{669C95AA-D0E9-4DAB-A250-0D00E06B65B3}" destId="{BC3489D3-5D2F-48A2-B0D0-BEDA743180E2}" srcOrd="0" destOrd="0" presId="urn:microsoft.com/office/officeart/2005/8/layout/vList2"/>
    <dgm:cxn modelId="{4C1168CC-316B-4CAA-BA37-B7DAC02E1B3B}" srcId="{C258276D-241D-44A3-9DE8-499FC29097FE}" destId="{CEEDC5D5-1184-4D5E-9B25-54201A18ADA8}" srcOrd="0" destOrd="0" parTransId="{8F0413DA-5AB4-4BF4-B41C-3F8629FBF5E4}" sibTransId="{B6AE627A-1D3A-438A-B32E-7277172CA7CC}"/>
    <dgm:cxn modelId="{54225CC2-4247-4447-B36D-B8795AB5BCFF}" type="presOf" srcId="{DDF34622-0390-42D6-9B61-D86AE457DD1D}" destId="{AEB83826-1EF2-4503-965D-EE787370390F}" srcOrd="0" destOrd="0" presId="urn:microsoft.com/office/officeart/2005/8/layout/vList2"/>
    <dgm:cxn modelId="{A280DE32-399F-4003-AA35-E751E15D37D5}" type="presOf" srcId="{CEEDC5D5-1184-4D5E-9B25-54201A18ADA8}" destId="{84DF66F9-B9B9-4B1B-B265-25C4C447FDC6}" srcOrd="0" destOrd="0" presId="urn:microsoft.com/office/officeart/2005/8/layout/vList2"/>
    <dgm:cxn modelId="{2009F9CB-C681-45D8-B05F-33C77193330D}" type="presOf" srcId="{1D4D5F2D-C7B7-4FCB-8B24-2B340FB2AD5E}" destId="{3533977D-5168-4B59-8A61-854010799BA2}" srcOrd="0" destOrd="1" presId="urn:microsoft.com/office/officeart/2005/8/layout/vList2"/>
    <dgm:cxn modelId="{808F1D20-7EA9-4284-AD2A-4D0254553C9A}" srcId="{0C5CD5D5-A6AB-4B89-80D6-F8DBD38D5ACA}" destId="{41425FE6-7598-4C9D-B975-96807F6B739C}" srcOrd="2" destOrd="0" parTransId="{37A61E89-67EE-4043-81DD-A2F733189AD9}" sibTransId="{DB2CB075-B743-4F4B-8B15-33DD6B89F2DB}"/>
    <dgm:cxn modelId="{AA4A9B9C-F8E8-4986-9BC4-03E14140DF5E}" type="presOf" srcId="{C258276D-241D-44A3-9DE8-499FC29097FE}" destId="{60D81F77-C9B8-4DF8-8D6C-37D3D9219ABE}" srcOrd="0" destOrd="0" presId="urn:microsoft.com/office/officeart/2005/8/layout/vList2"/>
    <dgm:cxn modelId="{11388801-9BF0-4AF6-BB05-5E1DBD682E85}" srcId="{0C5CD5D5-A6AB-4B89-80D6-F8DBD38D5ACA}" destId="{1D4D5F2D-C7B7-4FCB-8B24-2B340FB2AD5E}" srcOrd="1" destOrd="0" parTransId="{1D4A54D0-67EA-4B06-AE60-A456A3641C8C}" sibTransId="{727E8D9F-8F34-47DA-AD2C-B0321EE40299}"/>
    <dgm:cxn modelId="{6BDF69E8-4716-43A5-B062-6C3C1588D5E2}" srcId="{9F3D56D6-CF08-4CCD-9FA8-9C598FF84B63}" destId="{669C95AA-D0E9-4DAB-A250-0D00E06B65B3}" srcOrd="0" destOrd="0" parTransId="{7F8123D9-0AAD-4129-A070-4BBF4F356D9D}" sibTransId="{8FC7EBF9-2728-4C7A-9EFB-07C795896E95}"/>
    <dgm:cxn modelId="{A7E1D529-67D6-4B8D-AE17-EEA4DD556ECE}" srcId="{C258276D-241D-44A3-9DE8-499FC29097FE}" destId="{585DFE7C-4B8B-458D-854E-E89FB8141C38}" srcOrd="1" destOrd="0" parTransId="{A7FC5419-7D4E-47C5-BDF0-3A6045CBE93D}" sibTransId="{1BA82B98-DE76-4432-8746-7EFA23BFAA52}"/>
    <dgm:cxn modelId="{061C0C48-2DF4-40D9-844B-1700992D0F82}" type="presOf" srcId="{9F3D56D6-CF08-4CCD-9FA8-9C598FF84B63}" destId="{EF85B9A6-1BE1-4091-BF7C-F96314ACB495}" srcOrd="0" destOrd="0" presId="urn:microsoft.com/office/officeart/2005/8/layout/vList2"/>
    <dgm:cxn modelId="{B559E39D-65EB-47C4-99FC-24C8A9D37A0F}" srcId="{DDF34622-0390-42D6-9B61-D86AE457DD1D}" destId="{C258276D-241D-44A3-9DE8-499FC29097FE}" srcOrd="2" destOrd="0" parTransId="{01B56772-C140-4281-A999-2809529E315E}" sibTransId="{1AAB69E9-22F9-460E-9536-06AC26C1FF3F}"/>
    <dgm:cxn modelId="{941C0D0A-194D-4A50-B202-629951BE9040}" type="presOf" srcId="{0C5CD5D5-A6AB-4B89-80D6-F8DBD38D5ACA}" destId="{25C31621-188B-46CA-AE2D-4C14F12DD78C}" srcOrd="0" destOrd="0" presId="urn:microsoft.com/office/officeart/2005/8/layout/vList2"/>
    <dgm:cxn modelId="{7594D2A8-3BC4-4EC5-AFD4-2B51F8FEE062}" type="presOf" srcId="{C0581B94-D47E-4779-AE5E-E4224673C498}" destId="{3533977D-5168-4B59-8A61-854010799BA2}" srcOrd="0" destOrd="0" presId="urn:microsoft.com/office/officeart/2005/8/layout/vList2"/>
    <dgm:cxn modelId="{3EA3CF94-ED9C-4B17-9639-92DBF080BEDC}" type="presParOf" srcId="{AEB83826-1EF2-4503-965D-EE787370390F}" destId="{EF85B9A6-1BE1-4091-BF7C-F96314ACB495}" srcOrd="0" destOrd="0" presId="urn:microsoft.com/office/officeart/2005/8/layout/vList2"/>
    <dgm:cxn modelId="{44B72269-BB8F-47C7-BA1E-C4E210A320D9}" type="presParOf" srcId="{AEB83826-1EF2-4503-965D-EE787370390F}" destId="{BC3489D3-5D2F-48A2-B0D0-BEDA743180E2}" srcOrd="1" destOrd="0" presId="urn:microsoft.com/office/officeart/2005/8/layout/vList2"/>
    <dgm:cxn modelId="{FAB4521C-A283-41C2-A202-39CDB1FB7992}" type="presParOf" srcId="{AEB83826-1EF2-4503-965D-EE787370390F}" destId="{25C31621-188B-46CA-AE2D-4C14F12DD78C}" srcOrd="2" destOrd="0" presId="urn:microsoft.com/office/officeart/2005/8/layout/vList2"/>
    <dgm:cxn modelId="{F119A21C-11ED-4448-A2AC-894A34AC4C59}" type="presParOf" srcId="{AEB83826-1EF2-4503-965D-EE787370390F}" destId="{3533977D-5168-4B59-8A61-854010799BA2}" srcOrd="3" destOrd="0" presId="urn:microsoft.com/office/officeart/2005/8/layout/vList2"/>
    <dgm:cxn modelId="{78DF236E-B608-49ED-B142-50218EC41CED}" type="presParOf" srcId="{AEB83826-1EF2-4503-965D-EE787370390F}" destId="{60D81F77-C9B8-4DF8-8D6C-37D3D9219ABE}" srcOrd="4" destOrd="0" presId="urn:microsoft.com/office/officeart/2005/8/layout/vList2"/>
    <dgm:cxn modelId="{3ED404B8-5C35-4F8B-A7AA-FF727E2225FD}" type="presParOf" srcId="{AEB83826-1EF2-4503-965D-EE787370390F}" destId="{84DF66F9-B9B9-4B1B-B265-25C4C447FDC6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F85B9A6-1BE1-4091-BF7C-F96314ACB495}">
      <dsp:nvSpPr>
        <dsp:cNvPr id="0" name=""/>
        <dsp:cNvSpPr/>
      </dsp:nvSpPr>
      <dsp:spPr>
        <a:xfrm>
          <a:off x="0" y="9318"/>
          <a:ext cx="8229600" cy="842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Funding provided by US EPA</a:t>
          </a:r>
          <a:endParaRPr lang="en-US" sz="2800" kern="1200" dirty="0"/>
        </a:p>
      </dsp:txBody>
      <dsp:txXfrm>
        <a:off x="0" y="9318"/>
        <a:ext cx="8229600" cy="842400"/>
      </dsp:txXfrm>
    </dsp:sp>
    <dsp:sp modelId="{BC3489D3-5D2F-48A2-B0D0-BEDA743180E2}">
      <dsp:nvSpPr>
        <dsp:cNvPr id="0" name=""/>
        <dsp:cNvSpPr/>
      </dsp:nvSpPr>
      <dsp:spPr>
        <a:xfrm>
          <a:off x="0" y="851718"/>
          <a:ext cx="8229600" cy="745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25400" rIns="142240" bIns="2540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 smtClean="0"/>
            <a:t>Work completed by modeling contractors</a:t>
          </a:r>
          <a:endParaRPr lang="en-US" sz="2000" kern="1200" dirty="0"/>
        </a:p>
      </dsp:txBody>
      <dsp:txXfrm>
        <a:off x="0" y="851718"/>
        <a:ext cx="8229600" cy="745200"/>
      </dsp:txXfrm>
    </dsp:sp>
    <dsp:sp modelId="{25C31621-188B-46CA-AE2D-4C14F12DD78C}">
      <dsp:nvSpPr>
        <dsp:cNvPr id="0" name=""/>
        <dsp:cNvSpPr/>
      </dsp:nvSpPr>
      <dsp:spPr>
        <a:xfrm>
          <a:off x="380989" y="1198726"/>
          <a:ext cx="7467621" cy="842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Phase 1 – Completed*</a:t>
          </a:r>
          <a:endParaRPr lang="en-US" sz="2800" kern="1200" dirty="0"/>
        </a:p>
      </dsp:txBody>
      <dsp:txXfrm>
        <a:off x="380989" y="1198726"/>
        <a:ext cx="7467621" cy="842400"/>
      </dsp:txXfrm>
    </dsp:sp>
    <dsp:sp modelId="{3533977D-5168-4B59-8A61-854010799BA2}">
      <dsp:nvSpPr>
        <dsp:cNvPr id="0" name=""/>
        <dsp:cNvSpPr/>
      </dsp:nvSpPr>
      <dsp:spPr>
        <a:xfrm>
          <a:off x="152412" y="2062816"/>
          <a:ext cx="7924775" cy="1280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25400" rIns="142240" bIns="2540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 smtClean="0"/>
            <a:t>Expanded geographic extent of model runs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 smtClean="0"/>
            <a:t>Includes major tributaries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 smtClean="0"/>
            <a:t>Web-based (remote access)</a:t>
          </a:r>
          <a:endParaRPr lang="en-US" sz="2000" kern="1200" dirty="0"/>
        </a:p>
      </dsp:txBody>
      <dsp:txXfrm>
        <a:off x="152412" y="2062816"/>
        <a:ext cx="7924775" cy="1280812"/>
      </dsp:txXfrm>
    </dsp:sp>
    <dsp:sp modelId="{60D81F77-C9B8-4DF8-8D6C-37D3D9219ABE}">
      <dsp:nvSpPr>
        <dsp:cNvPr id="0" name=""/>
        <dsp:cNvSpPr/>
      </dsp:nvSpPr>
      <dsp:spPr>
        <a:xfrm>
          <a:off x="380989" y="3322359"/>
          <a:ext cx="7467621" cy="842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Phase 2 – Complete  in FY16</a:t>
          </a:r>
          <a:endParaRPr lang="en-US" sz="2800" kern="1200" dirty="0"/>
        </a:p>
      </dsp:txBody>
      <dsp:txXfrm>
        <a:off x="380989" y="3322359"/>
        <a:ext cx="7467621" cy="842400"/>
      </dsp:txXfrm>
    </dsp:sp>
    <dsp:sp modelId="{84DF66F9-B9B9-4B1B-B265-25C4C447FDC6}">
      <dsp:nvSpPr>
        <dsp:cNvPr id="0" name=""/>
        <dsp:cNvSpPr/>
      </dsp:nvSpPr>
      <dsp:spPr>
        <a:xfrm>
          <a:off x="152412" y="4083761"/>
          <a:ext cx="7924775" cy="8383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25400" rIns="142240" bIns="2540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 smtClean="0"/>
            <a:t>Incorporate GIS component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 smtClean="0"/>
            <a:t>Connect to relevant databases</a:t>
          </a:r>
          <a:endParaRPr lang="en-US" sz="2000" kern="1200" dirty="0"/>
        </a:p>
      </dsp:txBody>
      <dsp:txXfrm>
        <a:off x="152412" y="4083761"/>
        <a:ext cx="7924775" cy="8383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9E554ACF-2E7D-4E66-A9E4-986BF93ADD1D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C538B85A-4558-4318-8C48-0133817DAEE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2D813CCA-6A26-4FC1-AF40-90301C3F10EC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92" tIns="46246" rIns="92492" bIns="4624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B63B291F-25A2-419F-841B-CCB8E64F971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Project started in 2006.</a:t>
            </a:r>
          </a:p>
          <a:p>
            <a:r>
              <a:rPr lang="en-US" dirty="0" smtClean="0"/>
              <a:t>Currently includes over 1500 miles of rivers.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4A0EC8-AB6F-4829-95BB-24E9B76C94B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648964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130EE8-B6C9-453D-9013-2D32957C7519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A660452-3BD1-47B9-8666-88060EEE65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130EE8-B6C9-453D-9013-2D32957C7519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660452-3BD1-47B9-8666-88060EEE65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130EE8-B6C9-453D-9013-2D32957C7519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660452-3BD1-47B9-8666-88060EEE65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130EE8-B6C9-453D-9013-2D32957C7519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660452-3BD1-47B9-8666-88060EEE65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130EE8-B6C9-453D-9013-2D32957C7519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660452-3BD1-47B9-8666-88060EEE65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130EE8-B6C9-453D-9013-2D32957C7519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660452-3BD1-47B9-8666-88060EEE65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130EE8-B6C9-453D-9013-2D32957C7519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660452-3BD1-47B9-8666-88060EEE65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130EE8-B6C9-453D-9013-2D32957C7519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660452-3BD1-47B9-8666-88060EEE65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130EE8-B6C9-453D-9013-2D32957C7519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660452-3BD1-47B9-8666-88060EEE65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1130EE8-B6C9-453D-9013-2D32957C7519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660452-3BD1-47B9-8666-88060EEE65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130EE8-B6C9-453D-9013-2D32957C7519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A660452-3BD1-47B9-8666-88060EEE65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1130EE8-B6C9-453D-9013-2D32957C7519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A660452-3BD1-47B9-8666-88060EEE654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Ohio River Spill Modeling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b="0" i="1" dirty="0" smtClean="0"/>
              <a:t>Informational Item</a:t>
            </a:r>
            <a:endParaRPr lang="en-US" sz="3100" b="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4114800"/>
            <a:ext cx="7772400" cy="119970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Technical Committee Meeting</a:t>
            </a:r>
          </a:p>
          <a:p>
            <a:r>
              <a:rPr lang="en-US" sz="2400" dirty="0" smtClean="0"/>
              <a:t>October 6-7, </a:t>
            </a:r>
            <a:r>
              <a:rPr lang="en-US" sz="2400" dirty="0" smtClean="0"/>
              <a:t>2015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Ohio River Spill Modeling System</a:t>
            </a:r>
          </a:p>
          <a:p>
            <a:pPr lvl="1"/>
            <a:r>
              <a:rPr lang="en-US" dirty="0" smtClean="0"/>
              <a:t>Developed in 2001</a:t>
            </a:r>
          </a:p>
          <a:p>
            <a:pPr lvl="1"/>
            <a:r>
              <a:rPr lang="en-US" dirty="0" smtClean="0"/>
              <a:t>Based on USGS BLTM model</a:t>
            </a:r>
          </a:p>
          <a:p>
            <a:pPr lvl="1"/>
            <a:r>
              <a:rPr lang="en-US" dirty="0" smtClean="0"/>
              <a:t>Uses USACE CASCADE flows</a:t>
            </a:r>
          </a:p>
          <a:p>
            <a:r>
              <a:rPr lang="en-US" dirty="0" smtClean="0"/>
              <a:t>Predicts plume time-of-travel</a:t>
            </a:r>
          </a:p>
          <a:p>
            <a:pPr lvl="1"/>
            <a:r>
              <a:rPr lang="en-US" dirty="0" smtClean="0"/>
              <a:t>Leading edge; peak; trailing edge</a:t>
            </a:r>
          </a:p>
          <a:p>
            <a:r>
              <a:rPr lang="en-US" dirty="0" smtClean="0"/>
              <a:t>Estimates pollutant concentration </a:t>
            </a:r>
          </a:p>
          <a:p>
            <a:r>
              <a:rPr lang="en-US" dirty="0" smtClean="0"/>
              <a:t>Utilized to:</a:t>
            </a:r>
          </a:p>
          <a:p>
            <a:pPr lvl="1"/>
            <a:r>
              <a:rPr lang="en-US" dirty="0" smtClean="0"/>
              <a:t>Inform water utilities and others of spill location</a:t>
            </a:r>
          </a:p>
          <a:p>
            <a:pPr lvl="1"/>
            <a:r>
              <a:rPr lang="en-US" dirty="0" smtClean="0"/>
              <a:t>Inform sampling crews where to monitor</a:t>
            </a:r>
          </a:p>
          <a:p>
            <a:r>
              <a:rPr lang="en-US" dirty="0" smtClean="0"/>
              <a:t>Recent Elk River spill highlighted issues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CASCADE model being phased out</a:t>
            </a:r>
          </a:p>
          <a:p>
            <a:r>
              <a:rPr lang="en-US" dirty="0" smtClean="0"/>
              <a:t>Model has several bugs which must be worked around</a:t>
            </a:r>
          </a:p>
          <a:p>
            <a:r>
              <a:rPr lang="en-US" dirty="0" smtClean="0"/>
              <a:t>Limited spatial extent of model runs</a:t>
            </a:r>
          </a:p>
          <a:p>
            <a:pPr lvl="1"/>
            <a:r>
              <a:rPr lang="en-US" dirty="0" smtClean="0"/>
              <a:t>Only models 50 river segments per run</a:t>
            </a:r>
          </a:p>
          <a:p>
            <a:pPr lvl="1"/>
            <a:r>
              <a:rPr lang="en-US" dirty="0" smtClean="0"/>
              <a:t>Does not include tributaries</a:t>
            </a:r>
          </a:p>
          <a:p>
            <a:r>
              <a:rPr lang="en-US" dirty="0" smtClean="0"/>
              <a:t>Handling of model inputs/outputs cumbersome</a:t>
            </a:r>
          </a:p>
          <a:p>
            <a:pPr lvl="1"/>
            <a:r>
              <a:rPr lang="en-US" dirty="0" smtClean="0"/>
              <a:t>Slows down modeling time</a:t>
            </a:r>
          </a:p>
          <a:p>
            <a:r>
              <a:rPr lang="en-US" dirty="0" smtClean="0"/>
              <a:t>Limited trained users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Modeling Issues/Needs</a:t>
            </a:r>
            <a:endParaRPr lang="en-US" dirty="0"/>
          </a:p>
        </p:txBody>
      </p:sp>
      <p:pic>
        <p:nvPicPr>
          <p:cNvPr id="4" name="Picture 6" descr="C:\Documents and Settings\jerry\Desktop\KY River Spill\EPA Photos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4495800"/>
            <a:ext cx="3048000" cy="2286713"/>
          </a:xfrm>
          <a:prstGeom prst="rect">
            <a:avLst/>
          </a:prstGeom>
          <a:noFill/>
        </p:spPr>
      </p:pic>
      <p:pic>
        <p:nvPicPr>
          <p:cNvPr id="5" name="Picture 6" descr="C:\Documents and Settings\jerry\Desktop\KY River Spill\EPA Photos\0332179-R1-040-18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2394946"/>
            <a:ext cx="1676400" cy="24818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295400"/>
          <a:ext cx="8229600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Spill Model Upgrade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max.omb.gov/community/download/attachments/640457972/HECRASscope3.png?version=1&amp;modificationDate=134936264663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866" y="685800"/>
            <a:ext cx="7862269" cy="60170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40866" y="160337"/>
            <a:ext cx="40368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Current HEC-RAS Model Extent</a:t>
            </a:r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95407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Demonstration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288</TotalTime>
  <Words>175</Words>
  <Application>Microsoft Office PowerPoint</Application>
  <PresentationFormat>On-screen Show (4:3)</PresentationFormat>
  <Paragraphs>39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Concourse</vt:lpstr>
      <vt:lpstr>Ohio River Spill Modeling  Informational Item</vt:lpstr>
      <vt:lpstr>Background</vt:lpstr>
      <vt:lpstr>Modeling Issues/Needs</vt:lpstr>
      <vt:lpstr>Spill Model Upgrade</vt:lpstr>
      <vt:lpstr>Slide 5</vt:lpstr>
      <vt:lpstr>Model Demonstration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Ohio River Spill Modeling</dc:title>
  <dc:creator>sam</dc:creator>
  <cp:lastModifiedBy>sam</cp:lastModifiedBy>
  <cp:revision>22</cp:revision>
  <dcterms:created xsi:type="dcterms:W3CDTF">2014-06-11T10:50:23Z</dcterms:created>
  <dcterms:modified xsi:type="dcterms:W3CDTF">2015-10-06T03:58:17Z</dcterms:modified>
</cp:coreProperties>
</file>