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layout2.xml" ContentType="application/vnd.openxmlformats-officedocument.drawingml.diagramLayout+xml"/>
  <Default Extension="gif" ContentType="image/gif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diagrams/colors1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90" r:id="rId2"/>
    <p:sldId id="292" r:id="rId3"/>
    <p:sldId id="293" r:id="rId4"/>
    <p:sldId id="295" r:id="rId5"/>
    <p:sldId id="296" r:id="rId6"/>
    <p:sldId id="297" r:id="rId7"/>
    <p:sldId id="335" r:id="rId8"/>
    <p:sldId id="337" r:id="rId9"/>
    <p:sldId id="336" r:id="rId10"/>
    <p:sldId id="345" r:id="rId11"/>
    <p:sldId id="346" r:id="rId12"/>
    <p:sldId id="347" r:id="rId13"/>
    <p:sldId id="342" r:id="rId14"/>
    <p:sldId id="343" r:id="rId15"/>
    <p:sldId id="339" r:id="rId16"/>
    <p:sldId id="340" r:id="rId17"/>
    <p:sldId id="341" r:id="rId18"/>
    <p:sldId id="344" r:id="rId19"/>
    <p:sldId id="338" r:id="rId20"/>
    <p:sldId id="330" r:id="rId21"/>
    <p:sldId id="300" r:id="rId22"/>
    <p:sldId id="323" r:id="rId23"/>
    <p:sldId id="298" r:id="rId24"/>
    <p:sldId id="348" r:id="rId25"/>
    <p:sldId id="303" r:id="rId26"/>
    <p:sldId id="304" r:id="rId27"/>
    <p:sldId id="305" r:id="rId28"/>
    <p:sldId id="307" r:id="rId29"/>
    <p:sldId id="308" r:id="rId30"/>
    <p:sldId id="309" r:id="rId31"/>
    <p:sldId id="310" r:id="rId32"/>
    <p:sldId id="299" r:id="rId33"/>
    <p:sldId id="311" r:id="rId34"/>
    <p:sldId id="312" r:id="rId35"/>
    <p:sldId id="331" r:id="rId36"/>
    <p:sldId id="301" r:id="rId37"/>
    <p:sldId id="313" r:id="rId38"/>
    <p:sldId id="314" r:id="rId39"/>
    <p:sldId id="316" r:id="rId40"/>
    <p:sldId id="332" r:id="rId41"/>
    <p:sldId id="317" r:id="rId42"/>
    <p:sldId id="327" r:id="rId43"/>
    <p:sldId id="315" r:id="rId44"/>
    <p:sldId id="334" r:id="rId45"/>
  </p:sldIdLst>
  <p:sldSz cx="6858000" cy="5143500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2D73"/>
    <a:srgbClr val="646569"/>
    <a:srgbClr val="2C5234"/>
    <a:srgbClr val="1F3261"/>
    <a:srgbClr val="007681"/>
    <a:srgbClr val="458993"/>
    <a:srgbClr val="6A86B8"/>
    <a:srgbClr val="F7A800"/>
    <a:srgbClr val="FFD100"/>
    <a:srgbClr val="8A8A8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94434" autoAdjust="0"/>
  </p:normalViewPr>
  <p:slideViewPr>
    <p:cSldViewPr snapToGrid="0">
      <p:cViewPr>
        <p:scale>
          <a:sx n="110" d="100"/>
          <a:sy n="110" d="100"/>
        </p:scale>
        <p:origin x="-702" y="-72"/>
      </p:cViewPr>
      <p:guideLst>
        <p:guide orient="horz" pos="16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-3270" y="-10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7BF905-6C18-4709-B30C-D74DC741657C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1423F16-2E9C-433B-BA9B-AD44339BF0E3}">
      <dgm:prSet phldrT="[Text]"/>
      <dgm:spPr/>
      <dgm:t>
        <a:bodyPr/>
        <a:lstStyle/>
        <a:p>
          <a:r>
            <a:rPr lang="en-US" dirty="0" smtClean="0"/>
            <a:t>HAB</a:t>
          </a:r>
        </a:p>
        <a:p>
          <a:r>
            <a:rPr lang="en-US" dirty="0" smtClean="0"/>
            <a:t>Surveillance</a:t>
          </a:r>
          <a:endParaRPr lang="en-US" dirty="0"/>
        </a:p>
      </dgm:t>
    </dgm:pt>
    <dgm:pt modelId="{142DEB65-A339-4CCB-9FD6-B0B7C5D7E568}" type="parTrans" cxnId="{B86BC6B0-C20C-4858-84B9-56431E0E50F4}">
      <dgm:prSet/>
      <dgm:spPr/>
      <dgm:t>
        <a:bodyPr/>
        <a:lstStyle/>
        <a:p>
          <a:endParaRPr lang="en-US"/>
        </a:p>
      </dgm:t>
    </dgm:pt>
    <dgm:pt modelId="{02FCD81C-EDCE-44E9-B7A7-91373ED9DB15}" type="sibTrans" cxnId="{B86BC6B0-C20C-4858-84B9-56431E0E50F4}">
      <dgm:prSet/>
      <dgm:spPr/>
      <dgm:t>
        <a:bodyPr/>
        <a:lstStyle/>
        <a:p>
          <a:endParaRPr lang="en-US"/>
        </a:p>
      </dgm:t>
    </dgm:pt>
    <dgm:pt modelId="{3265E0BF-2C8D-481C-B77E-F403F4D4AC0B}">
      <dgm:prSet phldrT="[Text]"/>
      <dgm:spPr/>
      <dgm:t>
        <a:bodyPr/>
        <a:lstStyle/>
        <a:p>
          <a:r>
            <a:rPr lang="en-US" dirty="0" smtClean="0"/>
            <a:t>Program Oversight</a:t>
          </a:r>
          <a:endParaRPr lang="en-US" dirty="0"/>
        </a:p>
      </dgm:t>
    </dgm:pt>
    <dgm:pt modelId="{4BBFCD98-192A-46FB-B93F-52EB758B6274}" type="parTrans" cxnId="{56D1934B-73FF-4FEA-BB26-58F3F8AE8198}">
      <dgm:prSet/>
      <dgm:spPr/>
      <dgm:t>
        <a:bodyPr/>
        <a:lstStyle/>
        <a:p>
          <a:endParaRPr lang="en-US"/>
        </a:p>
      </dgm:t>
    </dgm:pt>
    <dgm:pt modelId="{02A123C7-7B75-449A-B3BA-494CB2A914FD}" type="sibTrans" cxnId="{56D1934B-73FF-4FEA-BB26-58F3F8AE8198}">
      <dgm:prSet/>
      <dgm:spPr/>
      <dgm:t>
        <a:bodyPr/>
        <a:lstStyle/>
        <a:p>
          <a:endParaRPr lang="en-US"/>
        </a:p>
      </dgm:t>
    </dgm:pt>
    <dgm:pt modelId="{36C5511D-E0D2-43CB-B53A-5741FF8B22CA}">
      <dgm:prSet phldrT="[Text]"/>
      <dgm:spPr/>
      <dgm:t>
        <a:bodyPr/>
        <a:lstStyle/>
        <a:p>
          <a:r>
            <a:rPr lang="en-US" dirty="0" smtClean="0"/>
            <a:t>Monitoring</a:t>
          </a:r>
          <a:endParaRPr lang="en-US" dirty="0"/>
        </a:p>
      </dgm:t>
    </dgm:pt>
    <dgm:pt modelId="{7F08FCE6-92AE-4A3E-AF2F-671094B0D8F2}" type="parTrans" cxnId="{388A9856-0F4E-4C71-A06B-F6D2CB1B5092}">
      <dgm:prSet/>
      <dgm:spPr/>
      <dgm:t>
        <a:bodyPr/>
        <a:lstStyle/>
        <a:p>
          <a:endParaRPr lang="en-US"/>
        </a:p>
      </dgm:t>
    </dgm:pt>
    <dgm:pt modelId="{33DD7135-D6CB-4C40-8CA0-5900BF0A717A}" type="sibTrans" cxnId="{388A9856-0F4E-4C71-A06B-F6D2CB1B5092}">
      <dgm:prSet/>
      <dgm:spPr/>
      <dgm:t>
        <a:bodyPr/>
        <a:lstStyle/>
        <a:p>
          <a:endParaRPr lang="en-US"/>
        </a:p>
      </dgm:t>
    </dgm:pt>
    <dgm:pt modelId="{D00B3D9C-72BF-4455-B8B0-CF5B27D0C1B4}">
      <dgm:prSet phldrT="[Text]"/>
      <dgm:spPr/>
      <dgm:t>
        <a:bodyPr/>
        <a:lstStyle/>
        <a:p>
          <a:r>
            <a:rPr lang="en-US" dirty="0" smtClean="0"/>
            <a:t>Data Analysis</a:t>
          </a:r>
          <a:endParaRPr lang="en-US" dirty="0"/>
        </a:p>
      </dgm:t>
    </dgm:pt>
    <dgm:pt modelId="{54745660-8802-4A20-BD4C-B03BB6193EA8}" type="parTrans" cxnId="{53C90000-7901-4201-A096-5D5DF3F83A47}">
      <dgm:prSet/>
      <dgm:spPr/>
      <dgm:t>
        <a:bodyPr/>
        <a:lstStyle/>
        <a:p>
          <a:endParaRPr lang="en-US"/>
        </a:p>
      </dgm:t>
    </dgm:pt>
    <dgm:pt modelId="{ACE200C3-3443-4ED9-9A30-946180BA2206}" type="sibTrans" cxnId="{53C90000-7901-4201-A096-5D5DF3F83A47}">
      <dgm:prSet/>
      <dgm:spPr/>
      <dgm:t>
        <a:bodyPr/>
        <a:lstStyle/>
        <a:p>
          <a:endParaRPr lang="en-US"/>
        </a:p>
      </dgm:t>
    </dgm:pt>
    <dgm:pt modelId="{4E92D883-8100-4E62-9C1C-EFEF2130DFF2}">
      <dgm:prSet phldrT="[Text]" custT="1"/>
      <dgm:spPr/>
      <dgm:t>
        <a:bodyPr/>
        <a:lstStyle/>
        <a:p>
          <a:r>
            <a:rPr lang="en-US" sz="800" dirty="0" smtClean="0"/>
            <a:t>Management</a:t>
          </a:r>
          <a:endParaRPr lang="en-US" sz="800" dirty="0"/>
        </a:p>
      </dgm:t>
    </dgm:pt>
    <dgm:pt modelId="{6D472AC4-C269-46A8-8390-3088516B1883}" type="parTrans" cxnId="{E96E96D4-29CD-431D-B2AF-45BDEB6E174E}">
      <dgm:prSet/>
      <dgm:spPr/>
      <dgm:t>
        <a:bodyPr/>
        <a:lstStyle/>
        <a:p>
          <a:endParaRPr lang="en-US"/>
        </a:p>
      </dgm:t>
    </dgm:pt>
    <dgm:pt modelId="{1AE2E96E-ABB5-43B5-AAEB-EB36AC01CA68}" type="sibTrans" cxnId="{E96E96D4-29CD-431D-B2AF-45BDEB6E174E}">
      <dgm:prSet/>
      <dgm:spPr/>
      <dgm:t>
        <a:bodyPr/>
        <a:lstStyle/>
        <a:p>
          <a:endParaRPr lang="en-US"/>
        </a:p>
      </dgm:t>
    </dgm:pt>
    <dgm:pt modelId="{7615E479-093C-4CC1-A9B2-DB3DA1CBEEC6}">
      <dgm:prSet/>
      <dgm:spPr/>
      <dgm:t>
        <a:bodyPr/>
        <a:lstStyle/>
        <a:p>
          <a:r>
            <a:rPr lang="en-US" dirty="0" smtClean="0"/>
            <a:t>Research</a:t>
          </a:r>
          <a:endParaRPr lang="en-US" dirty="0"/>
        </a:p>
      </dgm:t>
    </dgm:pt>
    <dgm:pt modelId="{4E0D15C1-E23F-4DA2-A2E4-A86D122C5105}" type="parTrans" cxnId="{4134EB66-41D4-4627-82DD-9E77D68BEDFE}">
      <dgm:prSet/>
      <dgm:spPr/>
      <dgm:t>
        <a:bodyPr/>
        <a:lstStyle/>
        <a:p>
          <a:endParaRPr lang="en-US"/>
        </a:p>
      </dgm:t>
    </dgm:pt>
    <dgm:pt modelId="{3734FE49-09C3-45D9-9DFC-8BC7239FE444}" type="sibTrans" cxnId="{4134EB66-41D4-4627-82DD-9E77D68BEDFE}">
      <dgm:prSet/>
      <dgm:spPr/>
      <dgm:t>
        <a:bodyPr/>
        <a:lstStyle/>
        <a:p>
          <a:endParaRPr lang="en-US"/>
        </a:p>
      </dgm:t>
    </dgm:pt>
    <dgm:pt modelId="{D3784283-A7AB-4CCA-848E-23D03DC483EF}">
      <dgm:prSet/>
      <dgm:spPr/>
      <dgm:t>
        <a:bodyPr/>
        <a:lstStyle/>
        <a:p>
          <a:r>
            <a:rPr lang="en-US" dirty="0" smtClean="0"/>
            <a:t>Outreach and Reporting</a:t>
          </a:r>
          <a:endParaRPr lang="en-US" dirty="0"/>
        </a:p>
      </dgm:t>
    </dgm:pt>
    <dgm:pt modelId="{BAAE56B0-4FAD-4329-8233-57088D898215}" type="parTrans" cxnId="{DC4AA104-A31B-4E5C-AF5E-AC39258717B4}">
      <dgm:prSet/>
      <dgm:spPr/>
      <dgm:t>
        <a:bodyPr/>
        <a:lstStyle/>
        <a:p>
          <a:endParaRPr lang="en-US"/>
        </a:p>
      </dgm:t>
    </dgm:pt>
    <dgm:pt modelId="{02B4DB9D-604D-4B61-90B5-3606CC3923A5}" type="sibTrans" cxnId="{DC4AA104-A31B-4E5C-AF5E-AC39258717B4}">
      <dgm:prSet/>
      <dgm:spPr/>
      <dgm:t>
        <a:bodyPr/>
        <a:lstStyle/>
        <a:p>
          <a:endParaRPr lang="en-US"/>
        </a:p>
      </dgm:t>
    </dgm:pt>
    <dgm:pt modelId="{F750E623-92EC-454A-BD09-7ADE1362F8EC}" type="pres">
      <dgm:prSet presAssocID="{067BF905-6C18-4709-B30C-D74DC741657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38C2C8B-BF4A-44D1-8E00-07FB78874139}" type="pres">
      <dgm:prSet presAssocID="{F1423F16-2E9C-433B-BA9B-AD44339BF0E3}" presName="centerShape" presStyleLbl="node0" presStyleIdx="0" presStyleCnt="1"/>
      <dgm:spPr/>
      <dgm:t>
        <a:bodyPr/>
        <a:lstStyle/>
        <a:p>
          <a:endParaRPr lang="en-US"/>
        </a:p>
      </dgm:t>
    </dgm:pt>
    <dgm:pt modelId="{44B53523-A0EC-40B1-AA6E-6D2B6306A77D}" type="pres">
      <dgm:prSet presAssocID="{3265E0BF-2C8D-481C-B77E-F403F4D4AC0B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539D29-9E27-4AB7-8F9C-49C3C70360BB}" type="pres">
      <dgm:prSet presAssocID="{3265E0BF-2C8D-481C-B77E-F403F4D4AC0B}" presName="dummy" presStyleCnt="0"/>
      <dgm:spPr/>
    </dgm:pt>
    <dgm:pt modelId="{85BF0C94-E480-485A-9F55-37C324E8EB9E}" type="pres">
      <dgm:prSet presAssocID="{02A123C7-7B75-449A-B3BA-494CB2A914FD}" presName="sibTrans" presStyleLbl="sibTrans2D1" presStyleIdx="0" presStyleCnt="6"/>
      <dgm:spPr/>
      <dgm:t>
        <a:bodyPr/>
        <a:lstStyle/>
        <a:p>
          <a:endParaRPr lang="en-US"/>
        </a:p>
      </dgm:t>
    </dgm:pt>
    <dgm:pt modelId="{139FB151-18FE-43A0-9943-5715ABE033BB}" type="pres">
      <dgm:prSet presAssocID="{7615E479-093C-4CC1-A9B2-DB3DA1CBEEC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2E90B5-A75A-433F-9208-EB0DE4CD0EF1}" type="pres">
      <dgm:prSet presAssocID="{7615E479-093C-4CC1-A9B2-DB3DA1CBEEC6}" presName="dummy" presStyleCnt="0"/>
      <dgm:spPr/>
    </dgm:pt>
    <dgm:pt modelId="{3E59676D-66DB-4816-B500-2A4A22AFF527}" type="pres">
      <dgm:prSet presAssocID="{3734FE49-09C3-45D9-9DFC-8BC7239FE444}" presName="sibTrans" presStyleLbl="sibTrans2D1" presStyleIdx="1" presStyleCnt="6"/>
      <dgm:spPr/>
      <dgm:t>
        <a:bodyPr/>
        <a:lstStyle/>
        <a:p>
          <a:endParaRPr lang="en-US"/>
        </a:p>
      </dgm:t>
    </dgm:pt>
    <dgm:pt modelId="{F3B1EB66-F740-4108-A7B4-6928261AD248}" type="pres">
      <dgm:prSet presAssocID="{D3784283-A7AB-4CCA-848E-23D03DC483EF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92DFD5-9E58-4226-AFC2-F705F1698374}" type="pres">
      <dgm:prSet presAssocID="{D3784283-A7AB-4CCA-848E-23D03DC483EF}" presName="dummy" presStyleCnt="0"/>
      <dgm:spPr/>
    </dgm:pt>
    <dgm:pt modelId="{9C0CD181-DA72-49AE-AE6B-6BFAB75BD0DD}" type="pres">
      <dgm:prSet presAssocID="{02B4DB9D-604D-4B61-90B5-3606CC3923A5}" presName="sibTrans" presStyleLbl="sibTrans2D1" presStyleIdx="2" presStyleCnt="6"/>
      <dgm:spPr/>
      <dgm:t>
        <a:bodyPr/>
        <a:lstStyle/>
        <a:p>
          <a:endParaRPr lang="en-US"/>
        </a:p>
      </dgm:t>
    </dgm:pt>
    <dgm:pt modelId="{B2D4C407-72CB-4E3B-9887-1407C2441B27}" type="pres">
      <dgm:prSet presAssocID="{36C5511D-E0D2-43CB-B53A-5741FF8B22CA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EB52A5-799D-47E8-AC2E-4D0FCB66954C}" type="pres">
      <dgm:prSet presAssocID="{36C5511D-E0D2-43CB-B53A-5741FF8B22CA}" presName="dummy" presStyleCnt="0"/>
      <dgm:spPr/>
    </dgm:pt>
    <dgm:pt modelId="{358F3F2B-64D8-4B26-929C-077A1B2FA088}" type="pres">
      <dgm:prSet presAssocID="{33DD7135-D6CB-4C40-8CA0-5900BF0A717A}" presName="sibTrans" presStyleLbl="sibTrans2D1" presStyleIdx="3" presStyleCnt="6"/>
      <dgm:spPr/>
      <dgm:t>
        <a:bodyPr/>
        <a:lstStyle/>
        <a:p>
          <a:endParaRPr lang="en-US"/>
        </a:p>
      </dgm:t>
    </dgm:pt>
    <dgm:pt modelId="{40A3EA4A-356D-416B-AEB2-6ABDA4127047}" type="pres">
      <dgm:prSet presAssocID="{D00B3D9C-72BF-4455-B8B0-CF5B27D0C1B4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E9232D-41AD-4C7C-AFB6-858147187EDC}" type="pres">
      <dgm:prSet presAssocID="{D00B3D9C-72BF-4455-B8B0-CF5B27D0C1B4}" presName="dummy" presStyleCnt="0"/>
      <dgm:spPr/>
    </dgm:pt>
    <dgm:pt modelId="{F5521DCE-6667-4B72-BC0B-D32AFE683208}" type="pres">
      <dgm:prSet presAssocID="{ACE200C3-3443-4ED9-9A30-946180BA2206}" presName="sibTrans" presStyleLbl="sibTrans2D1" presStyleIdx="4" presStyleCnt="6"/>
      <dgm:spPr/>
      <dgm:t>
        <a:bodyPr/>
        <a:lstStyle/>
        <a:p>
          <a:endParaRPr lang="en-US"/>
        </a:p>
      </dgm:t>
    </dgm:pt>
    <dgm:pt modelId="{054C9812-61EF-46B9-B2D2-5903D406DB6D}" type="pres">
      <dgm:prSet presAssocID="{4E92D883-8100-4E62-9C1C-EFEF2130DFF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07DACA-92F4-4C60-B22A-97D4AEAD4866}" type="pres">
      <dgm:prSet presAssocID="{4E92D883-8100-4E62-9C1C-EFEF2130DFF2}" presName="dummy" presStyleCnt="0"/>
      <dgm:spPr/>
    </dgm:pt>
    <dgm:pt modelId="{B2AE0EEB-CCEC-45D8-9DC5-0D5BBFEA6469}" type="pres">
      <dgm:prSet presAssocID="{1AE2E96E-ABB5-43B5-AAEB-EB36AC01CA68}" presName="sibTrans" presStyleLbl="sibTrans2D1" presStyleIdx="5" presStyleCnt="6"/>
      <dgm:spPr/>
      <dgm:t>
        <a:bodyPr/>
        <a:lstStyle/>
        <a:p>
          <a:endParaRPr lang="en-US"/>
        </a:p>
      </dgm:t>
    </dgm:pt>
  </dgm:ptLst>
  <dgm:cxnLst>
    <dgm:cxn modelId="{56D1934B-73FF-4FEA-BB26-58F3F8AE8198}" srcId="{F1423F16-2E9C-433B-BA9B-AD44339BF0E3}" destId="{3265E0BF-2C8D-481C-B77E-F403F4D4AC0B}" srcOrd="0" destOrd="0" parTransId="{4BBFCD98-192A-46FB-B93F-52EB758B6274}" sibTransId="{02A123C7-7B75-449A-B3BA-494CB2A914FD}"/>
    <dgm:cxn modelId="{4134EB66-41D4-4627-82DD-9E77D68BEDFE}" srcId="{F1423F16-2E9C-433B-BA9B-AD44339BF0E3}" destId="{7615E479-093C-4CC1-A9B2-DB3DA1CBEEC6}" srcOrd="1" destOrd="0" parTransId="{4E0D15C1-E23F-4DA2-A2E4-A86D122C5105}" sibTransId="{3734FE49-09C3-45D9-9DFC-8BC7239FE444}"/>
    <dgm:cxn modelId="{6A2DDDD4-99D4-4326-8721-4E59B43D9A44}" type="presOf" srcId="{02B4DB9D-604D-4B61-90B5-3606CC3923A5}" destId="{9C0CD181-DA72-49AE-AE6B-6BFAB75BD0DD}" srcOrd="0" destOrd="0" presId="urn:microsoft.com/office/officeart/2005/8/layout/radial6"/>
    <dgm:cxn modelId="{7D7FE640-AF51-417D-A17E-8655CE9C9F29}" type="presOf" srcId="{3734FE49-09C3-45D9-9DFC-8BC7239FE444}" destId="{3E59676D-66DB-4816-B500-2A4A22AFF527}" srcOrd="0" destOrd="0" presId="urn:microsoft.com/office/officeart/2005/8/layout/radial6"/>
    <dgm:cxn modelId="{B86BC6B0-C20C-4858-84B9-56431E0E50F4}" srcId="{067BF905-6C18-4709-B30C-D74DC741657C}" destId="{F1423F16-2E9C-433B-BA9B-AD44339BF0E3}" srcOrd="0" destOrd="0" parTransId="{142DEB65-A339-4CCB-9FD6-B0B7C5D7E568}" sibTransId="{02FCD81C-EDCE-44E9-B7A7-91373ED9DB15}"/>
    <dgm:cxn modelId="{C3CC779B-63AC-42D2-90A7-E9485EEAE6D6}" type="presOf" srcId="{F1423F16-2E9C-433B-BA9B-AD44339BF0E3}" destId="{C38C2C8B-BF4A-44D1-8E00-07FB78874139}" srcOrd="0" destOrd="0" presId="urn:microsoft.com/office/officeart/2005/8/layout/radial6"/>
    <dgm:cxn modelId="{2B2D392E-9E4D-482F-8042-FE01331FB705}" type="presOf" srcId="{D3784283-A7AB-4CCA-848E-23D03DC483EF}" destId="{F3B1EB66-F740-4108-A7B4-6928261AD248}" srcOrd="0" destOrd="0" presId="urn:microsoft.com/office/officeart/2005/8/layout/radial6"/>
    <dgm:cxn modelId="{ED45B7AB-684F-4167-AB44-B2A093F1C2C6}" type="presOf" srcId="{4E92D883-8100-4E62-9C1C-EFEF2130DFF2}" destId="{054C9812-61EF-46B9-B2D2-5903D406DB6D}" srcOrd="0" destOrd="0" presId="urn:microsoft.com/office/officeart/2005/8/layout/radial6"/>
    <dgm:cxn modelId="{388A9856-0F4E-4C71-A06B-F6D2CB1B5092}" srcId="{F1423F16-2E9C-433B-BA9B-AD44339BF0E3}" destId="{36C5511D-E0D2-43CB-B53A-5741FF8B22CA}" srcOrd="3" destOrd="0" parTransId="{7F08FCE6-92AE-4A3E-AF2F-671094B0D8F2}" sibTransId="{33DD7135-D6CB-4C40-8CA0-5900BF0A717A}"/>
    <dgm:cxn modelId="{53C90000-7901-4201-A096-5D5DF3F83A47}" srcId="{F1423F16-2E9C-433B-BA9B-AD44339BF0E3}" destId="{D00B3D9C-72BF-4455-B8B0-CF5B27D0C1B4}" srcOrd="4" destOrd="0" parTransId="{54745660-8802-4A20-BD4C-B03BB6193EA8}" sibTransId="{ACE200C3-3443-4ED9-9A30-946180BA2206}"/>
    <dgm:cxn modelId="{46228D03-B14A-4014-814E-77A2472EBE01}" type="presOf" srcId="{ACE200C3-3443-4ED9-9A30-946180BA2206}" destId="{F5521DCE-6667-4B72-BC0B-D32AFE683208}" srcOrd="0" destOrd="0" presId="urn:microsoft.com/office/officeart/2005/8/layout/radial6"/>
    <dgm:cxn modelId="{195CBC98-33E3-4DF3-963E-7E29BA041B5E}" type="presOf" srcId="{1AE2E96E-ABB5-43B5-AAEB-EB36AC01CA68}" destId="{B2AE0EEB-CCEC-45D8-9DC5-0D5BBFEA6469}" srcOrd="0" destOrd="0" presId="urn:microsoft.com/office/officeart/2005/8/layout/radial6"/>
    <dgm:cxn modelId="{DC4AA104-A31B-4E5C-AF5E-AC39258717B4}" srcId="{F1423F16-2E9C-433B-BA9B-AD44339BF0E3}" destId="{D3784283-A7AB-4CCA-848E-23D03DC483EF}" srcOrd="2" destOrd="0" parTransId="{BAAE56B0-4FAD-4329-8233-57088D898215}" sibTransId="{02B4DB9D-604D-4B61-90B5-3606CC3923A5}"/>
    <dgm:cxn modelId="{C0F990B3-5E4D-42BC-9A8C-1615140E5814}" type="presOf" srcId="{D00B3D9C-72BF-4455-B8B0-CF5B27D0C1B4}" destId="{40A3EA4A-356D-416B-AEB2-6ABDA4127047}" srcOrd="0" destOrd="0" presId="urn:microsoft.com/office/officeart/2005/8/layout/radial6"/>
    <dgm:cxn modelId="{2EBD08F3-8872-4447-AC8F-430DAE54421B}" type="presOf" srcId="{3265E0BF-2C8D-481C-B77E-F403F4D4AC0B}" destId="{44B53523-A0EC-40B1-AA6E-6D2B6306A77D}" srcOrd="0" destOrd="0" presId="urn:microsoft.com/office/officeart/2005/8/layout/radial6"/>
    <dgm:cxn modelId="{B49FF5F7-CAC1-448F-9748-8814F58DBC62}" type="presOf" srcId="{36C5511D-E0D2-43CB-B53A-5741FF8B22CA}" destId="{B2D4C407-72CB-4E3B-9887-1407C2441B27}" srcOrd="0" destOrd="0" presId="urn:microsoft.com/office/officeart/2005/8/layout/radial6"/>
    <dgm:cxn modelId="{75C7EEC3-1CF6-42AF-8266-DD59046887EC}" type="presOf" srcId="{7615E479-093C-4CC1-A9B2-DB3DA1CBEEC6}" destId="{139FB151-18FE-43A0-9943-5715ABE033BB}" srcOrd="0" destOrd="0" presId="urn:microsoft.com/office/officeart/2005/8/layout/radial6"/>
    <dgm:cxn modelId="{2F40D9E0-BACF-49C2-A505-1D8FD12C4DBE}" type="presOf" srcId="{33DD7135-D6CB-4C40-8CA0-5900BF0A717A}" destId="{358F3F2B-64D8-4B26-929C-077A1B2FA088}" srcOrd="0" destOrd="0" presId="urn:microsoft.com/office/officeart/2005/8/layout/radial6"/>
    <dgm:cxn modelId="{5CA9BB2F-CF30-4B5B-942B-F6BC638DF01C}" type="presOf" srcId="{02A123C7-7B75-449A-B3BA-494CB2A914FD}" destId="{85BF0C94-E480-485A-9F55-37C324E8EB9E}" srcOrd="0" destOrd="0" presId="urn:microsoft.com/office/officeart/2005/8/layout/radial6"/>
    <dgm:cxn modelId="{9FE16282-F294-4254-B131-E98E192A61AB}" type="presOf" srcId="{067BF905-6C18-4709-B30C-D74DC741657C}" destId="{F750E623-92EC-454A-BD09-7ADE1362F8EC}" srcOrd="0" destOrd="0" presId="urn:microsoft.com/office/officeart/2005/8/layout/radial6"/>
    <dgm:cxn modelId="{E96E96D4-29CD-431D-B2AF-45BDEB6E174E}" srcId="{F1423F16-2E9C-433B-BA9B-AD44339BF0E3}" destId="{4E92D883-8100-4E62-9C1C-EFEF2130DFF2}" srcOrd="5" destOrd="0" parTransId="{6D472AC4-C269-46A8-8390-3088516B1883}" sibTransId="{1AE2E96E-ABB5-43B5-AAEB-EB36AC01CA68}"/>
    <dgm:cxn modelId="{EB8E172F-5F2D-4D16-B9E4-1D1AA3661F31}" type="presParOf" srcId="{F750E623-92EC-454A-BD09-7ADE1362F8EC}" destId="{C38C2C8B-BF4A-44D1-8E00-07FB78874139}" srcOrd="0" destOrd="0" presId="urn:microsoft.com/office/officeart/2005/8/layout/radial6"/>
    <dgm:cxn modelId="{42AEA770-A83C-4593-802A-079F91209FDB}" type="presParOf" srcId="{F750E623-92EC-454A-BD09-7ADE1362F8EC}" destId="{44B53523-A0EC-40B1-AA6E-6D2B6306A77D}" srcOrd="1" destOrd="0" presId="urn:microsoft.com/office/officeart/2005/8/layout/radial6"/>
    <dgm:cxn modelId="{AAAF8385-8F09-4528-96F3-392B2A66D712}" type="presParOf" srcId="{F750E623-92EC-454A-BD09-7ADE1362F8EC}" destId="{7F539D29-9E27-4AB7-8F9C-49C3C70360BB}" srcOrd="2" destOrd="0" presId="urn:microsoft.com/office/officeart/2005/8/layout/radial6"/>
    <dgm:cxn modelId="{B42AA119-F8AD-46D3-A870-11B0EDAF0643}" type="presParOf" srcId="{F750E623-92EC-454A-BD09-7ADE1362F8EC}" destId="{85BF0C94-E480-485A-9F55-37C324E8EB9E}" srcOrd="3" destOrd="0" presId="urn:microsoft.com/office/officeart/2005/8/layout/radial6"/>
    <dgm:cxn modelId="{14D22509-1C9A-40BF-941A-12F2EF3643B6}" type="presParOf" srcId="{F750E623-92EC-454A-BD09-7ADE1362F8EC}" destId="{139FB151-18FE-43A0-9943-5715ABE033BB}" srcOrd="4" destOrd="0" presId="urn:microsoft.com/office/officeart/2005/8/layout/radial6"/>
    <dgm:cxn modelId="{684E78BC-E732-435F-B274-C09BFEA19955}" type="presParOf" srcId="{F750E623-92EC-454A-BD09-7ADE1362F8EC}" destId="{8C2E90B5-A75A-433F-9208-EB0DE4CD0EF1}" srcOrd="5" destOrd="0" presId="urn:microsoft.com/office/officeart/2005/8/layout/radial6"/>
    <dgm:cxn modelId="{52E265B1-AD36-466A-8086-A76ADB780150}" type="presParOf" srcId="{F750E623-92EC-454A-BD09-7ADE1362F8EC}" destId="{3E59676D-66DB-4816-B500-2A4A22AFF527}" srcOrd="6" destOrd="0" presId="urn:microsoft.com/office/officeart/2005/8/layout/radial6"/>
    <dgm:cxn modelId="{0C487C60-52A6-47D9-BA59-0BB8ACB2FE45}" type="presParOf" srcId="{F750E623-92EC-454A-BD09-7ADE1362F8EC}" destId="{F3B1EB66-F740-4108-A7B4-6928261AD248}" srcOrd="7" destOrd="0" presId="urn:microsoft.com/office/officeart/2005/8/layout/radial6"/>
    <dgm:cxn modelId="{03AFD684-A56B-43E9-9A3C-58595DECD39A}" type="presParOf" srcId="{F750E623-92EC-454A-BD09-7ADE1362F8EC}" destId="{2C92DFD5-9E58-4226-AFC2-F705F1698374}" srcOrd="8" destOrd="0" presId="urn:microsoft.com/office/officeart/2005/8/layout/radial6"/>
    <dgm:cxn modelId="{29CAAF5A-1C2F-41C9-87AE-880188CB3CC6}" type="presParOf" srcId="{F750E623-92EC-454A-BD09-7ADE1362F8EC}" destId="{9C0CD181-DA72-49AE-AE6B-6BFAB75BD0DD}" srcOrd="9" destOrd="0" presId="urn:microsoft.com/office/officeart/2005/8/layout/radial6"/>
    <dgm:cxn modelId="{6C5C33DE-57E8-4E13-BD01-CD80F9DA12C7}" type="presParOf" srcId="{F750E623-92EC-454A-BD09-7ADE1362F8EC}" destId="{B2D4C407-72CB-4E3B-9887-1407C2441B27}" srcOrd="10" destOrd="0" presId="urn:microsoft.com/office/officeart/2005/8/layout/radial6"/>
    <dgm:cxn modelId="{75DDD925-E5A3-483A-87E1-2C5D3AF519AB}" type="presParOf" srcId="{F750E623-92EC-454A-BD09-7ADE1362F8EC}" destId="{42EB52A5-799D-47E8-AC2E-4D0FCB66954C}" srcOrd="11" destOrd="0" presId="urn:microsoft.com/office/officeart/2005/8/layout/radial6"/>
    <dgm:cxn modelId="{EDB0EBA4-FC8D-4F22-BC3B-0CEF0623053C}" type="presParOf" srcId="{F750E623-92EC-454A-BD09-7ADE1362F8EC}" destId="{358F3F2B-64D8-4B26-929C-077A1B2FA088}" srcOrd="12" destOrd="0" presId="urn:microsoft.com/office/officeart/2005/8/layout/radial6"/>
    <dgm:cxn modelId="{E1ADCE98-39BD-46FC-83F5-4B16D3FD1119}" type="presParOf" srcId="{F750E623-92EC-454A-BD09-7ADE1362F8EC}" destId="{40A3EA4A-356D-416B-AEB2-6ABDA4127047}" srcOrd="13" destOrd="0" presId="urn:microsoft.com/office/officeart/2005/8/layout/radial6"/>
    <dgm:cxn modelId="{3F67E7FC-6D16-4828-8C7B-A3720B3F7B4A}" type="presParOf" srcId="{F750E623-92EC-454A-BD09-7ADE1362F8EC}" destId="{B2E9232D-41AD-4C7C-AFB6-858147187EDC}" srcOrd="14" destOrd="0" presId="urn:microsoft.com/office/officeart/2005/8/layout/radial6"/>
    <dgm:cxn modelId="{8EE95302-FD47-4059-A206-8DBC5B40EF08}" type="presParOf" srcId="{F750E623-92EC-454A-BD09-7ADE1362F8EC}" destId="{F5521DCE-6667-4B72-BC0B-D32AFE683208}" srcOrd="15" destOrd="0" presId="urn:microsoft.com/office/officeart/2005/8/layout/radial6"/>
    <dgm:cxn modelId="{26D31266-75BA-48D8-BD9C-74953A2E24D2}" type="presParOf" srcId="{F750E623-92EC-454A-BD09-7ADE1362F8EC}" destId="{054C9812-61EF-46B9-B2D2-5903D406DB6D}" srcOrd="16" destOrd="0" presId="urn:microsoft.com/office/officeart/2005/8/layout/radial6"/>
    <dgm:cxn modelId="{DC4DFDF2-64FC-47AA-BD22-0B77781F6258}" type="presParOf" srcId="{F750E623-92EC-454A-BD09-7ADE1362F8EC}" destId="{C407DACA-92F4-4C60-B22A-97D4AEAD4866}" srcOrd="17" destOrd="0" presId="urn:microsoft.com/office/officeart/2005/8/layout/radial6"/>
    <dgm:cxn modelId="{D67D680E-1CAB-4BA5-A980-378171D41301}" type="presParOf" srcId="{F750E623-92EC-454A-BD09-7ADE1362F8EC}" destId="{B2AE0EEB-CCEC-45D8-9DC5-0D5BBFEA6469}" srcOrd="18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398D187-CCF7-4F5D-9D51-DF1D7C65230A}" type="doc">
      <dgm:prSet loTypeId="urn:microsoft.com/office/officeart/2005/8/layout/funnel1" loCatId="process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6EF95F8E-5582-46C2-996B-FF0A74356B6F}">
      <dgm:prSet phldrT="[Text]"/>
      <dgm:spPr/>
      <dgm:t>
        <a:bodyPr/>
        <a:lstStyle/>
        <a:p>
          <a:r>
            <a:rPr lang="en-US" dirty="0" smtClean="0"/>
            <a:t>Agency reports</a:t>
          </a:r>
          <a:endParaRPr lang="en-US" dirty="0"/>
        </a:p>
      </dgm:t>
    </dgm:pt>
    <dgm:pt modelId="{CE7DD5F2-5C70-4F33-937D-45F3CE319243}" type="parTrans" cxnId="{7F0B326F-98DB-479E-A7B4-5A2AAB3C2D37}">
      <dgm:prSet/>
      <dgm:spPr/>
      <dgm:t>
        <a:bodyPr/>
        <a:lstStyle/>
        <a:p>
          <a:endParaRPr lang="en-US"/>
        </a:p>
      </dgm:t>
    </dgm:pt>
    <dgm:pt modelId="{CA881048-7556-4BCE-9DE0-19F48C4A837D}" type="sibTrans" cxnId="{7F0B326F-98DB-479E-A7B4-5A2AAB3C2D37}">
      <dgm:prSet/>
      <dgm:spPr/>
      <dgm:t>
        <a:bodyPr/>
        <a:lstStyle/>
        <a:p>
          <a:endParaRPr lang="en-US"/>
        </a:p>
      </dgm:t>
    </dgm:pt>
    <dgm:pt modelId="{47E835EA-43EE-469B-BE47-AE12BB9D586B}">
      <dgm:prSet phldrT="[Text]"/>
      <dgm:spPr/>
      <dgm:t>
        <a:bodyPr/>
        <a:lstStyle/>
        <a:p>
          <a:r>
            <a:rPr lang="en-US" dirty="0" smtClean="0"/>
            <a:t>Public &amp; CSLAP reports</a:t>
          </a:r>
          <a:endParaRPr lang="en-US" dirty="0"/>
        </a:p>
      </dgm:t>
    </dgm:pt>
    <dgm:pt modelId="{2F9D4D7A-DCA1-4FD1-88A6-6BDF45F996F1}" type="parTrans" cxnId="{44B28413-6933-426F-B185-AEFF6FB5F72D}">
      <dgm:prSet/>
      <dgm:spPr/>
      <dgm:t>
        <a:bodyPr/>
        <a:lstStyle/>
        <a:p>
          <a:endParaRPr lang="en-US"/>
        </a:p>
      </dgm:t>
    </dgm:pt>
    <dgm:pt modelId="{F5F4CE86-AA9B-4F81-A854-C4AC14D9E761}" type="sibTrans" cxnId="{44B28413-6933-426F-B185-AEFF6FB5F72D}">
      <dgm:prSet/>
      <dgm:spPr/>
      <dgm:t>
        <a:bodyPr/>
        <a:lstStyle/>
        <a:p>
          <a:endParaRPr lang="en-US"/>
        </a:p>
      </dgm:t>
    </dgm:pt>
    <dgm:pt modelId="{23C7C345-AD53-442A-961F-FEA2E7CE703E}">
      <dgm:prSet phldrT="[Text]"/>
      <dgm:spPr/>
      <dgm:t>
        <a:bodyPr/>
        <a:lstStyle/>
        <a:p>
          <a:r>
            <a:rPr lang="en-US" dirty="0" smtClean="0"/>
            <a:t>Lab reports</a:t>
          </a:r>
          <a:endParaRPr lang="en-US" dirty="0"/>
        </a:p>
      </dgm:t>
    </dgm:pt>
    <dgm:pt modelId="{54625650-8276-4463-8ACF-992E9037FEF7}" type="parTrans" cxnId="{5350E630-662B-4D09-84A3-001F8309BD85}">
      <dgm:prSet/>
      <dgm:spPr/>
      <dgm:t>
        <a:bodyPr/>
        <a:lstStyle/>
        <a:p>
          <a:endParaRPr lang="en-US"/>
        </a:p>
      </dgm:t>
    </dgm:pt>
    <dgm:pt modelId="{4CBB2355-E0EF-4D63-9E63-30D4B4FF53BE}" type="sibTrans" cxnId="{5350E630-662B-4D09-84A3-001F8309BD85}">
      <dgm:prSet/>
      <dgm:spPr/>
      <dgm:t>
        <a:bodyPr/>
        <a:lstStyle/>
        <a:p>
          <a:endParaRPr lang="en-US"/>
        </a:p>
      </dgm:t>
    </dgm:pt>
    <dgm:pt modelId="{D6458017-BF80-475B-98D6-E7C2600A7BCA}">
      <dgm:prSet phldrT="[Text]"/>
      <dgm:spPr/>
      <dgm:t>
        <a:bodyPr/>
        <a:lstStyle/>
        <a:p>
          <a:r>
            <a:rPr lang="en-US" dirty="0" smtClean="0"/>
            <a:t>Interpret and </a:t>
          </a:r>
        </a:p>
        <a:p>
          <a:r>
            <a:rPr lang="en-US" dirty="0" smtClean="0"/>
            <a:t>communicate results</a:t>
          </a:r>
          <a:endParaRPr lang="en-US" dirty="0"/>
        </a:p>
      </dgm:t>
    </dgm:pt>
    <dgm:pt modelId="{F7E4FB18-82E3-49BC-9C78-8146EA27171B}" type="parTrans" cxnId="{CCB268C6-ADA4-4BC7-A840-9FEF0DB4A8EB}">
      <dgm:prSet/>
      <dgm:spPr/>
      <dgm:t>
        <a:bodyPr/>
        <a:lstStyle/>
        <a:p>
          <a:endParaRPr lang="en-US"/>
        </a:p>
      </dgm:t>
    </dgm:pt>
    <dgm:pt modelId="{FA8EE8E0-2A76-49B1-A7E6-77BB6536911A}" type="sibTrans" cxnId="{CCB268C6-ADA4-4BC7-A840-9FEF0DB4A8EB}">
      <dgm:prSet/>
      <dgm:spPr/>
      <dgm:t>
        <a:bodyPr/>
        <a:lstStyle/>
        <a:p>
          <a:endParaRPr lang="en-US"/>
        </a:p>
      </dgm:t>
    </dgm:pt>
    <dgm:pt modelId="{CD09AF74-4C19-48E2-A6AE-2FF7FEADC0FD}" type="pres">
      <dgm:prSet presAssocID="{4398D187-CCF7-4F5D-9D51-DF1D7C65230A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E203AB2-5220-48DF-9A71-42168654815A}" type="pres">
      <dgm:prSet presAssocID="{4398D187-CCF7-4F5D-9D51-DF1D7C65230A}" presName="ellipse" presStyleLbl="trBgShp" presStyleIdx="0" presStyleCnt="1" custScaleX="113719"/>
      <dgm:spPr>
        <a:solidFill>
          <a:schemeClr val="accent6">
            <a:lumMod val="20000"/>
            <a:lumOff val="80000"/>
            <a:alpha val="40000"/>
          </a:schemeClr>
        </a:solidFill>
      </dgm:spPr>
    </dgm:pt>
    <dgm:pt modelId="{4BF0BF34-A5EC-4670-B195-4364284DC38F}" type="pres">
      <dgm:prSet presAssocID="{4398D187-CCF7-4F5D-9D51-DF1D7C65230A}" presName="arrow1" presStyleLbl="fgShp" presStyleIdx="0" presStyleCnt="1" custLinFactNeighborX="1615" custLinFactNeighborY="508"/>
      <dgm:spPr>
        <a:solidFill>
          <a:schemeClr val="accent6">
            <a:lumMod val="75000"/>
          </a:schemeClr>
        </a:solidFill>
        <a:ln>
          <a:solidFill>
            <a:schemeClr val="accent6">
              <a:lumMod val="75000"/>
            </a:schemeClr>
          </a:solidFill>
        </a:ln>
      </dgm:spPr>
    </dgm:pt>
    <dgm:pt modelId="{D45F1EF7-4A68-457F-84B4-5BF566D9D41C}" type="pres">
      <dgm:prSet presAssocID="{4398D187-CCF7-4F5D-9D51-DF1D7C65230A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AC536E-D301-4405-A01D-D50D60258430}" type="pres">
      <dgm:prSet presAssocID="{47E835EA-43EE-469B-BE47-AE12BB9D586B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99F29E-313E-46EC-8C73-FF2AEB91C595}" type="pres">
      <dgm:prSet presAssocID="{23C7C345-AD53-442A-961F-FEA2E7CE703E}" presName="item2" presStyleLbl="node1" presStyleIdx="1" presStyleCnt="3" custLinFactNeighborX="-13140" custLinFactNeighborY="-187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AE6337-A2BE-4785-856A-FD12466EB5C1}" type="pres">
      <dgm:prSet presAssocID="{D6458017-BF80-475B-98D6-E7C2600A7BCA}" presName="item3" presStyleLbl="node1" presStyleIdx="2" presStyleCnt="3" custLinFactNeighborX="1027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C78DA0-48CE-4EF9-85D2-715849275F26}" type="pres">
      <dgm:prSet presAssocID="{4398D187-CCF7-4F5D-9D51-DF1D7C65230A}" presName="funnel" presStyleLbl="trAlignAcc1" presStyleIdx="0" presStyleCnt="1" custScaleX="141323" custScaleY="102262"/>
      <dgm:spPr>
        <a:ln w="19050">
          <a:solidFill>
            <a:schemeClr val="accent6">
              <a:lumMod val="50000"/>
            </a:schemeClr>
          </a:solidFill>
        </a:ln>
      </dgm:spPr>
    </dgm:pt>
  </dgm:ptLst>
  <dgm:cxnLst>
    <dgm:cxn modelId="{F35EC36D-5FB4-4D4E-9ED5-9730FB9A3EDE}" type="presOf" srcId="{6EF95F8E-5582-46C2-996B-FF0A74356B6F}" destId="{1CAE6337-A2BE-4785-856A-FD12466EB5C1}" srcOrd="0" destOrd="0" presId="urn:microsoft.com/office/officeart/2005/8/layout/funnel1"/>
    <dgm:cxn modelId="{5A681B36-8A3A-492D-ACF7-D68128887C95}" type="presOf" srcId="{4398D187-CCF7-4F5D-9D51-DF1D7C65230A}" destId="{CD09AF74-4C19-48E2-A6AE-2FF7FEADC0FD}" srcOrd="0" destOrd="0" presId="urn:microsoft.com/office/officeart/2005/8/layout/funnel1"/>
    <dgm:cxn modelId="{39230B1D-FDEB-44C4-AF77-C0CAF7D35088}" type="presOf" srcId="{23C7C345-AD53-442A-961F-FEA2E7CE703E}" destId="{4FAC536E-D301-4405-A01D-D50D60258430}" srcOrd="0" destOrd="0" presId="urn:microsoft.com/office/officeart/2005/8/layout/funnel1"/>
    <dgm:cxn modelId="{CCB268C6-ADA4-4BC7-A840-9FEF0DB4A8EB}" srcId="{4398D187-CCF7-4F5D-9D51-DF1D7C65230A}" destId="{D6458017-BF80-475B-98D6-E7C2600A7BCA}" srcOrd="3" destOrd="0" parTransId="{F7E4FB18-82E3-49BC-9C78-8146EA27171B}" sibTransId="{FA8EE8E0-2A76-49B1-A7E6-77BB6536911A}"/>
    <dgm:cxn modelId="{07E1D942-9932-473F-8A08-BA9324673E6C}" type="presOf" srcId="{47E835EA-43EE-469B-BE47-AE12BB9D586B}" destId="{E599F29E-313E-46EC-8C73-FF2AEB91C595}" srcOrd="0" destOrd="0" presId="urn:microsoft.com/office/officeart/2005/8/layout/funnel1"/>
    <dgm:cxn modelId="{69AE773B-1A76-42F4-B3D3-FA452C443F31}" type="presOf" srcId="{D6458017-BF80-475B-98D6-E7C2600A7BCA}" destId="{D45F1EF7-4A68-457F-84B4-5BF566D9D41C}" srcOrd="0" destOrd="0" presId="urn:microsoft.com/office/officeart/2005/8/layout/funnel1"/>
    <dgm:cxn modelId="{44B28413-6933-426F-B185-AEFF6FB5F72D}" srcId="{4398D187-CCF7-4F5D-9D51-DF1D7C65230A}" destId="{47E835EA-43EE-469B-BE47-AE12BB9D586B}" srcOrd="1" destOrd="0" parTransId="{2F9D4D7A-DCA1-4FD1-88A6-6BDF45F996F1}" sibTransId="{F5F4CE86-AA9B-4F81-A854-C4AC14D9E761}"/>
    <dgm:cxn modelId="{7F0B326F-98DB-479E-A7B4-5A2AAB3C2D37}" srcId="{4398D187-CCF7-4F5D-9D51-DF1D7C65230A}" destId="{6EF95F8E-5582-46C2-996B-FF0A74356B6F}" srcOrd="0" destOrd="0" parTransId="{CE7DD5F2-5C70-4F33-937D-45F3CE319243}" sibTransId="{CA881048-7556-4BCE-9DE0-19F48C4A837D}"/>
    <dgm:cxn modelId="{5350E630-662B-4D09-84A3-001F8309BD85}" srcId="{4398D187-CCF7-4F5D-9D51-DF1D7C65230A}" destId="{23C7C345-AD53-442A-961F-FEA2E7CE703E}" srcOrd="2" destOrd="0" parTransId="{54625650-8276-4463-8ACF-992E9037FEF7}" sibTransId="{4CBB2355-E0EF-4D63-9E63-30D4B4FF53BE}"/>
    <dgm:cxn modelId="{273B9D92-910B-41FC-ACBD-D82D5F474D69}" type="presParOf" srcId="{CD09AF74-4C19-48E2-A6AE-2FF7FEADC0FD}" destId="{8E203AB2-5220-48DF-9A71-42168654815A}" srcOrd="0" destOrd="0" presId="urn:microsoft.com/office/officeart/2005/8/layout/funnel1"/>
    <dgm:cxn modelId="{E6F65F23-A41C-4C88-93A4-74495E675503}" type="presParOf" srcId="{CD09AF74-4C19-48E2-A6AE-2FF7FEADC0FD}" destId="{4BF0BF34-A5EC-4670-B195-4364284DC38F}" srcOrd="1" destOrd="0" presId="urn:microsoft.com/office/officeart/2005/8/layout/funnel1"/>
    <dgm:cxn modelId="{CE5ABDA8-2BA0-4A73-A6AA-120DB073AD7B}" type="presParOf" srcId="{CD09AF74-4C19-48E2-A6AE-2FF7FEADC0FD}" destId="{D45F1EF7-4A68-457F-84B4-5BF566D9D41C}" srcOrd="2" destOrd="0" presId="urn:microsoft.com/office/officeart/2005/8/layout/funnel1"/>
    <dgm:cxn modelId="{060DE9BA-9126-421C-A45D-4F5BA674C52C}" type="presParOf" srcId="{CD09AF74-4C19-48E2-A6AE-2FF7FEADC0FD}" destId="{4FAC536E-D301-4405-A01D-D50D60258430}" srcOrd="3" destOrd="0" presId="urn:microsoft.com/office/officeart/2005/8/layout/funnel1"/>
    <dgm:cxn modelId="{1020C4DE-5ED5-45FC-A28E-6DCE87EFA8ED}" type="presParOf" srcId="{CD09AF74-4C19-48E2-A6AE-2FF7FEADC0FD}" destId="{E599F29E-313E-46EC-8C73-FF2AEB91C595}" srcOrd="4" destOrd="0" presId="urn:microsoft.com/office/officeart/2005/8/layout/funnel1"/>
    <dgm:cxn modelId="{35996084-3D7B-4C78-BFBE-1344272D7ABB}" type="presParOf" srcId="{CD09AF74-4C19-48E2-A6AE-2FF7FEADC0FD}" destId="{1CAE6337-A2BE-4785-856A-FD12466EB5C1}" srcOrd="5" destOrd="0" presId="urn:microsoft.com/office/officeart/2005/8/layout/funnel1"/>
    <dgm:cxn modelId="{9EA4ADAC-C4E7-4CDF-B55F-39286781A619}" type="presParOf" srcId="{CD09AF74-4C19-48E2-A6AE-2FF7FEADC0FD}" destId="{17C78DA0-48CE-4EF9-85D2-715849275F26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2AE0EEB-CCEC-45D8-9DC5-0D5BBFEA6469}">
      <dsp:nvSpPr>
        <dsp:cNvPr id="0" name=""/>
        <dsp:cNvSpPr/>
      </dsp:nvSpPr>
      <dsp:spPr>
        <a:xfrm>
          <a:off x="1359981" y="403633"/>
          <a:ext cx="2768392" cy="2768392"/>
        </a:xfrm>
        <a:prstGeom prst="blockArc">
          <a:avLst>
            <a:gd name="adj1" fmla="val 12600000"/>
            <a:gd name="adj2" fmla="val 16200000"/>
            <a:gd name="adj3" fmla="val 451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521DCE-6667-4B72-BC0B-D32AFE683208}">
      <dsp:nvSpPr>
        <dsp:cNvPr id="0" name=""/>
        <dsp:cNvSpPr/>
      </dsp:nvSpPr>
      <dsp:spPr>
        <a:xfrm>
          <a:off x="1359981" y="403633"/>
          <a:ext cx="2768392" cy="2768392"/>
        </a:xfrm>
        <a:prstGeom prst="blockArc">
          <a:avLst>
            <a:gd name="adj1" fmla="val 9000000"/>
            <a:gd name="adj2" fmla="val 12600000"/>
            <a:gd name="adj3" fmla="val 451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8F3F2B-64D8-4B26-929C-077A1B2FA088}">
      <dsp:nvSpPr>
        <dsp:cNvPr id="0" name=""/>
        <dsp:cNvSpPr/>
      </dsp:nvSpPr>
      <dsp:spPr>
        <a:xfrm>
          <a:off x="1359981" y="403633"/>
          <a:ext cx="2768392" cy="2768392"/>
        </a:xfrm>
        <a:prstGeom prst="blockArc">
          <a:avLst>
            <a:gd name="adj1" fmla="val 5400000"/>
            <a:gd name="adj2" fmla="val 9000000"/>
            <a:gd name="adj3" fmla="val 451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0CD181-DA72-49AE-AE6B-6BFAB75BD0DD}">
      <dsp:nvSpPr>
        <dsp:cNvPr id="0" name=""/>
        <dsp:cNvSpPr/>
      </dsp:nvSpPr>
      <dsp:spPr>
        <a:xfrm>
          <a:off x="1359981" y="403633"/>
          <a:ext cx="2768392" cy="2768392"/>
        </a:xfrm>
        <a:prstGeom prst="blockArc">
          <a:avLst>
            <a:gd name="adj1" fmla="val 1800000"/>
            <a:gd name="adj2" fmla="val 5400000"/>
            <a:gd name="adj3" fmla="val 451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59676D-66DB-4816-B500-2A4A22AFF527}">
      <dsp:nvSpPr>
        <dsp:cNvPr id="0" name=""/>
        <dsp:cNvSpPr/>
      </dsp:nvSpPr>
      <dsp:spPr>
        <a:xfrm>
          <a:off x="1359981" y="403633"/>
          <a:ext cx="2768392" cy="2768392"/>
        </a:xfrm>
        <a:prstGeom prst="blockArc">
          <a:avLst>
            <a:gd name="adj1" fmla="val 19800000"/>
            <a:gd name="adj2" fmla="val 1800000"/>
            <a:gd name="adj3" fmla="val 451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BF0C94-E480-485A-9F55-37C324E8EB9E}">
      <dsp:nvSpPr>
        <dsp:cNvPr id="0" name=""/>
        <dsp:cNvSpPr/>
      </dsp:nvSpPr>
      <dsp:spPr>
        <a:xfrm>
          <a:off x="1359981" y="403633"/>
          <a:ext cx="2768392" cy="2768392"/>
        </a:xfrm>
        <a:prstGeom prst="blockArc">
          <a:avLst>
            <a:gd name="adj1" fmla="val 16200000"/>
            <a:gd name="adj2" fmla="val 19800000"/>
            <a:gd name="adj3" fmla="val 451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8C2C8B-BF4A-44D1-8E00-07FB78874139}">
      <dsp:nvSpPr>
        <dsp:cNvPr id="0" name=""/>
        <dsp:cNvSpPr/>
      </dsp:nvSpPr>
      <dsp:spPr>
        <a:xfrm>
          <a:off x="2124460" y="1168111"/>
          <a:ext cx="1239435" cy="123943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HAB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Surveillance</a:t>
          </a:r>
          <a:endParaRPr lang="en-US" sz="1300" kern="1200" dirty="0"/>
        </a:p>
      </dsp:txBody>
      <dsp:txXfrm>
        <a:off x="2124460" y="1168111"/>
        <a:ext cx="1239435" cy="1239435"/>
      </dsp:txXfrm>
    </dsp:sp>
    <dsp:sp modelId="{44B53523-A0EC-40B1-AA6E-6D2B6306A77D}">
      <dsp:nvSpPr>
        <dsp:cNvPr id="0" name=""/>
        <dsp:cNvSpPr/>
      </dsp:nvSpPr>
      <dsp:spPr>
        <a:xfrm>
          <a:off x="2310375" y="1064"/>
          <a:ext cx="867605" cy="8676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Program Oversight</a:t>
          </a:r>
          <a:endParaRPr lang="en-US" sz="1000" kern="1200" dirty="0"/>
        </a:p>
      </dsp:txBody>
      <dsp:txXfrm>
        <a:off x="2310375" y="1064"/>
        <a:ext cx="867605" cy="867605"/>
      </dsp:txXfrm>
    </dsp:sp>
    <dsp:sp modelId="{139FB151-18FE-43A0-9943-5715ABE033BB}">
      <dsp:nvSpPr>
        <dsp:cNvPr id="0" name=""/>
        <dsp:cNvSpPr/>
      </dsp:nvSpPr>
      <dsp:spPr>
        <a:xfrm>
          <a:off x="3482075" y="677545"/>
          <a:ext cx="867605" cy="8676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Research</a:t>
          </a:r>
          <a:endParaRPr lang="en-US" sz="1000" kern="1200" dirty="0"/>
        </a:p>
      </dsp:txBody>
      <dsp:txXfrm>
        <a:off x="3482075" y="677545"/>
        <a:ext cx="867605" cy="867605"/>
      </dsp:txXfrm>
    </dsp:sp>
    <dsp:sp modelId="{F3B1EB66-F740-4108-A7B4-6928261AD248}">
      <dsp:nvSpPr>
        <dsp:cNvPr id="0" name=""/>
        <dsp:cNvSpPr/>
      </dsp:nvSpPr>
      <dsp:spPr>
        <a:xfrm>
          <a:off x="3482075" y="2030508"/>
          <a:ext cx="867605" cy="8676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Outreach and Reporting</a:t>
          </a:r>
          <a:endParaRPr lang="en-US" sz="1000" kern="1200" dirty="0"/>
        </a:p>
      </dsp:txBody>
      <dsp:txXfrm>
        <a:off x="3482075" y="2030508"/>
        <a:ext cx="867605" cy="867605"/>
      </dsp:txXfrm>
    </dsp:sp>
    <dsp:sp modelId="{B2D4C407-72CB-4E3B-9887-1407C2441B27}">
      <dsp:nvSpPr>
        <dsp:cNvPr id="0" name=""/>
        <dsp:cNvSpPr/>
      </dsp:nvSpPr>
      <dsp:spPr>
        <a:xfrm>
          <a:off x="2310375" y="2706989"/>
          <a:ext cx="867605" cy="8676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Monitoring</a:t>
          </a:r>
          <a:endParaRPr lang="en-US" sz="1000" kern="1200" dirty="0"/>
        </a:p>
      </dsp:txBody>
      <dsp:txXfrm>
        <a:off x="2310375" y="2706989"/>
        <a:ext cx="867605" cy="867605"/>
      </dsp:txXfrm>
    </dsp:sp>
    <dsp:sp modelId="{40A3EA4A-356D-416B-AEB2-6ABDA4127047}">
      <dsp:nvSpPr>
        <dsp:cNvPr id="0" name=""/>
        <dsp:cNvSpPr/>
      </dsp:nvSpPr>
      <dsp:spPr>
        <a:xfrm>
          <a:off x="1138675" y="2030508"/>
          <a:ext cx="867605" cy="8676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Data Analysis</a:t>
          </a:r>
          <a:endParaRPr lang="en-US" sz="1000" kern="1200" dirty="0"/>
        </a:p>
      </dsp:txBody>
      <dsp:txXfrm>
        <a:off x="1138675" y="2030508"/>
        <a:ext cx="867605" cy="867605"/>
      </dsp:txXfrm>
    </dsp:sp>
    <dsp:sp modelId="{054C9812-61EF-46B9-B2D2-5903D406DB6D}">
      <dsp:nvSpPr>
        <dsp:cNvPr id="0" name=""/>
        <dsp:cNvSpPr/>
      </dsp:nvSpPr>
      <dsp:spPr>
        <a:xfrm>
          <a:off x="1138675" y="677545"/>
          <a:ext cx="867605" cy="8676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/>
            <a:t>Management</a:t>
          </a:r>
          <a:endParaRPr lang="en-US" sz="800" kern="1200" dirty="0"/>
        </a:p>
      </dsp:txBody>
      <dsp:txXfrm>
        <a:off x="1138675" y="677545"/>
        <a:ext cx="867605" cy="86760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E203AB2-5220-48DF-9A71-42168654815A}">
      <dsp:nvSpPr>
        <dsp:cNvPr id="0" name=""/>
        <dsp:cNvSpPr/>
      </dsp:nvSpPr>
      <dsp:spPr>
        <a:xfrm>
          <a:off x="1493649" y="168306"/>
          <a:ext cx="3461213" cy="1057021"/>
        </a:xfrm>
        <a:prstGeom prst="ellipse">
          <a:avLst/>
        </a:prstGeom>
        <a:solidFill>
          <a:schemeClr val="accent6">
            <a:lumMod val="20000"/>
            <a:lumOff val="80000"/>
            <a:alpha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F0BF34-A5EC-4670-B195-4364284DC38F}">
      <dsp:nvSpPr>
        <dsp:cNvPr id="0" name=""/>
        <dsp:cNvSpPr/>
      </dsp:nvSpPr>
      <dsp:spPr>
        <a:xfrm>
          <a:off x="2943573" y="2758509"/>
          <a:ext cx="589855" cy="377507"/>
        </a:xfrm>
        <a:prstGeom prst="downArrow">
          <a:avLst/>
        </a:prstGeom>
        <a:solidFill>
          <a:schemeClr val="accent6">
            <a:lumMod val="75000"/>
          </a:schemeClr>
        </a:solidFill>
        <a:ln>
          <a:solidFill>
            <a:schemeClr val="accent6">
              <a:lumMod val="75000"/>
            </a:schemeClr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</dsp:sp>
    <dsp:sp modelId="{D45F1EF7-4A68-457F-84B4-5BF566D9D41C}">
      <dsp:nvSpPr>
        <dsp:cNvPr id="0" name=""/>
        <dsp:cNvSpPr/>
      </dsp:nvSpPr>
      <dsp:spPr>
        <a:xfrm>
          <a:off x="1813321" y="3058597"/>
          <a:ext cx="2831306" cy="7078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Interpret and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communicate results</a:t>
          </a:r>
          <a:endParaRPr lang="en-US" sz="1400" kern="1200" dirty="0"/>
        </a:p>
      </dsp:txBody>
      <dsp:txXfrm>
        <a:off x="1813321" y="3058597"/>
        <a:ext cx="2831306" cy="707826"/>
      </dsp:txXfrm>
    </dsp:sp>
    <dsp:sp modelId="{4FAC536E-D301-4405-A01D-D50D60258430}">
      <dsp:nvSpPr>
        <dsp:cNvPr id="0" name=""/>
        <dsp:cNvSpPr/>
      </dsp:nvSpPr>
      <dsp:spPr>
        <a:xfrm>
          <a:off x="2808997" y="1306963"/>
          <a:ext cx="1061739" cy="1061739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Lab reports</a:t>
          </a:r>
          <a:endParaRPr lang="en-US" sz="1600" kern="1200" dirty="0"/>
        </a:p>
      </dsp:txBody>
      <dsp:txXfrm>
        <a:off x="2808997" y="1306963"/>
        <a:ext cx="1061739" cy="1061739"/>
      </dsp:txXfrm>
    </dsp:sp>
    <dsp:sp modelId="{E599F29E-313E-46EC-8C73-FF2AEB91C595}">
      <dsp:nvSpPr>
        <dsp:cNvPr id="0" name=""/>
        <dsp:cNvSpPr/>
      </dsp:nvSpPr>
      <dsp:spPr>
        <a:xfrm>
          <a:off x="1909751" y="311866"/>
          <a:ext cx="1061739" cy="1061739"/>
        </a:xfrm>
        <a:prstGeom prst="ellipse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Public &amp; CSLAP reports</a:t>
          </a:r>
          <a:endParaRPr lang="en-US" sz="1600" kern="1200" dirty="0"/>
        </a:p>
      </dsp:txBody>
      <dsp:txXfrm>
        <a:off x="1909751" y="311866"/>
        <a:ext cx="1061739" cy="1061739"/>
      </dsp:txXfrm>
    </dsp:sp>
    <dsp:sp modelId="{1CAE6337-A2BE-4785-856A-FD12466EB5C1}">
      <dsp:nvSpPr>
        <dsp:cNvPr id="0" name=""/>
        <dsp:cNvSpPr/>
      </dsp:nvSpPr>
      <dsp:spPr>
        <a:xfrm>
          <a:off x="3243723" y="253717"/>
          <a:ext cx="1061739" cy="1061739"/>
        </a:xfrm>
        <a:prstGeom prst="ellipse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Agency reports</a:t>
          </a:r>
          <a:endParaRPr lang="en-US" sz="1600" kern="1200" dirty="0"/>
        </a:p>
      </dsp:txBody>
      <dsp:txXfrm>
        <a:off x="3243723" y="253717"/>
        <a:ext cx="1061739" cy="1061739"/>
      </dsp:txXfrm>
    </dsp:sp>
    <dsp:sp modelId="{17C78DA0-48CE-4EF9-85D2-715849275F26}">
      <dsp:nvSpPr>
        <dsp:cNvPr id="0" name=""/>
        <dsp:cNvSpPr/>
      </dsp:nvSpPr>
      <dsp:spPr>
        <a:xfrm>
          <a:off x="894890" y="8650"/>
          <a:ext cx="4668168" cy="2702327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6">
              <a:lumMod val="5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7CF3DF-59C6-4329-B11B-CB32CB0E89EE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C2745C-974B-44A5-9950-B8B52E817D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6242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HABsInfo@dec.ny.gov" TargetMode="External"/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ww.dec.ny.gov/docs/water_pdf/algaereportform.pdf" TargetMode="External"/><Relationship Id="rId4" Type="http://schemas.openxmlformats.org/officeDocument/2006/relationships/hyperlink" Target="mailto:DOWInfo@dec.ny.gov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2745C-974B-44A5-9950-B8B52E817D6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34727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2745C-974B-44A5-9950-B8B52E817D62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004865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7B7E274-5ED7-4010-BA71-3D245CD40565}" type="slidenum">
              <a:rPr lang="en-US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951823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06F2AE-3595-4DDA-9FE8-F3EF0C28E7B9}" type="slidenum">
              <a:rPr lang="en-US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817295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2745C-974B-44A5-9950-B8B52E817D62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692587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2745C-974B-44A5-9950-B8B52E817D62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15502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2745C-974B-44A5-9950-B8B52E817D62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750116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2745C-974B-44A5-9950-B8B52E817D62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411063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Bloom reports come in</a:t>
            </a:r>
          </a:p>
          <a:p>
            <a:r>
              <a:rPr lang="en-US" dirty="0" smtClean="0"/>
              <a:t>	DOW drop boxes: </a:t>
            </a:r>
            <a:r>
              <a:rPr lang="en-US" sz="800" dirty="0" smtClean="0">
                <a:hlinkClick r:id="rId3"/>
              </a:rPr>
              <a:t>HABsInfo@dec.ny.gov</a:t>
            </a:r>
            <a:r>
              <a:rPr lang="en-US" sz="800" dirty="0" smtClean="0"/>
              <a:t>; </a:t>
            </a:r>
            <a:r>
              <a:rPr lang="en-US" sz="800" dirty="0" smtClean="0">
                <a:hlinkClick r:id="rId4"/>
              </a:rPr>
              <a:t>DOWInfo@dec.ny.gov</a:t>
            </a:r>
            <a:endParaRPr lang="en-US" sz="800" dirty="0" smtClean="0"/>
          </a:p>
          <a:p>
            <a:r>
              <a:rPr lang="en-US" dirty="0" smtClean="0"/>
              <a:t>	DEC on-line reports: </a:t>
            </a:r>
            <a:r>
              <a:rPr lang="en-US" sz="800" dirty="0" smtClean="0">
                <a:hlinkClick r:id="rId5"/>
              </a:rPr>
              <a:t>http://www.dec.ny.gov/docs/water_pdf/algaereportform.pdf</a:t>
            </a:r>
            <a:r>
              <a:rPr lang="en-US" sz="800" dirty="0" smtClean="0"/>
              <a:t>  </a:t>
            </a:r>
          </a:p>
          <a:p>
            <a:r>
              <a:rPr lang="en-US" sz="800" dirty="0" smtClean="0"/>
              <a:t> 	</a:t>
            </a:r>
            <a:r>
              <a:rPr lang="en-US" dirty="0" smtClean="0"/>
              <a:t>DOH/OPR beach closure reports</a:t>
            </a:r>
          </a:p>
          <a:p>
            <a:r>
              <a:rPr lang="en-US" dirty="0" smtClean="0"/>
              <a:t>	Partner reports: images, emails, updates</a:t>
            </a:r>
          </a:p>
          <a:p>
            <a:r>
              <a:rPr lang="en-US" dirty="0" smtClean="0"/>
              <a:t>	Public calls to regional/Albany staff</a:t>
            </a:r>
          </a:p>
          <a:p>
            <a:r>
              <a:rPr lang="en-US" b="1" dirty="0" smtClean="0"/>
              <a:t>Lab reports come in</a:t>
            </a:r>
          </a:p>
          <a:p>
            <a:r>
              <a:rPr lang="en-US" dirty="0" smtClean="0"/>
              <a:t>	SUNY ESF </a:t>
            </a:r>
            <a:r>
              <a:rPr lang="en-US" dirty="0" err="1" smtClean="0"/>
              <a:t>fluoroprobe</a:t>
            </a:r>
            <a:r>
              <a:rPr lang="en-US" dirty="0" smtClean="0"/>
              <a:t> reports</a:t>
            </a:r>
          </a:p>
          <a:p>
            <a:r>
              <a:rPr lang="en-US" dirty="0" smtClean="0"/>
              <a:t>	SUNY ESF toxin reports</a:t>
            </a:r>
          </a:p>
          <a:p>
            <a:r>
              <a:rPr lang="en-US" dirty="0" smtClean="0"/>
              <a:t>	Stony Brook University database (Friday only)</a:t>
            </a:r>
          </a:p>
          <a:p>
            <a:endParaRPr lang="en-US" dirty="0" smtClean="0"/>
          </a:p>
          <a:p>
            <a:r>
              <a:rPr lang="en-US" b="1" dirty="0" smtClean="0"/>
              <a:t>Outreach goes out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2745C-974B-44A5-9950-B8B52E817D62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83730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2745C-974B-44A5-9950-B8B52E817D62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82654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2745C-974B-44A5-9950-B8B52E817D62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862278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9AB2AB-DB9E-493A-A7C1-498FC40FD993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98989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2745C-974B-44A5-9950-B8B52E817D62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423929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Discuss</a:t>
            </a:r>
            <a:r>
              <a:rPr lang="en-US" baseline="0" dirty="0" smtClean="0"/>
              <a:t> other agencies reports on DEC website- OPR = yes, DOH beaches = no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535A7-A0A2-4D0C-8A3F-A0580E4AA9DA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523347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2745C-974B-44A5-9950-B8B52E817D62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390356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45691CD-54E9-4891-BB9F-D5C2237E5E09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3387138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u="sng" dirty="0" smtClean="0"/>
              <a:t>Surveillance</a:t>
            </a:r>
            <a:r>
              <a:rPr lang="en-US" dirty="0" smtClean="0"/>
              <a:t>: looking for and documenting visual evidence of BGA</a:t>
            </a:r>
          </a:p>
          <a:p>
            <a:endParaRPr lang="en-US" dirty="0" smtClean="0"/>
          </a:p>
          <a:p>
            <a:r>
              <a:rPr lang="en-US" u="sng" dirty="0" smtClean="0"/>
              <a:t>Monitoring</a:t>
            </a:r>
            <a:r>
              <a:rPr lang="en-US" dirty="0" smtClean="0"/>
              <a:t>: collecting samples to verify bloom quantities and dominance by BGA species</a:t>
            </a:r>
          </a:p>
          <a:p>
            <a:endParaRPr lang="en-US" dirty="0" smtClean="0"/>
          </a:p>
          <a:p>
            <a:r>
              <a:rPr lang="en-US" u="sng" dirty="0" smtClean="0"/>
              <a:t>Analysis</a:t>
            </a:r>
            <a:r>
              <a:rPr lang="en-US" dirty="0" smtClean="0"/>
              <a:t>: interpreting information and data thru standardized thresholds</a:t>
            </a:r>
          </a:p>
          <a:p>
            <a:endParaRPr lang="en-US" dirty="0" smtClean="0"/>
          </a:p>
          <a:p>
            <a:r>
              <a:rPr lang="en-US" u="sng" dirty="0" smtClean="0"/>
              <a:t>Outreach/Reporting</a:t>
            </a:r>
            <a:r>
              <a:rPr lang="en-US" dirty="0" smtClean="0"/>
              <a:t>: informing partners and the public about suspicious and confirmed BGA blooms</a:t>
            </a:r>
          </a:p>
          <a:p>
            <a:endParaRPr lang="en-US" dirty="0" smtClean="0"/>
          </a:p>
          <a:p>
            <a:r>
              <a:rPr lang="en-US" u="sng" dirty="0" smtClean="0"/>
              <a:t>Data Integration</a:t>
            </a:r>
            <a:r>
              <a:rPr lang="en-US" dirty="0" smtClean="0"/>
              <a:t>: use of data in regulatory framework and advising the public about responding to blooms</a:t>
            </a:r>
          </a:p>
          <a:p>
            <a:endParaRPr lang="en-US" dirty="0" smtClean="0"/>
          </a:p>
          <a:p>
            <a:r>
              <a:rPr lang="en-US" u="sng" dirty="0" smtClean="0"/>
              <a:t>Research</a:t>
            </a:r>
            <a:r>
              <a:rPr lang="en-US" dirty="0" smtClean="0"/>
              <a:t>: answering unanswered questions</a:t>
            </a:r>
            <a:endParaRPr lang="en-US" u="sng" dirty="0" smtClean="0"/>
          </a:p>
          <a:p>
            <a:endParaRPr lang="en-US" dirty="0" smtClean="0"/>
          </a:p>
          <a:p>
            <a:r>
              <a:rPr lang="en-US" u="sng" dirty="0" smtClean="0"/>
              <a:t>Program Administration and Oversight</a:t>
            </a:r>
            <a:r>
              <a:rPr lang="en-US" dirty="0" smtClean="0"/>
              <a:t>: building and sustaining the program</a:t>
            </a:r>
            <a:endParaRPr lang="en-US" u="sng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2745C-974B-44A5-9950-B8B52E817D62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6390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rot="10800000" flipV="1">
            <a:off x="0" y="3782561"/>
            <a:ext cx="6858000" cy="1352550"/>
          </a:xfrm>
          <a:prstGeom prst="rect">
            <a:avLst/>
          </a:prstGeom>
          <a:solidFill>
            <a:srgbClr val="002D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3746" tIns="150876" rIns="0" bIns="205740" rtlCol="0" anchor="t" anchorCtr="0"/>
          <a:lstStyle/>
          <a:p>
            <a:pPr marL="161628" marR="0" indent="0" algn="l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591003" algn="r"/>
              </a:tabLst>
              <a:defRPr/>
            </a:pPr>
            <a:endParaRPr lang="en-US" sz="105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-1"/>
            <a:ext cx="6858000" cy="1377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60"/>
          </a:p>
        </p:txBody>
      </p:sp>
      <p:sp>
        <p:nvSpPr>
          <p:cNvPr id="14" name="Rectangle 13"/>
          <p:cNvSpPr/>
          <p:nvPr userDrawn="1"/>
        </p:nvSpPr>
        <p:spPr>
          <a:xfrm>
            <a:off x="0" y="3714750"/>
            <a:ext cx="6858000" cy="76200"/>
          </a:xfrm>
          <a:prstGeom prst="rect">
            <a:avLst/>
          </a:prstGeom>
          <a:solidFill>
            <a:srgbClr val="2C5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6465" y="223700"/>
            <a:ext cx="2900633" cy="9100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1377388"/>
            <a:ext cx="6300788" cy="1099113"/>
          </a:xfrm>
        </p:spPr>
        <p:txBody>
          <a:bodyPr anchor="b">
            <a:normAutofit/>
          </a:bodyPr>
          <a:lstStyle>
            <a:lvl1pPr algn="l">
              <a:defRPr sz="3000">
                <a:solidFill>
                  <a:srgbClr val="002D7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" y="2628338"/>
            <a:ext cx="6300788" cy="911087"/>
          </a:xfrm>
        </p:spPr>
        <p:txBody>
          <a:bodyPr>
            <a:normAutofit/>
          </a:bodyPr>
          <a:lstStyle>
            <a:lvl1pPr marL="0" indent="0" algn="l">
              <a:buNone/>
              <a:defRPr sz="2100" b="1">
                <a:solidFill>
                  <a:srgbClr val="646569"/>
                </a:solidFill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10477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17410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-1"/>
            <a:ext cx="6858000" cy="1377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6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1621848"/>
            <a:ext cx="4000500" cy="2702503"/>
          </a:xfrm>
          <a:solidFill>
            <a:srgbClr val="002D73"/>
          </a:solidFill>
        </p:spPr>
        <p:txBody>
          <a:bodyPr lIns="365760" tIns="228600" rIns="365760" anchor="t" anchorCtr="0">
            <a:normAutofit/>
          </a:bodyPr>
          <a:lstStyle>
            <a:lvl1pPr>
              <a:lnSpc>
                <a:spcPct val="100000"/>
              </a:lnSpc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4335" y="3291840"/>
            <a:ext cx="3383280" cy="891540"/>
          </a:xfrm>
        </p:spPr>
        <p:txBody>
          <a:bodyPr>
            <a:normAutofit/>
          </a:bodyPr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Rectangle 9"/>
          <p:cNvSpPr/>
          <p:nvPr userDrawn="1"/>
        </p:nvSpPr>
        <p:spPr>
          <a:xfrm rot="10800000" flipV="1">
            <a:off x="0" y="115493"/>
            <a:ext cx="6858000" cy="2202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0574" tIns="34290" rIns="205740" rtlCol="0" anchor="ctr"/>
          <a:lstStyle/>
          <a:p>
            <a:pPr marL="161628" marR="0" indent="0" algn="l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562725" algn="r"/>
              </a:tabLst>
              <a:defRPr/>
            </a:pPr>
            <a:r>
              <a:rPr lang="en-US" sz="900" b="1" dirty="0" smtClean="0">
                <a:solidFill>
                  <a:srgbClr val="002D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fld id="{6C929F40-DA27-4434-83D4-CC1331048D9E}" type="slidenum">
              <a:rPr lang="en-US" sz="900" b="1" smtClean="0">
                <a:solidFill>
                  <a:srgbClr val="002D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161628" marR="0" indent="0" algn="l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6562725" algn="r"/>
                </a:tabLst>
                <a:defRPr/>
              </a:pPr>
              <a:t>‹#›</a:t>
            </a:fld>
            <a:endParaRPr lang="en-US" sz="900" b="1" dirty="0" smtClean="0">
              <a:solidFill>
                <a:srgbClr val="002D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0" y="1540453"/>
            <a:ext cx="4000500" cy="81394"/>
          </a:xfrm>
          <a:prstGeom prst="rect">
            <a:avLst/>
          </a:prstGeom>
          <a:solidFill>
            <a:srgbClr val="2C5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</p:spTree>
    <p:extLst>
      <p:ext uri="{BB962C8B-B14F-4D97-AF65-F5344CB8AC3E}">
        <p14:creationId xmlns:p14="http://schemas.microsoft.com/office/powerpoint/2010/main" xmlns="" val="257331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8" y="508792"/>
            <a:ext cx="6457950" cy="69494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5737" y="1203737"/>
            <a:ext cx="3125391" cy="364766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39926" y="1203737"/>
            <a:ext cx="3103762" cy="364766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0120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8" y="508793"/>
            <a:ext cx="6457950" cy="69494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5738" y="1203737"/>
            <a:ext cx="3026786" cy="617934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738" y="1919303"/>
            <a:ext cx="3026786" cy="2947972"/>
          </a:xfrm>
        </p:spPr>
        <p:txBody>
          <a:bodyPr>
            <a:normAutofit/>
          </a:bodyPr>
          <a:lstStyle>
            <a:lvl1pPr>
              <a:spcAft>
                <a:spcPts val="225"/>
              </a:spcAft>
              <a:defRPr sz="1350"/>
            </a:lvl1pPr>
            <a:lvl2pPr>
              <a:spcAft>
                <a:spcPts val="225"/>
              </a:spcAft>
              <a:defRPr sz="1350"/>
            </a:lvl2pPr>
            <a:lvl3pPr>
              <a:spcAft>
                <a:spcPts val="225"/>
              </a:spcAft>
              <a:defRPr sz="1350"/>
            </a:lvl3pPr>
            <a:lvl4pPr>
              <a:spcAft>
                <a:spcPts val="225"/>
              </a:spcAft>
              <a:defRPr sz="1350"/>
            </a:lvl4pPr>
            <a:lvl5pPr>
              <a:spcAft>
                <a:spcPts val="225"/>
              </a:spcAft>
              <a:defRPr sz="135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11930" y="1203737"/>
            <a:ext cx="3031759" cy="617934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611930" y="1919303"/>
            <a:ext cx="3031758" cy="2947972"/>
          </a:xfrm>
        </p:spPr>
        <p:txBody>
          <a:bodyPr>
            <a:normAutofit/>
          </a:bodyPr>
          <a:lstStyle>
            <a:lvl1pPr>
              <a:spcAft>
                <a:spcPts val="225"/>
              </a:spcAft>
              <a:defRPr sz="1350"/>
            </a:lvl1pPr>
            <a:lvl2pPr>
              <a:spcAft>
                <a:spcPts val="225"/>
              </a:spcAft>
              <a:defRPr sz="1350"/>
            </a:lvl2pPr>
            <a:lvl3pPr>
              <a:spcAft>
                <a:spcPts val="225"/>
              </a:spcAft>
              <a:defRPr sz="1350"/>
            </a:lvl3pPr>
            <a:lvl4pPr>
              <a:spcAft>
                <a:spcPts val="225"/>
              </a:spcAft>
              <a:defRPr sz="1350"/>
            </a:lvl4pPr>
            <a:lvl5pPr>
              <a:spcAft>
                <a:spcPts val="225"/>
              </a:spcAft>
              <a:defRPr sz="135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18798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8" y="508791"/>
            <a:ext cx="6457950" cy="69494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81380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820984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 rot="10800000" flipV="1">
            <a:off x="0" y="61045"/>
            <a:ext cx="6858000" cy="300904"/>
          </a:xfrm>
          <a:prstGeom prst="rect">
            <a:avLst/>
          </a:prstGeom>
          <a:solidFill>
            <a:srgbClr val="002D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0574" tIns="61722" rIns="205740" bIns="41148" rtlCol="0" anchor="ctr"/>
          <a:lstStyle/>
          <a:p>
            <a:pPr marL="161628" marR="0" indent="0" algn="l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562725" algn="r"/>
              </a:tabLst>
              <a:defRPr/>
            </a:pPr>
            <a:r>
              <a:rPr lang="en-US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fld id="{6C929F40-DA27-4434-83D4-CC1331048D9E}" type="slidenum">
              <a:rPr lang="en-US" sz="900" b="1" smtClean="0">
                <a:latin typeface="Arial" panose="020B0604020202020204" pitchFamily="34" charset="0"/>
                <a:cs typeface="Arial" panose="020B0604020202020204" pitchFamily="34" charset="0"/>
              </a:rPr>
              <a:pPr marL="161628" marR="0" indent="0" algn="l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6562725" algn="r"/>
                </a:tabLst>
                <a:defRPr/>
              </a:pPr>
              <a:t>‹#›</a:t>
            </a:fld>
            <a:endParaRPr lang="en-US" sz="9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5738" y="508793"/>
            <a:ext cx="6457950" cy="698216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5738" y="1207009"/>
            <a:ext cx="6457950" cy="365709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-1"/>
            <a:ext cx="6858000" cy="61045"/>
          </a:xfrm>
          <a:prstGeom prst="rect">
            <a:avLst/>
          </a:prstGeom>
          <a:solidFill>
            <a:srgbClr val="2C5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60"/>
          </a:p>
        </p:txBody>
      </p:sp>
      <p:pic>
        <p:nvPicPr>
          <p:cNvPr id="11" name="Picture 10"/>
          <p:cNvPicPr>
            <a:picLocks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57800" y="4572000"/>
            <a:ext cx="1382450" cy="433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6405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rgbClr val="002D73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514350" rtl="0" eaLnBrk="1" latinLnBrk="0" hangingPunct="1">
        <a:lnSpc>
          <a:spcPct val="100000"/>
        </a:lnSpc>
        <a:spcBef>
          <a:spcPts val="0"/>
        </a:spcBef>
        <a:spcAft>
          <a:spcPts val="450"/>
        </a:spcAft>
        <a:buFontTx/>
        <a:buNone/>
        <a:defRPr sz="1800" kern="1200">
          <a:solidFill>
            <a:srgbClr val="64656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28588" indent="-128588" algn="l" defTabSz="514350" rtl="0" eaLnBrk="1" latinLnBrk="0" hangingPunct="1">
        <a:lnSpc>
          <a:spcPct val="10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•"/>
        <a:defRPr sz="1800" kern="1200">
          <a:solidFill>
            <a:srgbClr val="64656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257175" indent="-128588" algn="l" defTabSz="514350" rtl="0" eaLnBrk="1" latinLnBrk="0" hangingPunct="1">
        <a:lnSpc>
          <a:spcPct val="100000"/>
        </a:lnSpc>
        <a:spcBef>
          <a:spcPts val="0"/>
        </a:spcBef>
        <a:spcAft>
          <a:spcPts val="450"/>
        </a:spcAft>
        <a:buFont typeface="Wingdings" panose="05000000000000000000" pitchFamily="2" charset="2"/>
        <a:buChar char="§"/>
        <a:defRPr sz="1800" kern="1200">
          <a:solidFill>
            <a:srgbClr val="64656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355402" indent="-96441" algn="l" defTabSz="514350" rtl="0" eaLnBrk="1" latinLnBrk="0" hangingPunct="1">
        <a:lnSpc>
          <a:spcPct val="100000"/>
        </a:lnSpc>
        <a:spcBef>
          <a:spcPts val="0"/>
        </a:spcBef>
        <a:spcAft>
          <a:spcPts val="450"/>
        </a:spcAft>
        <a:buSzPct val="75000"/>
        <a:buFont typeface="Arial" panose="020B0604020202020204" pitchFamily="34" charset="0"/>
        <a:buChar char="•"/>
        <a:defRPr sz="1800" kern="1200">
          <a:solidFill>
            <a:srgbClr val="64656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450056" indent="-96441" algn="l" defTabSz="514350" rtl="0" eaLnBrk="1" latinLnBrk="0" hangingPunct="1">
        <a:lnSpc>
          <a:spcPct val="100000"/>
        </a:lnSpc>
        <a:spcBef>
          <a:spcPts val="0"/>
        </a:spcBef>
        <a:spcAft>
          <a:spcPts val="450"/>
        </a:spcAft>
        <a:buSzPct val="75000"/>
        <a:buFont typeface="Wingdings" panose="05000000000000000000" pitchFamily="2" charset="2"/>
        <a:buChar char="§"/>
        <a:defRPr sz="1800" kern="1200">
          <a:solidFill>
            <a:srgbClr val="646569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emf"/><Relationship Id="rId4" Type="http://schemas.openxmlformats.org/officeDocument/2006/relationships/image" Target="../media/image5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5.jpeg"/><Relationship Id="rId4" Type="http://schemas.openxmlformats.org/officeDocument/2006/relationships/image" Target="../media/image64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68.emf"/><Relationship Id="rId7" Type="http://schemas.openxmlformats.org/officeDocument/2006/relationships/image" Target="../media/image72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79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gi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emf"/><Relationship Id="rId2" Type="http://schemas.openxmlformats.org/officeDocument/2006/relationships/image" Target="../media/image81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4.emf"/><Relationship Id="rId4" Type="http://schemas.openxmlformats.org/officeDocument/2006/relationships/image" Target="../media/image83.emf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899" y="1110260"/>
            <a:ext cx="6207529" cy="1261465"/>
          </a:xfrm>
        </p:spPr>
        <p:txBody>
          <a:bodyPr>
            <a:normAutofit/>
          </a:bodyPr>
          <a:lstStyle/>
          <a:p>
            <a:r>
              <a:rPr lang="en-US" dirty="0" smtClean="0"/>
              <a:t>HABs in New York</a:t>
            </a:r>
            <a:br>
              <a:rPr lang="en-US" dirty="0" smtClean="0"/>
            </a:br>
            <a:r>
              <a:rPr lang="en-US" dirty="0" smtClean="0"/>
              <a:t>When, Where, How Much? </a:t>
            </a:r>
            <a:br>
              <a:rPr lang="en-US" dirty="0" smtClean="0"/>
            </a:br>
            <a:r>
              <a:rPr lang="en-US" sz="1000" dirty="0" smtClean="0"/>
              <a:t>(and other questions, with some answers)</a:t>
            </a:r>
            <a:endParaRPr lang="en-US" sz="1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Scott Kishbaugh, PE</a:t>
            </a:r>
          </a:p>
          <a:p>
            <a:r>
              <a:rPr lang="en-US" dirty="0" smtClean="0"/>
              <a:t>Chief, Lake Monitoring and Assessment Section</a:t>
            </a:r>
          </a:p>
          <a:p>
            <a:r>
              <a:rPr lang="en-US" dirty="0" smtClean="0"/>
              <a:t>NYSDEC Division of Water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6089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65627"/>
            <a:ext cx="3413154" cy="2102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3154" y="365628"/>
            <a:ext cx="3413152" cy="21019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" y="2467627"/>
            <a:ext cx="3415693" cy="21025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13155" y="2467628"/>
            <a:ext cx="3413151" cy="210259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79181" y="4569626"/>
            <a:ext cx="43089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Algae (BGA) and toxin peaks not always synchronized</a:t>
            </a:r>
          </a:p>
          <a:p>
            <a:r>
              <a:rPr lang="en-US" dirty="0" err="1" smtClean="0"/>
              <a:t>Deyo</a:t>
            </a:r>
            <a:r>
              <a:rPr lang="en-US" dirty="0" smtClean="0"/>
              <a:t> Drive BGA, toxins much higher 2013 than 2014,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9730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6782"/>
            <a:ext cx="3423973" cy="20541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894" y="2410911"/>
            <a:ext cx="3425867" cy="205412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32132" y="356782"/>
            <a:ext cx="3425868" cy="20541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32132" y="2410911"/>
            <a:ext cx="3425868" cy="205481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5259" y="4659682"/>
            <a:ext cx="49881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(BGA and toxin peaks somewhat closely synchronized in open water)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42476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6782"/>
            <a:ext cx="3401965" cy="204092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01965" y="354974"/>
            <a:ext cx="3401967" cy="204160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430834"/>
            <a:ext cx="3401967" cy="20397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01967" y="2430834"/>
            <a:ext cx="3401967" cy="20416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4503758"/>
            <a:ext cx="541421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Two sites: one with higher toxins only in 2013, other with high toxins in 2013 and 2015, but high BGA all three years (and asynchronous at times)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0184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Change from month to month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3544" y="1031692"/>
            <a:ext cx="6457950" cy="176427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544" y="2795969"/>
            <a:ext cx="6457950" cy="176427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655030" y="430698"/>
            <a:ext cx="13972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Open Water</a:t>
            </a:r>
            <a:endParaRPr 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185738" y="4718082"/>
            <a:ext cx="13972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Shoreline bloom</a:t>
            </a:r>
            <a:endParaRPr lang="en-US" sz="1400" dirty="0"/>
          </a:p>
        </p:txBody>
      </p:sp>
      <p:sp>
        <p:nvSpPr>
          <p:cNvPr id="11" name="Right Arrow 10"/>
          <p:cNvSpPr/>
          <p:nvPr/>
        </p:nvSpPr>
        <p:spPr>
          <a:xfrm rot="-2700000">
            <a:off x="1583023" y="4720326"/>
            <a:ext cx="380144" cy="3117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/>
        </p:nvSpPr>
        <p:spPr>
          <a:xfrm rot="2700000">
            <a:off x="5198724" y="545166"/>
            <a:ext cx="452063" cy="4515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own Arrow 2"/>
          <p:cNvSpPr/>
          <p:nvPr/>
        </p:nvSpPr>
        <p:spPr>
          <a:xfrm>
            <a:off x="1433779" y="1638605"/>
            <a:ext cx="219456" cy="10168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>
            <a:off x="1433779" y="3318869"/>
            <a:ext cx="219456" cy="98246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/>
          <p:cNvSpPr/>
          <p:nvPr/>
        </p:nvSpPr>
        <p:spPr>
          <a:xfrm>
            <a:off x="5205299" y="3318869"/>
            <a:ext cx="219456" cy="98246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051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4872" y="508792"/>
            <a:ext cx="2338816" cy="1843990"/>
          </a:xfrm>
        </p:spPr>
        <p:txBody>
          <a:bodyPr>
            <a:normAutofit/>
          </a:bodyPr>
          <a:lstStyle/>
          <a:p>
            <a:r>
              <a:rPr lang="en-US" sz="1800" b="0" dirty="0" smtClean="0"/>
              <a:t>Open water:</a:t>
            </a:r>
            <a:br>
              <a:rPr lang="en-US" sz="1800" b="0" dirty="0" smtClean="0"/>
            </a:br>
            <a:r>
              <a:rPr lang="en-US" sz="1800" b="0" dirty="0" smtClean="0"/>
              <a:t/>
            </a:r>
            <a:br>
              <a:rPr lang="en-US" sz="1800" b="0" dirty="0" smtClean="0"/>
            </a:br>
            <a:r>
              <a:rPr lang="en-US" sz="1800" b="0" dirty="0" smtClean="0"/>
              <a:t>Early: Green algae and diatoms</a:t>
            </a:r>
            <a:br>
              <a:rPr lang="en-US" sz="1800" b="0" dirty="0" smtClean="0"/>
            </a:br>
            <a:r>
              <a:rPr lang="en-US" sz="1800" b="0" dirty="0"/>
              <a:t/>
            </a:r>
            <a:br>
              <a:rPr lang="en-US" sz="1800" b="0" dirty="0"/>
            </a:br>
            <a:r>
              <a:rPr lang="en-US" sz="1800" b="0" dirty="0" smtClean="0"/>
              <a:t>Late: Blue green algae and other species</a:t>
            </a:r>
            <a:endParaRPr lang="en-US" sz="1800" b="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04447" y="2774023"/>
            <a:ext cx="3953553" cy="236947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64268"/>
            <a:ext cx="4017196" cy="2409755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93497" y="3036766"/>
            <a:ext cx="2338816" cy="184399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 defTabSz="5143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800" b="0" dirty="0" smtClean="0">
                <a:solidFill>
                  <a:srgbClr val="002D73"/>
                </a:solidFill>
              </a:rPr>
              <a:t>Shoreline blooms:</a:t>
            </a:r>
            <a:br>
              <a:rPr lang="en-US" sz="1800" b="0" dirty="0" smtClean="0">
                <a:solidFill>
                  <a:srgbClr val="002D73"/>
                </a:solidFill>
              </a:rPr>
            </a:br>
            <a:r>
              <a:rPr lang="en-US" sz="1800" b="0" dirty="0" smtClean="0">
                <a:solidFill>
                  <a:srgbClr val="002D73"/>
                </a:solidFill>
              </a:rPr>
              <a:t/>
            </a:r>
            <a:br>
              <a:rPr lang="en-US" sz="1800" b="0" dirty="0" smtClean="0">
                <a:solidFill>
                  <a:srgbClr val="002D73"/>
                </a:solidFill>
              </a:rPr>
            </a:br>
            <a:r>
              <a:rPr lang="en-US" sz="1800" b="0" dirty="0" smtClean="0">
                <a:solidFill>
                  <a:srgbClr val="002D73"/>
                </a:solidFill>
              </a:rPr>
              <a:t>Increasing BGA levels into late summer with decreasing green algae and diatoms</a:t>
            </a:r>
            <a:endParaRPr lang="en-US" sz="1800" b="0" dirty="0">
              <a:solidFill>
                <a:srgbClr val="002D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606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745" y="381572"/>
            <a:ext cx="6774510" cy="698216"/>
          </a:xfrm>
        </p:spPr>
        <p:txBody>
          <a:bodyPr>
            <a:normAutofit/>
          </a:bodyPr>
          <a:lstStyle/>
          <a:p>
            <a:r>
              <a:rPr lang="en-US" dirty="0" smtClean="0"/>
              <a:t>Where (in the state) (and why) in a table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41745" y="946204"/>
          <a:ext cx="6693010" cy="3983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0440"/>
                <a:gridCol w="846203"/>
                <a:gridCol w="805639"/>
                <a:gridCol w="929585"/>
                <a:gridCol w="991557"/>
                <a:gridCol w="929586"/>
              </a:tblGrid>
              <a:tr h="11827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Region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# </a:t>
                      </a:r>
                      <a:r>
                        <a:rPr lang="en-US" sz="1600" smtClean="0"/>
                        <a:t>13-14 All </a:t>
                      </a:r>
                      <a:r>
                        <a:rPr lang="en-US" sz="1500" smtClean="0"/>
                        <a:t>Sampled</a:t>
                      </a:r>
                      <a:r>
                        <a:rPr lang="en-US" sz="1600" smtClean="0"/>
                        <a:t> </a:t>
                      </a:r>
                      <a:r>
                        <a:rPr lang="en-US" sz="1600" dirty="0" smtClean="0"/>
                        <a:t>Lakes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# 13-14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smtClean="0"/>
                        <a:t>HAB Lakes 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2014 avg TP </a:t>
                      </a:r>
                    </a:p>
                    <a:p>
                      <a:r>
                        <a:rPr lang="en-US" sz="1600" dirty="0" smtClean="0"/>
                        <a:t>HABs Lakes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2014 avg TP non</a:t>
                      </a:r>
                      <a:r>
                        <a:rPr lang="en-US" sz="1600" baseline="0" dirty="0" smtClean="0"/>
                        <a:t> -</a:t>
                      </a:r>
                      <a:r>
                        <a:rPr lang="en-US" sz="1600" dirty="0" smtClean="0"/>
                        <a:t>HABs</a:t>
                      </a:r>
                      <a:r>
                        <a:rPr lang="en-US" sz="1600" baseline="0" dirty="0" smtClean="0"/>
                        <a:t> Lakes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# Lakes w/ High Toxins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</a:tr>
              <a:tr h="70020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Western and Finger Lakes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37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24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46 ug/l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18 ug/l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7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</a:tr>
              <a:tr h="70020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Downstate and Long Island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95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66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45 ug/l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21 ug/l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27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</a:tr>
              <a:tr h="70020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Central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113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51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44 ug/l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16 ug/l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15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</a:tr>
              <a:tr h="70020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Adirondacks (region)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86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10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24 ug/l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9 ug/l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56974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0" y="0"/>
            <a:ext cx="6858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491728" y="495475"/>
            <a:ext cx="6109097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901304" indent="-901304">
              <a:lnSpc>
                <a:spcPct val="80000"/>
              </a:lnSpc>
              <a:spcBef>
                <a:spcPct val="20000"/>
              </a:spcBef>
              <a:tabLst>
                <a:tab pos="901304" algn="l"/>
              </a:tabLst>
              <a:defRPr/>
            </a:pPr>
            <a:r>
              <a:rPr lang="en-US" sz="2400" dirty="0" smtClean="0">
                <a:latin typeface="Arial Rounded MT Bold" pitchFamily="34" charset="0"/>
              </a:rPr>
              <a:t>Be careful </a:t>
            </a:r>
            <a:r>
              <a:rPr lang="en-US" sz="2400" dirty="0">
                <a:latin typeface="Arial Rounded MT Bold" pitchFamily="34" charset="0"/>
              </a:rPr>
              <a:t>of wind concentrated </a:t>
            </a:r>
            <a:r>
              <a:rPr lang="en-US" sz="2400" dirty="0" smtClean="0">
                <a:latin typeface="Arial Rounded MT Bold" pitchFamily="34" charset="0"/>
              </a:rPr>
              <a:t>scums</a:t>
            </a:r>
            <a:endParaRPr 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Arial Rounded MT Bold" pitchFamily="34" charset="0"/>
            </a:endParaRPr>
          </a:p>
        </p:txBody>
      </p:sp>
      <p:pic>
        <p:nvPicPr>
          <p:cNvPr id="2765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4073" y="934642"/>
            <a:ext cx="3634978" cy="1021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4073" y="2201466"/>
            <a:ext cx="3632635" cy="790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5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4073" y="3136106"/>
            <a:ext cx="3632635" cy="1723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>
            <a:off x="2114550" y="1956197"/>
            <a:ext cx="0" cy="271463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2108597" y="2944416"/>
            <a:ext cx="0" cy="271463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917959" y="1006702"/>
            <a:ext cx="2425279" cy="364715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2100" dirty="0" smtClean="0">
                <a:latin typeface="Arial Rounded MT Bold" panose="020F0704030504030204" pitchFamily="34" charset="0"/>
              </a:rPr>
              <a:t>2011-14 CSLAP</a:t>
            </a:r>
            <a:endParaRPr lang="en-US" sz="2100" dirty="0"/>
          </a:p>
          <a:p>
            <a:pPr eaLnBrk="1" hangingPunct="1">
              <a:defRPr/>
            </a:pPr>
            <a:r>
              <a:rPr lang="en-US" sz="2100" u="sng" dirty="0"/>
              <a:t>Open water samples</a:t>
            </a:r>
          </a:p>
          <a:p>
            <a:pPr marL="257175" indent="-257175">
              <a:buFont typeface="Arial" panose="020B0604020202020204" pitchFamily="34" charset="0"/>
              <a:buChar char="•"/>
              <a:defRPr/>
            </a:pPr>
            <a:r>
              <a:rPr lang="en-US" sz="2100" dirty="0" smtClean="0"/>
              <a:t>2460 </a:t>
            </a:r>
            <a:r>
              <a:rPr lang="en-US" sz="2100" dirty="0"/>
              <a:t>samples</a:t>
            </a:r>
          </a:p>
          <a:p>
            <a:pPr marL="257175" indent="-257175">
              <a:buFont typeface="Arial" panose="020B0604020202020204" pitchFamily="34" charset="0"/>
              <a:buChar char="•"/>
              <a:defRPr/>
            </a:pPr>
            <a:r>
              <a:rPr lang="en-US" sz="2100" dirty="0" smtClean="0"/>
              <a:t>3% BGA blooms</a:t>
            </a:r>
            <a:endParaRPr lang="en-US" sz="2100" dirty="0"/>
          </a:p>
          <a:p>
            <a:pPr marL="257175" indent="-257175">
              <a:buFont typeface="Arial" panose="020B0604020202020204" pitchFamily="34" charset="0"/>
              <a:buChar char="•"/>
              <a:defRPr/>
            </a:pPr>
            <a:r>
              <a:rPr lang="en-US" sz="2100" dirty="0" smtClean="0"/>
              <a:t>&lt;1% high toxins</a:t>
            </a:r>
            <a:endParaRPr lang="en-US" sz="2100" dirty="0"/>
          </a:p>
          <a:p>
            <a:pPr marL="257175" indent="-257175">
              <a:buFont typeface="Arial" panose="020B0604020202020204" pitchFamily="34" charset="0"/>
              <a:buChar char="•"/>
              <a:defRPr/>
            </a:pPr>
            <a:endParaRPr lang="en-US" sz="2100" dirty="0"/>
          </a:p>
          <a:p>
            <a:pPr eaLnBrk="1" hangingPunct="1">
              <a:defRPr/>
            </a:pPr>
            <a:r>
              <a:rPr lang="en-US" sz="2100" u="sng" dirty="0"/>
              <a:t>“Bloom” Samples</a:t>
            </a:r>
          </a:p>
          <a:p>
            <a:pPr marL="257175" indent="-257175">
              <a:buFont typeface="Arial" panose="020B0604020202020204" pitchFamily="34" charset="0"/>
              <a:buChar char="•"/>
              <a:defRPr/>
            </a:pPr>
            <a:r>
              <a:rPr lang="en-US" sz="2100" dirty="0" smtClean="0"/>
              <a:t>1010 </a:t>
            </a:r>
            <a:r>
              <a:rPr lang="en-US" sz="2100" dirty="0"/>
              <a:t>samples</a:t>
            </a:r>
          </a:p>
          <a:p>
            <a:pPr marL="257175" indent="-257175">
              <a:buFont typeface="Arial" panose="020B0604020202020204" pitchFamily="34" charset="0"/>
              <a:buChar char="•"/>
              <a:defRPr/>
            </a:pPr>
            <a:r>
              <a:rPr lang="en-US" sz="2100" dirty="0" smtClean="0"/>
              <a:t>65% BGA blooms</a:t>
            </a:r>
            <a:endParaRPr lang="en-US" sz="2100" dirty="0"/>
          </a:p>
          <a:p>
            <a:pPr marL="257175" indent="-257175">
              <a:buFont typeface="Arial" panose="020B0604020202020204" pitchFamily="34" charset="0"/>
              <a:buChar char="•"/>
              <a:defRPr/>
            </a:pPr>
            <a:r>
              <a:rPr lang="en-US" sz="2100" dirty="0" smtClean="0"/>
              <a:t>&gt;23% high toxins</a:t>
            </a:r>
            <a:endParaRPr lang="en-US" sz="2100" dirty="0"/>
          </a:p>
          <a:p>
            <a:pPr marL="257175" indent="-257175">
              <a:buFont typeface="Arial" panose="020B0604020202020204" pitchFamily="34" charset="0"/>
              <a:buChar char="•"/>
              <a:defRPr/>
            </a:pPr>
            <a:endParaRPr lang="en-US" sz="2100" dirty="0"/>
          </a:p>
        </p:txBody>
      </p:sp>
    </p:spTree>
    <p:extLst>
      <p:ext uri="{BB962C8B-B14F-4D97-AF65-F5344CB8AC3E}">
        <p14:creationId xmlns:p14="http://schemas.microsoft.com/office/powerpoint/2010/main" xmlns="" val="234229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in the lake? What about where people swim (shoreline BGA)?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0025" y="3750338"/>
            <a:ext cx="6457950" cy="1183527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Apparent very high total and BGA levels and toxins in all samples</a:t>
            </a:r>
          </a:p>
          <a:p>
            <a:endParaRPr lang="en-US" dirty="0" smtClean="0"/>
          </a:p>
          <a:p>
            <a:r>
              <a:rPr lang="en-US" dirty="0" smtClean="0"/>
              <a:t>Some “non” BGA image samples show higher total algae (bubbling scums), higher toxins (“duckweed”)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5990" y="1183021"/>
            <a:ext cx="3737445" cy="248485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386938" y="1426464"/>
            <a:ext cx="1148486" cy="1214323"/>
          </a:xfrm>
          <a:prstGeom prst="rect">
            <a:avLst/>
          </a:prstGeom>
          <a:noFill/>
          <a:ln w="38100"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Line Callout 1 4"/>
          <p:cNvSpPr/>
          <p:nvPr/>
        </p:nvSpPr>
        <p:spPr>
          <a:xfrm>
            <a:off x="5552237" y="863194"/>
            <a:ext cx="1091451" cy="907084"/>
          </a:xfrm>
          <a:prstGeom prst="borderCallout1">
            <a:avLst>
              <a:gd name="adj1" fmla="val 18750"/>
              <a:gd name="adj2" fmla="val -8333"/>
              <a:gd name="adj3" fmla="val 60969"/>
              <a:gd name="adj4" fmla="val -9427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Wow! HUGE numbers!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710989" y="1426464"/>
            <a:ext cx="460857" cy="998983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Bent-Up Arrow 9"/>
          <p:cNvSpPr/>
          <p:nvPr/>
        </p:nvSpPr>
        <p:spPr>
          <a:xfrm>
            <a:off x="5187407" y="1754047"/>
            <a:ext cx="729659" cy="343815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459000" y="2097862"/>
            <a:ext cx="109145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(and these)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51998" y="2629184"/>
            <a:ext cx="11984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? </a:t>
            </a:r>
            <a:r>
              <a:rPr lang="en-US" sz="800" dirty="0" smtClean="0"/>
              <a:t>Must be </a:t>
            </a:r>
            <a:r>
              <a:rPr lang="en-US" sz="800" dirty="0" err="1" smtClean="0"/>
              <a:t>mis</a:t>
            </a:r>
            <a:r>
              <a:rPr lang="en-US" sz="800" dirty="0" smtClean="0"/>
              <a:t> ID (or lurking BGA)</a:t>
            </a:r>
            <a:endParaRPr lang="en-US" sz="3600" dirty="0"/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5171846" y="2952350"/>
            <a:ext cx="287154" cy="299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7198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about the open water?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738" y="3667873"/>
            <a:ext cx="6457950" cy="1183527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“Classic” image samples show higher BGA, TP, MC; lower N:P and clarity</a:t>
            </a:r>
          </a:p>
          <a:p>
            <a:endParaRPr lang="en-US" dirty="0" smtClean="0"/>
          </a:p>
          <a:p>
            <a:r>
              <a:rPr lang="en-US" dirty="0" smtClean="0"/>
              <a:t>Some “non” BGA image samples show higher total algae (bubbling scums), higher toxins (“other”)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184807" y="1458760"/>
            <a:ext cx="430712" cy="195408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0163" y="1052399"/>
            <a:ext cx="5887384" cy="248796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50683" y="1458759"/>
            <a:ext cx="387937" cy="938147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637043" y="1431644"/>
            <a:ext cx="328216" cy="965262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379668" y="2938409"/>
            <a:ext cx="390418" cy="215757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113942" y="2396906"/>
            <a:ext cx="387937" cy="168097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5223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7" y="262591"/>
            <a:ext cx="6457950" cy="694944"/>
          </a:xfrm>
        </p:spPr>
        <p:txBody>
          <a:bodyPr/>
          <a:lstStyle/>
          <a:p>
            <a:r>
              <a:rPr lang="en-US" dirty="0" smtClean="0"/>
              <a:t>What about rivers…?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Not many NY reports</a:t>
            </a:r>
          </a:p>
          <a:p>
            <a:endParaRPr lang="en-US" dirty="0" smtClean="0"/>
          </a:p>
          <a:p>
            <a:r>
              <a:rPr lang="en-US" dirty="0" smtClean="0"/>
              <a:t>Many reports turn out to be green flagellates or other non BGA species</a:t>
            </a:r>
          </a:p>
          <a:p>
            <a:endParaRPr lang="en-US" dirty="0"/>
          </a:p>
          <a:p>
            <a:r>
              <a:rPr lang="en-US" dirty="0" smtClean="0"/>
              <a:t>River HABs in NY significantly under-reported</a:t>
            </a:r>
          </a:p>
          <a:p>
            <a:pPr marL="576263" indent="-238125"/>
            <a:r>
              <a:rPr lang="en-US" dirty="0" smtClean="0"/>
              <a:t>Rivers not included in NY HAB monitoring network</a:t>
            </a:r>
          </a:p>
          <a:p>
            <a:pPr marL="576263" indent="-238125"/>
            <a:r>
              <a:rPr lang="en-US" dirty="0" smtClean="0"/>
              <a:t>River “associations” less active than lake associations</a:t>
            </a:r>
          </a:p>
          <a:p>
            <a:pPr marL="576263" indent="-238125"/>
            <a:r>
              <a:rPr lang="en-US" dirty="0" smtClean="0"/>
              <a:t>Rivers less frequently used in NY for recreational uses “colliding” with HABs</a:t>
            </a:r>
          </a:p>
          <a:p>
            <a:pPr marL="576263" indent="-238125"/>
            <a:r>
              <a:rPr lang="en-US" dirty="0" smtClean="0"/>
              <a:t>Blooms may be more ephemeral in rivers</a:t>
            </a:r>
          </a:p>
          <a:p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611116" y="3499614"/>
            <a:ext cx="2216067" cy="16589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821" y="2698487"/>
            <a:ext cx="2572179" cy="142611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4818947" y="82604"/>
            <a:ext cx="1743979" cy="23341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40125" y="1537852"/>
            <a:ext cx="2358050" cy="1539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649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200" dirty="0" smtClean="0"/>
              <a:t>When:</a:t>
            </a:r>
            <a:br>
              <a:rPr lang="en-US" sz="2200" dirty="0" smtClean="0"/>
            </a:br>
            <a:r>
              <a:rPr lang="en-US" sz="2200" dirty="0"/>
              <a:t>(</a:t>
            </a:r>
            <a:r>
              <a:rPr lang="en-US" sz="2200" dirty="0" smtClean="0"/>
              <a:t>A short (but long ago) history of HABs in NYS)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5738" y="1486409"/>
            <a:ext cx="6457950" cy="3657091"/>
          </a:xfrm>
        </p:spPr>
        <p:txBody>
          <a:bodyPr/>
          <a:lstStyle/>
          <a:p>
            <a:r>
              <a:rPr lang="en-US" dirty="0" smtClean="0"/>
              <a:t>400 years ago, Samuel Champlain’s description of Oneida Lake suggested algae blooms were common on the lake</a:t>
            </a:r>
          </a:p>
          <a:p>
            <a:endParaRPr lang="en-US" dirty="0" smtClean="0"/>
          </a:p>
          <a:p>
            <a:r>
              <a:rPr lang="en-US" dirty="0" smtClean="0"/>
              <a:t>200 years later, James </a:t>
            </a:r>
            <a:r>
              <a:rPr lang="en-US" dirty="0" err="1" smtClean="0"/>
              <a:t>Fenimore</a:t>
            </a:r>
            <a:r>
              <a:rPr lang="en-US" dirty="0" smtClean="0"/>
              <a:t> Cooper observed “lake blossoms” on the lake, now described as “blooms”</a:t>
            </a:r>
          </a:p>
          <a:p>
            <a:endParaRPr lang="en-US" dirty="0" smtClean="0"/>
          </a:p>
          <a:p>
            <a:r>
              <a:rPr lang="en-US" dirty="0" smtClean="0"/>
              <a:t>Similar blooms were documented on a number of the lakes by biologists during the New York Conservation Department Biological Surveys from 1924-1938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5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80836" y="414659"/>
            <a:ext cx="6457950" cy="694944"/>
          </a:xfrm>
          <a:prstGeom prst="rect">
            <a:avLst/>
          </a:prstGeom>
        </p:spPr>
        <p:txBody>
          <a:bodyPr/>
          <a:lstStyle>
            <a:lvl1pPr algn="l" defTabSz="5143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002D7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800" dirty="0" smtClean="0"/>
              <a:t>What (is NY doing)?</a:t>
            </a:r>
          </a:p>
          <a:p>
            <a:r>
              <a:rPr lang="en-US" sz="2800" dirty="0" smtClean="0"/>
              <a:t>Elements of the NY HABs Program</a:t>
            </a:r>
            <a:endParaRPr lang="en-US" sz="2800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xmlns="" val="1325306114"/>
              </p:ext>
            </p:extLst>
          </p:nvPr>
        </p:nvGraphicFramePr>
        <p:xfrm>
          <a:off x="85726" y="1415441"/>
          <a:ext cx="5488356" cy="35756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79495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Factors that direct the program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5738" y="1207009"/>
            <a:ext cx="6457950" cy="3831716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/>
              <a:t>Goals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en-US" dirty="0" smtClean="0"/>
              <a:t>Protect the public from health risks- worst case scenarios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en-US" dirty="0" smtClean="0"/>
              <a:t>Document HAB problems but can’t be all places at all times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en-US" dirty="0" smtClean="0"/>
              <a:t>Link HABs to chlorophyll a, P, N, other stressors</a:t>
            </a:r>
          </a:p>
          <a:p>
            <a:r>
              <a:rPr lang="en-US" b="1" dirty="0" smtClean="0"/>
              <a:t>People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en-US" dirty="0" smtClean="0"/>
              <a:t>Limited staff at DEC or DOH to conduct monitoring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en-US" dirty="0" smtClean="0"/>
              <a:t>Interested and willing pool of trained volunteers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en-US" dirty="0" smtClean="0"/>
              <a:t>Researchers w/ fluoroprobe/scopes, ability to measure toxins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en-US" dirty="0" smtClean="0"/>
              <a:t>Engaged public looking for advisory information</a:t>
            </a:r>
          </a:p>
          <a:p>
            <a:r>
              <a:rPr lang="en-US" b="1" dirty="0" smtClean="0"/>
              <a:t>Funding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en-US" dirty="0" smtClean="0"/>
              <a:t>Limited DEC funds, no DOH funds post CDC study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en-US" dirty="0" smtClean="0"/>
              <a:t>Access to supplemental EPA funds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en-US" dirty="0" smtClean="0"/>
              <a:t>Volunteers, public, other free stuff</a:t>
            </a:r>
          </a:p>
        </p:txBody>
      </p:sp>
    </p:spTree>
    <p:extLst>
      <p:ext uri="{BB962C8B-B14F-4D97-AF65-F5344CB8AC3E}">
        <p14:creationId xmlns:p14="http://schemas.microsoft.com/office/powerpoint/2010/main" xmlns="" val="347516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8" y="405426"/>
            <a:ext cx="6457950" cy="698216"/>
          </a:xfrm>
        </p:spPr>
        <p:txBody>
          <a:bodyPr/>
          <a:lstStyle/>
          <a:p>
            <a:r>
              <a:rPr lang="en-US" dirty="0" smtClean="0"/>
              <a:t>But what about these things? (more factors)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5738" y="965856"/>
            <a:ext cx="6554109" cy="4039858"/>
          </a:xfrm>
        </p:spPr>
        <p:txBody>
          <a:bodyPr>
            <a:noAutofit/>
          </a:bodyPr>
          <a:lstStyle/>
          <a:p>
            <a:r>
              <a:rPr lang="en-US" sz="1600" b="1" dirty="0" smtClean="0"/>
              <a:t>Authority</a:t>
            </a:r>
          </a:p>
          <a:p>
            <a:pPr marL="498475" lvl="1" indent="-285750">
              <a:spcAft>
                <a:spcPts val="0"/>
              </a:spcAft>
              <a:tabLst>
                <a:tab pos="230188" algn="l"/>
              </a:tabLst>
            </a:pPr>
            <a:r>
              <a:rPr lang="en-US" sz="1600" dirty="0" smtClean="0"/>
              <a:t>DOH (OPRHP)--regulated beaches- protocols based on visual only</a:t>
            </a:r>
          </a:p>
          <a:p>
            <a:pPr marL="498475" lvl="1" indent="-285750">
              <a:spcAft>
                <a:spcPts val="0"/>
              </a:spcAft>
              <a:tabLst>
                <a:tab pos="230188" algn="l"/>
              </a:tabLst>
            </a:pPr>
            <a:r>
              <a:rPr lang="en-US" sz="1600" dirty="0" smtClean="0"/>
              <a:t>DEC --all other unregulated sites- outreach driven by data</a:t>
            </a:r>
          </a:p>
          <a:p>
            <a:pPr>
              <a:spcAft>
                <a:spcPts val="0"/>
              </a:spcAft>
            </a:pPr>
            <a:endParaRPr lang="en-US" sz="1600" b="1" dirty="0" smtClean="0"/>
          </a:p>
          <a:p>
            <a:pPr>
              <a:spcAft>
                <a:spcPts val="0"/>
              </a:spcAft>
            </a:pPr>
            <a:r>
              <a:rPr lang="en-US" sz="1600" b="1" dirty="0" smtClean="0"/>
              <a:t>Timing of reports &amp; data analysis</a:t>
            </a:r>
          </a:p>
          <a:p>
            <a:pPr marL="5143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 smtClean="0"/>
              <a:t>Weekly (Friday) updates in advance of recreational season</a:t>
            </a:r>
          </a:p>
          <a:p>
            <a:pPr marL="5143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 smtClean="0"/>
              <a:t>Near real time reporting to partners</a:t>
            </a:r>
          </a:p>
          <a:p>
            <a:pPr>
              <a:spcAft>
                <a:spcPts val="0"/>
              </a:spcAft>
            </a:pPr>
            <a:endParaRPr lang="en-US" sz="1600" b="1" dirty="0" smtClean="0"/>
          </a:p>
          <a:p>
            <a:pPr>
              <a:spcAft>
                <a:spcPts val="0"/>
              </a:spcAft>
            </a:pPr>
            <a:r>
              <a:rPr lang="en-US" sz="1600" b="1" dirty="0" smtClean="0"/>
              <a:t>Uncertainty</a:t>
            </a:r>
          </a:p>
          <a:p>
            <a:pPr marL="463550" indent="-238125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30188" algn="l"/>
              </a:tabLst>
            </a:pPr>
            <a:r>
              <a:rPr lang="en-US" sz="1600" dirty="0"/>
              <a:t>	</a:t>
            </a:r>
            <a:r>
              <a:rPr lang="en-US" sz="1600" dirty="0" smtClean="0"/>
              <a:t>Provide advisories w/o toxins or “best” measures of algae biomass</a:t>
            </a:r>
          </a:p>
          <a:p>
            <a:pPr marL="463550" indent="-238125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	</a:t>
            </a:r>
            <a:r>
              <a:rPr lang="en-US" sz="1600" dirty="0" smtClean="0"/>
              <a:t>Balance protection w/o alarming or desensitizing lake users</a:t>
            </a:r>
            <a:endParaRPr lang="en-US" sz="1600" dirty="0"/>
          </a:p>
          <a:p>
            <a:pPr>
              <a:spcAft>
                <a:spcPts val="0"/>
              </a:spcAft>
            </a:pPr>
            <a:endParaRPr lang="en-US" sz="1600" b="1" dirty="0" smtClean="0"/>
          </a:p>
          <a:p>
            <a:pPr>
              <a:spcAft>
                <a:spcPts val="0"/>
              </a:spcAft>
            </a:pPr>
            <a:r>
              <a:rPr lang="en-US" sz="1600" b="1" dirty="0" smtClean="0"/>
              <a:t>Messaging</a:t>
            </a:r>
          </a:p>
          <a:p>
            <a:pPr marL="463550" indent="-2349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30188" algn="l"/>
              </a:tabLst>
            </a:pPr>
            <a:r>
              <a:rPr lang="en-US" sz="1600" dirty="0"/>
              <a:t>	</a:t>
            </a:r>
            <a:r>
              <a:rPr lang="en-US" sz="1600" dirty="0" smtClean="0"/>
              <a:t>Recreational users, potable water users, pets, visitors</a:t>
            </a:r>
          </a:p>
          <a:p>
            <a:pPr marL="463550" indent="-2349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30188" algn="l"/>
              </a:tabLst>
            </a:pPr>
            <a:r>
              <a:rPr lang="en-US" sz="1600" dirty="0"/>
              <a:t>	</a:t>
            </a:r>
            <a:r>
              <a:rPr lang="en-US" sz="1600" dirty="0" smtClean="0"/>
              <a:t>Distinguishing messages by level of contact and exposure</a:t>
            </a:r>
          </a:p>
          <a:p>
            <a:pPr marL="463550" indent="-2349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 smtClean="0"/>
              <a:t>`Balancing use support with use protection</a:t>
            </a:r>
          </a:p>
        </p:txBody>
      </p:sp>
    </p:spTree>
    <p:extLst>
      <p:ext uri="{BB962C8B-B14F-4D97-AF65-F5344CB8AC3E}">
        <p14:creationId xmlns:p14="http://schemas.microsoft.com/office/powerpoint/2010/main" xmlns="" val="794902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300" dirty="0" smtClean="0"/>
              <a:t>Who: The 3 Ps of </a:t>
            </a:r>
            <a:r>
              <a:rPr lang="en-US" sz="2300" dirty="0"/>
              <a:t>s</a:t>
            </a:r>
            <a:r>
              <a:rPr lang="en-US" sz="2300" dirty="0" smtClean="0"/>
              <a:t>urveillance and monitoring</a:t>
            </a:r>
            <a:endParaRPr lang="en-US" sz="2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5736" y="1207009"/>
            <a:ext cx="4783986" cy="3612641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/>
              <a:t>Programs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Citizens Statewide Lake Assessment Program (CSLAP)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Lake Classification and Inventory Survey (LCI)</a:t>
            </a:r>
          </a:p>
          <a:p>
            <a:endParaRPr lang="en-US" dirty="0"/>
          </a:p>
          <a:p>
            <a:r>
              <a:rPr lang="en-US" b="1" dirty="0" smtClean="0"/>
              <a:t>Partnerships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900" b="1" dirty="0" smtClean="0"/>
              <a:t>NY Federation of Lake Associations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Agencies: </a:t>
            </a:r>
            <a:r>
              <a:rPr lang="en-US" sz="1900" b="1" dirty="0" smtClean="0"/>
              <a:t>DEC</a:t>
            </a:r>
            <a:r>
              <a:rPr lang="en-US" sz="1600" dirty="0" smtClean="0"/>
              <a:t>, NYS/County DOH, NYS/NYC Parks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Academic: </a:t>
            </a:r>
            <a:r>
              <a:rPr lang="en-US" sz="1900" b="1" dirty="0" smtClean="0"/>
              <a:t>SUNY ESF, </a:t>
            </a:r>
            <a:r>
              <a:rPr lang="en-US" sz="1600" dirty="0" smtClean="0"/>
              <a:t>Stony Brook University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Big Lakes: Honeoye Lake, Seneca Lake, ….</a:t>
            </a:r>
          </a:p>
          <a:p>
            <a:endParaRPr lang="en-US" b="1" dirty="0"/>
          </a:p>
          <a:p>
            <a:r>
              <a:rPr lang="en-US" sz="1900" b="1" dirty="0" smtClean="0"/>
              <a:t>Public</a:t>
            </a:r>
            <a:endParaRPr lang="en-US" sz="19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37975" y="2321656"/>
            <a:ext cx="1505713" cy="225856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1429" y="1265793"/>
            <a:ext cx="2320512" cy="14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5084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word about the SUNY ESF-DEC-FOLA partnership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3192087" y="1203735"/>
            <a:ext cx="3451601" cy="3647664"/>
          </a:xfrm>
        </p:spPr>
        <p:txBody>
          <a:bodyPr>
            <a:normAutofit fontScale="92500" lnSpcReduction="10000"/>
          </a:bodyPr>
          <a:lstStyle/>
          <a:p>
            <a:r>
              <a:rPr lang="en-US" sz="1400" dirty="0" smtClean="0"/>
              <a:t>DEC secured multiple EPA supplemental grants to support CSLAP and public HAB analysis thru ESF</a:t>
            </a:r>
          </a:p>
          <a:p>
            <a:endParaRPr lang="en-US" sz="1400" dirty="0"/>
          </a:p>
          <a:p>
            <a:r>
              <a:rPr lang="en-US" sz="1400" dirty="0" smtClean="0"/>
              <a:t>Work is largely subsidized by other SUNY ESF grants</a:t>
            </a:r>
          </a:p>
          <a:p>
            <a:endParaRPr lang="en-US" sz="1400" dirty="0"/>
          </a:p>
          <a:p>
            <a:r>
              <a:rPr lang="en-US" sz="1400" dirty="0" smtClean="0"/>
              <a:t>Very large number of samples (&gt;2000 annually) analyzed by ESF- MANY (MANY) more than paid for thru grants</a:t>
            </a:r>
          </a:p>
          <a:p>
            <a:endParaRPr lang="en-US" sz="1400" dirty="0"/>
          </a:p>
          <a:p>
            <a:r>
              <a:rPr lang="en-US" sz="1400" dirty="0" smtClean="0"/>
              <a:t>Analysis includes pigment (fluoroprobe chlorophyll a), </a:t>
            </a:r>
            <a:r>
              <a:rPr lang="en-US" sz="1400" dirty="0" err="1" smtClean="0"/>
              <a:t>microscopics</a:t>
            </a:r>
            <a:r>
              <a:rPr lang="en-US" sz="1400" dirty="0" smtClean="0"/>
              <a:t>, toxins</a:t>
            </a:r>
          </a:p>
          <a:p>
            <a:endParaRPr lang="en-US" sz="1400" dirty="0"/>
          </a:p>
          <a:p>
            <a:r>
              <a:rPr lang="en-US" sz="1400" dirty="0" smtClean="0"/>
              <a:t>Relies heavily on expertise of Greg Boyer lab and grad students</a:t>
            </a:r>
            <a:endParaRPr lang="en-US" sz="1400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081" y="2951943"/>
            <a:ext cx="2531225" cy="1899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8081" y="1203735"/>
            <a:ext cx="2531225" cy="189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17792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4" descr="Don Keppe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10" y="2860758"/>
            <a:ext cx="1943100" cy="1895164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71450" y="0"/>
            <a:ext cx="6686550" cy="857250"/>
          </a:xfrm>
        </p:spPr>
        <p:txBody>
          <a:bodyPr>
            <a:normAutofit/>
          </a:bodyPr>
          <a:lstStyle/>
          <a:p>
            <a:r>
              <a:rPr lang="en-US" sz="1900" dirty="0"/>
              <a:t>Citizens Statewide Lake Assessment Program (CSLAP)</a:t>
            </a:r>
          </a:p>
        </p:txBody>
      </p:sp>
      <p:sp>
        <p:nvSpPr>
          <p:cNvPr id="3075" name="Content Placeholder 5"/>
          <p:cNvSpPr>
            <a:spLocks noGrp="1"/>
          </p:cNvSpPr>
          <p:nvPr>
            <p:ph idx="1"/>
          </p:nvPr>
        </p:nvSpPr>
        <p:spPr>
          <a:xfrm>
            <a:off x="171450" y="941482"/>
            <a:ext cx="4629150" cy="3657600"/>
          </a:xfrm>
        </p:spPr>
        <p:txBody>
          <a:bodyPr>
            <a:noAutofit/>
          </a:bodyPr>
          <a:lstStyle/>
          <a:p>
            <a:r>
              <a:rPr lang="en-US" sz="1500" dirty="0" smtClean="0"/>
              <a:t>State mandated </a:t>
            </a:r>
            <a:r>
              <a:rPr lang="en-US" sz="1500" dirty="0"/>
              <a:t>volunteer lake monitoring </a:t>
            </a:r>
            <a:r>
              <a:rPr lang="en-US" sz="1500" dirty="0" smtClean="0"/>
              <a:t>program (since 1985)</a:t>
            </a:r>
          </a:p>
          <a:p>
            <a:endParaRPr lang="en-US" sz="1500" dirty="0" smtClean="0"/>
          </a:p>
          <a:p>
            <a:r>
              <a:rPr lang="en-US" sz="1500" dirty="0" smtClean="0"/>
              <a:t>NYS </a:t>
            </a:r>
            <a:r>
              <a:rPr lang="en-US" sz="1500" dirty="0"/>
              <a:t>Federation of Lake Associations (statewide </a:t>
            </a:r>
            <a:r>
              <a:rPr lang="en-US" sz="1500" dirty="0" smtClean="0"/>
              <a:t>not-for-profit)</a:t>
            </a:r>
          </a:p>
          <a:p>
            <a:endParaRPr lang="en-US" sz="1500" dirty="0" smtClean="0"/>
          </a:p>
          <a:p>
            <a:r>
              <a:rPr lang="en-US" sz="1500" dirty="0" smtClean="0"/>
              <a:t>Volunteers trained </a:t>
            </a:r>
            <a:r>
              <a:rPr lang="en-US" sz="1500" dirty="0"/>
              <a:t>by DEC and </a:t>
            </a:r>
            <a:r>
              <a:rPr lang="en-US" sz="1500" dirty="0" smtClean="0"/>
              <a:t>NYSFOLA to collect and process  field data</a:t>
            </a:r>
          </a:p>
          <a:p>
            <a:endParaRPr lang="en-US" sz="1500" dirty="0" smtClean="0"/>
          </a:p>
          <a:p>
            <a:r>
              <a:rPr lang="en-US" sz="1500" dirty="0" smtClean="0"/>
              <a:t>No </a:t>
            </a:r>
            <a:r>
              <a:rPr lang="en-US" sz="1500" dirty="0"/>
              <a:t>lake size limits (&lt;5 to &gt; 28,000 </a:t>
            </a:r>
            <a:r>
              <a:rPr lang="en-US" sz="1500" dirty="0" smtClean="0"/>
              <a:t>acres)</a:t>
            </a:r>
          </a:p>
          <a:p>
            <a:endParaRPr lang="en-US" sz="1500" dirty="0" smtClean="0"/>
          </a:p>
          <a:p>
            <a:r>
              <a:rPr lang="en-US" sz="1500" dirty="0"/>
              <a:t>P</a:t>
            </a:r>
            <a:r>
              <a:rPr lang="en-US" sz="1500" dirty="0" smtClean="0"/>
              <a:t>ublic </a:t>
            </a:r>
            <a:r>
              <a:rPr lang="en-US" sz="1500" dirty="0"/>
              <a:t>and private </a:t>
            </a:r>
            <a:r>
              <a:rPr lang="en-US" sz="1500" dirty="0" smtClean="0"/>
              <a:t>lakes</a:t>
            </a:r>
          </a:p>
          <a:p>
            <a:endParaRPr lang="en-US" sz="1500" dirty="0" smtClean="0"/>
          </a:p>
          <a:p>
            <a:r>
              <a:rPr lang="en-US" sz="1500" dirty="0" smtClean="0"/>
              <a:t>ELAP certified analysis</a:t>
            </a:r>
          </a:p>
        </p:txBody>
      </p:sp>
      <p:pic>
        <p:nvPicPr>
          <p:cNvPr id="3076" name="Picture 4" descr="CSLAP Volunteers 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32020" y="1200150"/>
            <a:ext cx="2125980" cy="1660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7" descr="CSLAP Secch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97855" y="2860758"/>
            <a:ext cx="1234440" cy="158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25511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" y="225618"/>
            <a:ext cx="6629400" cy="857250"/>
          </a:xfrm>
        </p:spPr>
        <p:txBody>
          <a:bodyPr>
            <a:normAutofit/>
          </a:bodyPr>
          <a:lstStyle/>
          <a:p>
            <a:r>
              <a:rPr lang="en-US" sz="1900" dirty="0"/>
              <a:t>Citizens Statewide Lake Assessment Program (CSLAP)</a:t>
            </a:r>
          </a:p>
        </p:txBody>
      </p:sp>
      <p:sp>
        <p:nvSpPr>
          <p:cNvPr id="4099" name="Content Placeholder 5"/>
          <p:cNvSpPr>
            <a:spLocks noGrp="1"/>
          </p:cNvSpPr>
          <p:nvPr>
            <p:ph idx="1"/>
          </p:nvPr>
        </p:nvSpPr>
        <p:spPr>
          <a:xfrm>
            <a:off x="3600450" y="1159754"/>
            <a:ext cx="3257550" cy="3943350"/>
          </a:xfrm>
        </p:spPr>
        <p:txBody>
          <a:bodyPr>
            <a:normAutofit fontScale="55000" lnSpcReduction="20000"/>
          </a:bodyPr>
          <a:lstStyle/>
          <a:p>
            <a:r>
              <a:rPr lang="en-US" sz="2325" dirty="0" smtClean="0"/>
              <a:t>1986-2015 </a:t>
            </a:r>
            <a:r>
              <a:rPr lang="en-US" sz="2325" dirty="0"/>
              <a:t>(continuously):</a:t>
            </a:r>
          </a:p>
          <a:p>
            <a:pPr lvl="1"/>
            <a:r>
              <a:rPr lang="en-US" sz="2025" dirty="0" smtClean="0"/>
              <a:t>&gt;30,000 </a:t>
            </a:r>
            <a:r>
              <a:rPr lang="en-US" sz="2025" dirty="0"/>
              <a:t>samples at </a:t>
            </a:r>
            <a:r>
              <a:rPr lang="en-US" sz="2025" dirty="0" smtClean="0"/>
              <a:t>250 </a:t>
            </a:r>
            <a:r>
              <a:rPr lang="en-US" sz="2025" dirty="0"/>
              <a:t>lakes </a:t>
            </a:r>
          </a:p>
          <a:p>
            <a:pPr lvl="1"/>
            <a:r>
              <a:rPr lang="en-US" sz="2025" dirty="0" smtClean="0"/>
              <a:t>&gt;2000 </a:t>
            </a:r>
            <a:r>
              <a:rPr lang="en-US" sz="2025" dirty="0"/>
              <a:t>volunteers</a:t>
            </a:r>
          </a:p>
          <a:p>
            <a:pPr lvl="1"/>
            <a:r>
              <a:rPr lang="en-US" sz="2025" dirty="0" smtClean="0"/>
              <a:t>2015 </a:t>
            </a:r>
            <a:r>
              <a:rPr lang="en-US" sz="2025" dirty="0"/>
              <a:t>– </a:t>
            </a:r>
            <a:r>
              <a:rPr lang="en-US" sz="2025" dirty="0" smtClean="0"/>
              <a:t>125 </a:t>
            </a:r>
            <a:r>
              <a:rPr lang="en-US" sz="2025" dirty="0"/>
              <a:t>lakes</a:t>
            </a:r>
          </a:p>
          <a:p>
            <a:endParaRPr lang="en-US" sz="2325" dirty="0" smtClean="0"/>
          </a:p>
          <a:p>
            <a:r>
              <a:rPr lang="en-US" sz="2325" dirty="0" smtClean="0"/>
              <a:t>Program </a:t>
            </a:r>
            <a:r>
              <a:rPr lang="en-US" sz="2325" dirty="0"/>
              <a:t>focus on eutrophication</a:t>
            </a:r>
          </a:p>
          <a:p>
            <a:endParaRPr lang="en-US" sz="2325" dirty="0" smtClean="0"/>
          </a:p>
          <a:p>
            <a:r>
              <a:rPr lang="en-US" sz="2325" dirty="0" smtClean="0"/>
              <a:t>Volunteers </a:t>
            </a:r>
            <a:r>
              <a:rPr lang="en-US" sz="2325" dirty="0"/>
              <a:t>sample 8x per year</a:t>
            </a:r>
          </a:p>
          <a:p>
            <a:endParaRPr lang="en-US" sz="2325" dirty="0" smtClean="0"/>
          </a:p>
          <a:p>
            <a:r>
              <a:rPr lang="en-US" sz="2325" dirty="0" smtClean="0"/>
              <a:t>Analyzed </a:t>
            </a:r>
            <a:r>
              <a:rPr lang="en-US" sz="2325" dirty="0"/>
              <a:t>by Upstate Freshwater Institute</a:t>
            </a:r>
          </a:p>
          <a:p>
            <a:endParaRPr lang="en-US" sz="2325" dirty="0" smtClean="0"/>
          </a:p>
          <a:p>
            <a:r>
              <a:rPr lang="en-US" sz="2325" dirty="0" smtClean="0"/>
              <a:t>Subsidized </a:t>
            </a:r>
            <a:r>
              <a:rPr lang="en-US" sz="2325" dirty="0"/>
              <a:t>program:</a:t>
            </a:r>
          </a:p>
          <a:p>
            <a:pPr lvl="1"/>
            <a:r>
              <a:rPr lang="en-US" sz="2175" dirty="0"/>
              <a:t>State dedicates &gt;$100k, staff time</a:t>
            </a:r>
          </a:p>
          <a:p>
            <a:pPr lvl="1"/>
            <a:r>
              <a:rPr lang="en-US" sz="2175" dirty="0"/>
              <a:t>NYSFOLA lake associations contribute </a:t>
            </a:r>
            <a:r>
              <a:rPr lang="en-US" sz="2175" dirty="0" err="1"/>
              <a:t>appx</a:t>
            </a:r>
            <a:r>
              <a:rPr lang="en-US" sz="2175" dirty="0"/>
              <a:t>. $55k </a:t>
            </a:r>
            <a:r>
              <a:rPr lang="en-US" sz="2175" dirty="0" smtClean="0"/>
              <a:t>annually </a:t>
            </a:r>
            <a:r>
              <a:rPr lang="en-US" sz="2175" dirty="0"/>
              <a:t>($</a:t>
            </a:r>
            <a:r>
              <a:rPr lang="en-US" sz="2175" dirty="0" smtClean="0"/>
              <a:t>375-500 </a:t>
            </a:r>
            <a:r>
              <a:rPr lang="en-US" sz="2175" dirty="0"/>
              <a:t>per lake)</a:t>
            </a:r>
          </a:p>
          <a:p>
            <a:pPr lvl="1"/>
            <a:r>
              <a:rPr lang="en-US" sz="2175" dirty="0"/>
              <a:t>EPA grants for HAB monitoring and surveillance (partnership with SUNY ESF)</a:t>
            </a:r>
          </a:p>
          <a:p>
            <a:pPr lvl="1"/>
            <a:endParaRPr lang="en-US" sz="1500" dirty="0"/>
          </a:p>
        </p:txBody>
      </p:sp>
      <p:pic>
        <p:nvPicPr>
          <p:cNvPr id="4101" name="Picture 5" descr="Lake George 1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847159"/>
            <a:ext cx="1885949" cy="1255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4" descr="Petonia Lake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3809" y="3847159"/>
            <a:ext cx="1582341" cy="124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1290907"/>
            <a:ext cx="3349374" cy="2556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545228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power of volunteers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5738" y="1207009"/>
            <a:ext cx="3872069" cy="3657091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Committed and passionate environmental stewards</a:t>
            </a:r>
          </a:p>
          <a:p>
            <a:endParaRPr lang="en-US" dirty="0" smtClean="0"/>
          </a:p>
          <a:p>
            <a:r>
              <a:rPr lang="en-US" dirty="0" smtClean="0"/>
              <a:t>Donate time and money and effort</a:t>
            </a:r>
          </a:p>
          <a:p>
            <a:endParaRPr lang="en-US" dirty="0" smtClean="0"/>
          </a:p>
          <a:p>
            <a:r>
              <a:rPr lang="en-US" dirty="0" smtClean="0"/>
              <a:t>Live at lake- responsive to immediate and short-term changes</a:t>
            </a:r>
          </a:p>
          <a:p>
            <a:endParaRPr lang="en-US" dirty="0" smtClean="0"/>
          </a:p>
          <a:p>
            <a:r>
              <a:rPr lang="en-US" dirty="0" smtClean="0"/>
              <a:t>Familiar with what is “normal” at their lake</a:t>
            </a:r>
          </a:p>
          <a:p>
            <a:pPr marL="542925" lvl="2" indent="-285750"/>
            <a:r>
              <a:rPr lang="en-US" dirty="0" smtClean="0"/>
              <a:t>Can detect changes in lake condition</a:t>
            </a:r>
          </a:p>
          <a:p>
            <a:pPr marL="542925" lvl="2" indent="-285750"/>
            <a:r>
              <a:rPr lang="en-US" dirty="0" smtClean="0"/>
              <a:t>Can identify when “bloom” occurs</a:t>
            </a:r>
          </a:p>
          <a:p>
            <a:endParaRPr lang="en-US" dirty="0" smtClean="0"/>
          </a:p>
          <a:p>
            <a:r>
              <a:rPr lang="en-US" dirty="0" smtClean="0"/>
              <a:t>Environmental data used to manage lake (most lake management in NYS is local)</a:t>
            </a:r>
          </a:p>
          <a:p>
            <a:endParaRPr lang="en-US" dirty="0" smtClean="0"/>
          </a:p>
          <a:p>
            <a:r>
              <a:rPr lang="en-US" dirty="0" smtClean="0"/>
              <a:t>Expands data collection throughout the state – beyond Agency survey sites= greater understanding of regional patterns and issues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9402" y="1363420"/>
            <a:ext cx="2514286" cy="24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1009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95415" y="285750"/>
            <a:ext cx="6505409" cy="857250"/>
          </a:xfrm>
        </p:spPr>
        <p:txBody>
          <a:bodyPr>
            <a:normAutofit/>
          </a:bodyPr>
          <a:lstStyle/>
          <a:p>
            <a:r>
              <a:rPr lang="en-US" dirty="0"/>
              <a:t>Open water HAB samples come in two forms</a:t>
            </a:r>
          </a:p>
        </p:txBody>
      </p:sp>
      <p:pic>
        <p:nvPicPr>
          <p:cNvPr id="9219" name="Content Placeholder 4" descr="HABS FILTER VIAL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000500" y="2815744"/>
            <a:ext cx="2341960" cy="1756256"/>
          </a:xfrm>
        </p:spPr>
      </p:pic>
      <p:pic>
        <p:nvPicPr>
          <p:cNvPr id="9220" name="Picture 5" descr="CSLAP Kirk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29150" y="971550"/>
            <a:ext cx="1971675" cy="2637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TextBox 6"/>
          <p:cNvSpPr txBox="1">
            <a:spLocks noChangeArrowheads="1"/>
          </p:cNvSpPr>
          <p:nvPr/>
        </p:nvSpPr>
        <p:spPr bwMode="auto">
          <a:xfrm>
            <a:off x="228600" y="853125"/>
            <a:ext cx="377190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>
                <a:schemeClr val="accent3">
                  <a:lumMod val="50000"/>
                </a:schemeClr>
              </a:buClr>
            </a:pPr>
            <a:r>
              <a:rPr lang="en-US" sz="1800" dirty="0" smtClean="0">
                <a:solidFill>
                  <a:srgbClr val="646569"/>
                </a:solidFill>
              </a:rPr>
              <a:t>8x </a:t>
            </a:r>
            <a:r>
              <a:rPr lang="en-US" sz="1800" dirty="0">
                <a:solidFill>
                  <a:srgbClr val="646569"/>
                </a:solidFill>
              </a:rPr>
              <a:t>per year (biweekly) from near center of lake, grab from 1.5 meters</a:t>
            </a:r>
          </a:p>
          <a:p>
            <a:pPr>
              <a:buClr>
                <a:schemeClr val="accent3">
                  <a:lumMod val="50000"/>
                </a:schemeClr>
              </a:buClr>
            </a:pPr>
            <a:r>
              <a:rPr lang="en-US" sz="1800" dirty="0">
                <a:solidFill>
                  <a:srgbClr val="646569"/>
                </a:solidFill>
              </a:rPr>
              <a:t> </a:t>
            </a:r>
            <a:endParaRPr lang="en-US" sz="1800" dirty="0" smtClean="0">
              <a:solidFill>
                <a:srgbClr val="646569"/>
              </a:solidFill>
            </a:endParaRPr>
          </a:p>
          <a:p>
            <a:pPr>
              <a:buClr>
                <a:schemeClr val="accent3">
                  <a:lumMod val="50000"/>
                </a:schemeClr>
              </a:buClr>
            </a:pPr>
            <a:r>
              <a:rPr lang="en-US" sz="1800" dirty="0" smtClean="0">
                <a:solidFill>
                  <a:srgbClr val="646569"/>
                </a:solidFill>
              </a:rPr>
              <a:t>“</a:t>
            </a:r>
            <a:r>
              <a:rPr lang="en-US" sz="1800" dirty="0">
                <a:solidFill>
                  <a:srgbClr val="646569"/>
                </a:solidFill>
              </a:rPr>
              <a:t>Raw”: 50 ml whole water </a:t>
            </a:r>
            <a:r>
              <a:rPr lang="en-US" sz="1800" dirty="0" smtClean="0">
                <a:solidFill>
                  <a:srgbClr val="646569"/>
                </a:solidFill>
              </a:rPr>
              <a:t>sample</a:t>
            </a:r>
          </a:p>
          <a:p>
            <a:pPr marL="628650" lvl="1" indent="-285750"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646569"/>
                </a:solidFill>
              </a:rPr>
              <a:t>analyzed for BGA content (BG chl.a) in fluoroprobe</a:t>
            </a:r>
            <a:endParaRPr lang="en-US" sz="1800" dirty="0">
              <a:solidFill>
                <a:srgbClr val="646569"/>
              </a:solidFill>
            </a:endParaRPr>
          </a:p>
          <a:p>
            <a:pPr>
              <a:buClr>
                <a:schemeClr val="accent3">
                  <a:lumMod val="50000"/>
                </a:schemeClr>
              </a:buClr>
            </a:pPr>
            <a:endParaRPr lang="en-US" sz="1800" dirty="0" smtClean="0">
              <a:solidFill>
                <a:srgbClr val="646569"/>
              </a:solidFill>
            </a:endParaRPr>
          </a:p>
          <a:p>
            <a:pPr>
              <a:buClr>
                <a:schemeClr val="accent3">
                  <a:lumMod val="50000"/>
                </a:schemeClr>
              </a:buClr>
            </a:pPr>
            <a:r>
              <a:rPr lang="en-US" sz="1800" dirty="0" smtClean="0">
                <a:solidFill>
                  <a:srgbClr val="646569"/>
                </a:solidFill>
              </a:rPr>
              <a:t>Filter</a:t>
            </a:r>
            <a:r>
              <a:rPr lang="en-US" sz="1800" dirty="0">
                <a:solidFill>
                  <a:srgbClr val="646569"/>
                </a:solidFill>
              </a:rPr>
              <a:t>: 200ml water sample filtered in the field and filter </a:t>
            </a:r>
            <a:r>
              <a:rPr lang="en-US" sz="1800" dirty="0" smtClean="0">
                <a:solidFill>
                  <a:srgbClr val="646569"/>
                </a:solidFill>
              </a:rPr>
              <a:t>frozen</a:t>
            </a:r>
          </a:p>
          <a:p>
            <a:pPr marL="628650" lvl="1" indent="-285750">
              <a:buClr>
                <a:schemeClr val="accent3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646569"/>
                </a:solidFill>
              </a:rPr>
              <a:t>Analyzed for 25 algal toxins</a:t>
            </a:r>
            <a:endParaRPr lang="en-US" sz="1800" dirty="0">
              <a:solidFill>
                <a:srgbClr val="646569"/>
              </a:solidFill>
            </a:endParaRPr>
          </a:p>
          <a:p>
            <a:pPr>
              <a:buClr>
                <a:schemeClr val="accent6">
                  <a:lumMod val="10000"/>
                </a:schemeClr>
              </a:buClr>
            </a:pPr>
            <a:endParaRPr lang="en-US" sz="1800" dirty="0" smtClean="0">
              <a:solidFill>
                <a:srgbClr val="646569"/>
              </a:solidFill>
            </a:endParaRPr>
          </a:p>
          <a:p>
            <a:pPr>
              <a:buClr>
                <a:schemeClr val="accent6">
                  <a:lumMod val="10000"/>
                </a:schemeClr>
              </a:buClr>
            </a:pPr>
            <a:r>
              <a:rPr lang="en-US" sz="1800" dirty="0" smtClean="0">
                <a:solidFill>
                  <a:srgbClr val="646569"/>
                </a:solidFill>
              </a:rPr>
              <a:t>Sent </a:t>
            </a:r>
            <a:r>
              <a:rPr lang="en-US" sz="1800" dirty="0">
                <a:solidFill>
                  <a:srgbClr val="646569"/>
                </a:solidFill>
              </a:rPr>
              <a:t>to </a:t>
            </a:r>
            <a:r>
              <a:rPr lang="en-US" sz="1800" dirty="0">
                <a:solidFill>
                  <a:srgbClr val="646569"/>
                </a:solidFill>
                <a:cs typeface="Arial" panose="020B0604020202020204" pitchFamily="34" charset="0"/>
              </a:rPr>
              <a:t>Upstate</a:t>
            </a:r>
            <a:r>
              <a:rPr lang="en-US" sz="1800" dirty="0">
                <a:solidFill>
                  <a:srgbClr val="646569"/>
                </a:solidFill>
              </a:rPr>
              <a:t> Freshwater Institute with water chemistry samples</a:t>
            </a:r>
          </a:p>
          <a:p>
            <a:pPr marL="285750" indent="-285750">
              <a:buClr>
                <a:schemeClr val="accent6">
                  <a:lumMod val="10000"/>
                </a:schemeClr>
              </a:buClr>
              <a:buFont typeface="Arial" panose="020B0604020202020204" pitchFamily="34" charset="0"/>
              <a:buChar char="•"/>
            </a:pPr>
            <a:endParaRPr lang="en-US" sz="1800" dirty="0" smtClean="0">
              <a:solidFill>
                <a:srgbClr val="646569"/>
              </a:solidFill>
            </a:endParaRPr>
          </a:p>
          <a:p>
            <a:pPr>
              <a:buClr>
                <a:schemeClr val="accent6">
                  <a:lumMod val="10000"/>
                </a:schemeClr>
              </a:buClr>
            </a:pPr>
            <a:r>
              <a:rPr lang="en-US" sz="1800" dirty="0" smtClean="0">
                <a:solidFill>
                  <a:srgbClr val="646569"/>
                </a:solidFill>
              </a:rPr>
              <a:t>Transported </a:t>
            </a:r>
            <a:r>
              <a:rPr lang="en-US" sz="1800" dirty="0">
                <a:solidFill>
                  <a:srgbClr val="646569"/>
                </a:solidFill>
              </a:rPr>
              <a:t>after screening to ESF </a:t>
            </a:r>
          </a:p>
        </p:txBody>
      </p:sp>
    </p:spTree>
    <p:extLst>
      <p:ext uri="{BB962C8B-B14F-4D97-AF65-F5344CB8AC3E}">
        <p14:creationId xmlns:p14="http://schemas.microsoft.com/office/powerpoint/2010/main" xmlns="" val="79813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322352" y="464296"/>
            <a:ext cx="2563971" cy="857250"/>
          </a:xfrm>
        </p:spPr>
        <p:txBody>
          <a:bodyPr>
            <a:noAutofit/>
          </a:bodyPr>
          <a:lstStyle/>
          <a:p>
            <a:r>
              <a:rPr lang="en-US" dirty="0"/>
              <a:t>Shoreline Bloom </a:t>
            </a:r>
            <a:br>
              <a:rPr lang="en-US" dirty="0"/>
            </a:br>
            <a:r>
              <a:rPr lang="en-US" dirty="0"/>
              <a:t>Skim/Scum Samples</a:t>
            </a:r>
          </a:p>
        </p:txBody>
      </p:sp>
      <p:pic>
        <p:nvPicPr>
          <p:cNvPr id="10244" name="Picture 7" descr="HABS Samples in Fridg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351" y="2441803"/>
            <a:ext cx="3031331" cy="2273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TextBox 9"/>
          <p:cNvSpPr txBox="1">
            <a:spLocks noChangeArrowheads="1"/>
          </p:cNvSpPr>
          <p:nvPr/>
        </p:nvSpPr>
        <p:spPr bwMode="auto">
          <a:xfrm>
            <a:off x="3442252" y="4469386"/>
            <a:ext cx="2796623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Bloom samples are sent directly to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ESF or Stony Brook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42252" y="114916"/>
            <a:ext cx="3415748" cy="4325180"/>
          </a:xfrm>
          <a:prstGeom prst="rect">
            <a:avLst/>
          </a:prstGeom>
        </p:spPr>
      </p:pic>
      <p:pic>
        <p:nvPicPr>
          <p:cNvPr id="10243" name="Content Placeholder 6" descr="Friedltakingsample.jpg"/>
          <p:cNvPicPr>
            <a:picLocks noGrp="1" noChangeAspect="1"/>
          </p:cNvPicPr>
          <p:nvPr>
            <p:ph sz="half" idx="1"/>
          </p:nvPr>
        </p:nvPicPr>
        <p:blipFill>
          <a:blip r:embed="rId5" cstate="print"/>
          <a:srcRect l="16991" r="23111"/>
          <a:stretch>
            <a:fillRect/>
          </a:stretch>
        </p:blipFill>
        <p:spPr>
          <a:xfrm>
            <a:off x="322352" y="1449950"/>
            <a:ext cx="3031331" cy="1328738"/>
          </a:xfrm>
        </p:spPr>
      </p:pic>
    </p:spTree>
    <p:extLst>
      <p:ext uri="{BB962C8B-B14F-4D97-AF65-F5344CB8AC3E}">
        <p14:creationId xmlns:p14="http://schemas.microsoft.com/office/powerpoint/2010/main" xmlns="" val="3714298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4" descr="Lake Erie Pelee Island Sept2009_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7550" y="862215"/>
            <a:ext cx="2971800" cy="222885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2052" name="Picture 3" descr="Cyano Phlilip 2 19-09-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0" y="2286000"/>
            <a:ext cx="3600450" cy="2700338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2053" name="Picture 5" descr="IMG_0044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1450" y="855757"/>
            <a:ext cx="2819400" cy="2114550"/>
          </a:xfrm>
          <a:prstGeom prst="rect">
            <a:avLst/>
          </a:prstGeom>
          <a:noFill/>
          <a:ln w="50800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</p:pic>
      <p:graphicFrame>
        <p:nvGraphicFramePr>
          <p:cNvPr id="120837" name="Object 5"/>
          <p:cNvGraphicFramePr>
            <a:graphicFrameLocks noChangeAspect="1"/>
          </p:cNvGraphicFramePr>
          <p:nvPr/>
        </p:nvGraphicFramePr>
        <p:xfrm>
          <a:off x="4743450" y="3657600"/>
          <a:ext cx="1704975" cy="1196579"/>
        </p:xfrm>
        <a:graphic>
          <a:graphicData uri="http://schemas.openxmlformats.org/presentationml/2006/ole">
            <p:oleObj spid="_x0000_s1102" name="Image" r:id="rId7" imgW="2007411" imgH="1410021" progId="">
              <p:embed/>
            </p:oleObj>
          </a:graphicData>
        </a:graphic>
      </p:graphicFrame>
      <p:pic>
        <p:nvPicPr>
          <p:cNvPr id="2054" name="Picture 4" descr="fulton algae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90925" y="2286000"/>
            <a:ext cx="3267075" cy="1740694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2055" name="TextBox 6"/>
          <p:cNvSpPr txBox="1">
            <a:spLocks noChangeArrowheads="1"/>
          </p:cNvSpPr>
          <p:nvPr/>
        </p:nvSpPr>
        <p:spPr bwMode="auto">
          <a:xfrm>
            <a:off x="914400" y="3028950"/>
            <a:ext cx="1311578" cy="248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13" dirty="0">
                <a:solidFill>
                  <a:schemeClr val="bg1"/>
                </a:solidFill>
              </a:rPr>
              <a:t>Lake Champlain 2008</a:t>
            </a:r>
          </a:p>
        </p:txBody>
      </p:sp>
      <p:sp>
        <p:nvSpPr>
          <p:cNvPr id="2056" name="TextBox 7"/>
          <p:cNvSpPr txBox="1">
            <a:spLocks noChangeArrowheads="1"/>
          </p:cNvSpPr>
          <p:nvPr/>
        </p:nvSpPr>
        <p:spPr bwMode="auto">
          <a:xfrm>
            <a:off x="3371851" y="857250"/>
            <a:ext cx="949299" cy="248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13" dirty="0">
                <a:solidFill>
                  <a:schemeClr val="bg1"/>
                </a:solidFill>
              </a:rPr>
              <a:t>Lake Erie 2009</a:t>
            </a:r>
          </a:p>
        </p:txBody>
      </p:sp>
      <p:sp>
        <p:nvSpPr>
          <p:cNvPr id="2057" name="TextBox 8"/>
          <p:cNvSpPr txBox="1">
            <a:spLocks noChangeArrowheads="1"/>
          </p:cNvSpPr>
          <p:nvPr/>
        </p:nvSpPr>
        <p:spPr bwMode="auto">
          <a:xfrm>
            <a:off x="171450" y="842685"/>
            <a:ext cx="1151277" cy="248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13" dirty="0">
                <a:solidFill>
                  <a:schemeClr val="bg1"/>
                </a:solidFill>
              </a:rPr>
              <a:t>Lake Ontario 2010</a:t>
            </a:r>
          </a:p>
        </p:txBody>
      </p:sp>
      <p:sp>
        <p:nvSpPr>
          <p:cNvPr id="10" name="TextBox 8"/>
          <p:cNvSpPr txBox="1">
            <a:spLocks noChangeArrowheads="1"/>
          </p:cNvSpPr>
          <p:nvPr/>
        </p:nvSpPr>
        <p:spPr bwMode="auto">
          <a:xfrm>
            <a:off x="285750" y="298178"/>
            <a:ext cx="5943600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3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Fast forward to “yesterday”</a:t>
            </a:r>
          </a:p>
        </p:txBody>
      </p:sp>
    </p:spTree>
    <p:extLst>
      <p:ext uri="{BB962C8B-B14F-4D97-AF65-F5344CB8AC3E}">
        <p14:creationId xmlns:p14="http://schemas.microsoft.com/office/powerpoint/2010/main" xmlns="" val="4110622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262393" y="219075"/>
            <a:ext cx="6088401" cy="857250"/>
          </a:xfrm>
        </p:spPr>
        <p:txBody>
          <a:bodyPr>
            <a:normAutofit/>
          </a:bodyPr>
          <a:lstStyle/>
          <a:p>
            <a:r>
              <a:rPr lang="en-US" dirty="0" smtClean="0"/>
              <a:t>How samples are processed (ESF / SBU)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sz="half" idx="1"/>
          </p:nvPr>
        </p:nvSpPr>
        <p:spPr>
          <a:xfrm>
            <a:off x="275035" y="1010640"/>
            <a:ext cx="2857500" cy="3086100"/>
          </a:xfrm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en-US" u="sng" dirty="0" smtClean="0"/>
              <a:t>Shoreline Bloom samples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Microscopic exam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FluoroProbe</a:t>
            </a:r>
            <a:r>
              <a:rPr lang="en-US" dirty="0" smtClean="0"/>
              <a:t> (%BGA initially, all genera later)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Lyophilize 100ml</a:t>
            </a:r>
          </a:p>
          <a:p>
            <a:pPr lvl="1">
              <a:buFontTx/>
              <a:buNone/>
            </a:pPr>
            <a:r>
              <a:rPr lang="en-US" u="sng" dirty="0" smtClean="0"/>
              <a:t>Total </a:t>
            </a:r>
            <a:r>
              <a:rPr lang="en-US" u="sng" dirty="0" err="1" smtClean="0"/>
              <a:t>cyanotoxins</a:t>
            </a:r>
            <a:r>
              <a:rPr lang="en-US" u="sng" dirty="0" smtClean="0"/>
              <a:t>:</a:t>
            </a:r>
          </a:p>
          <a:p>
            <a:pPr marL="287338" lvl="1" indent="-287338"/>
            <a:r>
              <a:rPr lang="en-US" dirty="0" err="1" smtClean="0"/>
              <a:t>Microcystins</a:t>
            </a:r>
            <a:r>
              <a:rPr lang="en-US" dirty="0" smtClean="0"/>
              <a:t> (16 congeners)</a:t>
            </a:r>
          </a:p>
          <a:p>
            <a:pPr marL="287338" lvl="1" indent="-287338"/>
            <a:r>
              <a:rPr lang="en-US" dirty="0" err="1" smtClean="0"/>
              <a:t>Anatoxin</a:t>
            </a:r>
            <a:r>
              <a:rPr lang="en-US" dirty="0" smtClean="0"/>
              <a:t>-a (6 congeners)</a:t>
            </a:r>
          </a:p>
          <a:p>
            <a:pPr marL="287338" lvl="1" indent="-287338"/>
            <a:r>
              <a:rPr lang="en-US" dirty="0" err="1" smtClean="0"/>
              <a:t>Cylindrospermopsins</a:t>
            </a:r>
            <a:r>
              <a:rPr lang="en-US" dirty="0" smtClean="0"/>
              <a:t> (2)</a:t>
            </a:r>
          </a:p>
          <a:p>
            <a:pPr marL="287338" lvl="1" indent="-287338"/>
            <a:r>
              <a:rPr lang="en-US" dirty="0" smtClean="0"/>
              <a:t>BMAA</a:t>
            </a:r>
            <a:endParaRPr lang="en-US" dirty="0"/>
          </a:p>
          <a:p>
            <a:pPr marL="287338" lvl="1" indent="-287338"/>
            <a:r>
              <a:rPr lang="en-US" dirty="0" smtClean="0"/>
              <a:t>PSP toxins (future) </a:t>
            </a:r>
            <a:endParaRPr lang="en-US" dirty="0"/>
          </a:p>
        </p:txBody>
      </p:sp>
      <p:sp>
        <p:nvSpPr>
          <p:cNvPr id="11268" name="Content Placeholder 3"/>
          <p:cNvSpPr>
            <a:spLocks noGrp="1"/>
          </p:cNvSpPr>
          <p:nvPr>
            <p:ph sz="half" idx="2"/>
          </p:nvPr>
        </p:nvSpPr>
        <p:spPr>
          <a:xfrm>
            <a:off x="3429000" y="1028700"/>
            <a:ext cx="3263504" cy="308610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u="sng" dirty="0" smtClean="0"/>
              <a:t>Open water filters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 smtClean="0"/>
              <a:t>“In vivo” </a:t>
            </a:r>
            <a:r>
              <a:rPr lang="en-US" dirty="0" err="1" smtClean="0"/>
              <a:t>chl</a:t>
            </a:r>
            <a:r>
              <a:rPr lang="en-US" dirty="0" smtClean="0"/>
              <a:t> /PC (UFI) from raw water vial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Filter vial color coded for triaging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Filter extracted (ESF)</a:t>
            </a:r>
          </a:p>
        </p:txBody>
      </p:sp>
      <p:sp>
        <p:nvSpPr>
          <p:cNvPr id="11270" name="TextBox 5"/>
          <p:cNvSpPr txBox="1">
            <a:spLocks noChangeArrowheads="1"/>
          </p:cNvSpPr>
          <p:nvPr/>
        </p:nvSpPr>
        <p:spPr bwMode="auto">
          <a:xfrm>
            <a:off x="3321844" y="3237306"/>
            <a:ext cx="3028950" cy="1500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800" u="sng" dirty="0">
                <a:solidFill>
                  <a:srgbClr val="6465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Raw open water sample vial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6465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Microscopic exam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 err="1" smtClean="0">
                <a:solidFill>
                  <a:srgbClr val="6465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FluoroProbe</a:t>
            </a:r>
            <a:r>
              <a:rPr lang="en-US" sz="1800" dirty="0" smtClean="0">
                <a:solidFill>
                  <a:srgbClr val="6465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>
                <a:solidFill>
                  <a:srgbClr val="6465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(%</a:t>
            </a:r>
            <a:r>
              <a:rPr lang="en-US" sz="1800" dirty="0" smtClean="0">
                <a:solidFill>
                  <a:srgbClr val="6465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BGA)</a:t>
            </a:r>
          </a:p>
          <a:p>
            <a:endParaRPr lang="en-US" sz="1950" dirty="0">
              <a:solidFill>
                <a:srgbClr val="6465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1904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367" y="102413"/>
            <a:ext cx="6411733" cy="85725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 Breakdown of NYS Surveillance and Monitoring</a:t>
            </a:r>
            <a:endParaRPr lang="en-US" sz="2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39392969"/>
              </p:ext>
            </p:extLst>
          </p:nvPr>
        </p:nvGraphicFramePr>
        <p:xfrm>
          <a:off x="103368" y="667911"/>
          <a:ext cx="6590040" cy="43693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4672"/>
                <a:gridCol w="1202009"/>
                <a:gridCol w="1098339"/>
                <a:gridCol w="1098339"/>
                <a:gridCol w="1095969"/>
                <a:gridCol w="1100712"/>
              </a:tblGrid>
              <a:tr h="48330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Category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Visual- Public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Visual- Professional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Sampling-Microscopic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Sampling- Pigment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Sampling- Toxins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</a:tr>
              <a:tr h="648550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Description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Digital images or comparison to image</a:t>
                      </a:r>
                      <a:r>
                        <a:rPr lang="en-US" sz="1100" baseline="0" dirty="0" smtClean="0"/>
                        <a:t> gallery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Beach manager visual</a:t>
                      </a:r>
                      <a:r>
                        <a:rPr lang="en-US" sz="1100" baseline="0" dirty="0" smtClean="0"/>
                        <a:t> evidence of BGA bloom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Microscopic</a:t>
                      </a:r>
                      <a:r>
                        <a:rPr lang="en-US" sz="1100" baseline="0" dirty="0" smtClean="0"/>
                        <a:t> scan of dominant taxa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err="1" smtClean="0"/>
                        <a:t>Unextracted</a:t>
                      </a:r>
                      <a:r>
                        <a:rPr lang="en-US" sz="1100" dirty="0" smtClean="0"/>
                        <a:t> or extracted </a:t>
                      </a:r>
                      <a:r>
                        <a:rPr lang="en-US" sz="1100" dirty="0" err="1" smtClean="0"/>
                        <a:t>chl.a</a:t>
                      </a:r>
                      <a:r>
                        <a:rPr lang="en-US" sz="1100" dirty="0" smtClean="0"/>
                        <a:t>, phycocyanin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Lab PPIA/ELISA</a:t>
                      </a:r>
                      <a:r>
                        <a:rPr lang="en-US" sz="1100" baseline="0" dirty="0" smtClean="0"/>
                        <a:t> or field ELISA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</a:tr>
              <a:tr h="838792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Implication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DEC Web</a:t>
                      </a:r>
                      <a:r>
                        <a:rPr lang="en-US" sz="1100" baseline="0" dirty="0" smtClean="0"/>
                        <a:t> Notification- Suspicious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DOH/OPRHP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Beach Closure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DEC Web</a:t>
                      </a:r>
                      <a:r>
                        <a:rPr lang="en-US" sz="1100" baseline="0" dirty="0" smtClean="0"/>
                        <a:t> Notification- Confirmed w/ evidence bloom</a:t>
                      </a:r>
                      <a:endParaRPr lang="en-US" sz="1100" dirty="0" smtClean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DEC Web</a:t>
                      </a:r>
                      <a:r>
                        <a:rPr lang="en-US" sz="1100" baseline="0" dirty="0" smtClean="0"/>
                        <a:t> Notification- Confirmed</a:t>
                      </a:r>
                      <a:endParaRPr lang="en-US" sz="1100" dirty="0" smtClean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DEC Web Notification- Confirmed</a:t>
                      </a:r>
                      <a:r>
                        <a:rPr lang="en-US" sz="1100" baseline="0" dirty="0" smtClean="0"/>
                        <a:t> / High Toxins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</a:tr>
              <a:tr h="648550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Decision Trigger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DEC review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DOH/OPRHP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review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BGA</a:t>
                      </a:r>
                      <a:r>
                        <a:rPr lang="en-US" sz="1100" baseline="0" dirty="0" smtClean="0"/>
                        <a:t> / toxin producer ID</a:t>
                      </a:r>
                      <a:endParaRPr lang="en-US" sz="1100" dirty="0" smtClean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BG </a:t>
                      </a:r>
                      <a:r>
                        <a:rPr lang="en-US" sz="1100" dirty="0" err="1" smtClean="0"/>
                        <a:t>chla</a:t>
                      </a:r>
                      <a:r>
                        <a:rPr lang="en-US" sz="1100" dirty="0" smtClean="0"/>
                        <a:t> &gt; 25-30;</a:t>
                      </a:r>
                      <a:r>
                        <a:rPr lang="en-US" sz="1100" baseline="0" dirty="0" smtClean="0"/>
                        <a:t> or PC &gt; 50 &amp; </a:t>
                      </a:r>
                      <a:r>
                        <a:rPr lang="en-US" sz="1100" baseline="0" dirty="0" err="1" smtClean="0"/>
                        <a:t>tChl</a:t>
                      </a:r>
                      <a:r>
                        <a:rPr lang="en-US" sz="1100" baseline="0" dirty="0" smtClean="0"/>
                        <a:t> &gt; 30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MC-LR &gt; 20 ug/l</a:t>
                      </a:r>
                    </a:p>
                    <a:p>
                      <a:r>
                        <a:rPr lang="en-US" sz="1100" dirty="0" smtClean="0"/>
                        <a:t>(&gt; 10 ug/l open water)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</a:tr>
              <a:tr h="648550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Timing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Immediate (same day DEC</a:t>
                      </a:r>
                      <a:r>
                        <a:rPr lang="en-US" sz="1100" baseline="0" dirty="0" smtClean="0"/>
                        <a:t> review if needed)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Immediate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1-2d</a:t>
                      </a:r>
                      <a:r>
                        <a:rPr lang="en-US" sz="1100" baseline="0" dirty="0" smtClean="0"/>
                        <a:t> (transit- immediate analysis/report)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1-2d</a:t>
                      </a:r>
                      <a:r>
                        <a:rPr lang="en-US" sz="1100" baseline="0" dirty="0" smtClean="0"/>
                        <a:t> (transit- immediate analysis/report)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2-10d (transit + extraction)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</a:tr>
              <a:tr h="315628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Accuracy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Low to mod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Mod to high?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High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Mod to high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Mod to high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</a:tr>
              <a:tr h="315628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Cost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None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None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Low to mod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Mod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Mod to high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</a:tr>
              <a:tr h="458308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Expertise / Availability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None required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“Regulated” sites only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Few labs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Some labs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Few labs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47092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/>
              <a:t>How (do we make “the call”)?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5738" y="1207009"/>
            <a:ext cx="6543835" cy="365709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Surveillance--visual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Does it look like spilled </a:t>
            </a:r>
            <a:r>
              <a:rPr lang="en-US" dirty="0"/>
              <a:t>p</a:t>
            </a:r>
            <a:r>
              <a:rPr lang="en-US" dirty="0" smtClean="0"/>
              <a:t>aint, pea soup, green streaks, or 		(many) green dots/clumps?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Is it small (localized), large (localized), widespread, or open 	water?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Is there visual evidence of a BGA bloom (quantities)?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 smtClean="0"/>
              <a:t>Monitoring--data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World Health Organization guidelines to define risk for</a:t>
            </a:r>
          </a:p>
          <a:p>
            <a:r>
              <a:rPr lang="en-US" dirty="0"/>
              <a:t>	</a:t>
            </a:r>
            <a:r>
              <a:rPr lang="en-US" dirty="0" smtClean="0"/>
              <a:t>BGA blooms: cell counts, chlorophyll a, species ID, </a:t>
            </a:r>
          </a:p>
          <a:p>
            <a:r>
              <a:rPr lang="en-US" dirty="0"/>
              <a:t>	</a:t>
            </a:r>
            <a:r>
              <a:rPr lang="en-US" dirty="0" smtClean="0"/>
              <a:t>toxins: microcystin-LR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NYSDOH beach re-opening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47285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8782" y="282769"/>
            <a:ext cx="6243265" cy="857250"/>
          </a:xfrm>
        </p:spPr>
        <p:txBody>
          <a:bodyPr/>
          <a:lstStyle/>
          <a:p>
            <a:r>
              <a:rPr lang="en-US" sz="3000" dirty="0" smtClean="0"/>
              <a:t>We have all this data… </a:t>
            </a:r>
            <a:r>
              <a:rPr lang="en-US" sz="3000" dirty="0"/>
              <a:t>now what?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00050" y="1028700"/>
            <a:ext cx="6115050" cy="3543300"/>
          </a:xfrm>
        </p:spPr>
        <p:txBody>
          <a:bodyPr>
            <a:noAutofit/>
          </a:bodyPr>
          <a:lstStyle/>
          <a:p>
            <a:r>
              <a:rPr lang="en-US" i="1" dirty="0" smtClean="0"/>
              <a:t>“Suspicious”</a:t>
            </a:r>
          </a:p>
          <a:p>
            <a:pPr marL="338138" lvl="1" indent="-225425"/>
            <a:r>
              <a:rPr lang="en-US" dirty="0" smtClean="0"/>
              <a:t>Credible </a:t>
            </a:r>
            <a:r>
              <a:rPr lang="en-US" dirty="0"/>
              <a:t>evidence indicates likelihood of both BGA and bloom conditions from visual, field report, other</a:t>
            </a:r>
          </a:p>
          <a:p>
            <a:pPr marL="338138" lvl="1" indent="-225425"/>
            <a:r>
              <a:rPr lang="en-US" dirty="0" smtClean="0"/>
              <a:t>Not </a:t>
            </a:r>
            <a:r>
              <a:rPr lang="en-US" dirty="0"/>
              <a:t>(yet) verified by laboratory analysis</a:t>
            </a:r>
          </a:p>
          <a:p>
            <a:endParaRPr lang="en-US" dirty="0" smtClean="0"/>
          </a:p>
          <a:p>
            <a:r>
              <a:rPr lang="en-US" i="1" dirty="0" smtClean="0"/>
              <a:t>“Confirmed”</a:t>
            </a:r>
          </a:p>
          <a:p>
            <a:pPr marL="338138" lvl="1" indent="-225425"/>
            <a:r>
              <a:rPr lang="en-US" dirty="0"/>
              <a:t>BGA bloom confirmed by </a:t>
            </a:r>
            <a:r>
              <a:rPr lang="en-US" dirty="0" smtClean="0"/>
              <a:t>blue green chlorophyll</a:t>
            </a:r>
            <a:r>
              <a:rPr lang="en-US" dirty="0"/>
              <a:t> </a:t>
            </a:r>
            <a:r>
              <a:rPr lang="en-US" dirty="0" smtClean="0"/>
              <a:t>a levels &gt; 25-30 ug/l (interpretation of WHO guidance)</a:t>
            </a:r>
          </a:p>
          <a:p>
            <a:pPr marL="338138" lvl="1" indent="-225425"/>
            <a:r>
              <a:rPr lang="en-US" dirty="0" smtClean="0"/>
              <a:t>Dominance </a:t>
            </a:r>
            <a:r>
              <a:rPr lang="en-US" dirty="0"/>
              <a:t>by BGA (fluoroprobe, </a:t>
            </a:r>
            <a:r>
              <a:rPr lang="en-US" dirty="0" err="1" smtClean="0"/>
              <a:t>microscopics</a:t>
            </a:r>
            <a:r>
              <a:rPr lang="en-US" dirty="0" smtClean="0"/>
              <a:t>)</a:t>
            </a:r>
          </a:p>
          <a:p>
            <a:pPr marL="338138" lvl="1" indent="-225425"/>
            <a:r>
              <a:rPr lang="en-US" dirty="0" smtClean="0"/>
              <a:t>Toxins </a:t>
            </a:r>
            <a:r>
              <a:rPr lang="en-US" dirty="0"/>
              <a:t>above WHO “moderate risk” </a:t>
            </a:r>
            <a:r>
              <a:rPr lang="en-US" dirty="0" smtClean="0"/>
              <a:t>threshold (2-4 ug/l microcystin-LR)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65012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" y="176420"/>
            <a:ext cx="5829300" cy="857250"/>
          </a:xfrm>
        </p:spPr>
        <p:txBody>
          <a:bodyPr/>
          <a:lstStyle/>
          <a:p>
            <a:r>
              <a:rPr lang="en-US" dirty="0" smtClean="0"/>
              <a:t>Now what…continued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37628" y="1033670"/>
            <a:ext cx="6115050" cy="4000500"/>
          </a:xfrm>
        </p:spPr>
        <p:txBody>
          <a:bodyPr>
            <a:noAutofit/>
          </a:bodyPr>
          <a:lstStyle/>
          <a:p>
            <a:r>
              <a:rPr lang="en-US" i="1" dirty="0" smtClean="0"/>
              <a:t>“Confirmed with high toxins”</a:t>
            </a:r>
          </a:p>
          <a:p>
            <a:pPr marL="338138" lvl="1" indent="-225425"/>
            <a:r>
              <a:rPr lang="en-US" dirty="0"/>
              <a:t>BGA bloom with microcystis-LR &gt; WHO “high risk” </a:t>
            </a:r>
            <a:r>
              <a:rPr lang="en-US" dirty="0" smtClean="0"/>
              <a:t>threshold (20 ug/l shoreline, 10 ug/l open water)</a:t>
            </a:r>
          </a:p>
          <a:p>
            <a:pPr lvl="1"/>
            <a:endParaRPr lang="en-US" dirty="0"/>
          </a:p>
          <a:p>
            <a:r>
              <a:rPr lang="en-US" i="1" dirty="0" smtClean="0"/>
              <a:t>For ALL categories, public advised to</a:t>
            </a:r>
          </a:p>
          <a:p>
            <a:pPr marL="338138" lvl="1" indent="-225425"/>
            <a:r>
              <a:rPr lang="en-US" dirty="0"/>
              <a:t>Avoid </a:t>
            </a:r>
            <a:r>
              <a:rPr lang="en-US" dirty="0" smtClean="0"/>
              <a:t>exposure to / keep kids and pets away from </a:t>
            </a:r>
            <a:r>
              <a:rPr lang="en-US" dirty="0"/>
              <a:t>surface scums or heavily discolored water</a:t>
            </a:r>
          </a:p>
          <a:p>
            <a:pPr marL="338138" lvl="1" indent="-225425"/>
            <a:r>
              <a:rPr lang="en-US" dirty="0" smtClean="0"/>
              <a:t>Seek </a:t>
            </a:r>
            <a:r>
              <a:rPr lang="en-US" dirty="0"/>
              <a:t>immediate medical assistance for symptoms consistent with BGA exposure</a:t>
            </a:r>
          </a:p>
          <a:p>
            <a:pPr marL="338138" lvl="1" indent="-225425"/>
            <a:r>
              <a:rPr lang="en-US" dirty="0"/>
              <a:t>Report any symptoms to </a:t>
            </a:r>
            <a:r>
              <a:rPr lang="en-US" dirty="0" smtClean="0"/>
              <a:t>local/state </a:t>
            </a:r>
            <a:r>
              <a:rPr lang="en-US" dirty="0"/>
              <a:t>Health Department</a:t>
            </a:r>
          </a:p>
          <a:p>
            <a:pPr marL="338138" lvl="1" indent="-225425"/>
            <a:r>
              <a:rPr lang="en-US" dirty="0"/>
              <a:t>Report </a:t>
            </a:r>
            <a:r>
              <a:rPr lang="en-US" dirty="0" smtClean="0"/>
              <a:t>additional and on-going blooms </a:t>
            </a:r>
            <a:r>
              <a:rPr lang="en-US" dirty="0"/>
              <a:t>to DEC through visual images, web page forms</a:t>
            </a:r>
          </a:p>
        </p:txBody>
      </p:sp>
    </p:spTree>
    <p:extLst>
      <p:ext uri="{BB962C8B-B14F-4D97-AF65-F5344CB8AC3E}">
        <p14:creationId xmlns:p14="http://schemas.microsoft.com/office/powerpoint/2010/main" xmlns="" val="3743137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45315232"/>
              </p:ext>
            </p:extLst>
          </p:nvPr>
        </p:nvGraphicFramePr>
        <p:xfrm>
          <a:off x="185738" y="1240101"/>
          <a:ext cx="6457950" cy="3775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85738" y="508000"/>
            <a:ext cx="6457950" cy="581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How (do we manage the stream of information)?</a:t>
            </a:r>
            <a:br>
              <a:rPr lang="en-US" dirty="0" smtClean="0"/>
            </a:br>
            <a:r>
              <a:rPr lang="en-US" dirty="0" smtClean="0"/>
              <a:t>A typical day and week (any/every day)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58864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Outreach and Reporting: </a:t>
            </a:r>
            <a:br>
              <a:rPr lang="en-US" dirty="0" smtClean="0"/>
            </a:br>
            <a:r>
              <a:rPr lang="en-US" dirty="0" smtClean="0"/>
              <a:t>Many days, many ways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5738" y="1469204"/>
            <a:ext cx="6543835" cy="3394896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To the sampler/ “reporter”/ lake association</a:t>
            </a:r>
          </a:p>
          <a:p>
            <a:r>
              <a:rPr lang="en-US" dirty="0" smtClean="0"/>
              <a:t>To other agencies</a:t>
            </a:r>
          </a:p>
          <a:p>
            <a:r>
              <a:rPr lang="en-US" dirty="0" smtClean="0"/>
              <a:t>To the public</a:t>
            </a:r>
          </a:p>
          <a:p>
            <a:r>
              <a:rPr lang="en-US" dirty="0" smtClean="0"/>
              <a:t>To media</a:t>
            </a:r>
          </a:p>
          <a:p>
            <a:endParaRPr lang="en-US" dirty="0"/>
          </a:p>
          <a:p>
            <a:r>
              <a:rPr lang="en-US" dirty="0" smtClean="0"/>
              <a:t>By emails</a:t>
            </a:r>
          </a:p>
          <a:p>
            <a:r>
              <a:rPr lang="en-US" dirty="0" smtClean="0"/>
              <a:t>By web notification</a:t>
            </a:r>
          </a:p>
          <a:p>
            <a:r>
              <a:rPr lang="en-US" dirty="0" smtClean="0"/>
              <a:t>By social media</a:t>
            </a:r>
          </a:p>
          <a:p>
            <a:endParaRPr lang="en-US" dirty="0" smtClean="0"/>
          </a:p>
          <a:p>
            <a:r>
              <a:rPr lang="en-US" dirty="0" smtClean="0"/>
              <a:t>Data rich</a:t>
            </a:r>
          </a:p>
          <a:p>
            <a:r>
              <a:rPr lang="en-US" dirty="0" smtClean="0"/>
              <a:t>Summary information only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95725" y="2009775"/>
            <a:ext cx="2057400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8378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25" y="572495"/>
            <a:ext cx="6457950" cy="524786"/>
          </a:xfrm>
        </p:spPr>
        <p:txBody>
          <a:bodyPr>
            <a:noAutofit/>
          </a:bodyPr>
          <a:lstStyle/>
          <a:p>
            <a:r>
              <a:rPr lang="en-US" sz="2000" dirty="0"/>
              <a:t>Key points </a:t>
            </a:r>
            <a:r>
              <a:rPr lang="en-US" sz="2000" dirty="0" smtClean="0"/>
              <a:t>conveyed to samplers /“reporters”/public: 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225" y="1097281"/>
            <a:ext cx="6457950" cy="3837974"/>
          </a:xfrm>
        </p:spPr>
        <p:txBody>
          <a:bodyPr>
            <a:normAutofit fontScale="70000" lnSpcReduction="20000"/>
          </a:bodyPr>
          <a:lstStyle/>
          <a:p>
            <a:r>
              <a:rPr lang="en-US" sz="2400" b="1" dirty="0" smtClean="0"/>
              <a:t>Characterization of sample/report</a:t>
            </a:r>
          </a:p>
          <a:p>
            <a:pPr marL="463550" indent="-238125">
              <a:buFont typeface="Arial" panose="020B0604020202020204" pitchFamily="34" charset="0"/>
              <a:buChar char="•"/>
            </a:pPr>
            <a:r>
              <a:rPr lang="en-US" dirty="0" smtClean="0"/>
              <a:t>	Suspicious, Confirmed, Confirmed with high toxins, no BGA</a:t>
            </a:r>
          </a:p>
          <a:p>
            <a:pPr marL="463550" indent="-238125">
              <a:buFont typeface="Arial" panose="020B0604020202020204" pitchFamily="34" charset="0"/>
              <a:buChar char="•"/>
            </a:pPr>
            <a:r>
              <a:rPr lang="en-US" dirty="0"/>
              <a:t>	</a:t>
            </a:r>
            <a:r>
              <a:rPr lang="en-US" dirty="0" smtClean="0"/>
              <a:t>Small localized, large localized, widespread, open water</a:t>
            </a:r>
          </a:p>
          <a:p>
            <a:r>
              <a:rPr lang="en-US" sz="2400" b="1" dirty="0" smtClean="0"/>
              <a:t>Next steps</a:t>
            </a:r>
          </a:p>
          <a:p>
            <a:pPr marL="463550" indent="-238125">
              <a:buFont typeface="Arial" panose="020B0604020202020204" pitchFamily="34" charset="0"/>
              <a:buChar char="•"/>
            </a:pPr>
            <a:r>
              <a:rPr lang="en-US" dirty="0"/>
              <a:t>	</a:t>
            </a:r>
            <a:r>
              <a:rPr lang="en-US" dirty="0" smtClean="0"/>
              <a:t>Agency response</a:t>
            </a:r>
          </a:p>
          <a:p>
            <a:pPr marL="463550" indent="-238125">
              <a:buFont typeface="Arial" panose="020B0604020202020204" pitchFamily="34" charset="0"/>
              <a:buChar char="•"/>
            </a:pPr>
            <a:r>
              <a:rPr lang="en-US" dirty="0"/>
              <a:t>	</a:t>
            </a:r>
            <a:r>
              <a:rPr lang="en-US" dirty="0" smtClean="0"/>
              <a:t>Monitoring (if none to date or follow up) response</a:t>
            </a:r>
          </a:p>
          <a:p>
            <a:pPr marL="463550" indent="-238125">
              <a:buFont typeface="Arial" panose="020B0604020202020204" pitchFamily="34" charset="0"/>
              <a:buChar char="•"/>
            </a:pPr>
            <a:r>
              <a:rPr lang="en-US" dirty="0"/>
              <a:t>	</a:t>
            </a:r>
            <a:r>
              <a:rPr lang="en-US" dirty="0" smtClean="0"/>
              <a:t>What they should do</a:t>
            </a:r>
          </a:p>
          <a:p>
            <a:pPr marL="914400" indent="-287338">
              <a:buFont typeface="Arial" panose="020B0604020202020204" pitchFamily="34" charset="0"/>
              <a:buChar char="•"/>
            </a:pPr>
            <a:r>
              <a:rPr lang="en-US" dirty="0" smtClean="0"/>
              <a:t>Avoid exposure</a:t>
            </a:r>
          </a:p>
          <a:p>
            <a:pPr marL="914400" indent="-287338">
              <a:buFont typeface="Arial" panose="020B0604020202020204" pitchFamily="34" charset="0"/>
              <a:buChar char="•"/>
            </a:pPr>
            <a:r>
              <a:rPr lang="en-US" dirty="0" smtClean="0"/>
              <a:t>Report symptoms consistent with BGA exposure to local and state DOH</a:t>
            </a:r>
          </a:p>
          <a:p>
            <a:pPr marL="914400" indent="-287338">
              <a:buFont typeface="Arial" panose="020B0604020202020204" pitchFamily="34" charset="0"/>
              <a:buChar char="•"/>
            </a:pPr>
            <a:r>
              <a:rPr lang="en-US" dirty="0" smtClean="0"/>
              <a:t>Seek medical assistance as needed</a:t>
            </a:r>
          </a:p>
          <a:p>
            <a:pPr marL="914400" indent="-287338">
              <a:buFont typeface="Arial" panose="020B0604020202020204" pitchFamily="34" charset="0"/>
              <a:buChar char="•"/>
            </a:pPr>
            <a:r>
              <a:rPr lang="en-US" dirty="0" smtClean="0"/>
              <a:t>Forward info to other lake residents</a:t>
            </a:r>
          </a:p>
          <a:p>
            <a:r>
              <a:rPr lang="en-US" sz="2400" b="1" dirty="0" smtClean="0"/>
              <a:t>Expectations for them</a:t>
            </a:r>
          </a:p>
          <a:p>
            <a:pPr marL="463550" indent="-238125">
              <a:buFont typeface="Arial" panose="020B0604020202020204" pitchFamily="34" charset="0"/>
              <a:buChar char="•"/>
            </a:pPr>
            <a:r>
              <a:rPr lang="en-US" dirty="0"/>
              <a:t>	</a:t>
            </a:r>
            <a:r>
              <a:rPr lang="en-US" dirty="0" smtClean="0"/>
              <a:t>Send images and field report if not already provided</a:t>
            </a:r>
          </a:p>
          <a:p>
            <a:pPr marL="463550" indent="-238125">
              <a:buFont typeface="Arial" panose="020B0604020202020204" pitchFamily="34" charset="0"/>
              <a:buChar char="•"/>
            </a:pPr>
            <a:r>
              <a:rPr lang="en-US" dirty="0"/>
              <a:t>	</a:t>
            </a:r>
            <a:r>
              <a:rPr lang="en-US" dirty="0" smtClean="0"/>
              <a:t>Keep agencies apprised of conditions</a:t>
            </a:r>
          </a:p>
          <a:p>
            <a:r>
              <a:rPr lang="en-US" sz="2400" b="1" dirty="0" smtClean="0"/>
              <a:t>Inform them report will forwarded to others</a:t>
            </a:r>
          </a:p>
          <a:p>
            <a:pPr marL="463550" indent="-238125">
              <a:buFont typeface="Arial" panose="020B0604020202020204" pitchFamily="34" charset="0"/>
              <a:buChar char="•"/>
            </a:pPr>
            <a:r>
              <a:rPr lang="en-US" dirty="0"/>
              <a:t>	</a:t>
            </a:r>
            <a:r>
              <a:rPr lang="en-US" dirty="0" smtClean="0"/>
              <a:t>Local DOH/DEC</a:t>
            </a:r>
            <a:r>
              <a:rPr lang="en-US" dirty="0"/>
              <a:t>	</a:t>
            </a:r>
            <a:r>
              <a:rPr lang="en-US" dirty="0" smtClean="0"/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9618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017" y="508793"/>
            <a:ext cx="6606282" cy="698216"/>
          </a:xfrm>
        </p:spPr>
        <p:txBody>
          <a:bodyPr/>
          <a:lstStyle/>
          <a:p>
            <a:r>
              <a:rPr lang="en-US" dirty="0" smtClean="0"/>
              <a:t>Outreach to Agencies: Email to county group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smtClean="0"/>
              <a:t>Forward all information- </a:t>
            </a:r>
            <a:r>
              <a:rPr lang="en-US" dirty="0" smtClean="0"/>
              <a:t>images, field report, lab results</a:t>
            </a:r>
          </a:p>
          <a:p>
            <a:r>
              <a:rPr lang="en-US" b="1" dirty="0" smtClean="0"/>
              <a:t>Indication of lake uses (header info)</a:t>
            </a:r>
          </a:p>
          <a:p>
            <a:pPr marL="511175" indent="-285750">
              <a:buFont typeface="Arial" panose="020B0604020202020204" pitchFamily="34" charset="0"/>
              <a:buChar char="•"/>
            </a:pPr>
            <a:r>
              <a:rPr lang="en-US" dirty="0"/>
              <a:t>	</a:t>
            </a:r>
            <a:r>
              <a:rPr lang="en-US" dirty="0" smtClean="0"/>
              <a:t>Public/private beaches or non regulated contact recreation</a:t>
            </a:r>
          </a:p>
          <a:p>
            <a:pPr marL="463550" indent="-238125">
              <a:buFont typeface="Arial" panose="020B0604020202020204" pitchFamily="34" charset="0"/>
              <a:buChar char="•"/>
            </a:pPr>
            <a:r>
              <a:rPr lang="en-US" dirty="0"/>
              <a:t>	</a:t>
            </a:r>
            <a:r>
              <a:rPr lang="en-US" dirty="0" smtClean="0"/>
              <a:t>Public water supply</a:t>
            </a:r>
          </a:p>
          <a:p>
            <a:r>
              <a:rPr lang="en-US" b="1" dirty="0" smtClean="0"/>
              <a:t>Location and extent of bloom (header info)</a:t>
            </a:r>
          </a:p>
          <a:p>
            <a:pPr marL="463550" indent="-238125">
              <a:buFont typeface="Arial" panose="020B0604020202020204" pitchFamily="34" charset="0"/>
              <a:buChar char="•"/>
            </a:pPr>
            <a:r>
              <a:rPr lang="en-US" dirty="0"/>
              <a:t>	</a:t>
            </a:r>
            <a:r>
              <a:rPr lang="en-US" dirty="0" smtClean="0"/>
              <a:t>Sample location and/or affected shoreline/open water</a:t>
            </a:r>
          </a:p>
          <a:p>
            <a:pPr marL="463550" indent="-238125">
              <a:buFont typeface="Arial" panose="020B0604020202020204" pitchFamily="34" charset="0"/>
              <a:buChar char="•"/>
            </a:pPr>
            <a:r>
              <a:rPr lang="en-US" dirty="0"/>
              <a:t>	</a:t>
            </a:r>
            <a:r>
              <a:rPr lang="en-US" dirty="0" smtClean="0"/>
              <a:t>Extent: Small/large localized</a:t>
            </a:r>
            <a:r>
              <a:rPr lang="en-US" dirty="0"/>
              <a:t>, </a:t>
            </a:r>
            <a:r>
              <a:rPr lang="en-US" dirty="0" smtClean="0"/>
              <a:t>widespread</a:t>
            </a:r>
            <a:r>
              <a:rPr lang="en-US" dirty="0"/>
              <a:t>, open water</a:t>
            </a:r>
            <a:endParaRPr lang="en-US" dirty="0" smtClean="0"/>
          </a:p>
          <a:p>
            <a:r>
              <a:rPr lang="en-US" b="1" dirty="0" smtClean="0"/>
              <a:t>Characterization of sample/report (header info)</a:t>
            </a:r>
          </a:p>
          <a:p>
            <a:pPr marL="463550" indent="-238125">
              <a:buFont typeface="Arial" panose="020B0604020202020204" pitchFamily="34" charset="0"/>
              <a:buChar char="•"/>
            </a:pPr>
            <a:r>
              <a:rPr lang="en-US" dirty="0"/>
              <a:t>	</a:t>
            </a:r>
            <a:r>
              <a:rPr lang="en-US" dirty="0" smtClean="0"/>
              <a:t>Suspicious, Confirmed, Confirmed with high toxins, no BGA</a:t>
            </a:r>
          </a:p>
          <a:p>
            <a:pPr marL="463550" indent="-238125">
              <a:buFont typeface="Arial" panose="020B0604020202020204" pitchFamily="34" charset="0"/>
              <a:buChar char="•"/>
            </a:pPr>
            <a:r>
              <a:rPr lang="en-US" dirty="0" smtClean="0"/>
              <a:t>	Comparison to Agency criteria used to characterize</a:t>
            </a:r>
            <a:r>
              <a:rPr lang="en-US" dirty="0"/>
              <a:t>	</a:t>
            </a:r>
            <a:endParaRPr lang="en-US" dirty="0" smtClean="0"/>
          </a:p>
          <a:p>
            <a:r>
              <a:rPr lang="en-US" b="1" dirty="0" smtClean="0"/>
              <a:t>Report forwarded to others</a:t>
            </a:r>
          </a:p>
          <a:p>
            <a:pPr marL="463550" indent="-238125">
              <a:buFont typeface="Arial" panose="020B0604020202020204" pitchFamily="34" charset="0"/>
              <a:buChar char="•"/>
            </a:pPr>
            <a:r>
              <a:rPr lang="en-US" dirty="0"/>
              <a:t>	</a:t>
            </a:r>
            <a:r>
              <a:rPr lang="en-US" dirty="0" smtClean="0"/>
              <a:t>Lake association</a:t>
            </a:r>
            <a:r>
              <a:rPr lang="en-US" dirty="0"/>
              <a:t>	</a:t>
            </a:r>
            <a:r>
              <a:rPr lang="en-US" dirty="0" smtClean="0"/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7986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abs2012map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57350" y="685800"/>
            <a:ext cx="3834582" cy="3064176"/>
          </a:xfrm>
        </p:spPr>
      </p:pic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1" y="3771900"/>
            <a:ext cx="5536406" cy="104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Straight Arrow Connector 7"/>
          <p:cNvCxnSpPr/>
          <p:nvPr/>
        </p:nvCxnSpPr>
        <p:spPr bwMode="auto">
          <a:xfrm>
            <a:off x="1543050" y="1485900"/>
            <a:ext cx="742950" cy="9144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arrow"/>
          </a:ln>
          <a:effectLst/>
        </p:spPr>
      </p:cxnSp>
      <p:pic>
        <p:nvPicPr>
          <p:cNvPr id="9" name="Picture 8" descr="0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22224" y="797243"/>
            <a:ext cx="1379220" cy="1034415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 bwMode="auto">
          <a:xfrm rot="16200000" flipH="1">
            <a:off x="2520746" y="1648915"/>
            <a:ext cx="451485" cy="51054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arrow"/>
          </a:ln>
          <a:effectLst/>
        </p:spPr>
      </p:cxnSp>
      <p:pic>
        <p:nvPicPr>
          <p:cNvPr id="12" name="Picture 11" descr="Cayuta Lake 2013-7-15 image 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50" y="2628900"/>
            <a:ext cx="1447800" cy="1085850"/>
          </a:xfrm>
          <a:prstGeom prst="rect">
            <a:avLst/>
          </a:prstGeom>
        </p:spPr>
      </p:pic>
      <p:cxnSp>
        <p:nvCxnSpPr>
          <p:cNvPr id="13" name="Straight Arrow Connector 12"/>
          <p:cNvCxnSpPr>
            <a:stCxn id="12" idx="3"/>
          </p:cNvCxnSpPr>
          <p:nvPr/>
        </p:nvCxnSpPr>
        <p:spPr bwMode="auto">
          <a:xfrm flipV="1">
            <a:off x="1733550" y="2457450"/>
            <a:ext cx="1638300" cy="71437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arrow"/>
          </a:ln>
          <a:effectLst/>
        </p:spPr>
      </p:cxnSp>
      <p:pic>
        <p:nvPicPr>
          <p:cNvPr id="15" name="Picture 14" descr="Lawsons Lake 13 09 05 Close View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43500" y="857250"/>
            <a:ext cx="1600200" cy="1200150"/>
          </a:xfrm>
          <a:prstGeom prst="rect">
            <a:avLst/>
          </a:prstGeom>
        </p:spPr>
      </p:pic>
      <p:cxnSp>
        <p:nvCxnSpPr>
          <p:cNvPr id="16" name="Straight Arrow Connector 15"/>
          <p:cNvCxnSpPr>
            <a:stCxn id="15" idx="2"/>
          </p:cNvCxnSpPr>
          <p:nvPr/>
        </p:nvCxnSpPr>
        <p:spPr bwMode="auto">
          <a:xfrm rot="5400000">
            <a:off x="5048250" y="1504950"/>
            <a:ext cx="342900" cy="14478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arrow"/>
          </a:ln>
          <a:effectLst/>
        </p:spPr>
      </p:cxnSp>
      <p:pic>
        <p:nvPicPr>
          <p:cNvPr id="18" name="Picture 17" descr="Putnam Lake 8-28 algae 01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410200" y="2343150"/>
            <a:ext cx="1447800" cy="1085850"/>
          </a:xfrm>
          <a:prstGeom prst="rect">
            <a:avLst/>
          </a:prstGeom>
        </p:spPr>
      </p:pic>
      <p:cxnSp>
        <p:nvCxnSpPr>
          <p:cNvPr id="19" name="Straight Arrow Connector 18"/>
          <p:cNvCxnSpPr/>
          <p:nvPr/>
        </p:nvCxnSpPr>
        <p:spPr bwMode="auto">
          <a:xfrm rot="10800000" flipV="1">
            <a:off x="4686300" y="2800350"/>
            <a:ext cx="704850" cy="17145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arrow"/>
          </a:ln>
          <a:effectLst/>
        </p:spPr>
      </p:cxnSp>
      <p:pic>
        <p:nvPicPr>
          <p:cNvPr id="21" name="Picture 20" descr="Chautauqua Lake-Greenhurst Bay South Basin 2013-8-11 image 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14300" y="857250"/>
            <a:ext cx="1460687" cy="12573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85750"/>
            <a:ext cx="6286500" cy="571500"/>
          </a:xfrm>
        </p:spPr>
        <p:txBody>
          <a:bodyPr/>
          <a:lstStyle/>
          <a:p>
            <a:r>
              <a:rPr lang="en-US" sz="3000" dirty="0" smtClean="0"/>
              <a:t>Web notification (Friday outreach)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xmlns="" val="2570016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1800" y="1885950"/>
            <a:ext cx="17716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Garamond" pitchFamily="18" charset="0"/>
              </a:rPr>
              <a:t>Lime Lake </a:t>
            </a:r>
          </a:p>
          <a:p>
            <a:r>
              <a:rPr lang="en-US" sz="3600" b="1" dirty="0">
                <a:solidFill>
                  <a:schemeClr val="bg1"/>
                </a:solidFill>
                <a:latin typeface="Garamond" pitchFamily="18" charset="0"/>
              </a:rPr>
              <a:t>2008</a:t>
            </a:r>
          </a:p>
        </p:txBody>
      </p:sp>
      <p:pic>
        <p:nvPicPr>
          <p:cNvPr id="4" name="Picture 3" descr="Grillo 09-06-09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86150" y="0"/>
            <a:ext cx="3371850" cy="25288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43350" y="228600"/>
            <a:ext cx="257175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Garamond" pitchFamily="18" charset="0"/>
              </a:rPr>
              <a:t>Song </a:t>
            </a:r>
            <a:r>
              <a:rPr lang="en-US" sz="2700" b="1" dirty="0" smtClean="0">
                <a:solidFill>
                  <a:schemeClr val="bg1"/>
                </a:solidFill>
                <a:latin typeface="Garamond" pitchFamily="18" charset="0"/>
              </a:rPr>
              <a:t>Lake</a:t>
            </a:r>
          </a:p>
          <a:p>
            <a:r>
              <a:rPr lang="en-US" sz="2700" b="1" dirty="0" smtClean="0">
                <a:solidFill>
                  <a:schemeClr val="bg1"/>
                </a:solidFill>
                <a:latin typeface="Garamond" pitchFamily="18" charset="0"/>
              </a:rPr>
              <a:t>(Central NY) </a:t>
            </a:r>
            <a:endParaRPr lang="en-US" sz="2700" b="1" dirty="0">
              <a:solidFill>
                <a:schemeClr val="bg1"/>
              </a:solidFill>
              <a:latin typeface="Garamond" pitchFamily="18" charset="0"/>
            </a:endParaRPr>
          </a:p>
          <a:p>
            <a:r>
              <a:rPr lang="en-US" sz="2700" b="1" dirty="0">
                <a:solidFill>
                  <a:schemeClr val="bg1"/>
                </a:solidFill>
                <a:latin typeface="Garamond" pitchFamily="18" charset="0"/>
              </a:rPr>
              <a:t>2009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71650" y="3829050"/>
            <a:ext cx="16002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FF0000"/>
                </a:solidFill>
                <a:latin typeface="Garamond" pitchFamily="18" charset="0"/>
              </a:rPr>
              <a:t>Babcock Lake </a:t>
            </a:r>
          </a:p>
          <a:p>
            <a:r>
              <a:rPr lang="en-US" sz="2700" b="1" dirty="0">
                <a:solidFill>
                  <a:srgbClr val="FF0000"/>
                </a:solidFill>
                <a:latin typeface="Garamond" pitchFamily="18" charset="0"/>
              </a:rPr>
              <a:t>1990, 1995</a:t>
            </a:r>
          </a:p>
        </p:txBody>
      </p:sp>
      <p:pic>
        <p:nvPicPr>
          <p:cNvPr id="8" name="Picture 7" descr="Mill Pond Southampton 200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30852" y="2571750"/>
            <a:ext cx="3327148" cy="25717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70099" y="3714750"/>
            <a:ext cx="260810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latin typeface="Garamond" pitchFamily="18" charset="0"/>
              </a:rPr>
              <a:t>Mill </a:t>
            </a:r>
            <a:r>
              <a:rPr lang="en-US" sz="2700" b="1" dirty="0" smtClean="0">
                <a:latin typeface="Garamond" pitchFamily="18" charset="0"/>
              </a:rPr>
              <a:t>Pond</a:t>
            </a:r>
          </a:p>
          <a:p>
            <a:r>
              <a:rPr lang="en-US" sz="2700" b="1" dirty="0" smtClean="0">
                <a:latin typeface="Garamond" pitchFamily="18" charset="0"/>
              </a:rPr>
              <a:t>(Long Island)</a:t>
            </a:r>
            <a:endParaRPr lang="en-US" sz="2700" b="1" dirty="0">
              <a:latin typeface="Garamond" pitchFamily="18" charset="0"/>
            </a:endParaRPr>
          </a:p>
          <a:p>
            <a:r>
              <a:rPr lang="en-US" sz="2700" b="1" dirty="0">
                <a:latin typeface="Garamond" pitchFamily="18" charset="0"/>
              </a:rPr>
              <a:t>2008</a:t>
            </a:r>
          </a:p>
        </p:txBody>
      </p:sp>
      <p:pic>
        <p:nvPicPr>
          <p:cNvPr id="10" name="Picture 9" descr="Cuba Lake Bloom Oct 2010-1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514600"/>
            <a:ext cx="3493294" cy="26289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52802" y="3658466"/>
            <a:ext cx="2298449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latin typeface="Garamond" pitchFamily="18" charset="0"/>
              </a:rPr>
              <a:t>Cuba </a:t>
            </a:r>
            <a:r>
              <a:rPr lang="en-US" sz="2700" b="1" dirty="0" smtClean="0">
                <a:latin typeface="Garamond" pitchFamily="18" charset="0"/>
              </a:rPr>
              <a:t>Lake</a:t>
            </a:r>
          </a:p>
          <a:p>
            <a:r>
              <a:rPr lang="en-US" sz="2700" b="1" dirty="0" smtClean="0">
                <a:latin typeface="Garamond" pitchFamily="18" charset="0"/>
              </a:rPr>
              <a:t>(Western NY) </a:t>
            </a:r>
            <a:endParaRPr lang="en-US" sz="2700" b="1" dirty="0">
              <a:latin typeface="Garamond" pitchFamily="18" charset="0"/>
            </a:endParaRPr>
          </a:p>
          <a:p>
            <a:r>
              <a:rPr lang="en-US" sz="2700" b="1" dirty="0">
                <a:latin typeface="Garamond" pitchFamily="18" charset="0"/>
              </a:rPr>
              <a:t>2010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5750" y="914400"/>
            <a:ext cx="17716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Garamond" pitchFamily="18" charset="0"/>
              </a:rPr>
              <a:t>Lime Lake </a:t>
            </a:r>
          </a:p>
          <a:p>
            <a:r>
              <a:rPr lang="en-US" sz="2700" b="1" dirty="0">
                <a:solidFill>
                  <a:schemeClr val="bg1"/>
                </a:solidFill>
                <a:latin typeface="Garamond" pitchFamily="18" charset="0"/>
              </a:rPr>
              <a:t>2008</a:t>
            </a:r>
          </a:p>
        </p:txBody>
      </p:sp>
      <p:pic>
        <p:nvPicPr>
          <p:cNvPr id="14" name="Picture 13" descr="Sodus Bay Bloom - August 26 2010 - www thetimesofwaynecounty com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31906"/>
            <a:ext cx="3478900" cy="248269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3" name="Picture 12" descr="Hedges Algae October 201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48701" y="1575822"/>
            <a:ext cx="2819400" cy="211455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349769" y="1563901"/>
            <a:ext cx="246965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Garamond" pitchFamily="18" charset="0"/>
              </a:rPr>
              <a:t>Hedges </a:t>
            </a:r>
            <a:r>
              <a:rPr lang="en-US" sz="2700" b="1" dirty="0" smtClean="0">
                <a:solidFill>
                  <a:schemeClr val="bg1"/>
                </a:solidFill>
                <a:latin typeface="Garamond" pitchFamily="18" charset="0"/>
              </a:rPr>
              <a:t>Lake</a:t>
            </a:r>
          </a:p>
          <a:p>
            <a:r>
              <a:rPr lang="en-US" sz="2700" b="1" dirty="0" smtClean="0">
                <a:solidFill>
                  <a:schemeClr val="bg1"/>
                </a:solidFill>
                <a:latin typeface="Garamond" pitchFamily="18" charset="0"/>
              </a:rPr>
              <a:t>(Eastern </a:t>
            </a:r>
            <a:r>
              <a:rPr lang="en-US" sz="2700" b="1" dirty="0" err="1" smtClean="0">
                <a:solidFill>
                  <a:schemeClr val="bg1"/>
                </a:solidFill>
                <a:latin typeface="Garamond" pitchFamily="18" charset="0"/>
              </a:rPr>
              <a:t>Adks</a:t>
            </a:r>
            <a:r>
              <a:rPr lang="en-US" sz="2700" b="1" dirty="0" smtClean="0">
                <a:solidFill>
                  <a:schemeClr val="bg1"/>
                </a:solidFill>
                <a:latin typeface="Garamond" pitchFamily="18" charset="0"/>
              </a:rPr>
              <a:t>)</a:t>
            </a:r>
            <a:endParaRPr lang="en-US" sz="2700" b="1" dirty="0">
              <a:solidFill>
                <a:schemeClr val="bg1"/>
              </a:solidFill>
              <a:latin typeface="Garamond" pitchFamily="18" charset="0"/>
            </a:endParaRPr>
          </a:p>
          <a:p>
            <a:r>
              <a:rPr lang="en-US" sz="2700" b="1" dirty="0">
                <a:solidFill>
                  <a:schemeClr val="bg1"/>
                </a:solidFill>
                <a:latin typeface="Garamond" pitchFamily="18" charset="0"/>
              </a:rPr>
              <a:t>2010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1294" y="700423"/>
            <a:ext cx="246965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 smtClean="0">
                <a:solidFill>
                  <a:schemeClr val="bg1"/>
                </a:solidFill>
                <a:latin typeface="Garamond" pitchFamily="18" charset="0"/>
              </a:rPr>
              <a:t>Sodus Bay</a:t>
            </a:r>
          </a:p>
          <a:p>
            <a:r>
              <a:rPr lang="en-US" sz="2700" b="1" dirty="0" smtClean="0">
                <a:solidFill>
                  <a:schemeClr val="bg1"/>
                </a:solidFill>
                <a:latin typeface="Garamond" pitchFamily="18" charset="0"/>
              </a:rPr>
              <a:t>(Lake Ontario)</a:t>
            </a:r>
            <a:endParaRPr lang="en-US" sz="2700" b="1" dirty="0">
              <a:solidFill>
                <a:schemeClr val="bg1"/>
              </a:solidFill>
              <a:latin typeface="Garamond" pitchFamily="18" charset="0"/>
            </a:endParaRPr>
          </a:p>
          <a:p>
            <a:r>
              <a:rPr lang="en-US" sz="2700" b="1" dirty="0" smtClean="0">
                <a:solidFill>
                  <a:schemeClr val="bg1"/>
                </a:solidFill>
                <a:latin typeface="Garamond" pitchFamily="18" charset="0"/>
              </a:rPr>
              <a:t>2010</a:t>
            </a:r>
            <a:endParaRPr lang="en-US" sz="2700" b="1" dirty="0">
              <a:solidFill>
                <a:schemeClr val="bg1"/>
              </a:solidFill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2310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28875" y="2399461"/>
            <a:ext cx="2484605" cy="129815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0400" y="893902"/>
            <a:ext cx="3700757" cy="1506398"/>
          </a:xfrm>
          <a:prstGeom prst="rect">
            <a:avLst/>
          </a:prstGeom>
        </p:spPr>
      </p:pic>
      <p:pic>
        <p:nvPicPr>
          <p:cNvPr id="4" name="Content Placeholder 4" descr="habs.facebook.2013.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45324" y="3660656"/>
            <a:ext cx="1779648" cy="1487868"/>
          </a:xfrm>
          <a:prstGeom prst="rect">
            <a:avLst/>
          </a:prstGeom>
        </p:spPr>
      </p:pic>
      <p:pic>
        <p:nvPicPr>
          <p:cNvPr id="8" name="Picture 7" descr="GovD_MW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92886" y="2320582"/>
            <a:ext cx="1943100" cy="13593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423" y="490385"/>
            <a:ext cx="6457950" cy="694944"/>
          </a:xfrm>
        </p:spPr>
        <p:txBody>
          <a:bodyPr/>
          <a:lstStyle/>
          <a:p>
            <a:r>
              <a:rPr lang="en-US" dirty="0" smtClean="0">
                <a:latin typeface="Garamond" pitchFamily="18" charset="0"/>
              </a:rPr>
              <a:t>Outreach platforms: </a:t>
            </a:r>
            <a:br>
              <a:rPr lang="en-US" dirty="0" smtClean="0">
                <a:latin typeface="Garamond" pitchFamily="18" charset="0"/>
              </a:rPr>
            </a:br>
            <a:r>
              <a:rPr lang="en-US" dirty="0" smtClean="0">
                <a:latin typeface="Garamond" pitchFamily="18" charset="0"/>
              </a:rPr>
              <a:t>New and old tools</a:t>
            </a:r>
            <a:endParaRPr lang="en-US" dirty="0">
              <a:latin typeface="Garamond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51" y="1314052"/>
            <a:ext cx="3028950" cy="339447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Media </a:t>
            </a:r>
          </a:p>
          <a:p>
            <a:pPr marL="225425" lvl="1" indent="-225425"/>
            <a:r>
              <a:rPr lang="en-US" dirty="0" smtClean="0"/>
              <a:t>Web page/ notification</a:t>
            </a:r>
          </a:p>
          <a:p>
            <a:pPr marL="225425" lvl="1" indent="-225425"/>
            <a:r>
              <a:rPr lang="en-US" dirty="0" err="1"/>
              <a:t>ListServe</a:t>
            </a:r>
            <a:r>
              <a:rPr lang="en-US" dirty="0"/>
              <a:t>/</a:t>
            </a:r>
            <a:r>
              <a:rPr lang="en-US" dirty="0" err="1"/>
              <a:t>MakingWaves</a:t>
            </a:r>
            <a:endParaRPr lang="en-US" dirty="0"/>
          </a:p>
          <a:p>
            <a:pPr marL="225425" lvl="1" indent="-225425"/>
            <a:r>
              <a:rPr lang="en-US" dirty="0" smtClean="0"/>
              <a:t>Facebook</a:t>
            </a:r>
          </a:p>
          <a:p>
            <a:pPr marL="225425" lvl="1" indent="-225425"/>
            <a:r>
              <a:rPr lang="en-US" dirty="0" smtClean="0"/>
              <a:t>Flickr</a:t>
            </a:r>
          </a:p>
          <a:p>
            <a:pPr marL="225425" lvl="1" indent="-225425"/>
            <a:r>
              <a:rPr lang="en-US" dirty="0" smtClean="0"/>
              <a:t>YouTube</a:t>
            </a:r>
          </a:p>
          <a:p>
            <a:pPr marL="225425" lvl="1" indent="-225425"/>
            <a:r>
              <a:rPr lang="en-US" dirty="0" smtClean="0"/>
              <a:t>Twitter</a:t>
            </a:r>
          </a:p>
          <a:p>
            <a:pPr marL="225425" lvl="1" indent="-225425"/>
            <a:r>
              <a:rPr lang="en-US" dirty="0" smtClean="0"/>
              <a:t>Conservationist</a:t>
            </a:r>
          </a:p>
          <a:p>
            <a:pPr marL="225425" lvl="1" indent="-225425"/>
            <a:r>
              <a:rPr lang="en-US" dirty="0" smtClean="0"/>
              <a:t>Flyers/brochures</a:t>
            </a:r>
          </a:p>
          <a:p>
            <a:pPr marL="0" lvl="1" indent="0">
              <a:buNone/>
            </a:pPr>
            <a:r>
              <a:rPr lang="en-US" dirty="0" smtClean="0"/>
              <a:t>Press releases</a:t>
            </a:r>
          </a:p>
          <a:p>
            <a:pPr marL="0" lvl="1" indent="0">
              <a:buNone/>
            </a:pPr>
            <a:r>
              <a:rPr lang="en-US" dirty="0" smtClean="0"/>
              <a:t>Signage</a:t>
            </a:r>
            <a:endParaRPr lang="en-US" dirty="0"/>
          </a:p>
        </p:txBody>
      </p:sp>
      <p:pic>
        <p:nvPicPr>
          <p:cNvPr id="7" name="Picture 6" descr="poorlittle.jpg"/>
          <p:cNvPicPr>
            <a:picLocks noChangeAspect="1"/>
          </p:cNvPicPr>
          <p:nvPr/>
        </p:nvPicPr>
        <p:blipFill>
          <a:blip r:embed="rId6" cstate="print"/>
          <a:srcRect l="1601"/>
          <a:stretch>
            <a:fillRect/>
          </a:stretch>
        </p:blipFill>
        <p:spPr>
          <a:xfrm>
            <a:off x="4075510" y="3335277"/>
            <a:ext cx="2782490" cy="1814741"/>
          </a:xfrm>
          <a:prstGeom prst="rect">
            <a:avLst/>
          </a:prstGeom>
        </p:spPr>
      </p:pic>
      <p:pic>
        <p:nvPicPr>
          <p:cNvPr id="6" name="Picture 5" descr="conservationist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680075" y="2320582"/>
            <a:ext cx="1177925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59846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Why? </a:t>
            </a:r>
            <a:br>
              <a:rPr lang="en-US" dirty="0" smtClean="0"/>
            </a:br>
            <a:r>
              <a:rPr lang="en-US" dirty="0" smtClean="0"/>
              <a:t>Research/unanswered questions (of many)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5738" y="1207009"/>
            <a:ext cx="4440554" cy="3790876"/>
          </a:xfrm>
        </p:spPr>
        <p:txBody>
          <a:bodyPr>
            <a:normAutofit fontScale="77500" lnSpcReduction="20000"/>
          </a:bodyPr>
          <a:lstStyle/>
          <a:p>
            <a:r>
              <a:rPr lang="en-US" sz="1700" dirty="0"/>
              <a:t>What is the definition of a bloom (visually, quantitatively</a:t>
            </a:r>
            <a:r>
              <a:rPr lang="en-US" sz="1700" dirty="0" smtClean="0"/>
              <a:t>,..)?</a:t>
            </a:r>
          </a:p>
          <a:p>
            <a:endParaRPr lang="en-US" sz="1700" dirty="0"/>
          </a:p>
          <a:p>
            <a:r>
              <a:rPr lang="en-US" sz="1700" dirty="0"/>
              <a:t>What is the most appropriate regulatory (assessment, management, permitting) threshold for preventing blooms in the majority of NYS waterbodies</a:t>
            </a:r>
            <a:r>
              <a:rPr lang="en-US" sz="1700" dirty="0" smtClean="0"/>
              <a:t>?</a:t>
            </a:r>
          </a:p>
          <a:p>
            <a:endParaRPr lang="en-US" sz="1700" dirty="0"/>
          </a:p>
          <a:p>
            <a:r>
              <a:rPr lang="en-US" sz="1700" dirty="0"/>
              <a:t>Why are some waterbodies below this threshold (still) exhibiting blooms</a:t>
            </a:r>
            <a:r>
              <a:rPr lang="en-US" sz="1700" dirty="0" smtClean="0"/>
              <a:t>?</a:t>
            </a:r>
          </a:p>
          <a:p>
            <a:endParaRPr lang="en-US" sz="1700" dirty="0"/>
          </a:p>
          <a:p>
            <a:r>
              <a:rPr lang="en-US" sz="1700" dirty="0"/>
              <a:t>What HAB screening tools provide the best opportunities for balancing public protection with an abundance of false positive reports</a:t>
            </a:r>
            <a:r>
              <a:rPr lang="en-US" sz="1700" dirty="0" smtClean="0"/>
              <a:t>?</a:t>
            </a:r>
          </a:p>
          <a:p>
            <a:endParaRPr lang="en-US" sz="1700" dirty="0"/>
          </a:p>
          <a:p>
            <a:r>
              <a:rPr lang="en-US" sz="1700" dirty="0"/>
              <a:t>What management actions should be considered for responding to BGA blooms, and should these actions be tempered by the presence of cyanotoxins</a:t>
            </a:r>
            <a:r>
              <a:rPr lang="en-US" sz="1700" dirty="0" smtClean="0"/>
              <a:t>?</a:t>
            </a:r>
          </a:p>
          <a:p>
            <a:endParaRPr lang="en-US" sz="1700" dirty="0"/>
          </a:p>
          <a:p>
            <a:r>
              <a:rPr lang="en-US" sz="1700" dirty="0"/>
              <a:t>Should there be restrictions on the management of active blooms with algacides?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51606" y="1207009"/>
            <a:ext cx="1766768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9357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Which? (toxins? 2014</a:t>
            </a:r>
            <a:r>
              <a:rPr lang="en-US" dirty="0"/>
              <a:t> </a:t>
            </a:r>
            <a:r>
              <a:rPr lang="en-US" dirty="0" smtClean="0"/>
              <a:t>results)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85737" y="1203736"/>
            <a:ext cx="3125391" cy="3861423"/>
          </a:xfrm>
        </p:spPr>
        <p:txBody>
          <a:bodyPr>
            <a:normAutofit/>
          </a:bodyPr>
          <a:lstStyle/>
          <a:p>
            <a:r>
              <a:rPr lang="en-US" dirty="0" err="1" smtClean="0"/>
              <a:t>Hepatotoxins</a:t>
            </a:r>
            <a:endParaRPr lang="en-US" dirty="0" smtClean="0"/>
          </a:p>
          <a:p>
            <a:r>
              <a:rPr lang="en-US" dirty="0"/>
              <a:t>	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sz="400" dirty="0" smtClean="0"/>
          </a:p>
          <a:p>
            <a:r>
              <a:rPr lang="en-US" dirty="0" smtClean="0"/>
              <a:t>Neurotoxins</a:t>
            </a:r>
          </a:p>
          <a:p>
            <a:r>
              <a:rPr lang="en-US" dirty="0"/>
              <a:t>	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5531" y="1583245"/>
            <a:ext cx="5792469" cy="7875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5734" y="2440648"/>
            <a:ext cx="4852463" cy="78759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59170" y="3226828"/>
            <a:ext cx="4852463" cy="78759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5736" y="4325536"/>
            <a:ext cx="5792469" cy="787594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1192159" y="1491263"/>
            <a:ext cx="1889811" cy="92579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88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not?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38450" y="864297"/>
            <a:ext cx="3921946" cy="3999804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smtClean="0"/>
              <a:t>Public</a:t>
            </a:r>
          </a:p>
          <a:p>
            <a:r>
              <a:rPr lang="en-US" dirty="0" smtClean="0"/>
              <a:t>Notification impact to tourism, property values</a:t>
            </a:r>
          </a:p>
          <a:p>
            <a:endParaRPr lang="en-US" dirty="0" smtClean="0"/>
          </a:p>
          <a:p>
            <a:r>
              <a:rPr lang="en-US" dirty="0" smtClean="0"/>
              <a:t>Inconsistent bloom reporting</a:t>
            </a:r>
          </a:p>
          <a:p>
            <a:endParaRPr lang="en-US" dirty="0" smtClean="0"/>
          </a:p>
          <a:p>
            <a:r>
              <a:rPr lang="en-US" dirty="0" smtClean="0"/>
              <a:t>Fear of recreating or living near cited lakes</a:t>
            </a:r>
          </a:p>
          <a:p>
            <a:endParaRPr lang="en-US" dirty="0" smtClean="0"/>
          </a:p>
          <a:p>
            <a:r>
              <a:rPr lang="en-US" dirty="0" smtClean="0"/>
              <a:t>“Okay…we have a bloom. What will YOU do about it?”</a:t>
            </a:r>
          </a:p>
          <a:p>
            <a:endParaRPr lang="en-US" b="1" dirty="0" smtClean="0"/>
          </a:p>
          <a:p>
            <a:r>
              <a:rPr lang="en-US" b="1" dirty="0" smtClean="0"/>
              <a:t>Agencies</a:t>
            </a:r>
          </a:p>
          <a:p>
            <a:r>
              <a:rPr lang="en-US" dirty="0" smtClean="0"/>
              <a:t>Numeric BGA bloom definition ≠ visual BGA some beaches</a:t>
            </a:r>
          </a:p>
          <a:p>
            <a:endParaRPr lang="en-US" dirty="0" smtClean="0"/>
          </a:p>
          <a:p>
            <a:r>
              <a:rPr lang="en-US" dirty="0" smtClean="0"/>
              <a:t>Dissuading some lake uses (fishing, </a:t>
            </a:r>
            <a:r>
              <a:rPr lang="en-US" smtClean="0"/>
              <a:t>boating)</a:t>
            </a:r>
          </a:p>
          <a:p>
            <a:endParaRPr lang="en-US" dirty="0" smtClean="0"/>
          </a:p>
          <a:p>
            <a:r>
              <a:rPr lang="en-US" dirty="0" smtClean="0"/>
              <a:t>Uncertainty about public messaging and correct response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8" y="1207009"/>
            <a:ext cx="248399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3928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8" y="383975"/>
            <a:ext cx="6457950" cy="698216"/>
          </a:xfrm>
        </p:spPr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5738" y="2847975"/>
            <a:ext cx="3109912" cy="2016125"/>
          </a:xfrm>
        </p:spPr>
        <p:txBody>
          <a:bodyPr/>
          <a:lstStyle/>
          <a:p>
            <a:r>
              <a:rPr lang="en-US" dirty="0" smtClean="0"/>
              <a:t>Scott Kishbaugh, PE</a:t>
            </a:r>
          </a:p>
          <a:p>
            <a:r>
              <a:rPr lang="en-US" dirty="0" smtClean="0"/>
              <a:t>NYSDEC Division of Water</a:t>
            </a:r>
          </a:p>
          <a:p>
            <a:r>
              <a:rPr lang="en-US" dirty="0" smtClean="0"/>
              <a:t>625 Broadway, 4</a:t>
            </a:r>
            <a:r>
              <a:rPr lang="en-US" baseline="30000" dirty="0" smtClean="0"/>
              <a:t>th</a:t>
            </a:r>
            <a:r>
              <a:rPr lang="en-US" dirty="0" smtClean="0"/>
              <a:t> Floor</a:t>
            </a:r>
          </a:p>
          <a:p>
            <a:r>
              <a:rPr lang="en-US" dirty="0" smtClean="0"/>
              <a:t>Albany, NY 12233-3502</a:t>
            </a:r>
          </a:p>
          <a:p>
            <a:r>
              <a:rPr lang="en-US" dirty="0" smtClean="0"/>
              <a:t>518-402-8286</a:t>
            </a:r>
          </a:p>
          <a:p>
            <a:r>
              <a:rPr lang="en-US" dirty="0" smtClean="0"/>
              <a:t>scott.kishbaugh@dec.ny.gov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09888" y="599876"/>
            <a:ext cx="3733800" cy="210026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5738" y="928489"/>
            <a:ext cx="1771650" cy="17716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24250" y="2788543"/>
            <a:ext cx="3119438" cy="1754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4837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2013…. New York is a </a:t>
            </a:r>
            <a:r>
              <a:rPr lang="en-US" dirty="0" err="1" smtClean="0"/>
              <a:t>HABsy</a:t>
            </a:r>
            <a:r>
              <a:rPr lang="en-US" dirty="0" smtClean="0"/>
              <a:t> state…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37826" y="1200151"/>
            <a:ext cx="2639098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3686329" y="1200151"/>
            <a:ext cx="2628593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" y="2686050"/>
            <a:ext cx="6009876" cy="948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047570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51" y="285750"/>
            <a:ext cx="6488760" cy="857250"/>
          </a:xfrm>
        </p:spPr>
        <p:txBody>
          <a:bodyPr/>
          <a:lstStyle/>
          <a:p>
            <a:r>
              <a:rPr lang="en-US" dirty="0" smtClean="0"/>
              <a:t>And now? 2014 HAB “Season”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" y="1143000"/>
            <a:ext cx="3257550" cy="354330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Season = June thru </a:t>
            </a:r>
            <a:r>
              <a:rPr lang="en-US" dirty="0" smtClean="0"/>
              <a:t>October</a:t>
            </a:r>
          </a:p>
          <a:p>
            <a:endParaRPr lang="en-US" dirty="0"/>
          </a:p>
          <a:p>
            <a:r>
              <a:rPr lang="en-US" dirty="0"/>
              <a:t>93 waterbodies reported blooms</a:t>
            </a:r>
          </a:p>
          <a:p>
            <a:pPr lvl="1"/>
            <a:r>
              <a:rPr lang="en-US" sz="1500" dirty="0"/>
              <a:t>74 “confirmed” (out of 195 sampled waterbodies)</a:t>
            </a:r>
          </a:p>
          <a:p>
            <a:pPr lvl="1"/>
            <a:r>
              <a:rPr lang="en-US" sz="1500" dirty="0"/>
              <a:t>19 “suspicious”</a:t>
            </a:r>
          </a:p>
          <a:p>
            <a:endParaRPr lang="en-US" dirty="0" smtClean="0"/>
          </a:p>
          <a:p>
            <a:r>
              <a:rPr lang="en-US" dirty="0" smtClean="0"/>
              <a:t>75 </a:t>
            </a:r>
            <a:r>
              <a:rPr lang="en-US" dirty="0"/>
              <a:t>lakes identified through DEC or other baseline monitoring programs</a:t>
            </a:r>
          </a:p>
          <a:p>
            <a:endParaRPr lang="en-US" dirty="0" smtClean="0"/>
          </a:p>
          <a:p>
            <a:r>
              <a:rPr lang="en-US" dirty="0" smtClean="0"/>
              <a:t>18 </a:t>
            </a:r>
            <a:r>
              <a:rPr lang="en-US" dirty="0"/>
              <a:t>lakes identified by public reporting outside of baseline monitoring programs</a:t>
            </a:r>
          </a:p>
          <a:p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15219" y="1424255"/>
            <a:ext cx="3028950" cy="2340552"/>
          </a:xfrm>
        </p:spPr>
      </p:pic>
    </p:spTree>
    <p:extLst>
      <p:ext uri="{BB962C8B-B14F-4D97-AF65-F5344CB8AC3E}">
        <p14:creationId xmlns:p14="http://schemas.microsoft.com/office/powerpoint/2010/main" xmlns="" val="3046889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264" y="370545"/>
            <a:ext cx="6457950" cy="698216"/>
          </a:xfrm>
        </p:spPr>
        <p:txBody>
          <a:bodyPr/>
          <a:lstStyle/>
          <a:p>
            <a:r>
              <a:rPr lang="en-US" dirty="0" smtClean="0"/>
              <a:t>Sidebar: Is it getting worse? 4 looks 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87395" y="2925358"/>
            <a:ext cx="3176604" cy="190488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8264" y="1020474"/>
            <a:ext cx="3176605" cy="19048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87394" y="1020473"/>
            <a:ext cx="3176605" cy="190488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8264" y="2925358"/>
            <a:ext cx="3176605" cy="1904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500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closer look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333921" y="3449008"/>
            <a:ext cx="3125391" cy="1532352"/>
          </a:xfrm>
        </p:spPr>
        <p:txBody>
          <a:bodyPr/>
          <a:lstStyle/>
          <a:p>
            <a:r>
              <a:rPr lang="en-US" dirty="0" smtClean="0"/>
              <a:t>If only routinely sampled lakes evaluated, annual increase appears to decrease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3730959" y="1364540"/>
            <a:ext cx="2912728" cy="1664723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Cumulative list influenced by number and type (same lakes?, only regularly surveyed?) of sampled lakes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8" y="1207009"/>
            <a:ext cx="3421758" cy="20518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34592" y="3056351"/>
            <a:ext cx="3209095" cy="1925008"/>
          </a:xfrm>
          <a:prstGeom prst="rect">
            <a:avLst/>
          </a:prstGeom>
        </p:spPr>
      </p:pic>
      <p:sp>
        <p:nvSpPr>
          <p:cNvPr id="9" name="Left Arrow 8"/>
          <p:cNvSpPr/>
          <p:nvPr/>
        </p:nvSpPr>
        <p:spPr>
          <a:xfrm>
            <a:off x="3730959" y="1139071"/>
            <a:ext cx="1853852" cy="4509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889347" y="4334006"/>
            <a:ext cx="2304789" cy="48851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3912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Change from year to year- things getting better?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6856" y="1574195"/>
            <a:ext cx="5995714" cy="12957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6856" y="3105418"/>
            <a:ext cx="5995714" cy="129571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850746" y="2099462"/>
            <a:ext cx="4425696" cy="285293"/>
          </a:xfrm>
          <a:prstGeom prst="rect">
            <a:avLst/>
          </a:prstGeom>
          <a:noFill/>
          <a:ln w="38100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ine Callout 1 6"/>
          <p:cNvSpPr/>
          <p:nvPr/>
        </p:nvSpPr>
        <p:spPr>
          <a:xfrm>
            <a:off x="3774642" y="1002182"/>
            <a:ext cx="2004365" cy="497434"/>
          </a:xfrm>
          <a:prstGeom prst="borderCallout1">
            <a:avLst>
              <a:gd name="adj1" fmla="val 49632"/>
              <a:gd name="adj2" fmla="val -669"/>
              <a:gd name="adj3" fmla="val 216912"/>
              <a:gd name="adj4" fmla="val -29574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Less Algae and Fewer blooms in 2014?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3721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3" id="{393317BD-D822-4DE9-8865-7F072667A6CC}" vid="{0BF389D6-E9F6-4313-881C-39A3CB08F9B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decpptwhite4x3</Template>
  <TotalTime>2454</TotalTime>
  <Words>2130</Words>
  <Application>Microsoft Office PowerPoint</Application>
  <PresentationFormat>Custom</PresentationFormat>
  <Paragraphs>493</Paragraphs>
  <Slides>44</Slides>
  <Notes>17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6" baseType="lpstr">
      <vt:lpstr>Office Theme</vt:lpstr>
      <vt:lpstr>Image</vt:lpstr>
      <vt:lpstr>HABs in New York When, Where, How Much?  (and other questions, with some answers)</vt:lpstr>
      <vt:lpstr>When: (A short (but long ago) history of HABs in NYS)</vt:lpstr>
      <vt:lpstr>Slide 3</vt:lpstr>
      <vt:lpstr>Slide 4</vt:lpstr>
      <vt:lpstr>2013…. New York is a HABsy state…</vt:lpstr>
      <vt:lpstr>And now? 2014 HAB “Season”</vt:lpstr>
      <vt:lpstr>Sidebar: Is it getting worse? 4 looks </vt:lpstr>
      <vt:lpstr>A closer look</vt:lpstr>
      <vt:lpstr>Change from year to year- things getting better?</vt:lpstr>
      <vt:lpstr>Slide 10</vt:lpstr>
      <vt:lpstr>Slide 11</vt:lpstr>
      <vt:lpstr>Slide 12</vt:lpstr>
      <vt:lpstr>Change from month to month</vt:lpstr>
      <vt:lpstr>Open water:  Early: Green algae and diatoms  Late: Blue green algae and other species</vt:lpstr>
      <vt:lpstr>Where (in the state) (and why) in a table</vt:lpstr>
      <vt:lpstr>Slide 16</vt:lpstr>
      <vt:lpstr>Where in the lake? What about where people swim (shoreline BGA)?</vt:lpstr>
      <vt:lpstr>What about the open water?</vt:lpstr>
      <vt:lpstr>What about rivers…?</vt:lpstr>
      <vt:lpstr>Slide 20</vt:lpstr>
      <vt:lpstr>Factors that direct the program</vt:lpstr>
      <vt:lpstr>But what about these things? (more factors)</vt:lpstr>
      <vt:lpstr>Who: The 3 Ps of surveillance and monitoring</vt:lpstr>
      <vt:lpstr>A word about the SUNY ESF-DEC-FOLA partnership</vt:lpstr>
      <vt:lpstr>Citizens Statewide Lake Assessment Program (CSLAP)</vt:lpstr>
      <vt:lpstr>Citizens Statewide Lake Assessment Program (CSLAP)</vt:lpstr>
      <vt:lpstr>The power of volunteers</vt:lpstr>
      <vt:lpstr>Open water HAB samples come in two forms</vt:lpstr>
      <vt:lpstr>Shoreline Bloom  Skim/Scum Samples</vt:lpstr>
      <vt:lpstr>How samples are processed (ESF / SBU)</vt:lpstr>
      <vt:lpstr> Breakdown of NYS Surveillance and Monitoring</vt:lpstr>
      <vt:lpstr>How (do we make “the call”)?</vt:lpstr>
      <vt:lpstr>We have all this data… now what?</vt:lpstr>
      <vt:lpstr>Now what…continued</vt:lpstr>
      <vt:lpstr>How (do we manage the stream of information)? A typical day and week (any/every day)</vt:lpstr>
      <vt:lpstr>Outreach and Reporting:  Many days, many ways</vt:lpstr>
      <vt:lpstr>Key points conveyed to samplers /“reporters”/public: </vt:lpstr>
      <vt:lpstr>Outreach to Agencies: Email to county group</vt:lpstr>
      <vt:lpstr>Web notification (Friday outreach)</vt:lpstr>
      <vt:lpstr>Outreach platforms:  New and old tools</vt:lpstr>
      <vt:lpstr>Why?  Research/unanswered questions (of many)</vt:lpstr>
      <vt:lpstr>Which? (toxins? 2014 results)</vt:lpstr>
      <vt:lpstr>Why not?</vt:lpstr>
      <vt:lpstr>Questions?</vt:lpstr>
    </vt:vector>
  </TitlesOfParts>
  <Company>NYSDEC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Margaret Novak</dc:creator>
  <cp:lastModifiedBy>ORSANCO 32</cp:lastModifiedBy>
  <cp:revision>168</cp:revision>
  <dcterms:created xsi:type="dcterms:W3CDTF">2015-03-16T16:54:29Z</dcterms:created>
  <dcterms:modified xsi:type="dcterms:W3CDTF">2015-10-06T21:05:46Z</dcterms:modified>
</cp:coreProperties>
</file>