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handoutMasterIdLst>
    <p:handoutMasterId r:id="rId37"/>
  </p:handoutMasterIdLst>
  <p:sldIdLst>
    <p:sldId id="256" r:id="rId2"/>
    <p:sldId id="316" r:id="rId3"/>
    <p:sldId id="262" r:id="rId4"/>
    <p:sldId id="285" r:id="rId5"/>
    <p:sldId id="308" r:id="rId6"/>
    <p:sldId id="318" r:id="rId7"/>
    <p:sldId id="257" r:id="rId8"/>
    <p:sldId id="259" r:id="rId9"/>
    <p:sldId id="317" r:id="rId10"/>
    <p:sldId id="309" r:id="rId11"/>
    <p:sldId id="288" r:id="rId12"/>
    <p:sldId id="289" r:id="rId13"/>
    <p:sldId id="291" r:id="rId14"/>
    <p:sldId id="292" r:id="rId15"/>
    <p:sldId id="293" r:id="rId16"/>
    <p:sldId id="294" r:id="rId17"/>
    <p:sldId id="320" r:id="rId18"/>
    <p:sldId id="321" r:id="rId19"/>
    <p:sldId id="295" r:id="rId20"/>
    <p:sldId id="314" r:id="rId21"/>
    <p:sldId id="310" r:id="rId22"/>
    <p:sldId id="297" r:id="rId23"/>
    <p:sldId id="306" r:id="rId24"/>
    <p:sldId id="298" r:id="rId25"/>
    <p:sldId id="299" r:id="rId26"/>
    <p:sldId id="300" r:id="rId27"/>
    <p:sldId id="315" r:id="rId28"/>
    <p:sldId id="301" r:id="rId29"/>
    <p:sldId id="302" r:id="rId30"/>
    <p:sldId id="303" r:id="rId31"/>
    <p:sldId id="304" r:id="rId32"/>
    <p:sldId id="319" r:id="rId33"/>
    <p:sldId id="307" r:id="rId34"/>
    <p:sldId id="31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3" d="100"/>
          <a:sy n="93" d="100"/>
        </p:scale>
        <p:origin x="-2154" y="-4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0943A8-70D0-42DA-8B2F-E4A779C9FFC9}" type="datetimeFigureOut">
              <a:rPr lang="en-US" smtClean="0"/>
              <a:pPr/>
              <a:t>9/30/2015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D473C4-B215-49B2-B349-BAE3494E1C6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F1343C-2271-4629-B00B-2CC4994D2537}" type="datetimeFigureOut">
              <a:rPr lang="en-US" smtClean="0"/>
              <a:pPr/>
              <a:t>9/30/2015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8BADE4-2469-4B34-B331-1855ABC66C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 Richard.</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quick</a:t>
            </a:r>
            <a:r>
              <a:rPr lang="en-US" baseline="0" dirty="0" smtClean="0"/>
              <a:t> rundown of our programs which provide information on nutrients and algae.</a:t>
            </a:r>
          </a:p>
          <a:p>
            <a:r>
              <a:rPr lang="en-US" baseline="0" dirty="0" smtClean="0"/>
              <a:t>Bi-monthly program provides a long term data set which allows trends analysis and is used for our 305b report.</a:t>
            </a:r>
          </a:p>
          <a:p>
            <a:r>
              <a:rPr lang="en-US" baseline="0" dirty="0" smtClean="0"/>
              <a:t>The biological monitoring programs sample 4 pools per year, 15 sites in each pool, which allows them to cover the river every 5 years.  With the </a:t>
            </a:r>
            <a:r>
              <a:rPr lang="en-US" baseline="0" dirty="0" err="1" smtClean="0"/>
              <a:t>macroinvert</a:t>
            </a:r>
            <a:r>
              <a:rPr lang="en-US" baseline="0" dirty="0" smtClean="0"/>
              <a:t> samples we are collecting continuous DO, nutrients and chlorophyll.  This data is being used to identify the stressor/response relationships.</a:t>
            </a:r>
          </a:p>
          <a:p>
            <a:r>
              <a:rPr lang="en-US" baseline="0" dirty="0" smtClean="0"/>
              <a:t>We have been monitoring DO on the lower river due to some intermittent violations of our DO standard.</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algae/nutrients program ran from 2000-2013.</a:t>
            </a:r>
            <a:r>
              <a:rPr lang="en-US" baseline="0" dirty="0" smtClean="0"/>
              <a:t>  We collected nutrients, algae, and chlorophyll data from 10 water utilities twice per month.  It was not successful in developing nutrient criteria so we moved the resources to our biological programs which look much more promising.</a:t>
            </a:r>
          </a:p>
          <a:p>
            <a:r>
              <a:rPr lang="en-US" baseline="0" dirty="0" smtClean="0"/>
              <a:t>We have also been involved in a Water Quality Trading Program since 2009.  Part of this program is the development of the WARMF water quality model.  The program just received funding to calibrate the Wabash River which will finish off the northern half of the Basin.  The </a:t>
            </a:r>
            <a:r>
              <a:rPr lang="en-US" baseline="0" dirty="0" err="1" smtClean="0"/>
              <a:t>callibrated</a:t>
            </a:r>
            <a:r>
              <a:rPr lang="en-US" baseline="0" dirty="0" smtClean="0"/>
              <a:t> model is being provided free for use.</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the 2014 Toledo HAB</a:t>
            </a:r>
            <a:r>
              <a:rPr lang="en-US" baseline="0" dirty="0" smtClean="0"/>
              <a:t> we realized we needed a plan for the Ohio River.  This was developed with our State and Federal partners along with water utilities.  It is only for source water, not for finished drinking water.  A couple of details:  it uses the WHO algal concentration to determine if a bloom is a HAB, and it defines the communications between ORSANCO, water utilities, and the States.  It was presented as a working draft at our June 2015 commission meeting.  It will see quite a bit of revision after our experience with dealing with our HAB this year.</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what do our sampling programs tell us?  There are plenty of nutrients in the Ohio River.  They are not generally a limiting factor for algal growth.</a:t>
            </a:r>
          </a:p>
          <a:p>
            <a:r>
              <a:rPr lang="en-US" baseline="0" dirty="0" smtClean="0"/>
              <a:t>As far as trends go, our most recent study showed that phosphorus is increasing while nitrates are stable.</a:t>
            </a:r>
          </a:p>
          <a:p>
            <a:r>
              <a:rPr lang="en-US" baseline="0" dirty="0" smtClean="0"/>
              <a:t>The Ohio is also a major source of nutrients to the Gulf of Mexico.  While it varies by flow, we generally provide 500,000 metric tons of nitrogen and 38,000 metric tons of phosphorus</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put this in perspective with other parts of the Miss basin, we are the #1 contributor</a:t>
            </a:r>
            <a:r>
              <a:rPr lang="en-US" baseline="0" dirty="0" smtClean="0"/>
              <a:t> of both N&amp;P.</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ORSANCO</a:t>
            </a:r>
            <a:r>
              <a:rPr lang="en-US" baseline="0" dirty="0" smtClean="0"/>
              <a:t> is uniquely qualified to fill this role</a:t>
            </a:r>
            <a:endParaRPr lang="en-US" dirty="0"/>
          </a:p>
        </p:txBody>
      </p:sp>
      <p:sp>
        <p:nvSpPr>
          <p:cNvPr id="4" name="Slide Number Placeholder 3"/>
          <p:cNvSpPr>
            <a:spLocks noGrp="1"/>
          </p:cNvSpPr>
          <p:nvPr>
            <p:ph type="sldNum" sz="quarter" idx="10"/>
          </p:nvPr>
        </p:nvSpPr>
        <p:spPr/>
        <p:txBody>
          <a:bodyPr/>
          <a:lstStyle/>
          <a:p>
            <a:fld id="{19EB4992-22BD-490B-8398-37B7AA31CCC1}" type="slidenum">
              <a:rPr lang="en-US" smtClean="0"/>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photo was taken this week about 6 miles upstream of Cincinnati.</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 broken this presentation down into 4 sections.  Who we are, what we currently</a:t>
            </a:r>
            <a:r>
              <a:rPr lang="en-US" baseline="0" dirty="0" smtClean="0"/>
              <a:t> do in Source Water Protection, what our algae/nutrients programs are and what they tell us, and what we envision a HAB program would look like for the Ohio River.  </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an</a:t>
            </a:r>
            <a:r>
              <a:rPr lang="en-US" baseline="0" dirty="0" smtClean="0"/>
              <a:t> overview of the Ohio River.  It’s almost 1000 miles long and the drainage basin is over 200K sq miles.  The basin extends as far north as New York state and as far south as Alabama.  There are 25 million people in the basin, about 5 million get their drinking water from the river.  The dams divide the river into individual pools and these form our basic assessment unit.  The pools range in length from 6 miles to 120 miles.  The Corps of engineers has 70 reservoirs which are used to supplement the river so that it remains open to navigation year round.</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little bit about ORSANCO if you are unfamiliar with us.  We were formed in 1948 when the compact was signed by IL, IN, KY, OH, PA, NY, VA, WV and then authorized by Congress.  We have 27 commissioners and they provide our directions.</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Partnerships are what make ORSANCO</a:t>
            </a:r>
            <a:r>
              <a:rPr lang="en-US" baseline="0" dirty="0" smtClean="0"/>
              <a:t> work.  Here is an example of the partnerships we have for our nutrients and algae program.  With USEPA we are involved with RTAGs for nutrient criteria development and are involved with the Gulf of Mexico Hypoxia Task Force where we formed the Ohio River Sub Basin Group.  With the Corps we are working on putting a telemetry system on the lower river at JT Myers, with USGS we are involved with the KASMC.  We just finished a project on the Wabash River which is a major source of nutrients to the Ohio, and with the State of Ohio on developing ELISA toxin testing capabilities.  With private partners we have worked with data sharing with utilities and on Friday we will be out with a local university doing </a:t>
            </a:r>
            <a:r>
              <a:rPr lang="en-US" baseline="0" dirty="0" err="1" smtClean="0"/>
              <a:t>groundtruthing</a:t>
            </a:r>
            <a:r>
              <a:rPr lang="en-US" baseline="0" dirty="0" smtClean="0"/>
              <a:t> of </a:t>
            </a:r>
            <a:r>
              <a:rPr lang="en-US" baseline="0" dirty="0" err="1" smtClean="0"/>
              <a:t>hyperspectral</a:t>
            </a:r>
            <a:r>
              <a:rPr lang="en-US" baseline="0" dirty="0" smtClean="0"/>
              <a:t> imaging provided by NASA </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SWP</a:t>
            </a:r>
            <a:r>
              <a:rPr lang="en-US" baseline="0" dirty="0" smtClean="0"/>
              <a:t> we have two primary methods of identifying threats.  First is the organics detection system that has 16 stations.  These are located at water utilities and provide analysis of the river water multiple times per day.  Secondly we receive reports from the NRC of any spill that occurs on or adjacent to the Ohio River.</a:t>
            </a:r>
          </a:p>
          <a:p>
            <a:endParaRPr lang="en-US" baseline="0" dirty="0" smtClean="0"/>
          </a:p>
          <a:p>
            <a:r>
              <a:rPr lang="en-US" baseline="0" dirty="0" smtClean="0"/>
              <a:t>Most impacts to the utilities come from outside their zone of critical concern.</a:t>
            </a:r>
          </a:p>
          <a:p>
            <a:endParaRPr lang="en-US" baseline="0" dirty="0" smtClean="0"/>
          </a:p>
          <a:p>
            <a:r>
              <a:rPr lang="en-US" baseline="0" dirty="0" smtClean="0"/>
              <a:t>When a spill occurs our primary role is communication.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a number of challenges</a:t>
            </a:r>
            <a:r>
              <a:rPr lang="en-US" baseline="0" dirty="0" smtClean="0"/>
              <a:t> to providing source water protection.  The river corridor is heavily industrialized with about 600 permitted dischargers.  These result in the Ohio being listed as the most toxic in the country based on the TRI.  The river is used to barge about 260 M tons of commodities, about 6% of which are hazardous materials.</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map shows the drinking water utilities along the 981 miles of the river, which puts the challenge of protecting this</a:t>
            </a:r>
            <a:r>
              <a:rPr lang="en-US" baseline="0" dirty="0" smtClean="0"/>
              <a:t> water into perspective.</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 a system in place which provides</a:t>
            </a:r>
            <a:r>
              <a:rPr lang="en-US" baseline="0" dirty="0" smtClean="0"/>
              <a:t> source water protection for chemical spills, but we are lacking that for HABs</a:t>
            </a:r>
            <a:endParaRPr lang="en-US" dirty="0"/>
          </a:p>
        </p:txBody>
      </p:sp>
      <p:sp>
        <p:nvSpPr>
          <p:cNvPr id="4" name="Slide Number Placeholder 3"/>
          <p:cNvSpPr>
            <a:spLocks noGrp="1"/>
          </p:cNvSpPr>
          <p:nvPr>
            <p:ph type="sldNum" sz="quarter" idx="10"/>
          </p:nvPr>
        </p:nvSpPr>
        <p:spPr/>
        <p:txBody>
          <a:bodyPr/>
          <a:lstStyle/>
          <a:p>
            <a:fld id="{CE8BADE4-2469-4B34-B331-1855ABC66CF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4B5D345-5615-417D-8161-2A9197296A27}" type="datetimeFigureOut">
              <a:rPr lang="en-US" smtClean="0"/>
              <a:pPr/>
              <a:t>9/30/2015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9B25AE0-5CD2-44BD-8751-C5C6B5DF821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B5D345-5615-417D-8161-2A9197296A27}"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B25AE0-5CD2-44BD-8751-C5C6B5DF82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B5D345-5615-417D-8161-2A9197296A27}"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B25AE0-5CD2-44BD-8751-C5C6B5DF82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4B5D345-5615-417D-8161-2A9197296A27}" type="datetimeFigureOut">
              <a:rPr lang="en-US" smtClean="0"/>
              <a:pPr/>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B25AE0-5CD2-44BD-8751-C5C6B5DF8215}"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B5D345-5615-417D-8161-2A9197296A27}" type="datetimeFigureOut">
              <a:rPr lang="en-US" smtClean="0"/>
              <a:pPr/>
              <a:t>9/30/2015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9B25AE0-5CD2-44BD-8751-C5C6B5DF82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4B5D345-5615-417D-8161-2A9197296A27}"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B25AE0-5CD2-44BD-8751-C5C6B5DF8215}"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4B5D345-5615-417D-8161-2A9197296A27}" type="datetimeFigureOut">
              <a:rPr lang="en-US" smtClean="0"/>
              <a:pPr/>
              <a:t>9/30/2015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B25AE0-5CD2-44BD-8751-C5C6B5DF8215}"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B5D345-5615-417D-8161-2A9197296A27}" type="datetimeFigureOut">
              <a:rPr lang="en-US" smtClean="0"/>
              <a:pPr/>
              <a:t>9/30/2015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B25AE0-5CD2-44BD-8751-C5C6B5DF82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B5D345-5615-417D-8161-2A9197296A27}" type="datetimeFigureOut">
              <a:rPr lang="en-US" smtClean="0"/>
              <a:pPr/>
              <a:t>9/30/2015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B25AE0-5CD2-44BD-8751-C5C6B5DF82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B5D345-5615-417D-8161-2A9197296A27}" type="datetimeFigureOut">
              <a:rPr lang="en-US" smtClean="0"/>
              <a:pPr/>
              <a:t>9/30/2015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B25AE0-5CD2-44BD-8751-C5C6B5DF8215}"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B5D345-5615-417D-8161-2A9197296A27}" type="datetimeFigureOut">
              <a:rPr lang="en-US" smtClean="0"/>
              <a:pPr/>
              <a:t>9/30/2015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9B25AE0-5CD2-44BD-8751-C5C6B5DF8215}"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4B5D345-5615-417D-8161-2A9197296A27}" type="datetimeFigureOut">
              <a:rPr lang="en-US" smtClean="0"/>
              <a:pPr/>
              <a:t>9/30/2015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9B25AE0-5CD2-44BD-8751-C5C6B5DF82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USEPA Regional Source Water Protection Program Briefing</a:t>
            </a:r>
            <a:endParaRPr lang="en-US" dirty="0"/>
          </a:p>
        </p:txBody>
      </p:sp>
      <p:sp>
        <p:nvSpPr>
          <p:cNvPr id="2" name="Title 1"/>
          <p:cNvSpPr>
            <a:spLocks noGrp="1"/>
          </p:cNvSpPr>
          <p:nvPr>
            <p:ph type="ctrTitle"/>
          </p:nvPr>
        </p:nvSpPr>
        <p:spPr/>
        <p:txBody>
          <a:bodyPr/>
          <a:lstStyle/>
          <a:p>
            <a:r>
              <a:rPr lang="en-US" dirty="0" smtClean="0"/>
              <a:t>Ohio River Source Water Protection Program</a:t>
            </a:r>
            <a:endParaRPr lang="en-US" dirty="0"/>
          </a:p>
        </p:txBody>
      </p:sp>
      <p:sp>
        <p:nvSpPr>
          <p:cNvPr id="4" name="TextBox 3"/>
          <p:cNvSpPr txBox="1"/>
          <p:nvPr/>
        </p:nvSpPr>
        <p:spPr>
          <a:xfrm>
            <a:off x="2375414" y="5562600"/>
            <a:ext cx="5083123" cy="646331"/>
          </a:xfrm>
          <a:prstGeom prst="rect">
            <a:avLst/>
          </a:prstGeom>
          <a:noFill/>
        </p:spPr>
        <p:txBody>
          <a:bodyPr wrap="none" rtlCol="0">
            <a:spAutoFit/>
          </a:bodyPr>
          <a:lstStyle/>
          <a:p>
            <a:pPr algn="ctr"/>
            <a:r>
              <a:rPr lang="en-US" b="1" dirty="0" smtClean="0"/>
              <a:t>Thank you for your patience.</a:t>
            </a:r>
          </a:p>
          <a:p>
            <a:pPr algn="ctr"/>
            <a:r>
              <a:rPr lang="en-US" b="1" dirty="0" smtClean="0"/>
              <a:t>This webinar will begin shortly after 10:00 am EDT</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r>
              <a:rPr lang="en-US" dirty="0" smtClean="0"/>
              <a:t>Are there any questions on general source water protection prior to moving on to nutrients/algae programs?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ORSANCO Algae/Nutrients Programs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Long Term Monitoring</a:t>
            </a:r>
          </a:p>
          <a:p>
            <a:pPr lvl="1"/>
            <a:r>
              <a:rPr lang="en-US" dirty="0" smtClean="0"/>
              <a:t>30 years of data</a:t>
            </a:r>
          </a:p>
          <a:p>
            <a:pPr lvl="1"/>
            <a:r>
              <a:rPr lang="en-US" dirty="0" smtClean="0"/>
              <a:t>Nutrients (Total Phosphorus, TKN, Nitrate/Nitrite, Ammonia) collected bi-monthly from 16 Ohio River locations and 14 tributaries.</a:t>
            </a:r>
          </a:p>
          <a:p>
            <a:r>
              <a:rPr lang="en-US" dirty="0" smtClean="0"/>
              <a:t>Biological Monitoring </a:t>
            </a:r>
          </a:p>
          <a:p>
            <a:pPr lvl="1"/>
            <a:r>
              <a:rPr lang="en-US" dirty="0" smtClean="0"/>
              <a:t>60 Ohio River sampling sites per year.  Rotates each year.  Covers entire river in 5 years</a:t>
            </a:r>
          </a:p>
          <a:p>
            <a:pPr lvl="1"/>
            <a:r>
              <a:rPr lang="en-US" dirty="0" smtClean="0"/>
              <a:t>Nutrients/Chlorophyll </a:t>
            </a:r>
            <a:r>
              <a:rPr lang="en-US" i="1" dirty="0" smtClean="0"/>
              <a:t>a</a:t>
            </a:r>
            <a:r>
              <a:rPr lang="en-US" dirty="0" smtClean="0"/>
              <a:t> with macroinvertebrate/fish samples since 2014</a:t>
            </a:r>
          </a:p>
          <a:p>
            <a:pPr lvl="2"/>
            <a:r>
              <a:rPr lang="en-US" dirty="0" smtClean="0"/>
              <a:t>Used for identifying stressor/response relationship</a:t>
            </a:r>
          </a:p>
          <a:p>
            <a:r>
              <a:rPr lang="en-US" dirty="0" smtClean="0"/>
              <a:t>Dissolved Oxygen Monitoring</a:t>
            </a:r>
          </a:p>
          <a:p>
            <a:pPr lvl="1"/>
            <a:r>
              <a:rPr lang="en-US" dirty="0" smtClean="0"/>
              <a:t>Smithland (ORM918) and JT Myers (ORM848) dams</a:t>
            </a:r>
          </a:p>
          <a:p>
            <a:pPr lvl="1"/>
            <a:r>
              <a:rPr lang="en-US" dirty="0" smtClean="0"/>
              <a:t>5 years of data. June-October.</a:t>
            </a:r>
          </a:p>
          <a:p>
            <a:pPr lvl="1"/>
            <a:r>
              <a:rPr lang="en-US" dirty="0" smtClean="0"/>
              <a:t>Physical parameters (pH, Temp, Conductivity, DO, Turbidity, Chl. </a:t>
            </a:r>
            <a:r>
              <a:rPr lang="en-US" i="1" dirty="0" smtClean="0"/>
              <a:t>a</a:t>
            </a:r>
            <a:r>
              <a:rPr lang="en-US" dirty="0" smtClean="0"/>
              <a:t>)</a:t>
            </a:r>
          </a:p>
          <a:p>
            <a:pPr lvl="1"/>
            <a:r>
              <a:rPr lang="en-US" dirty="0" smtClean="0"/>
              <a:t>Nutrients, BOD, TSS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ORSANCO Algae/Nutrients Programs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Algae/Nutrients Program</a:t>
            </a:r>
          </a:p>
          <a:p>
            <a:pPr lvl="1"/>
            <a:r>
              <a:rPr lang="en-US" dirty="0" smtClean="0"/>
              <a:t>Collected nutrients, algae, chlorophyll a </a:t>
            </a:r>
          </a:p>
          <a:p>
            <a:pPr lvl="1"/>
            <a:r>
              <a:rPr lang="en-US" dirty="0" smtClean="0"/>
              <a:t>10 water utilities </a:t>
            </a:r>
          </a:p>
          <a:p>
            <a:pPr lvl="1"/>
            <a:r>
              <a:rPr lang="en-US" dirty="0" smtClean="0"/>
              <a:t>2000-2013</a:t>
            </a:r>
          </a:p>
          <a:p>
            <a:pPr lvl="1"/>
            <a:r>
              <a:rPr lang="en-US" dirty="0" smtClean="0"/>
              <a:t>Purpose was to develop numeric nutrient criteria</a:t>
            </a:r>
          </a:p>
          <a:p>
            <a:pPr lvl="1"/>
            <a:r>
              <a:rPr lang="en-US" dirty="0" smtClean="0"/>
              <a:t>Discontinued in 2013 to combine resources with macroinvertebrate sampling</a:t>
            </a:r>
          </a:p>
          <a:p>
            <a:r>
              <a:rPr lang="en-US" dirty="0" smtClean="0"/>
              <a:t>Water Quality Trading Program</a:t>
            </a:r>
          </a:p>
          <a:p>
            <a:pPr lvl="1"/>
            <a:r>
              <a:rPr lang="en-US" dirty="0" smtClean="0"/>
              <a:t>First water quality trading program designed to be interstate.</a:t>
            </a:r>
          </a:p>
          <a:p>
            <a:pPr lvl="1"/>
            <a:r>
              <a:rPr lang="en-US" dirty="0" smtClean="0"/>
              <a:t>Pilot trades have been completed in Ohio, Kentucky and Indiana</a:t>
            </a:r>
          </a:p>
          <a:p>
            <a:pPr lvl="1"/>
            <a:r>
              <a:rPr lang="en-US" dirty="0" smtClean="0"/>
              <a:t>Removed 100,000 lbs nutrients from the basin (combined N&amp;P)</a:t>
            </a:r>
          </a:p>
          <a:p>
            <a:pPr lvl="1"/>
            <a:r>
              <a:rPr lang="en-US" dirty="0" smtClean="0"/>
              <a:t>WARMF Model</a:t>
            </a:r>
          </a:p>
          <a:p>
            <a:pPr lvl="2"/>
            <a:r>
              <a:rPr lang="en-US" dirty="0" smtClean="0"/>
              <a:t>Calculates loads from point and non-point sources; determines in-stream attenuation</a:t>
            </a:r>
          </a:p>
          <a:p>
            <a:pPr lvl="2"/>
            <a:r>
              <a:rPr lang="en-US" dirty="0" smtClean="0"/>
              <a:t>Can be used for determining effect of nutrient reduction actions and setting limits for TMDLs</a:t>
            </a:r>
          </a:p>
          <a:p>
            <a:pPr lvl="2"/>
            <a:r>
              <a:rPr lang="en-US" dirty="0" smtClean="0"/>
              <a:t>Calibration for 6 sub-basins complete with the Wabash River soon to begin.  This will cover essentially the northern half of the Ohio River Basin</a:t>
            </a:r>
          </a:p>
          <a:p>
            <a:pPr lvl="2"/>
            <a:r>
              <a:rPr lang="en-US" dirty="0" smtClean="0"/>
              <a:t>Calibrated Ohio River Basin model is free for use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HAB Monitoring and Response Plan</a:t>
            </a:r>
            <a:endParaRPr lang="en-US" dirty="0"/>
          </a:p>
        </p:txBody>
      </p:sp>
      <p:sp>
        <p:nvSpPr>
          <p:cNvPr id="3" name="Content Placeholder 2"/>
          <p:cNvSpPr>
            <a:spLocks noGrp="1"/>
          </p:cNvSpPr>
          <p:nvPr>
            <p:ph sz="quarter" idx="1"/>
          </p:nvPr>
        </p:nvSpPr>
        <p:spPr/>
        <p:txBody>
          <a:bodyPr/>
          <a:lstStyle/>
          <a:p>
            <a:r>
              <a:rPr lang="en-US" dirty="0" smtClean="0"/>
              <a:t>Draft in 2015</a:t>
            </a:r>
          </a:p>
          <a:p>
            <a:r>
              <a:rPr lang="en-US" dirty="0" smtClean="0"/>
              <a:t>Uses WHO algal concentrations to rate blooms from low to high probability of effects</a:t>
            </a:r>
          </a:p>
          <a:p>
            <a:r>
              <a:rPr lang="en-US" dirty="0" smtClean="0"/>
              <a:t>Plan is only for source water, not finished water</a:t>
            </a:r>
          </a:p>
          <a:p>
            <a:r>
              <a:rPr lang="en-US" dirty="0" smtClean="0"/>
              <a:t>Defines communications between ORSANCO and it’s partners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Nutrients on the Ohio River</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Current concentrations and downriver trend</a:t>
            </a:r>
          </a:p>
          <a:p>
            <a:pPr lvl="1"/>
            <a:r>
              <a:rPr lang="en-US" dirty="0" smtClean="0"/>
              <a:t>Average TN 1.5 mg/L</a:t>
            </a:r>
          </a:p>
          <a:p>
            <a:pPr lvl="1"/>
            <a:r>
              <a:rPr lang="en-US" dirty="0" smtClean="0"/>
              <a:t>Average TP 0.19 mg/L</a:t>
            </a:r>
          </a:p>
          <a:p>
            <a:pPr lvl="1"/>
            <a:r>
              <a:rPr lang="en-US" dirty="0" smtClean="0"/>
              <a:t>Nutrients increase downriver with the largest “bump” coming from the tributaries that drain the corn belt</a:t>
            </a:r>
          </a:p>
          <a:p>
            <a:pPr lvl="1"/>
            <a:r>
              <a:rPr lang="en-US" dirty="0" smtClean="0"/>
              <a:t>Nutrients are not generally a limiting factor in algae growth</a:t>
            </a:r>
          </a:p>
          <a:p>
            <a:r>
              <a:rPr lang="en-US" dirty="0" smtClean="0"/>
              <a:t>Annual Trends</a:t>
            </a:r>
          </a:p>
          <a:p>
            <a:pPr lvl="1"/>
            <a:r>
              <a:rPr lang="en-US" dirty="0" smtClean="0"/>
              <a:t>TP increasing</a:t>
            </a:r>
          </a:p>
          <a:p>
            <a:pPr lvl="1"/>
            <a:r>
              <a:rPr lang="en-US" dirty="0" smtClean="0"/>
              <a:t>Nitrate/Nitrite stable</a:t>
            </a:r>
          </a:p>
          <a:p>
            <a:r>
              <a:rPr lang="en-US" dirty="0" smtClean="0"/>
              <a:t>Load to Gulf of Mexico from Ohio River</a:t>
            </a:r>
          </a:p>
          <a:p>
            <a:pPr lvl="1"/>
            <a:r>
              <a:rPr lang="en-US" dirty="0" smtClean="0"/>
              <a:t>41% nitrogen (avg. 500,000 metric tons)</a:t>
            </a:r>
          </a:p>
          <a:p>
            <a:pPr lvl="1"/>
            <a:r>
              <a:rPr lang="en-US" dirty="0" smtClean="0"/>
              <a:t>38% phosphorus (avg. 38,000 metric tons)</a:t>
            </a:r>
          </a:p>
          <a:p>
            <a:pPr lvl="1"/>
            <a:endParaRPr lang="en-US" dirty="0" smtClean="0"/>
          </a:p>
          <a:p>
            <a:pPr lvl="1"/>
            <a:endParaRPr lang="en-US" dirty="0" smtClean="0"/>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p:txBody>
          <a:bodyPr>
            <a:normAutofit/>
          </a:bodyPr>
          <a:lstStyle/>
          <a:p>
            <a:r>
              <a:rPr lang="en-US" dirty="0"/>
              <a:t>Nutrient Sources to Gulf of Mexico</a:t>
            </a:r>
          </a:p>
        </p:txBody>
      </p:sp>
      <p:pic>
        <p:nvPicPr>
          <p:cNvPr id="20488" name="Picture 8"/>
          <p:cNvPicPr>
            <a:picLocks noGrp="1" noChangeAspect="1" noChangeArrowheads="1"/>
          </p:cNvPicPr>
          <p:nvPr>
            <p:ph sz="quarter" idx="1"/>
          </p:nvPr>
        </p:nvPicPr>
        <p:blipFill>
          <a:blip r:embed="rId3" cstate="print"/>
          <a:srcRect/>
          <a:stretch>
            <a:fillRect/>
          </a:stretch>
        </p:blipFill>
        <p:spPr>
          <a:xfrm>
            <a:off x="838200" y="1676400"/>
            <a:ext cx="7315200" cy="5002213"/>
          </a:xfrm>
          <a:noFill/>
          <a:ln/>
        </p:spPr>
      </p:pic>
      <p:sp>
        <p:nvSpPr>
          <p:cNvPr id="20489" name="Text Box 9"/>
          <p:cNvSpPr txBox="1">
            <a:spLocks noChangeArrowheads="1"/>
          </p:cNvSpPr>
          <p:nvPr/>
        </p:nvSpPr>
        <p:spPr bwMode="auto">
          <a:xfrm>
            <a:off x="1447800" y="6477000"/>
            <a:ext cx="2474913" cy="274637"/>
          </a:xfrm>
          <a:prstGeom prst="rect">
            <a:avLst/>
          </a:prstGeom>
          <a:noFill/>
          <a:ln w="9525">
            <a:noFill/>
            <a:miter lim="800000"/>
            <a:headEnd/>
            <a:tailEnd/>
          </a:ln>
          <a:effectLst/>
        </p:spPr>
        <p:txBody>
          <a:bodyPr wrap="none">
            <a:spAutoFit/>
          </a:bodyPr>
          <a:lstStyle/>
          <a:p>
            <a:r>
              <a:rPr lang="en-US" sz="1200" dirty="0"/>
              <a:t>Source:  Gulf Hypoxia Action Plan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HABs on the Ohio River</a:t>
            </a:r>
            <a:endParaRPr lang="en-US" dirty="0"/>
          </a:p>
        </p:txBody>
      </p:sp>
      <p:sp>
        <p:nvSpPr>
          <p:cNvPr id="3" name="Content Placeholder 2"/>
          <p:cNvSpPr>
            <a:spLocks noGrp="1"/>
          </p:cNvSpPr>
          <p:nvPr>
            <p:ph sz="quarter" idx="1"/>
          </p:nvPr>
        </p:nvSpPr>
        <p:spPr/>
        <p:txBody>
          <a:bodyPr>
            <a:normAutofit fontScale="55000" lnSpcReduction="20000"/>
          </a:bodyPr>
          <a:lstStyle/>
          <a:p>
            <a:r>
              <a:rPr lang="en-US" dirty="0" smtClean="0"/>
              <a:t>2008  </a:t>
            </a:r>
          </a:p>
          <a:p>
            <a:pPr lvl="1"/>
            <a:r>
              <a:rPr lang="en-US" sz="2500" dirty="0" err="1" smtClean="0"/>
              <a:t>Microcystis</a:t>
            </a:r>
            <a:r>
              <a:rPr lang="en-US" sz="2500" dirty="0" smtClean="0"/>
              <a:t> bloom covers 30 miles of river in Cincinnati area</a:t>
            </a:r>
          </a:p>
          <a:p>
            <a:pPr lvl="1"/>
            <a:r>
              <a:rPr lang="en-US" sz="2500" dirty="0" smtClean="0"/>
              <a:t>Health Department issued contact advisory</a:t>
            </a:r>
          </a:p>
          <a:p>
            <a:r>
              <a:rPr lang="en-US" dirty="0" smtClean="0"/>
              <a:t>2009</a:t>
            </a:r>
          </a:p>
          <a:p>
            <a:pPr lvl="1"/>
            <a:r>
              <a:rPr lang="en-US" sz="2500" dirty="0" smtClean="0"/>
              <a:t>Taste and odor complaints from Pittsburgh, PA to Wheeling WV (88 miles)</a:t>
            </a:r>
          </a:p>
          <a:p>
            <a:r>
              <a:rPr lang="en-US" dirty="0" smtClean="0"/>
              <a:t>2010</a:t>
            </a:r>
          </a:p>
          <a:p>
            <a:pPr lvl="1"/>
            <a:r>
              <a:rPr lang="en-US" sz="2500" dirty="0" smtClean="0"/>
              <a:t>Taste and odor complaints from Pittsburgh, PA to Wheeling WV and from Louisville, KY to Evansville, IN  (278 miles)</a:t>
            </a:r>
          </a:p>
          <a:p>
            <a:pPr lvl="1"/>
            <a:r>
              <a:rPr lang="en-US" sz="2500" dirty="0" smtClean="0"/>
              <a:t>Headlines in several papers concerning algae blooms</a:t>
            </a:r>
          </a:p>
          <a:p>
            <a:r>
              <a:rPr lang="en-US" dirty="0" smtClean="0"/>
              <a:t>2015 </a:t>
            </a:r>
          </a:p>
          <a:p>
            <a:pPr lvl="1"/>
            <a:r>
              <a:rPr lang="en-US" sz="2500" dirty="0" smtClean="0"/>
              <a:t>Taste and odor complaints in Louisville, KY</a:t>
            </a:r>
          </a:p>
          <a:p>
            <a:pPr lvl="1"/>
            <a:r>
              <a:rPr lang="en-US" sz="2500" dirty="0" smtClean="0"/>
              <a:t>Identified as diatom bloom</a:t>
            </a:r>
          </a:p>
        </p:txBody>
      </p:sp>
      <p:pic>
        <p:nvPicPr>
          <p:cNvPr id="7" name="Picture 2" descr="C:\Users\gregy\Pictures\Microcystis1.jpg"/>
          <p:cNvPicPr>
            <a:picLocks noGrp="1" noChangeAspect="1" noChangeArrowheads="1"/>
          </p:cNvPicPr>
          <p:nvPr>
            <p:ph sz="quarter" idx="2"/>
          </p:nvPr>
        </p:nvPicPr>
        <p:blipFill>
          <a:blip r:embed="rId2" cstate="print"/>
          <a:stretch>
            <a:fillRect/>
          </a:stretch>
        </p:blipFill>
        <p:spPr bwMode="auto">
          <a:xfrm>
            <a:off x="4933950" y="2331411"/>
            <a:ext cx="3749675" cy="280477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HAB Event</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smtClean="0"/>
              <a:t>Began Aug 19 as a reported paint spill at ORM 84 (Wheeling, WV)</a:t>
            </a:r>
          </a:p>
          <a:p>
            <a:r>
              <a:rPr lang="en-US" dirty="0" smtClean="0"/>
              <a:t>By Sept 22 expanded to ORM 720 (110 miles downstream of Louisville, KY)</a:t>
            </a:r>
          </a:p>
          <a:p>
            <a:r>
              <a:rPr lang="en-US" dirty="0" smtClean="0"/>
              <a:t>HAB has not yet ended</a:t>
            </a:r>
          </a:p>
          <a:p>
            <a:r>
              <a:rPr lang="en-US" i="1" dirty="0" err="1" smtClean="0"/>
              <a:t>Microcystis</a:t>
            </a:r>
            <a:r>
              <a:rPr lang="en-US" i="1" dirty="0" smtClean="0"/>
              <a:t> </a:t>
            </a:r>
            <a:r>
              <a:rPr lang="en-US" i="1" dirty="0" err="1" smtClean="0"/>
              <a:t>Aerugenosa</a:t>
            </a:r>
            <a:r>
              <a:rPr lang="en-US" i="1" dirty="0" smtClean="0"/>
              <a:t> </a:t>
            </a:r>
            <a:r>
              <a:rPr lang="en-US" dirty="0" smtClean="0"/>
              <a:t>cell counts up to 31,000,000 cells/ml</a:t>
            </a:r>
          </a:p>
          <a:p>
            <a:r>
              <a:rPr lang="en-US" dirty="0" smtClean="0"/>
              <a:t>Toxin concentrations up to 1,900 </a:t>
            </a:r>
            <a:r>
              <a:rPr lang="en-US" dirty="0" err="1" smtClean="0"/>
              <a:t>ug</a:t>
            </a:r>
            <a:r>
              <a:rPr lang="en-US" dirty="0" smtClean="0"/>
              <a:t>/L</a:t>
            </a:r>
          </a:p>
          <a:p>
            <a:r>
              <a:rPr lang="en-US" dirty="0" smtClean="0"/>
              <a:t>ORSANCO has coordinated response with 6 States, 5 Federal Agencies (USEPA, Corps, F&amp;W, USGS,  USCG), numerous local health departments</a:t>
            </a:r>
          </a:p>
          <a:p>
            <a:r>
              <a:rPr lang="en-US" dirty="0" smtClean="0"/>
              <a:t>To date recreation advisories/bulletins in 4 States</a:t>
            </a:r>
          </a:p>
        </p:txBody>
      </p:sp>
      <p:pic>
        <p:nvPicPr>
          <p:cNvPr id="5" name="Content Placeholder 4" descr="019.JPG"/>
          <p:cNvPicPr>
            <a:picLocks noGrp="1" noChangeAspect="1"/>
          </p:cNvPicPr>
          <p:nvPr>
            <p:ph sz="quarter" idx="2"/>
          </p:nvPr>
        </p:nvPicPr>
        <p:blipFill>
          <a:blip r:embed="rId2" cstate="print"/>
          <a:stretch>
            <a:fillRect/>
          </a:stretch>
        </p:blipFill>
        <p:spPr>
          <a:xfrm>
            <a:off x="5146242" y="1516380"/>
            <a:ext cx="3325091" cy="443484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2015 Ohio River HAB map v2.0.jpg"/>
          <p:cNvPicPr>
            <a:picLocks noGrp="1" noChangeAspect="1"/>
          </p:cNvPicPr>
          <p:nvPr>
            <p:ph idx="4294967295"/>
          </p:nvPr>
        </p:nvPicPr>
        <p:blipFill>
          <a:blip r:embed="rId2" cstate="print"/>
          <a:stretch>
            <a:fillRect/>
          </a:stretch>
        </p:blipFill>
        <p:spPr>
          <a:xfrm>
            <a:off x="0" y="23813"/>
            <a:ext cx="9144000" cy="7065962"/>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HABs on Ohio River Tributaries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2009 </a:t>
            </a:r>
          </a:p>
          <a:p>
            <a:pPr lvl="1"/>
            <a:r>
              <a:rPr lang="en-US" dirty="0" smtClean="0"/>
              <a:t>Taste and odor complaint on Beaver River</a:t>
            </a:r>
          </a:p>
          <a:p>
            <a:r>
              <a:rPr lang="en-US" dirty="0" smtClean="0"/>
              <a:t>2011 </a:t>
            </a:r>
          </a:p>
          <a:p>
            <a:pPr lvl="1"/>
            <a:r>
              <a:rPr lang="en-US" dirty="0" smtClean="0"/>
              <a:t>Complaint of “paint” coming from Little Miami River was algae bloom</a:t>
            </a:r>
          </a:p>
          <a:p>
            <a:r>
              <a:rPr lang="en-US" dirty="0" smtClean="0"/>
              <a:t>2010 – 2014</a:t>
            </a:r>
          </a:p>
          <a:p>
            <a:pPr lvl="1"/>
            <a:r>
              <a:rPr lang="en-US" dirty="0" smtClean="0"/>
              <a:t>Wabash River study identified 14 blooms over 20,000 cells/ml in 4 year period</a:t>
            </a:r>
          </a:p>
          <a:p>
            <a:endParaRPr lang="en-US" dirty="0"/>
          </a:p>
        </p:txBody>
      </p:sp>
      <p:pic>
        <p:nvPicPr>
          <p:cNvPr id="5" name="Picture 2" descr="C:\Users\gregy\Pictures\Little Miami Algae.JPG"/>
          <p:cNvPicPr>
            <a:picLocks noGrp="1" noChangeAspect="1" noChangeArrowheads="1"/>
          </p:cNvPicPr>
          <p:nvPr>
            <p:ph sz="quarter" idx="2"/>
          </p:nvPr>
        </p:nvPicPr>
        <p:blipFill>
          <a:blip r:embed="rId2" cstate="print"/>
          <a:stretch>
            <a:fillRect/>
          </a:stretch>
        </p:blipFill>
        <p:spPr bwMode="auto">
          <a:xfrm rot="5400000">
            <a:off x="4933950" y="2327672"/>
            <a:ext cx="3749675" cy="28122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Guide</a:t>
            </a:r>
            <a:endParaRPr lang="en-US" dirty="0"/>
          </a:p>
        </p:txBody>
      </p:sp>
      <p:sp>
        <p:nvSpPr>
          <p:cNvPr id="3" name="Content Placeholder 2"/>
          <p:cNvSpPr>
            <a:spLocks noGrp="1"/>
          </p:cNvSpPr>
          <p:nvPr>
            <p:ph sz="quarter" idx="1"/>
          </p:nvPr>
        </p:nvSpPr>
        <p:spPr/>
        <p:txBody>
          <a:bodyPr/>
          <a:lstStyle/>
          <a:p>
            <a:r>
              <a:rPr lang="en-US" dirty="0" smtClean="0"/>
              <a:t>Who is ORSANCO </a:t>
            </a:r>
          </a:p>
          <a:p>
            <a:r>
              <a:rPr lang="en-US" dirty="0" smtClean="0"/>
              <a:t>Current Source Water Protection program</a:t>
            </a:r>
          </a:p>
          <a:p>
            <a:r>
              <a:rPr lang="en-US" dirty="0" smtClean="0"/>
              <a:t>Current algae/nutrients programs and what they tell us</a:t>
            </a:r>
          </a:p>
          <a:p>
            <a:r>
              <a:rPr lang="en-US" dirty="0" smtClean="0"/>
              <a:t>Future Ohio River HAB program</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Knowledge Gaps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What are the variables that contribute to HABs</a:t>
            </a:r>
          </a:p>
          <a:p>
            <a:pPr lvl="1"/>
            <a:r>
              <a:rPr lang="en-US" dirty="0" smtClean="0"/>
              <a:t>A previous small scale study identified river velocity and light penetration as major factors</a:t>
            </a:r>
          </a:p>
          <a:p>
            <a:pPr lvl="1"/>
            <a:r>
              <a:rPr lang="en-US" dirty="0" smtClean="0"/>
              <a:t>Timing of nutrient loads.</a:t>
            </a:r>
          </a:p>
          <a:p>
            <a:pPr lvl="1"/>
            <a:r>
              <a:rPr lang="en-US" dirty="0" smtClean="0"/>
              <a:t>Temperature.  Water utilities do not identify algae issues at temps below 80° F.</a:t>
            </a:r>
          </a:p>
          <a:p>
            <a:r>
              <a:rPr lang="en-US" dirty="0" smtClean="0"/>
              <a:t>Role of tributaries</a:t>
            </a:r>
          </a:p>
          <a:p>
            <a:pPr lvl="1"/>
            <a:r>
              <a:rPr lang="en-US" dirty="0" smtClean="0"/>
              <a:t>A study of the Wabash River showed some influence on the algal community of the Ohio River</a:t>
            </a:r>
          </a:p>
          <a:p>
            <a:r>
              <a:rPr lang="en-US" dirty="0" smtClean="0"/>
              <a:t>Role of USACE reservoirs</a:t>
            </a:r>
          </a:p>
          <a:p>
            <a:pPr lvl="1"/>
            <a:r>
              <a:rPr lang="en-US" dirty="0" smtClean="0"/>
              <a:t>Several reservoirs used to supply water to the Ohio River are known to have serious HAB occurrences</a:t>
            </a:r>
          </a:p>
          <a:p>
            <a:r>
              <a:rPr lang="en-US" dirty="0" smtClean="0"/>
              <a:t>Toxin monitoring</a:t>
            </a:r>
          </a:p>
          <a:p>
            <a:pPr lvl="1"/>
            <a:r>
              <a:rPr lang="en-US" dirty="0" smtClean="0"/>
              <a:t>2 Ohio River water utilities (Louisville and Cincinnati) test for toxins.  State of Ohio water utilities will soon have the capability.</a:t>
            </a:r>
          </a:p>
          <a:p>
            <a:pPr lvl="1"/>
            <a:r>
              <a:rPr lang="en-US" dirty="0" smtClean="0"/>
              <a:t>State of Ohio sampling of algae blooms identified toxins in 40% of samples</a:t>
            </a:r>
          </a:p>
          <a:p>
            <a:pPr lvl="1"/>
            <a:endParaRPr lang="en-US" dirty="0" smtClean="0"/>
          </a:p>
          <a:p>
            <a:pPr lvl="1"/>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r>
              <a:rPr lang="en-US" dirty="0" smtClean="0"/>
              <a:t>Any questions on ORSANCO monitoring programs or the problems we have identified before moving on?</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Future of HAB Monitoring on the Ohio River</a:t>
            </a:r>
            <a:endParaRPr lang="en-US" dirty="0"/>
          </a:p>
        </p:txBody>
      </p:sp>
      <p:sp>
        <p:nvSpPr>
          <p:cNvPr id="3" name="Content Placeholder 2"/>
          <p:cNvSpPr>
            <a:spLocks noGrp="1"/>
          </p:cNvSpPr>
          <p:nvPr>
            <p:ph sz="quarter" idx="1"/>
          </p:nvPr>
        </p:nvSpPr>
        <p:spPr/>
        <p:txBody>
          <a:bodyPr/>
          <a:lstStyle/>
          <a:p>
            <a:r>
              <a:rPr lang="en-US" dirty="0" smtClean="0"/>
              <a:t>Goal 1:  Develop a monitoring system that identifies and tracks algae blooms on the Ohio River and provides this data to State water managers and water utilities to allow treatment decisions to be made to maintain safe drinking water.</a:t>
            </a:r>
          </a:p>
          <a:p>
            <a:r>
              <a:rPr lang="en-US" dirty="0" smtClean="0"/>
              <a:t>Goal 2:  Predict the occurrence of HABs on the Ohio River</a:t>
            </a:r>
          </a:p>
          <a:p>
            <a:r>
              <a:rPr lang="en-US" dirty="0" smtClean="0"/>
              <a:t>Goal 3:  Development of stressor-response relationships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Forecasting will improve utility preparedness</a:t>
            </a:r>
          </a:p>
          <a:p>
            <a:r>
              <a:rPr lang="en-US" dirty="0" smtClean="0"/>
              <a:t>Sensor network will help provide additional preparation time for utilities and health departments</a:t>
            </a:r>
          </a:p>
          <a:p>
            <a:r>
              <a:rPr lang="en-US" dirty="0" smtClean="0"/>
              <a:t>Ancillary Benefits</a:t>
            </a:r>
          </a:p>
          <a:p>
            <a:pPr lvl="1"/>
            <a:r>
              <a:rPr lang="en-US" dirty="0" smtClean="0"/>
              <a:t>Improved trends and loading information</a:t>
            </a:r>
          </a:p>
          <a:p>
            <a:pPr lvl="2"/>
            <a:r>
              <a:rPr lang="en-US" dirty="0" smtClean="0"/>
              <a:t>Support of Hypoxia Task Force Goals</a:t>
            </a:r>
          </a:p>
          <a:p>
            <a:pPr lvl="2"/>
            <a:r>
              <a:rPr lang="en-US" dirty="0" smtClean="0"/>
              <a:t>Demonstrate effect of State nutrient reduction plans</a:t>
            </a:r>
          </a:p>
          <a:p>
            <a:pPr lvl="1"/>
            <a:r>
              <a:rPr lang="en-US" dirty="0" smtClean="0"/>
              <a:t>Improved TMDL development with WARMF model</a:t>
            </a:r>
            <a:endParaRPr lang="en-US" dirty="0"/>
          </a:p>
        </p:txBody>
      </p:sp>
      <p:pic>
        <p:nvPicPr>
          <p:cNvPr id="5" name="Content Placeholder 4" descr="IMG_2319.JPG"/>
          <p:cNvPicPr>
            <a:picLocks noGrp="1" noChangeAspect="1"/>
          </p:cNvPicPr>
          <p:nvPr>
            <p:ph sz="quarter" idx="2"/>
          </p:nvPr>
        </p:nvPicPr>
        <p:blipFill>
          <a:blip r:embed="rId2" cstate="print"/>
          <a:srcRect l="21761" t="14493" r="21761" b="14493"/>
          <a:stretch>
            <a:fillRect/>
          </a:stretch>
        </p:blipFill>
        <p:spPr>
          <a:xfrm rot="5400000">
            <a:off x="5087237" y="2023803"/>
            <a:ext cx="3312925" cy="31242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Critical Issues</a:t>
            </a:r>
            <a:endParaRPr lang="en-US" dirty="0"/>
          </a:p>
        </p:txBody>
      </p:sp>
      <p:sp>
        <p:nvSpPr>
          <p:cNvPr id="3" name="Content Placeholder 2"/>
          <p:cNvSpPr>
            <a:spLocks noGrp="1"/>
          </p:cNvSpPr>
          <p:nvPr>
            <p:ph sz="quarter" idx="1"/>
          </p:nvPr>
        </p:nvSpPr>
        <p:spPr/>
        <p:txBody>
          <a:bodyPr/>
          <a:lstStyle/>
          <a:p>
            <a:r>
              <a:rPr lang="en-US" dirty="0" smtClean="0"/>
              <a:t>Lessons learned from Ohio River Harmful Algae Bloom</a:t>
            </a:r>
          </a:p>
          <a:p>
            <a:pPr lvl="1"/>
            <a:r>
              <a:rPr lang="en-US" dirty="0" smtClean="0"/>
              <a:t>Many organizations are interested in monitoring and tracking algae blooms and their causal factors.  Communicating this information to the appropriate parties is a large part of a successful program.</a:t>
            </a:r>
          </a:p>
          <a:p>
            <a:pPr lvl="1"/>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Potential Components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River wide nutrients and algae monitoring system which provides real-time data</a:t>
            </a:r>
          </a:p>
          <a:p>
            <a:r>
              <a:rPr lang="en-US" dirty="0" smtClean="0"/>
              <a:t>Rapid toxin analysis of identified algal blooms</a:t>
            </a:r>
          </a:p>
          <a:p>
            <a:r>
              <a:rPr lang="en-US" dirty="0" smtClean="0"/>
              <a:t>Web portal for easy access to data</a:t>
            </a:r>
          </a:p>
          <a:p>
            <a:r>
              <a:rPr lang="en-US" dirty="0" smtClean="0"/>
              <a:t>Integration with existing data sources (e.g. flow models)</a:t>
            </a:r>
          </a:p>
          <a:p>
            <a:r>
              <a:rPr lang="en-US" dirty="0" smtClean="0"/>
              <a:t>Expert analysis of data (e.g. time of travel modeling)</a:t>
            </a:r>
          </a:p>
          <a:p>
            <a:r>
              <a:rPr lang="en-US" dirty="0" smtClean="0"/>
              <a:t>Communications with affected entities</a:t>
            </a:r>
          </a:p>
          <a:p>
            <a:r>
              <a:rPr lang="en-US" dirty="0" smtClean="0"/>
              <a:t>Investigate application of cutting edge technologies for monitoring and predicting HABS </a:t>
            </a:r>
          </a:p>
          <a:p>
            <a:pPr lvl="1"/>
            <a:r>
              <a:rPr lang="en-US" dirty="0" smtClean="0"/>
              <a:t>Satellite imagery</a:t>
            </a:r>
          </a:p>
          <a:p>
            <a:pPr lvl="1"/>
            <a:r>
              <a:rPr lang="en-US" dirty="0" smtClean="0"/>
              <a:t>Drone/Airplane mounted </a:t>
            </a:r>
            <a:r>
              <a:rPr lang="en-US" dirty="0" err="1" smtClean="0"/>
              <a:t>hypersectral</a:t>
            </a:r>
            <a:r>
              <a:rPr lang="en-US" dirty="0" smtClean="0"/>
              <a:t> imager</a:t>
            </a:r>
          </a:p>
          <a:p>
            <a:pPr lvl="1"/>
            <a:endParaRPr lang="en-US" dirty="0" smtClean="0"/>
          </a:p>
          <a:p>
            <a:pPr lvl="1"/>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ProposedMonitoring</a:t>
            </a:r>
            <a:r>
              <a:rPr lang="en-US" dirty="0" smtClean="0"/>
              <a:t> System</a:t>
            </a:r>
            <a:endParaRPr lang="en-US" dirty="0"/>
          </a:p>
        </p:txBody>
      </p:sp>
      <p:sp>
        <p:nvSpPr>
          <p:cNvPr id="3" name="Content Placeholder 2"/>
          <p:cNvSpPr>
            <a:spLocks noGrp="1"/>
          </p:cNvSpPr>
          <p:nvPr>
            <p:ph sz="quarter" idx="1"/>
          </p:nvPr>
        </p:nvSpPr>
        <p:spPr/>
        <p:txBody>
          <a:bodyPr>
            <a:normAutofit fontScale="77500" lnSpcReduction="20000"/>
          </a:bodyPr>
          <a:lstStyle/>
          <a:p>
            <a:r>
              <a:rPr lang="en-US" sz="2900" dirty="0" smtClean="0"/>
              <a:t>32 telemetry stations.</a:t>
            </a:r>
          </a:p>
          <a:p>
            <a:pPr lvl="1"/>
            <a:r>
              <a:rPr lang="en-US" sz="2600" dirty="0" smtClean="0"/>
              <a:t>17 on Ohio River</a:t>
            </a:r>
          </a:p>
          <a:p>
            <a:pPr lvl="1"/>
            <a:r>
              <a:rPr lang="en-US" sz="2600" dirty="0" smtClean="0"/>
              <a:t>15 major tributaries</a:t>
            </a:r>
          </a:p>
          <a:p>
            <a:pPr lvl="1"/>
            <a:r>
              <a:rPr lang="en-US" sz="2600" dirty="0" smtClean="0"/>
              <a:t>pH, Temp, Turbidity, DO, Chlorophyll </a:t>
            </a:r>
            <a:r>
              <a:rPr lang="en-US" sz="2600" i="1" dirty="0" smtClean="0"/>
              <a:t>a</a:t>
            </a:r>
            <a:r>
              <a:rPr lang="en-US" sz="2600" dirty="0" smtClean="0"/>
              <a:t>, Cyanobacteria sensors</a:t>
            </a:r>
          </a:p>
          <a:p>
            <a:pPr lvl="1"/>
            <a:r>
              <a:rPr lang="en-US" sz="2600" dirty="0" smtClean="0"/>
              <a:t>Associated sampling for nutrients</a:t>
            </a:r>
          </a:p>
          <a:p>
            <a:pPr lvl="1"/>
            <a:r>
              <a:rPr lang="en-US" sz="2600" dirty="0" smtClean="0"/>
              <a:t>3 FTE</a:t>
            </a:r>
          </a:p>
          <a:p>
            <a:pPr lvl="1"/>
            <a:r>
              <a:rPr lang="en-US" sz="2600" dirty="0" smtClean="0"/>
              <a:t>Equipment Calibration 2/month (May-Oct)</a:t>
            </a:r>
          </a:p>
          <a:p>
            <a:pPr lvl="1"/>
            <a:r>
              <a:rPr lang="en-US" sz="2600" dirty="0" smtClean="0"/>
              <a:t>Annual Maintenance</a:t>
            </a:r>
          </a:p>
          <a:p>
            <a:pPr lvl="1"/>
            <a:r>
              <a:rPr lang="en-US" sz="2600" dirty="0" smtClean="0"/>
              <a:t>Upgrades to existing equipment  (mobile laboratory, survey boat)</a:t>
            </a:r>
          </a:p>
          <a:p>
            <a:pPr lvl="1"/>
            <a:r>
              <a:rPr lang="en-US" sz="2600" dirty="0" smtClean="0"/>
              <a:t>10 yr equipment replacement cost</a:t>
            </a:r>
          </a:p>
          <a:p>
            <a:pPr lvl="1"/>
            <a:endParaRPr lang="en-US" dirty="0"/>
          </a:p>
        </p:txBody>
      </p:sp>
      <p:pic>
        <p:nvPicPr>
          <p:cNvPr id="5" name="Picture 2" descr="T:\Projects\Wabash Monitoring\Images\More pics by Steve\IMG_0393.JPG"/>
          <p:cNvPicPr>
            <a:picLocks noGrp="1" noChangeAspect="1" noChangeArrowheads="1"/>
          </p:cNvPicPr>
          <p:nvPr>
            <p:ph sz="quarter" idx="2"/>
          </p:nvPr>
        </p:nvPicPr>
        <p:blipFill>
          <a:blip r:embed="rId2" cstate="print"/>
          <a:stretch>
            <a:fillRect/>
          </a:stretch>
        </p:blipFill>
        <p:spPr bwMode="auto">
          <a:xfrm>
            <a:off x="4933950" y="2333367"/>
            <a:ext cx="3749675" cy="280086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Web Portal</a:t>
            </a:r>
            <a:endParaRPr lang="en-US" dirty="0"/>
          </a:p>
        </p:txBody>
      </p:sp>
      <p:pic>
        <p:nvPicPr>
          <p:cNvPr id="4" name="Content Placeholder 3"/>
          <p:cNvPicPr>
            <a:picLocks noGrp="1"/>
          </p:cNvPicPr>
          <p:nvPr>
            <p:ph sz="quarter" idx="1"/>
          </p:nvPr>
        </p:nvPicPr>
        <p:blipFill>
          <a:blip r:embed="rId2" cstate="print"/>
          <a:stretch>
            <a:fillRect/>
          </a:stretch>
        </p:blipFill>
        <p:spPr bwMode="auto">
          <a:xfrm>
            <a:off x="1828656" y="1875816"/>
            <a:ext cx="5943887" cy="3715968"/>
          </a:xfrm>
          <a:prstGeom prst="rect">
            <a:avLst/>
          </a:prstGeom>
          <a:noFill/>
          <a:ln w="9525">
            <a:noFill/>
            <a:miter lim="800000"/>
            <a:headEnd/>
            <a:tailEnd/>
          </a:ln>
        </p:spPr>
      </p:pic>
      <p:sp>
        <p:nvSpPr>
          <p:cNvPr id="7" name="TextBox 6"/>
          <p:cNvSpPr txBox="1"/>
          <p:nvPr/>
        </p:nvSpPr>
        <p:spPr>
          <a:xfrm>
            <a:off x="3352800" y="5638800"/>
            <a:ext cx="2644057" cy="369332"/>
          </a:xfrm>
          <a:prstGeom prst="rect">
            <a:avLst/>
          </a:prstGeom>
          <a:noFill/>
        </p:spPr>
        <p:txBody>
          <a:bodyPr wrap="none" rtlCol="0">
            <a:spAutoFit/>
          </a:bodyPr>
          <a:lstStyle/>
          <a:p>
            <a:r>
              <a:rPr lang="en-US" dirty="0" smtClean="0"/>
              <a:t>http://habs.glos.us/map</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Projected Timeframe</a:t>
            </a:r>
            <a:endParaRPr lang="en-US" dirty="0"/>
          </a:p>
        </p:txBody>
      </p:sp>
      <p:sp>
        <p:nvSpPr>
          <p:cNvPr id="3" name="Content Placeholder 2"/>
          <p:cNvSpPr>
            <a:spLocks noGrp="1"/>
          </p:cNvSpPr>
          <p:nvPr>
            <p:ph sz="quarter" idx="1"/>
          </p:nvPr>
        </p:nvSpPr>
        <p:spPr/>
        <p:txBody>
          <a:bodyPr>
            <a:normAutofit/>
          </a:bodyPr>
          <a:lstStyle/>
          <a:p>
            <a:r>
              <a:rPr lang="en-US" dirty="0" smtClean="0"/>
              <a:t>Year 1</a:t>
            </a:r>
          </a:p>
          <a:p>
            <a:pPr lvl="1"/>
            <a:r>
              <a:rPr lang="en-US" dirty="0" smtClean="0"/>
              <a:t>Identify potential partners and form collaborative</a:t>
            </a:r>
          </a:p>
          <a:p>
            <a:pPr lvl="2"/>
            <a:r>
              <a:rPr lang="en-US" dirty="0" smtClean="0"/>
              <a:t>State Environmental, Natural Resources, Health Dept’s</a:t>
            </a:r>
          </a:p>
          <a:p>
            <a:pPr lvl="2"/>
            <a:r>
              <a:rPr lang="en-US" dirty="0" smtClean="0"/>
              <a:t>Federal agencies (EPA, USGS, NOAA)</a:t>
            </a:r>
          </a:p>
          <a:p>
            <a:pPr lvl="2"/>
            <a:r>
              <a:rPr lang="en-US" dirty="0" smtClean="0"/>
              <a:t>Universities</a:t>
            </a:r>
          </a:p>
          <a:p>
            <a:pPr lvl="2"/>
            <a:r>
              <a:rPr lang="en-US" dirty="0" smtClean="0"/>
              <a:t>Local monitoring organizations (KASMC)</a:t>
            </a:r>
          </a:p>
          <a:p>
            <a:pPr lvl="2"/>
            <a:r>
              <a:rPr lang="en-US" dirty="0" smtClean="0"/>
              <a:t>Water utilities</a:t>
            </a:r>
          </a:p>
          <a:p>
            <a:pPr lvl="1"/>
            <a:r>
              <a:rPr lang="en-US" dirty="0" smtClean="0"/>
              <a:t>Identify existing sources of data</a:t>
            </a:r>
          </a:p>
          <a:p>
            <a:pPr lvl="1"/>
            <a:r>
              <a:rPr lang="en-US" dirty="0" smtClean="0"/>
              <a:t>Develop toxin analysis capability</a:t>
            </a:r>
          </a:p>
          <a:p>
            <a:pPr lvl="1"/>
            <a:r>
              <a:rPr lang="en-US" dirty="0" smtClean="0"/>
              <a:t>Install real-time monitoring system</a:t>
            </a:r>
          </a:p>
          <a:p>
            <a:pPr lvl="1"/>
            <a:r>
              <a:rPr lang="en-US" dirty="0" smtClean="0"/>
              <a:t>Research on cutting edge monitoring technologies</a:t>
            </a:r>
          </a:p>
          <a:p>
            <a:pPr lvl="1">
              <a:buNone/>
            </a:pPr>
            <a:endParaRPr lang="en-US" dirty="0" smtClean="0"/>
          </a:p>
          <a:p>
            <a:pPr lvl="1"/>
            <a:endParaRPr lang="en-US" dirty="0" smtClean="0"/>
          </a:p>
          <a:p>
            <a:pPr lvl="1"/>
            <a:endParaRPr lang="en-US" dirty="0" smtClean="0"/>
          </a:p>
          <a:p>
            <a:pPr lvl="1"/>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Timeframe</a:t>
            </a:r>
            <a:endParaRPr lang="en-US" dirty="0"/>
          </a:p>
        </p:txBody>
      </p:sp>
      <p:sp>
        <p:nvSpPr>
          <p:cNvPr id="3" name="Content Placeholder 2"/>
          <p:cNvSpPr>
            <a:spLocks noGrp="1"/>
          </p:cNvSpPr>
          <p:nvPr>
            <p:ph sz="quarter" idx="1"/>
          </p:nvPr>
        </p:nvSpPr>
        <p:spPr/>
        <p:txBody>
          <a:bodyPr>
            <a:normAutofit/>
          </a:bodyPr>
          <a:lstStyle/>
          <a:p>
            <a:r>
              <a:rPr lang="en-US" dirty="0" smtClean="0"/>
              <a:t>Year 2</a:t>
            </a:r>
          </a:p>
          <a:p>
            <a:pPr lvl="1"/>
            <a:r>
              <a:rPr lang="en-US" dirty="0" smtClean="0"/>
              <a:t>Develop website/web portal</a:t>
            </a:r>
          </a:p>
          <a:p>
            <a:pPr lvl="1"/>
            <a:r>
              <a:rPr lang="en-US" dirty="0" smtClean="0"/>
              <a:t>Begin pilot scale applications of cutting edge monitoring technology</a:t>
            </a:r>
          </a:p>
          <a:p>
            <a:pPr lvl="1"/>
            <a:r>
              <a:rPr lang="en-US" dirty="0" smtClean="0"/>
              <a:t>Continue installation of real-time monitoring system</a:t>
            </a:r>
          </a:p>
          <a:p>
            <a:r>
              <a:rPr lang="en-US" dirty="0" smtClean="0"/>
              <a:t>Years 3-5+</a:t>
            </a:r>
          </a:p>
          <a:p>
            <a:pPr lvl="1"/>
            <a:r>
              <a:rPr lang="en-US" dirty="0" smtClean="0"/>
              <a:t>Continue installation of real-time monitoring equipment</a:t>
            </a:r>
          </a:p>
          <a:p>
            <a:pPr lvl="1"/>
            <a:r>
              <a:rPr lang="en-US" dirty="0" smtClean="0"/>
              <a:t>Continue pilot scale applications of cutting edge monitoring technology</a:t>
            </a:r>
          </a:p>
          <a:p>
            <a:pPr lvl="1"/>
            <a:endParaRPr lang="en-US" dirty="0" smtClean="0"/>
          </a:p>
          <a:p>
            <a:pPr lvl="1"/>
            <a:endParaRPr lang="en-US" dirty="0" smtClean="0"/>
          </a:p>
          <a:p>
            <a:pPr lvl="1"/>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Ohio River</a:t>
            </a:r>
            <a:endParaRPr lang="en-US" dirty="0"/>
          </a:p>
        </p:txBody>
      </p:sp>
      <p:sp>
        <p:nvSpPr>
          <p:cNvPr id="3" name="Content Placeholder 2"/>
          <p:cNvSpPr>
            <a:spLocks noGrp="1"/>
          </p:cNvSpPr>
          <p:nvPr>
            <p:ph sz="quarter" idx="1"/>
          </p:nvPr>
        </p:nvSpPr>
        <p:spPr/>
        <p:txBody>
          <a:bodyPr>
            <a:normAutofit/>
          </a:bodyPr>
          <a:lstStyle/>
          <a:p>
            <a:r>
              <a:rPr lang="en-US" dirty="0" smtClean="0"/>
              <a:t>981 miles long</a:t>
            </a:r>
          </a:p>
          <a:p>
            <a:pPr lvl="1"/>
            <a:r>
              <a:rPr lang="en-US" dirty="0" smtClean="0"/>
              <a:t>Starts in Pittsburgh, ends in Cairo, IL</a:t>
            </a:r>
          </a:p>
          <a:p>
            <a:pPr lvl="1"/>
            <a:r>
              <a:rPr lang="en-US" dirty="0" smtClean="0"/>
              <a:t>204k square mile watershed</a:t>
            </a:r>
          </a:p>
          <a:p>
            <a:pPr lvl="1"/>
            <a:r>
              <a:rPr lang="en-US" dirty="0" smtClean="0"/>
              <a:t>Part of 15 states (ORSANCO Compact District only 8 states)</a:t>
            </a:r>
          </a:p>
          <a:p>
            <a:pPr lvl="1"/>
            <a:r>
              <a:rPr lang="en-US" dirty="0" smtClean="0"/>
              <a:t>25 million people basin population</a:t>
            </a:r>
          </a:p>
          <a:p>
            <a:pPr lvl="1"/>
            <a:r>
              <a:rPr lang="en-US" dirty="0" smtClean="0"/>
              <a:t>20 locks and dams</a:t>
            </a:r>
          </a:p>
          <a:p>
            <a:pPr lvl="1"/>
            <a:r>
              <a:rPr lang="en-US" dirty="0" smtClean="0"/>
              <a:t>70 flood control reservoirs </a:t>
            </a:r>
          </a:p>
          <a:p>
            <a:pPr lvl="1"/>
            <a:r>
              <a:rPr lang="en-US" dirty="0" smtClean="0"/>
              <a:t>Triples the flow of the Mississippi at their confluence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a:t>
            </a:r>
            <a:endParaRPr lang="en-US" dirty="0"/>
          </a:p>
        </p:txBody>
      </p:sp>
      <p:sp>
        <p:nvSpPr>
          <p:cNvPr id="3" name="Content Placeholder 2"/>
          <p:cNvSpPr>
            <a:spLocks noGrp="1"/>
          </p:cNvSpPr>
          <p:nvPr>
            <p:ph sz="quarter" idx="1"/>
          </p:nvPr>
        </p:nvSpPr>
        <p:spPr/>
        <p:txBody>
          <a:bodyPr/>
          <a:lstStyle/>
          <a:p>
            <a:r>
              <a:rPr lang="en-US" dirty="0" smtClean="0"/>
              <a:t>Annual prediction of HABs</a:t>
            </a:r>
          </a:p>
          <a:p>
            <a:pPr lvl="1"/>
            <a:r>
              <a:rPr lang="en-US" dirty="0" smtClean="0"/>
              <a:t>Model similar to those developed for Lake Erie HABs or Gulf of Mexico Hypoxia.  Estimate the magnitude of issues associated with HABs for the summer season.</a:t>
            </a:r>
          </a:p>
          <a:p>
            <a:pPr lvl="1"/>
            <a:r>
              <a:rPr lang="en-US" dirty="0" smtClean="0"/>
              <a:t>Identification of conditions appropriate for HABs.  Inform utilities when they should be on the lookout for HAB formation.</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Development</a:t>
            </a:r>
            <a:endParaRPr lang="en-US" dirty="0"/>
          </a:p>
        </p:txBody>
      </p:sp>
      <p:sp>
        <p:nvSpPr>
          <p:cNvPr id="3" name="Content Placeholder 2"/>
          <p:cNvSpPr>
            <a:spLocks noGrp="1"/>
          </p:cNvSpPr>
          <p:nvPr>
            <p:ph sz="quarter" idx="1"/>
          </p:nvPr>
        </p:nvSpPr>
        <p:spPr/>
        <p:txBody>
          <a:bodyPr/>
          <a:lstStyle/>
          <a:p>
            <a:r>
              <a:rPr lang="en-US" dirty="0" smtClean="0"/>
              <a:t>Timeframe:  3-5 Years</a:t>
            </a:r>
          </a:p>
          <a:p>
            <a:pPr lvl="1"/>
            <a:r>
              <a:rPr lang="en-US" dirty="0" smtClean="0"/>
              <a:t>Identify knowledge gaps</a:t>
            </a:r>
          </a:p>
          <a:p>
            <a:pPr lvl="2"/>
            <a:r>
              <a:rPr lang="en-US" dirty="0" smtClean="0"/>
              <a:t>Use expertise from Collaborative formed for Goal 1</a:t>
            </a:r>
          </a:p>
          <a:p>
            <a:pPr lvl="1"/>
            <a:r>
              <a:rPr lang="en-US" dirty="0" smtClean="0"/>
              <a:t>Implement sampling programs to fill gaps</a:t>
            </a:r>
          </a:p>
          <a:p>
            <a:pPr lvl="1"/>
            <a:r>
              <a:rPr lang="en-US" dirty="0" smtClean="0"/>
              <a:t>Final calibration of WARMF model</a:t>
            </a:r>
          </a:p>
          <a:p>
            <a:pPr lvl="1"/>
            <a:r>
              <a:rPr lang="en-US" dirty="0" smtClean="0"/>
              <a:t>Develop predictive model</a:t>
            </a:r>
          </a:p>
          <a:p>
            <a:pPr lvl="1"/>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Goal 3</a:t>
            </a:r>
            <a:endParaRPr lang="en-US" dirty="0"/>
          </a:p>
        </p:txBody>
      </p:sp>
      <p:sp>
        <p:nvSpPr>
          <p:cNvPr id="3" name="Content Placeholder 2"/>
          <p:cNvSpPr>
            <a:spLocks noGrp="1"/>
          </p:cNvSpPr>
          <p:nvPr>
            <p:ph sz="quarter" idx="1"/>
          </p:nvPr>
        </p:nvSpPr>
        <p:spPr/>
        <p:txBody>
          <a:bodyPr/>
          <a:lstStyle/>
          <a:p>
            <a:r>
              <a:rPr lang="en-US" dirty="0" smtClean="0"/>
              <a:t>Identification of the relationship between nutrients and HABs</a:t>
            </a:r>
          </a:p>
          <a:p>
            <a:pPr lvl="1"/>
            <a:r>
              <a:rPr lang="en-US" dirty="0" smtClean="0"/>
              <a:t>Current focus is on macro-invertebrates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Costs</a:t>
            </a:r>
            <a:endParaRPr lang="en-US" dirty="0"/>
          </a:p>
        </p:txBody>
      </p:sp>
      <p:sp>
        <p:nvSpPr>
          <p:cNvPr id="3" name="Content Placeholder 2"/>
          <p:cNvSpPr>
            <a:spLocks noGrp="1"/>
          </p:cNvSpPr>
          <p:nvPr>
            <p:ph sz="quarter" idx="1"/>
          </p:nvPr>
        </p:nvSpPr>
        <p:spPr/>
        <p:txBody>
          <a:bodyPr>
            <a:normAutofit/>
          </a:bodyPr>
          <a:lstStyle/>
          <a:p>
            <a:r>
              <a:rPr lang="en-US" dirty="0" smtClean="0"/>
              <a:t>Total implementation over 5 years</a:t>
            </a:r>
          </a:p>
          <a:p>
            <a:r>
              <a:rPr lang="en-US" dirty="0" smtClean="0"/>
              <a:t>Capital Costs:  $2,750K- $3,200</a:t>
            </a:r>
          </a:p>
          <a:p>
            <a:r>
              <a:rPr lang="en-US" dirty="0" smtClean="0"/>
              <a:t>Annual O&amp;M:  $500K-$800K</a:t>
            </a:r>
          </a:p>
          <a:p>
            <a:r>
              <a:rPr lang="en-US" dirty="0" smtClean="0"/>
              <a:t>Other Costs (annual):  $100K</a:t>
            </a:r>
          </a:p>
          <a:p>
            <a:pPr lvl="1"/>
            <a:r>
              <a:rPr lang="en-US" dirty="0" smtClean="0"/>
              <a:t>Equipment replacement</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r>
              <a:rPr lang="en-US" dirty="0" smtClean="0"/>
              <a:t>Any questions on this draft proposal for dealing with HABs in the future?</a:t>
            </a:r>
            <a:endParaRPr lang="en-US" dirty="0"/>
          </a:p>
        </p:txBody>
      </p:sp>
      <p:pic>
        <p:nvPicPr>
          <p:cNvPr id="4" name="Picture 3" descr="image3.JPG"/>
          <p:cNvPicPr>
            <a:picLocks noChangeAspect="1"/>
          </p:cNvPicPr>
          <p:nvPr/>
        </p:nvPicPr>
        <p:blipFill>
          <a:blip r:embed="rId3" cstate="print"/>
          <a:stretch>
            <a:fillRect/>
          </a:stretch>
        </p:blipFill>
        <p:spPr>
          <a:xfrm>
            <a:off x="0" y="4038600"/>
            <a:ext cx="9144000" cy="24238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ORSANCO</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Compact signed in 1948 by 8 states of the Ohio River Basin.  Approved by Congress</a:t>
            </a:r>
          </a:p>
          <a:p>
            <a:r>
              <a:rPr lang="en-US" dirty="0" smtClean="0"/>
              <a:t>3 Commissioners appointed from each State and the Federal Government</a:t>
            </a:r>
          </a:p>
          <a:p>
            <a:r>
              <a:rPr lang="en-US" dirty="0" smtClean="0"/>
              <a:t>ORSANCO performs studies at the direction of the Commissioners, </a:t>
            </a:r>
          </a:p>
          <a:p>
            <a:pPr lvl="1"/>
            <a:r>
              <a:rPr lang="en-US" dirty="0" smtClean="0"/>
              <a:t>Water Quality Monitoring and Assessment</a:t>
            </a:r>
          </a:p>
          <a:p>
            <a:pPr lvl="2"/>
            <a:r>
              <a:rPr lang="en-US" dirty="0" smtClean="0"/>
              <a:t>305(b) Report</a:t>
            </a:r>
          </a:p>
          <a:p>
            <a:pPr lvl="1"/>
            <a:r>
              <a:rPr lang="en-US" dirty="0" smtClean="0"/>
              <a:t>Spill Management</a:t>
            </a:r>
          </a:p>
          <a:p>
            <a:pPr lvl="1"/>
            <a:r>
              <a:rPr lang="en-US" dirty="0" smtClean="0"/>
              <a:t>Source Water Protection</a:t>
            </a:r>
          </a:p>
          <a:p>
            <a:pPr lvl="1"/>
            <a:r>
              <a:rPr lang="en-US" dirty="0" smtClean="0"/>
              <a:t>Pollution Control Standards</a:t>
            </a:r>
          </a:p>
          <a:p>
            <a:pPr lvl="1"/>
            <a:r>
              <a:rPr lang="en-US" dirty="0" smtClean="0"/>
              <a:t>Public Information</a:t>
            </a:r>
          </a:p>
          <a:p>
            <a:endParaRPr lang="en-US" dirty="0" smtClean="0"/>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Partnerships - Nutrients/Algae</a:t>
            </a:r>
            <a:endParaRPr lang="en-US" dirty="0"/>
          </a:p>
        </p:txBody>
      </p:sp>
      <p:sp>
        <p:nvSpPr>
          <p:cNvPr id="3" name="Content Placeholder 2"/>
          <p:cNvSpPr>
            <a:spLocks noGrp="1"/>
          </p:cNvSpPr>
          <p:nvPr>
            <p:ph sz="quarter" idx="1"/>
          </p:nvPr>
        </p:nvSpPr>
        <p:spPr/>
        <p:txBody>
          <a:bodyPr>
            <a:normAutofit/>
          </a:bodyPr>
          <a:lstStyle/>
          <a:p>
            <a:r>
              <a:rPr lang="en-US" dirty="0" smtClean="0"/>
              <a:t>Federal partners</a:t>
            </a:r>
          </a:p>
          <a:p>
            <a:pPr lvl="1"/>
            <a:r>
              <a:rPr lang="en-US" dirty="0" smtClean="0"/>
              <a:t>US EPA</a:t>
            </a:r>
          </a:p>
          <a:p>
            <a:pPr lvl="2"/>
            <a:r>
              <a:rPr lang="en-US" dirty="0" smtClean="0"/>
              <a:t>Regional Technical Assistance Groups</a:t>
            </a:r>
          </a:p>
          <a:p>
            <a:pPr lvl="1"/>
            <a:r>
              <a:rPr lang="en-US" dirty="0" smtClean="0"/>
              <a:t>US ACE</a:t>
            </a:r>
          </a:p>
          <a:p>
            <a:pPr lvl="2"/>
            <a:r>
              <a:rPr lang="en-US" dirty="0" smtClean="0"/>
              <a:t>Datasonde/Telemetry system at JT Myers L&amp;D in 2016</a:t>
            </a:r>
          </a:p>
          <a:p>
            <a:pPr lvl="1"/>
            <a:r>
              <a:rPr lang="en-US" dirty="0" smtClean="0"/>
              <a:t>USGS</a:t>
            </a:r>
          </a:p>
          <a:p>
            <a:pPr lvl="2"/>
            <a:r>
              <a:rPr lang="en-US" dirty="0" smtClean="0"/>
              <a:t>KASMC</a:t>
            </a:r>
          </a:p>
          <a:p>
            <a:pPr lvl="2"/>
            <a:r>
              <a:rPr lang="en-US" dirty="0" smtClean="0"/>
              <a:t>Datasonde/Telemetry </a:t>
            </a:r>
          </a:p>
          <a:p>
            <a:pPr lvl="3"/>
            <a:r>
              <a:rPr lang="en-US" dirty="0" smtClean="0"/>
              <a:t>Olmstead L&amp;D</a:t>
            </a:r>
          </a:p>
          <a:p>
            <a:pPr lvl="3"/>
            <a:r>
              <a:rPr lang="en-US" dirty="0" smtClean="0"/>
              <a:t>Licking River</a:t>
            </a:r>
          </a:p>
          <a:p>
            <a:endParaRPr lang="en-US" dirty="0"/>
          </a:p>
        </p:txBody>
      </p:sp>
      <p:sp>
        <p:nvSpPr>
          <p:cNvPr id="4" name="Content Placeholder 3"/>
          <p:cNvSpPr>
            <a:spLocks noGrp="1"/>
          </p:cNvSpPr>
          <p:nvPr>
            <p:ph sz="quarter" idx="2"/>
          </p:nvPr>
        </p:nvSpPr>
        <p:spPr/>
        <p:txBody>
          <a:bodyPr>
            <a:normAutofit/>
          </a:bodyPr>
          <a:lstStyle/>
          <a:p>
            <a:r>
              <a:rPr lang="en-US" dirty="0" smtClean="0"/>
              <a:t>State partners</a:t>
            </a:r>
          </a:p>
          <a:p>
            <a:pPr lvl="1"/>
            <a:r>
              <a:rPr lang="en-US" dirty="0" smtClean="0"/>
              <a:t>Indiana</a:t>
            </a:r>
          </a:p>
          <a:p>
            <a:pPr lvl="2"/>
            <a:r>
              <a:rPr lang="en-US" dirty="0" smtClean="0"/>
              <a:t>Wabash River project</a:t>
            </a:r>
          </a:p>
          <a:p>
            <a:pPr lvl="1"/>
            <a:r>
              <a:rPr lang="en-US" dirty="0" smtClean="0"/>
              <a:t>Ohio</a:t>
            </a:r>
          </a:p>
          <a:p>
            <a:pPr lvl="2"/>
            <a:r>
              <a:rPr lang="en-US" dirty="0" smtClean="0"/>
              <a:t>Toxin Analysis</a:t>
            </a:r>
          </a:p>
          <a:p>
            <a:r>
              <a:rPr lang="en-US" dirty="0" smtClean="0"/>
              <a:t>Private partners</a:t>
            </a:r>
          </a:p>
          <a:p>
            <a:pPr lvl="1"/>
            <a:r>
              <a:rPr lang="en-US" dirty="0" smtClean="0"/>
              <a:t>Utilities</a:t>
            </a:r>
          </a:p>
          <a:p>
            <a:pPr lvl="1"/>
            <a:r>
              <a:rPr lang="en-US" dirty="0" smtClean="0"/>
              <a:t>Universities</a:t>
            </a:r>
          </a:p>
          <a:p>
            <a:pPr lvl="2"/>
            <a:r>
              <a:rPr lang="en-US" dirty="0" err="1" smtClean="0"/>
              <a:t>Hyperspectral</a:t>
            </a:r>
            <a:r>
              <a:rPr lang="en-US" dirty="0" smtClean="0"/>
              <a:t> analysis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ORSANCO Source Water Protection Program</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Provide maximum protection to drinking water purveyors that use the Ohio River and tributary waters as their primary water source.</a:t>
            </a:r>
          </a:p>
          <a:p>
            <a:pPr lvl="1"/>
            <a:r>
              <a:rPr lang="en-US" dirty="0" smtClean="0"/>
              <a:t>SWP and Emergency Response interchangeable </a:t>
            </a:r>
          </a:p>
          <a:p>
            <a:pPr lvl="2"/>
            <a:r>
              <a:rPr lang="en-US" dirty="0" smtClean="0"/>
              <a:t>most events occur outside of “Zones of Critical Concern”</a:t>
            </a:r>
          </a:p>
          <a:p>
            <a:pPr lvl="1"/>
            <a:r>
              <a:rPr lang="en-US" dirty="0" smtClean="0"/>
              <a:t>Facilitate communication </a:t>
            </a:r>
          </a:p>
          <a:p>
            <a:pPr lvl="2"/>
            <a:r>
              <a:rPr lang="en-US" dirty="0" smtClean="0"/>
              <a:t>between state and federal agencies</a:t>
            </a:r>
          </a:p>
          <a:p>
            <a:pPr lvl="2"/>
            <a:r>
              <a:rPr lang="en-US" dirty="0" smtClean="0"/>
              <a:t>between drinking water utilities  	</a:t>
            </a:r>
          </a:p>
          <a:p>
            <a:pPr lvl="3"/>
            <a:r>
              <a:rPr lang="en-US" dirty="0" smtClean="0"/>
              <a:t>Water Users Advisory Committee, emergency response communications</a:t>
            </a:r>
          </a:p>
          <a:p>
            <a:pPr lvl="2"/>
            <a:r>
              <a:rPr lang="en-US" dirty="0" smtClean="0"/>
              <a:t>In developing SWP plans and programs</a:t>
            </a:r>
          </a:p>
          <a:p>
            <a:pPr lvl="2"/>
            <a:r>
              <a:rPr lang="en-US" dirty="0" smtClean="0"/>
              <a:t>Regarding activities that have potential to impact water quality for drinking water use, i.e., dredging, construction, demolition, etc.  </a:t>
            </a:r>
          </a:p>
          <a:p>
            <a:pPr lvl="1"/>
            <a:r>
              <a:rPr lang="en-US" dirty="0" smtClean="0"/>
              <a:t>Convene interstate/regional SWP meetings between purveyors and other river users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 Water Protection Program Challenges</a:t>
            </a:r>
            <a:endParaRPr lang="en-US" dirty="0"/>
          </a:p>
        </p:txBody>
      </p:sp>
      <p:sp>
        <p:nvSpPr>
          <p:cNvPr id="3" name="Content Placeholder 2"/>
          <p:cNvSpPr>
            <a:spLocks noGrp="1"/>
          </p:cNvSpPr>
          <p:nvPr>
            <p:ph sz="quarter" idx="1"/>
          </p:nvPr>
        </p:nvSpPr>
        <p:spPr>
          <a:xfrm>
            <a:off x="457200" y="1752600"/>
            <a:ext cx="8229600" cy="4876800"/>
          </a:xfrm>
        </p:spPr>
        <p:txBody>
          <a:bodyPr>
            <a:normAutofit/>
          </a:bodyPr>
          <a:lstStyle/>
          <a:p>
            <a:r>
              <a:rPr lang="en-US" dirty="0" smtClean="0"/>
              <a:t>The Ohio River is the single, longest most heavily industrialized river in the country</a:t>
            </a:r>
          </a:p>
          <a:p>
            <a:r>
              <a:rPr lang="en-US" smtClean="0"/>
              <a:t>≈ </a:t>
            </a:r>
            <a:r>
              <a:rPr lang="en-US" dirty="0" smtClean="0"/>
              <a:t>600 NPDES permitted discharges</a:t>
            </a:r>
          </a:p>
          <a:p>
            <a:r>
              <a:rPr lang="en-US" dirty="0" smtClean="0"/>
              <a:t>&gt; 260 M tons of waterborne commodities</a:t>
            </a:r>
          </a:p>
          <a:p>
            <a:pPr lvl="1"/>
            <a:r>
              <a:rPr lang="en-US" dirty="0" smtClean="0"/>
              <a:t>6% of which is hazardous material (14.4 M tons) </a:t>
            </a:r>
          </a:p>
          <a:p>
            <a:pPr lvl="2"/>
            <a:r>
              <a:rPr lang="en-US" dirty="0" smtClean="0"/>
              <a:t>70% hazardous material past Cincinnati*</a:t>
            </a:r>
          </a:p>
          <a:p>
            <a:pPr lvl="2">
              <a:buNone/>
            </a:pPr>
            <a:r>
              <a:rPr lang="en-US" dirty="0" smtClean="0"/>
              <a:t>*</a:t>
            </a:r>
            <a:r>
              <a:rPr lang="en-US" sz="1700" dirty="0" smtClean="0"/>
              <a:t>Southwest Ohio Hazardous Materials Commodity Flow Study, Blue Rock Enterprises, 2013</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p:cNvGraphicFramePr>
            <a:graphicFrameLocks noChangeAspect="1"/>
          </p:cNvGraphicFramePr>
          <p:nvPr/>
        </p:nvGraphicFramePr>
        <p:xfrm>
          <a:off x="1143000" y="2819400"/>
          <a:ext cx="7012016" cy="4658210"/>
        </p:xfrm>
        <a:graphic>
          <a:graphicData uri="http://schemas.openxmlformats.org/presentationml/2006/ole">
            <p:oleObj spid="_x0000_s3074" name="Slide" r:id="rId4" imgW="1699150" imgH="1272647" progId="PowerPoint.Slide.8">
              <p:embed/>
            </p:oleObj>
          </a:graphicData>
        </a:graphic>
      </p:graphicFrame>
      <p:sp>
        <p:nvSpPr>
          <p:cNvPr id="2" name="Title 1"/>
          <p:cNvSpPr>
            <a:spLocks noGrp="1"/>
          </p:cNvSpPr>
          <p:nvPr>
            <p:ph type="title"/>
          </p:nvPr>
        </p:nvSpPr>
        <p:spPr/>
        <p:txBody>
          <a:bodyPr>
            <a:normAutofit fontScale="90000"/>
          </a:bodyPr>
          <a:lstStyle/>
          <a:p>
            <a:r>
              <a:rPr lang="en-US" dirty="0" smtClean="0"/>
              <a:t>Source Water Protection Program Challenges</a:t>
            </a:r>
            <a:endParaRPr lang="en-US" dirty="0"/>
          </a:p>
        </p:txBody>
      </p:sp>
      <p:sp>
        <p:nvSpPr>
          <p:cNvPr id="3" name="Content Placeholder 2"/>
          <p:cNvSpPr>
            <a:spLocks noGrp="1"/>
          </p:cNvSpPr>
          <p:nvPr>
            <p:ph sz="quarter" idx="1"/>
          </p:nvPr>
        </p:nvSpPr>
        <p:spPr/>
        <p:txBody>
          <a:bodyPr/>
          <a:lstStyle/>
          <a:p>
            <a:r>
              <a:rPr lang="en-US" dirty="0" smtClean="0"/>
              <a:t>33 Drinking Water Utilities serving more than 5 million consumers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Ohio River Source Water Protection</a:t>
            </a:r>
            <a:endParaRPr lang="en-US" dirty="0"/>
          </a:p>
        </p:txBody>
      </p:sp>
      <p:sp>
        <p:nvSpPr>
          <p:cNvPr id="3" name="Content Placeholder 2"/>
          <p:cNvSpPr>
            <a:spLocks noGrp="1"/>
          </p:cNvSpPr>
          <p:nvPr>
            <p:ph sz="quarter" idx="1"/>
          </p:nvPr>
        </p:nvSpPr>
        <p:spPr/>
        <p:txBody>
          <a:bodyPr/>
          <a:lstStyle/>
          <a:p>
            <a:r>
              <a:rPr lang="en-US" dirty="0" smtClean="0"/>
              <a:t>Petrochemical issues addressed through Organics Detection System and Spill Response</a:t>
            </a:r>
          </a:p>
          <a:p>
            <a:r>
              <a:rPr lang="en-US" dirty="0" smtClean="0"/>
              <a:t>Algae issues need to be addressed in similar manner.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2426</TotalTime>
  <Words>2660</Words>
  <Application>Microsoft Office PowerPoint</Application>
  <PresentationFormat>On-screen Show (4:3)</PresentationFormat>
  <Paragraphs>291</Paragraphs>
  <Slides>34</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Equity</vt:lpstr>
      <vt:lpstr>Slide</vt:lpstr>
      <vt:lpstr>Ohio River Source Water Protection Program</vt:lpstr>
      <vt:lpstr>Presentation Guide</vt:lpstr>
      <vt:lpstr>The Ohio River</vt:lpstr>
      <vt:lpstr>ORSANCO</vt:lpstr>
      <vt:lpstr>Partnerships - Nutrients/Algae</vt:lpstr>
      <vt:lpstr>ORSANCO Source Water Protection Program</vt:lpstr>
      <vt:lpstr>Source Water Protection Program Challenges</vt:lpstr>
      <vt:lpstr>Source Water Protection Program Challenges</vt:lpstr>
      <vt:lpstr>Ohio River Source Water Protection</vt:lpstr>
      <vt:lpstr>Questions</vt:lpstr>
      <vt:lpstr>ORSANCO Algae/Nutrients Programs</vt:lpstr>
      <vt:lpstr>ORSANCO Algae/Nutrients Programs</vt:lpstr>
      <vt:lpstr>HAB Monitoring and Response Plan</vt:lpstr>
      <vt:lpstr>Nutrients on the Ohio River</vt:lpstr>
      <vt:lpstr>Nutrient Sources to Gulf of Mexico</vt:lpstr>
      <vt:lpstr>HABs on the Ohio River</vt:lpstr>
      <vt:lpstr>2015 HAB Event</vt:lpstr>
      <vt:lpstr>Slide 18</vt:lpstr>
      <vt:lpstr>HABs on Ohio River Tributaries</vt:lpstr>
      <vt:lpstr>Potential Knowledge Gaps</vt:lpstr>
      <vt:lpstr>Questions</vt:lpstr>
      <vt:lpstr>The Future of HAB Monitoring on the Ohio River</vt:lpstr>
      <vt:lpstr>Benefits</vt:lpstr>
      <vt:lpstr>Critical Issues</vt:lpstr>
      <vt:lpstr>Potential Components</vt:lpstr>
      <vt:lpstr>ProposedMonitoring System</vt:lpstr>
      <vt:lpstr>Web Portal</vt:lpstr>
      <vt:lpstr>Projected Timeframe</vt:lpstr>
      <vt:lpstr>Projected Timeframe</vt:lpstr>
      <vt:lpstr>Goal 2</vt:lpstr>
      <vt:lpstr>Model Development</vt:lpstr>
      <vt:lpstr>Goal 3</vt:lpstr>
      <vt:lpstr>Projected Costs</vt:lpstr>
      <vt:lpstr>Questions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Ohio River Source Water Protection Program</dc:title>
  <dc:creator>jerry</dc:creator>
  <cp:lastModifiedBy>GregY</cp:lastModifiedBy>
  <cp:revision>194</cp:revision>
  <dcterms:created xsi:type="dcterms:W3CDTF">2015-08-04T13:22:49Z</dcterms:created>
  <dcterms:modified xsi:type="dcterms:W3CDTF">2015-09-30T18:47:35Z</dcterms:modified>
</cp:coreProperties>
</file>