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9" r:id="rId3"/>
    <p:sldId id="260" r:id="rId4"/>
    <p:sldId id="261" r:id="rId5"/>
    <p:sldId id="262" r:id="rId6"/>
    <p:sldId id="266" r:id="rId7"/>
    <p:sldId id="265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rsanco\Documents\ODS%20activity%20log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113437130556981"/>
          <c:y val="0.16959491509344476"/>
          <c:w val="0.51569895831009882"/>
          <c:h val="0.73109129431110376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3.1146213430638246E-2"/>
                  <c:y val="-3.9171861329833826E-3"/>
                </c:manualLayout>
              </c:layout>
              <c:showVal val="1"/>
            </c:dLbl>
            <c:dLbl>
              <c:idx val="1"/>
              <c:layout>
                <c:manualLayout>
                  <c:x val="-1.7534741585063914E-2"/>
                  <c:y val="-2.0008116455322616E-2"/>
                </c:manualLayout>
              </c:layout>
              <c:showVal val="1"/>
            </c:dLbl>
            <c:dLbl>
              <c:idx val="2"/>
              <c:layout>
                <c:manualLayout>
                  <c:x val="4.6427137471838714E-2"/>
                  <c:y val="-2.6940834202953578E-2"/>
                </c:manualLayout>
              </c:layout>
              <c:showVal val="1"/>
            </c:dLbl>
            <c:dLbl>
              <c:idx val="3"/>
              <c:layout>
                <c:manualLayout>
                  <c:x val="8.7532064865829581E-2"/>
                  <c:y val="-2.9207644225194788E-2"/>
                </c:manualLayout>
              </c:layout>
              <c:showVal val="1"/>
            </c:dLbl>
            <c:txPr>
              <a:bodyPr/>
              <a:lstStyle/>
              <a:p>
                <a:pPr>
                  <a:defRPr sz="2800" b="1"/>
                </a:pPr>
                <a:endParaRPr lang="en-US"/>
              </a:p>
            </c:txPr>
            <c:showVal val="1"/>
            <c:showLeaderLines val="1"/>
          </c:dLbls>
          <c:cat>
            <c:strRef>
              <c:f>'Summary Sheet'!$U$11:$X$11</c:f>
              <c:strCache>
                <c:ptCount val="4"/>
                <c:pt idx="0">
                  <c:v>Operational</c:v>
                </c:pt>
                <c:pt idx="1">
                  <c:v>Non-operational Staffing</c:v>
                </c:pt>
                <c:pt idx="2">
                  <c:v>Non-operational Instrumentation</c:v>
                </c:pt>
                <c:pt idx="3">
                  <c:v>Non-operational Lab Renovations</c:v>
                </c:pt>
              </c:strCache>
            </c:strRef>
          </c:cat>
          <c:val>
            <c:numRef>
              <c:f>'Summary Sheet'!$U$12:$X$12</c:f>
              <c:numCache>
                <c:formatCode>General</c:formatCode>
                <c:ptCount val="4"/>
                <c:pt idx="0">
                  <c:v>88.6</c:v>
                </c:pt>
                <c:pt idx="1">
                  <c:v>6.3</c:v>
                </c:pt>
                <c:pt idx="2">
                  <c:v>1.7000000000000002</c:v>
                </c:pt>
                <c:pt idx="3">
                  <c:v>3.4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3361661945231362"/>
          <c:y val="0.16361983366537039"/>
          <c:w val="0.36638338054768704"/>
          <c:h val="0.64263985074154983"/>
        </c:manualLayout>
      </c:layout>
      <c:txPr>
        <a:bodyPr/>
        <a:lstStyle/>
        <a:p>
          <a:pPr>
            <a:defRPr sz="2400"/>
          </a:pPr>
          <a:endParaRPr lang="en-US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2A68E-11E1-413A-AAC8-B7BD83FE1E46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5F0F4-C059-4A86-A275-4D6E30A3C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8694C-976B-4E34-ABBF-2FA24BA8AFFB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9F89F-BAC9-404C-BED1-DDFB28D41A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Maysville</a:t>
            </a:r>
            <a:r>
              <a:rPr lang="en-US" baseline="0" dirty="0" smtClean="0"/>
              <a:t> is not on this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F3908-978F-4FB0-AC43-2B183D06959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Ashland unit shipped to vendor;</a:t>
            </a:r>
            <a:r>
              <a:rPr lang="en-US" baseline="0" dirty="0" smtClean="0"/>
              <a:t> Wheeling unit temporarily deployed to Ashland to keep them up and running.  CMS process GC offer pretty much plug and play capabilities, so swap out to a loaner unit is straightforward.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1B895-CC3B-4202-8C0D-AFF9CB2483C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Maintenance contracts only cover GC</a:t>
            </a:r>
            <a:r>
              <a:rPr lang="en-US" baseline="0" dirty="0" smtClean="0"/>
              <a:t> Mass spectrometer detectors to conserve programmatic costs-all other repairs are done in house.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1B895-CC3B-4202-8C0D-AFF9CB2483C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9F89F-BAC9-404C-BED1-DDFB28D41A5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96CC7-1519-4FD1-A6B1-B8FA71F2D292}" type="datetimeFigureOut">
              <a:rPr lang="en-US" smtClean="0"/>
              <a:pPr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4AC39-8C7C-402E-97B9-E04E3BA71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2015 O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Organics Detection System Sites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Oval 3"/>
          <p:cNvSpPr/>
          <p:nvPr/>
        </p:nvSpPr>
        <p:spPr>
          <a:xfrm>
            <a:off x="4419600" y="2895600"/>
            <a:ext cx="152400" cy="152400"/>
          </a:xfrm>
          <a:prstGeom prst="ellipse">
            <a:avLst/>
          </a:prstGeom>
          <a:solidFill>
            <a:srgbClr val="FFFF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solidFill>
                  <a:srgbClr val="0000CC"/>
                </a:solidFill>
                <a:latin typeface="Berlin Sans FB" pitchFamily="34" charset="0"/>
              </a:rPr>
              <a:t>Organics Detection System </a:t>
            </a:r>
            <a:endParaRPr lang="en-US" sz="3800" dirty="0">
              <a:solidFill>
                <a:srgbClr val="0000CC"/>
              </a:solidFill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5715000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>
                <a:solidFill>
                  <a:srgbClr val="0000CC"/>
                </a:solidFill>
                <a:latin typeface="Berlin Sans FB" pitchFamily="34" charset="0"/>
              </a:rPr>
              <a:t>14*/33 (42%) surface water DW facilities are ODS host site participants; 2 are industrial host sites, and HQ (17 total locations).</a:t>
            </a:r>
          </a:p>
          <a:p>
            <a:pPr lvl="1"/>
            <a:r>
              <a:rPr lang="en-US" sz="2400" dirty="0" smtClean="0">
                <a:solidFill>
                  <a:srgbClr val="0000CC"/>
                </a:solidFill>
                <a:latin typeface="Berlin Sans FB" pitchFamily="34" charset="0"/>
              </a:rPr>
              <a:t>*NKY Water can also analyze VOC’s upon request</a:t>
            </a:r>
          </a:p>
          <a:p>
            <a:pPr lvl="1"/>
            <a:r>
              <a:rPr lang="en-US" sz="2400" dirty="0" smtClean="0">
                <a:solidFill>
                  <a:srgbClr val="0000CC"/>
                </a:solidFill>
                <a:latin typeface="Berlin Sans FB" pitchFamily="34" charset="0"/>
              </a:rPr>
              <a:t>Recently approached by Henderson to become involved with ODS program  </a:t>
            </a:r>
          </a:p>
          <a:p>
            <a:r>
              <a:rPr lang="en-US" sz="3100" dirty="0" smtClean="0">
                <a:solidFill>
                  <a:srgbClr val="0000CC"/>
                </a:solidFill>
                <a:latin typeface="Berlin Sans FB" pitchFamily="34" charset="0"/>
              </a:rPr>
              <a:t>3 </a:t>
            </a:r>
            <a:r>
              <a:rPr lang="en-US" sz="3100" dirty="0">
                <a:solidFill>
                  <a:srgbClr val="0000CC"/>
                </a:solidFill>
                <a:latin typeface="Berlin Sans FB" pitchFamily="34" charset="0"/>
              </a:rPr>
              <a:t>conventional</a:t>
            </a:r>
            <a:r>
              <a:rPr lang="en-US" sz="3100" dirty="0" smtClean="0">
                <a:solidFill>
                  <a:srgbClr val="0000CC"/>
                </a:solidFill>
                <a:latin typeface="Berlin Sans FB" pitchFamily="34" charset="0"/>
              </a:rPr>
              <a:t> GC systems installed late 2014</a:t>
            </a:r>
          </a:p>
          <a:p>
            <a:pPr>
              <a:buNone/>
            </a:pPr>
            <a:r>
              <a:rPr lang="en-US" sz="2800" dirty="0">
                <a:solidFill>
                  <a:srgbClr val="0000CC"/>
                </a:solidFill>
                <a:latin typeface="Berlin Sans FB" pitchFamily="34" charset="0"/>
              </a:rPr>
              <a:t> </a:t>
            </a:r>
            <a:r>
              <a:rPr lang="en-US" sz="2800" dirty="0" smtClean="0">
                <a:solidFill>
                  <a:srgbClr val="0000CC"/>
                </a:solidFill>
                <a:latin typeface="Berlin Sans FB" pitchFamily="34" charset="0"/>
              </a:rPr>
              <a:t>		</a:t>
            </a:r>
            <a:r>
              <a:rPr lang="en-US" sz="2600" dirty="0" smtClean="0">
                <a:solidFill>
                  <a:srgbClr val="0000CC"/>
                </a:solidFill>
                <a:latin typeface="Berlin Sans FB" pitchFamily="34" charset="0"/>
              </a:rPr>
              <a:t>AEP-St</a:t>
            </a:r>
            <a:r>
              <a:rPr lang="en-US" sz="2600" dirty="0">
                <a:solidFill>
                  <a:srgbClr val="0000CC"/>
                </a:solidFill>
                <a:latin typeface="Berlin Sans FB" pitchFamily="34" charset="0"/>
              </a:rPr>
              <a:t>. Albans, Portsmouth, Paducah</a:t>
            </a:r>
          </a:p>
          <a:p>
            <a:r>
              <a:rPr lang="en-US" sz="2800" dirty="0" smtClean="0">
                <a:solidFill>
                  <a:srgbClr val="0000CC"/>
                </a:solidFill>
                <a:latin typeface="Berlin Sans FB" pitchFamily="34" charset="0"/>
              </a:rPr>
              <a:t>2 GC/MSD systems installed: Wheeling &amp; HQ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  <a:latin typeface="Berlin Sans FB" pitchFamily="34" charset="0"/>
              </a:rPr>
              <a:t>9 sites are running more than one sample/day</a:t>
            </a:r>
          </a:p>
          <a:p>
            <a:pPr lvl="1"/>
            <a:r>
              <a:rPr lang="en-US" sz="2600" dirty="0" smtClean="0">
                <a:solidFill>
                  <a:srgbClr val="0000CC"/>
                </a:solidFill>
                <a:latin typeface="Berlin Sans FB" pitchFamily="34" charset="0"/>
              </a:rPr>
              <a:t>All </a:t>
            </a:r>
            <a:r>
              <a:rPr lang="en-US" sz="2600" dirty="0">
                <a:solidFill>
                  <a:srgbClr val="0000CC"/>
                </a:solidFill>
                <a:latin typeface="Berlin Sans FB" pitchFamily="34" charset="0"/>
              </a:rPr>
              <a:t>sites will be running 4-6 samples per day by end of </a:t>
            </a:r>
            <a:r>
              <a:rPr lang="en-US" sz="2600" dirty="0" smtClean="0">
                <a:solidFill>
                  <a:srgbClr val="0000CC"/>
                </a:solidFill>
                <a:latin typeface="Berlin Sans FB" pitchFamily="34" charset="0"/>
              </a:rPr>
              <a:t>grant</a:t>
            </a:r>
          </a:p>
          <a:p>
            <a:r>
              <a:rPr lang="en-US" sz="2800" dirty="0" smtClean="0">
                <a:solidFill>
                  <a:srgbClr val="0000CC"/>
                </a:solidFill>
                <a:latin typeface="Berlin Sans FB" pitchFamily="34" charset="0"/>
              </a:rPr>
              <a:t>Pittsburgh to become active ODS site this fall 2015 with process GC capabilities (relocation of Wheeling unit)  </a:t>
            </a:r>
          </a:p>
          <a:p>
            <a:pPr lvl="1"/>
            <a:r>
              <a:rPr lang="en-US" sz="2600" dirty="0" smtClean="0">
                <a:solidFill>
                  <a:srgbClr val="0000CC"/>
                </a:solidFill>
                <a:latin typeface="Berlin Sans FB" pitchFamily="34" charset="0"/>
              </a:rPr>
              <a:t>Site inspection performed, lab modifications necessary by PWSA before installation can occur (Fall 2015)</a:t>
            </a:r>
          </a:p>
          <a:p>
            <a:r>
              <a:rPr lang="en-US" sz="2800" dirty="0" smtClean="0">
                <a:solidFill>
                  <a:srgbClr val="0000CC"/>
                </a:solidFill>
                <a:latin typeface="Berlin Sans FB" pitchFamily="34" charset="0"/>
              </a:rPr>
              <a:t>Old instrumentation donated to Thomas More Biological Field Station, NKY Water,  UC Cincinnati, IL American (Cairo) and P&amp;T parts to Metropolitan Sewer District</a:t>
            </a:r>
          </a:p>
          <a:p>
            <a:pPr>
              <a:buNone/>
            </a:pPr>
            <a:r>
              <a:rPr lang="en-US" sz="2800" dirty="0" smtClean="0">
                <a:solidFill>
                  <a:srgbClr val="0000CC"/>
                </a:solidFill>
                <a:latin typeface="Berlin Sans FB" pitchFamily="34" charset="0"/>
              </a:rPr>
              <a:t>	 </a:t>
            </a:r>
            <a:endParaRPr lang="en-US" sz="2800" dirty="0">
              <a:solidFill>
                <a:srgbClr val="0000CC"/>
              </a:solidFill>
              <a:latin typeface="Berlin Sans FB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3800" dirty="0" smtClean="0">
                <a:solidFill>
                  <a:srgbClr val="0000CC"/>
                </a:solidFill>
                <a:latin typeface="Berlin Sans FB" pitchFamily="34" charset="0"/>
              </a:rPr>
              <a:t>Organics Detection System</a:t>
            </a:r>
            <a:endParaRPr lang="en-US" sz="3800" dirty="0">
              <a:solidFill>
                <a:srgbClr val="0000CC"/>
              </a:solidFill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410200"/>
          </a:xfrm>
        </p:spPr>
        <p:txBody>
          <a:bodyPr>
            <a:normAutofit fontScale="85000" lnSpcReduction="10000"/>
          </a:bodyPr>
          <a:lstStyle/>
          <a:p>
            <a:r>
              <a:rPr lang="en-US" sz="3300" dirty="0" smtClean="0">
                <a:solidFill>
                  <a:srgbClr val="0000CC"/>
                </a:solidFill>
                <a:latin typeface="Berlin Sans FB" pitchFamily="34" charset="0"/>
              </a:rPr>
              <a:t>3 Laboratory renovations/relocations for ODS host sites; staff handled instrument relocation, start up and re-calibration</a:t>
            </a:r>
          </a:p>
          <a:p>
            <a:pPr lvl="1"/>
            <a:r>
              <a:rPr lang="en-US" sz="2600" dirty="0" smtClean="0">
                <a:solidFill>
                  <a:srgbClr val="0000CC"/>
                </a:solidFill>
                <a:latin typeface="Berlin Sans FB" pitchFamily="34" charset="0"/>
              </a:rPr>
              <a:t>Additionally Staff installed “old” ODS systems at NKY Water &amp; TMC Biology field station and provided training &amp; start up</a:t>
            </a:r>
          </a:p>
          <a:p>
            <a:r>
              <a:rPr lang="en-US" sz="3300" dirty="0" smtClean="0">
                <a:solidFill>
                  <a:srgbClr val="0000CC"/>
                </a:solidFill>
                <a:latin typeface="Berlin Sans FB" pitchFamily="34" charset="0"/>
              </a:rPr>
              <a:t>ODS renovation started in 2009; components starting to show wear, minor repairs (so far) becoming more frequent, taking advantage of remote diagnosis and troubleshooting capabilities to reduce staff travel time.</a:t>
            </a:r>
          </a:p>
          <a:p>
            <a:pPr lvl="1"/>
            <a:r>
              <a:rPr lang="en-US" sz="2600" dirty="0" smtClean="0">
                <a:solidFill>
                  <a:srgbClr val="0000CC"/>
                </a:solidFill>
                <a:latin typeface="Berlin Sans FB" pitchFamily="34" charset="0"/>
              </a:rPr>
              <a:t>Mother boards</a:t>
            </a:r>
          </a:p>
          <a:p>
            <a:pPr lvl="1"/>
            <a:r>
              <a:rPr lang="en-US" sz="2600" dirty="0" smtClean="0">
                <a:solidFill>
                  <a:srgbClr val="0000CC"/>
                </a:solidFill>
                <a:latin typeface="Berlin Sans FB" pitchFamily="34" charset="0"/>
              </a:rPr>
              <a:t>Auto sampler (alignment, needles, incorrect volume draw, blocked flow path etc.)</a:t>
            </a:r>
          </a:p>
          <a:p>
            <a:pPr lvl="1"/>
            <a:r>
              <a:rPr lang="en-US" sz="2600" dirty="0" smtClean="0">
                <a:solidFill>
                  <a:srgbClr val="0000CC"/>
                </a:solidFill>
                <a:latin typeface="Berlin Sans FB" pitchFamily="34" charset="0"/>
              </a:rPr>
              <a:t>Software issues </a:t>
            </a:r>
          </a:p>
          <a:p>
            <a:pPr lvl="1">
              <a:buNone/>
            </a:pPr>
            <a:endParaRPr lang="en-US" dirty="0">
              <a:solidFill>
                <a:srgbClr val="0000CC"/>
              </a:solidFill>
              <a:latin typeface="Berlin Sans FB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solidFill>
                  <a:srgbClr val="0000CC"/>
                </a:solidFill>
                <a:latin typeface="Berlin Sans FB" pitchFamily="34" charset="0"/>
              </a:rPr>
              <a:t>Organics Detection System 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sz="2800" dirty="0" smtClean="0">
                <a:solidFill>
                  <a:srgbClr val="0000CC"/>
                </a:solidFill>
                <a:latin typeface="Berlin Sans FB" pitchFamily="34" charset="0"/>
              </a:rPr>
              <a:t>ODS travel related repairs (non-warranty, non-maintenance agreement) </a:t>
            </a:r>
          </a:p>
          <a:p>
            <a:pPr lvl="1"/>
            <a:r>
              <a:rPr lang="en-US" sz="2400" dirty="0" smtClean="0">
                <a:solidFill>
                  <a:srgbClr val="0000CC"/>
                </a:solidFill>
                <a:latin typeface="Berlin Sans FB" pitchFamily="34" charset="0"/>
              </a:rPr>
              <a:t>30 hours computer related</a:t>
            </a:r>
          </a:p>
          <a:p>
            <a:pPr lvl="1"/>
            <a:r>
              <a:rPr lang="en-US" sz="2400" dirty="0" smtClean="0">
                <a:solidFill>
                  <a:srgbClr val="0000CC"/>
                </a:solidFill>
                <a:latin typeface="Berlin Sans FB" pitchFamily="34" charset="0"/>
              </a:rPr>
              <a:t>26.5 hours diagnose, non repairable (shipped to vendor)</a:t>
            </a:r>
          </a:p>
          <a:p>
            <a:pPr lvl="1"/>
            <a:r>
              <a:rPr lang="en-US" sz="2400" dirty="0" smtClean="0">
                <a:solidFill>
                  <a:srgbClr val="0000CC"/>
                </a:solidFill>
                <a:latin typeface="Berlin Sans FB" pitchFamily="34" charset="0"/>
              </a:rPr>
              <a:t>9 hours Autosampler related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  <a:latin typeface="Berlin Sans FB" pitchFamily="34" charset="0"/>
              </a:rPr>
              <a:t>Anticipate </a:t>
            </a:r>
            <a:r>
              <a:rPr lang="en-US" dirty="0">
                <a:solidFill>
                  <a:srgbClr val="0000CC"/>
                </a:solidFill>
                <a:latin typeface="Berlin Sans FB" pitchFamily="34" charset="0"/>
              </a:rPr>
              <a:t>more frequent repair trips as systems age </a:t>
            </a:r>
          </a:p>
          <a:p>
            <a:pPr lvl="1"/>
            <a:r>
              <a:rPr lang="en-US" sz="2400" dirty="0" smtClean="0">
                <a:solidFill>
                  <a:srgbClr val="0000CC"/>
                </a:solidFill>
                <a:latin typeface="Berlin Sans FB" pitchFamily="34" charset="0"/>
              </a:rPr>
              <a:t>Only the GCMSD portion of instrumentation is covered by Maintenance Agreements</a:t>
            </a:r>
            <a:endParaRPr lang="en-US" sz="2400" dirty="0">
              <a:solidFill>
                <a:srgbClr val="0000CC"/>
              </a:solidFill>
              <a:latin typeface="Berlin Sans FB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1143000"/>
          <a:ext cx="7848600" cy="472440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616200"/>
                <a:gridCol w="2616200"/>
                <a:gridCol w="2616200"/>
              </a:tblGrid>
              <a:tr h="1018670"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Year</a:t>
                      </a:r>
                      <a:endParaRPr lang="en-US" sz="2000" b="1" dirty="0">
                        <a:solidFill>
                          <a:srgbClr val="0000CC"/>
                        </a:solidFill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# Raw</a:t>
                      </a:r>
                      <a:r>
                        <a:rPr lang="en-U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Water Samples /</a:t>
                      </a:r>
                    </a:p>
                    <a:p>
                      <a:pPr algn="ctr"/>
                      <a:r>
                        <a:rPr lang="en-U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# ODS sites</a:t>
                      </a:r>
                      <a:endParaRPr lang="en-US" sz="2000" b="1" dirty="0">
                        <a:solidFill>
                          <a:srgbClr val="0000CC"/>
                        </a:solidFill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% Utilization </a:t>
                      </a:r>
                      <a:endParaRPr lang="en-US" sz="2000" b="1" dirty="0">
                        <a:solidFill>
                          <a:srgbClr val="0000CC"/>
                        </a:solidFill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6577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2015 (Jan 1. – Aug 30)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3228/15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88.6%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2014 (Jan 1 – Dec 31)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5162/16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88%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 2013 (Jan 1 – Dec 31)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4771/15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87%</a:t>
                      </a:r>
                    </a:p>
                  </a:txBody>
                  <a:tcPr anchor="b"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 2012 (Jan 1 – Dec 31)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4589/15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88%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2011 (Jan 1 – Dec 31)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4228/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13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89 %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2010 (Jan 1 – Dec 31)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3842/13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81 %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4400" y="0"/>
            <a:ext cx="731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CC"/>
                </a:solidFill>
                <a:latin typeface="Berlin Sans FB" pitchFamily="34" charset="0"/>
                <a:cs typeface="Arial" pitchFamily="34" charset="0"/>
              </a:rPr>
              <a:t>Organics Detection System </a:t>
            </a:r>
          </a:p>
          <a:p>
            <a:pPr algn="ctr"/>
            <a:r>
              <a:rPr lang="en-US" sz="3200" dirty="0" smtClean="0">
                <a:solidFill>
                  <a:srgbClr val="0000CC"/>
                </a:solidFill>
                <a:latin typeface="Berlin Sans FB" pitchFamily="34" charset="0"/>
                <a:cs typeface="Arial" pitchFamily="34" charset="0"/>
              </a:rPr>
              <a:t>Performance Operations </a:t>
            </a:r>
            <a:endParaRPr lang="en-US" sz="3200" dirty="0">
              <a:solidFill>
                <a:srgbClr val="0000CC"/>
              </a:solidFill>
              <a:latin typeface="Berlin Sans FB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CC"/>
                </a:solidFill>
                <a:latin typeface="Berlin Sans FB" pitchFamily="34" charset="0"/>
                <a:ea typeface="+mn-ea"/>
                <a:cs typeface="Arial" pitchFamily="34" charset="0"/>
              </a:rPr>
              <a:t>ODS Operational Summary</a:t>
            </a:r>
            <a:endParaRPr lang="en-US" sz="3600" dirty="0">
              <a:solidFill>
                <a:srgbClr val="0000CC"/>
              </a:solidFill>
              <a:latin typeface="Berlin Sans FB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CC"/>
                </a:solidFill>
                <a:latin typeface="Berlin Sans FB" pitchFamily="34" charset="0"/>
              </a:rPr>
              <a:t>Overall, ODS sites were unable to run daily river water samples 11.4% of the time.  Leading causes of downtime (&gt;1 day) were related to:</a:t>
            </a:r>
          </a:p>
          <a:p>
            <a:pPr lvl="1"/>
            <a:r>
              <a:rPr lang="en-US" sz="2400" dirty="0" smtClean="0">
                <a:solidFill>
                  <a:srgbClr val="0000CC"/>
                </a:solidFill>
                <a:latin typeface="Berlin Sans FB" pitchFamily="34" charset="0"/>
              </a:rPr>
              <a:t>Staffing issues  (6.3%)</a:t>
            </a:r>
          </a:p>
          <a:p>
            <a:pPr lvl="1"/>
            <a:r>
              <a:rPr lang="en-US" sz="2400" dirty="0" smtClean="0">
                <a:solidFill>
                  <a:srgbClr val="0000CC"/>
                </a:solidFill>
                <a:latin typeface="Berlin Sans FB" pitchFamily="34" charset="0"/>
              </a:rPr>
              <a:t>Major laboratory renovations/ relocations (3.4%) </a:t>
            </a:r>
          </a:p>
          <a:p>
            <a:pPr lvl="1"/>
            <a:r>
              <a:rPr lang="en-US" sz="2400" dirty="0" smtClean="0">
                <a:solidFill>
                  <a:srgbClr val="0000CC"/>
                </a:solidFill>
                <a:latin typeface="Berlin Sans FB" pitchFamily="34" charset="0"/>
              </a:rPr>
              <a:t>Instrument Failure (1.7%)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762000" y="685800"/>
          <a:ext cx="7696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228600"/>
            <a:ext cx="7772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CC"/>
                </a:solidFill>
                <a:latin typeface="Berlin Sans FB" pitchFamily="34" charset="0"/>
                <a:cs typeface="Arial" pitchFamily="34" charset="0"/>
              </a:rPr>
              <a:t>Organics Detection System Operations</a:t>
            </a:r>
          </a:p>
          <a:p>
            <a:pPr algn="ctr"/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00CC"/>
                </a:solidFill>
                <a:latin typeface="Berlin Sans FB" pitchFamily="34" charset="0"/>
                <a:ea typeface="+mn-ea"/>
                <a:cs typeface="Arial" pitchFamily="34" charset="0"/>
              </a:rPr>
              <a:t>Spills and Emergency Response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None/>
            </a:pPr>
            <a:r>
              <a:rPr lang="en-US" sz="2800" dirty="0">
                <a:solidFill>
                  <a:srgbClr val="0000CC"/>
                </a:solidFill>
                <a:latin typeface="Berlin Sans FB" pitchFamily="34" charset="0"/>
              </a:rPr>
              <a:t>Spill Reports: January 1 – August 31</a:t>
            </a:r>
          </a:p>
          <a:p>
            <a:r>
              <a:rPr lang="en-US" sz="2800" dirty="0">
                <a:solidFill>
                  <a:srgbClr val="0000CC"/>
                </a:solidFill>
                <a:latin typeface="Berlin Sans FB" pitchFamily="34" charset="0"/>
              </a:rPr>
              <a:t>Total Spills Received/Evaluated – 460</a:t>
            </a:r>
          </a:p>
          <a:p>
            <a:r>
              <a:rPr lang="en-US" sz="2800" dirty="0">
                <a:solidFill>
                  <a:srgbClr val="0000CC"/>
                </a:solidFill>
                <a:latin typeface="Berlin Sans FB" pitchFamily="34" charset="0"/>
              </a:rPr>
              <a:t>Impacting Ohio River – 164</a:t>
            </a:r>
          </a:p>
          <a:p>
            <a:pPr>
              <a:buFont typeface="Arial" pitchFamily="34" charset="0"/>
              <a:buNone/>
            </a:pPr>
            <a:endParaRPr lang="en-US" sz="2800" dirty="0">
              <a:solidFill>
                <a:srgbClr val="0000CC"/>
              </a:solidFill>
              <a:latin typeface="Berlin Sans FB" pitchFamily="34" charset="0"/>
            </a:endParaRPr>
          </a:p>
          <a:p>
            <a:pPr>
              <a:buFont typeface="Arial" pitchFamily="34" charset="0"/>
              <a:buNone/>
            </a:pPr>
            <a:r>
              <a:rPr lang="en-US" sz="2800" dirty="0">
                <a:solidFill>
                  <a:srgbClr val="0000CC"/>
                </a:solidFill>
                <a:latin typeface="Berlin Sans FB" pitchFamily="34" charset="0"/>
              </a:rPr>
              <a:t>Significant Spill Events</a:t>
            </a:r>
          </a:p>
          <a:p>
            <a:r>
              <a:rPr lang="en-US" sz="2800" dirty="0">
                <a:solidFill>
                  <a:srgbClr val="0000CC"/>
                </a:solidFill>
                <a:latin typeface="Berlin Sans FB" pitchFamily="34" charset="0"/>
              </a:rPr>
              <a:t>CSX Bakken Crude Kanawha River</a:t>
            </a:r>
          </a:p>
          <a:p>
            <a:r>
              <a:rPr lang="en-US" sz="2800" dirty="0">
                <a:solidFill>
                  <a:srgbClr val="0000CC"/>
                </a:solidFill>
                <a:latin typeface="Berlin Sans FB" pitchFamily="34" charset="0"/>
              </a:rPr>
              <a:t>Gavin Plant Fly Ash Release</a:t>
            </a:r>
          </a:p>
          <a:p>
            <a:r>
              <a:rPr lang="en-US" sz="2800" dirty="0">
                <a:solidFill>
                  <a:srgbClr val="0000CC"/>
                </a:solidFill>
                <a:latin typeface="Berlin Sans FB" pitchFamily="34" charset="0"/>
              </a:rPr>
              <a:t>Big Run Creek/Big Sky Oil Spill</a:t>
            </a:r>
          </a:p>
          <a:p>
            <a:r>
              <a:rPr lang="en-US" sz="2800" dirty="0" err="1">
                <a:solidFill>
                  <a:srgbClr val="0000CC"/>
                </a:solidFill>
                <a:latin typeface="Berlin Sans FB" pitchFamily="34" charset="0"/>
              </a:rPr>
              <a:t>Mycrocystis</a:t>
            </a:r>
            <a:endParaRPr lang="en-US" sz="2800" dirty="0">
              <a:solidFill>
                <a:srgbClr val="0000CC"/>
              </a:solidFill>
              <a:latin typeface="Berlin Sans FB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34200" y="2679680"/>
            <a:ext cx="18288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Berlin Sans FB" pitchFamily="34" charset="0"/>
              </a:rPr>
              <a:t>Greg Youngstrom</a:t>
            </a:r>
          </a:p>
          <a:p>
            <a:pPr algn="r"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Berlin Sans FB" pitchFamily="34" charset="0"/>
              </a:rPr>
              <a:t>Lila Ziolkowski</a:t>
            </a:r>
          </a:p>
          <a:p>
            <a:pPr algn="r"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Berlin Sans FB" pitchFamily="34" charset="0"/>
              </a:rPr>
              <a:t>Eben Hobbins</a:t>
            </a:r>
          </a:p>
          <a:p>
            <a:pPr algn="r"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Berlin Sans FB" pitchFamily="34" charset="0"/>
              </a:rPr>
              <a:t>Stacey Cochran</a:t>
            </a:r>
          </a:p>
          <a:p>
            <a:pPr algn="r"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Berlin Sans FB" pitchFamily="34" charset="0"/>
              </a:rPr>
              <a:t>Travis Luncan</a:t>
            </a:r>
          </a:p>
          <a:p>
            <a:pPr algn="r"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Berlin Sans FB" pitchFamily="34" charset="0"/>
              </a:rPr>
              <a:t>Jason Heath</a:t>
            </a:r>
          </a:p>
          <a:p>
            <a:pPr algn="r"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Berlin Sans FB" pitchFamily="34" charset="0"/>
              </a:rPr>
              <a:t>Ryan Argo</a:t>
            </a:r>
          </a:p>
          <a:p>
            <a:pPr algn="r"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Berlin Sans FB" pitchFamily="34" charset="0"/>
              </a:rPr>
              <a:t>Sam Dinkins</a:t>
            </a:r>
          </a:p>
          <a:p>
            <a:pPr algn="r"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Berlin Sans FB" pitchFamily="34" charset="0"/>
              </a:rPr>
              <a:t>Jeff Thomas</a:t>
            </a:r>
          </a:p>
          <a:p>
            <a:pPr algn="r"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Berlin Sans FB" pitchFamily="34" charset="0"/>
              </a:rPr>
              <a:t>Steve Braun</a:t>
            </a:r>
          </a:p>
          <a:p>
            <a:pPr algn="r"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Berlin Sans FB" pitchFamily="34" charset="0"/>
              </a:rPr>
              <a:t>Rob Tewes</a:t>
            </a:r>
          </a:p>
          <a:p>
            <a:pPr algn="r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491</Words>
  <Application>Microsoft Office PowerPoint</Application>
  <PresentationFormat>On-screen Show (4:3)</PresentationFormat>
  <Paragraphs>89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Organics Detection System </vt:lpstr>
      <vt:lpstr>Organics Detection System</vt:lpstr>
      <vt:lpstr>Organics Detection System </vt:lpstr>
      <vt:lpstr>Slide 5</vt:lpstr>
      <vt:lpstr>ODS Operational Summary</vt:lpstr>
      <vt:lpstr>Slide 7</vt:lpstr>
      <vt:lpstr>Spills and Emergency Response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jerry</dc:creator>
  <cp:lastModifiedBy>ORSANCO 32</cp:lastModifiedBy>
  <cp:revision>13</cp:revision>
  <dcterms:created xsi:type="dcterms:W3CDTF">2015-10-05T17:20:53Z</dcterms:created>
  <dcterms:modified xsi:type="dcterms:W3CDTF">2015-10-09T14:21:44Z</dcterms:modified>
</cp:coreProperties>
</file>