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2"/>
    <p:sldMasterId id="2147483674" r:id="rId3"/>
  </p:sldMasterIdLst>
  <p:notesMasterIdLst>
    <p:notesMasterId r:id="rId15"/>
  </p:notesMasterIdLst>
  <p:handoutMasterIdLst>
    <p:handoutMasterId r:id="rId16"/>
  </p:handoutMasterIdLst>
  <p:sldIdLst>
    <p:sldId id="257" r:id="rId4"/>
    <p:sldId id="268" r:id="rId5"/>
    <p:sldId id="276" r:id="rId6"/>
    <p:sldId id="278" r:id="rId7"/>
    <p:sldId id="269" r:id="rId8"/>
    <p:sldId id="270" r:id="rId9"/>
    <p:sldId id="271" r:id="rId10"/>
    <p:sldId id="273" r:id="rId11"/>
    <p:sldId id="274" r:id="rId12"/>
    <p:sldId id="279" r:id="rId13"/>
    <p:sldId id="277" r:id="rId14"/>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30" autoAdjust="0"/>
    <p:restoredTop sz="94660"/>
  </p:normalViewPr>
  <p:slideViewPr>
    <p:cSldViewPr>
      <p:cViewPr varScale="1">
        <p:scale>
          <a:sx n="60" d="100"/>
          <a:sy n="60" d="100"/>
        </p:scale>
        <p:origin x="948" y="4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2.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913"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97313" y="0"/>
            <a:ext cx="2982912" cy="465138"/>
          </a:xfrm>
          <a:prstGeom prst="rect">
            <a:avLst/>
          </a:prstGeom>
        </p:spPr>
        <p:txBody>
          <a:bodyPr vert="horz" lIns="91440" tIns="45720" rIns="91440" bIns="45720" rtlCol="0"/>
          <a:lstStyle>
            <a:lvl1pPr algn="r">
              <a:defRPr sz="1200"/>
            </a:lvl1pPr>
          </a:lstStyle>
          <a:p>
            <a:fld id="{6099FB0E-E8AF-4540-ABC1-3910954CB506}" type="datetimeFigureOut">
              <a:rPr lang="en-US" smtClean="0"/>
              <a:pPr/>
              <a:t>2/7/2017</a:t>
            </a:fld>
            <a:endParaRPr lang="en-US"/>
          </a:p>
        </p:txBody>
      </p:sp>
      <p:sp>
        <p:nvSpPr>
          <p:cNvPr id="4" name="Footer Placeholder 3"/>
          <p:cNvSpPr>
            <a:spLocks noGrp="1"/>
          </p:cNvSpPr>
          <p:nvPr>
            <p:ph type="ftr" sz="quarter" idx="2"/>
          </p:nvPr>
        </p:nvSpPr>
        <p:spPr>
          <a:xfrm>
            <a:off x="0" y="8829675"/>
            <a:ext cx="2982913"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97313" y="8829675"/>
            <a:ext cx="2982912" cy="465138"/>
          </a:xfrm>
          <a:prstGeom prst="rect">
            <a:avLst/>
          </a:prstGeom>
        </p:spPr>
        <p:txBody>
          <a:bodyPr vert="horz" lIns="91440" tIns="45720" rIns="91440" bIns="45720" rtlCol="0" anchor="b"/>
          <a:lstStyle>
            <a:lvl1pPr algn="r">
              <a:defRPr sz="1200"/>
            </a:lvl1pPr>
          </a:lstStyle>
          <a:p>
            <a:fld id="{2CF05D83-8CA7-47AA-8182-251A7E65F9CD}" type="slidenum">
              <a:rPr lang="en-US" smtClean="0"/>
              <a:pPr/>
              <a:t>‹#›</a:t>
            </a:fld>
            <a:endParaRPr lang="en-US"/>
          </a:p>
        </p:txBody>
      </p:sp>
    </p:spTree>
    <p:extLst>
      <p:ext uri="{BB962C8B-B14F-4D97-AF65-F5344CB8AC3E}">
        <p14:creationId xmlns:p14="http://schemas.microsoft.com/office/powerpoint/2010/main" val="24212028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a:defRPr sz="1200"/>
            </a:lvl1pPr>
          </a:lstStyle>
          <a:p>
            <a:fld id="{9A656AE6-D131-4182-8B4B-D8C160C8C95C}" type="datetimeFigureOut">
              <a:rPr lang="en-US" smtClean="0"/>
              <a:pPr/>
              <a:t>2/7/2017</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2446" tIns="46223" rIns="92446" bIns="46223" rtlCol="0" anchor="b"/>
          <a:lstStyle>
            <a:lvl1pPr algn="r">
              <a:defRPr sz="1200"/>
            </a:lvl1pPr>
          </a:lstStyle>
          <a:p>
            <a:fld id="{CCC58D59-23CE-466F-916B-9437441DB45B}" type="slidenum">
              <a:rPr lang="en-US" smtClean="0"/>
              <a:pPr/>
              <a:t>‹#›</a:t>
            </a:fld>
            <a:endParaRPr lang="en-US"/>
          </a:p>
        </p:txBody>
      </p:sp>
    </p:spTree>
    <p:extLst>
      <p:ext uri="{BB962C8B-B14F-4D97-AF65-F5344CB8AC3E}">
        <p14:creationId xmlns:p14="http://schemas.microsoft.com/office/powerpoint/2010/main" val="2220062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2/7/2017 10:43 AM</a:t>
            </a:fld>
            <a:endParaRPr lang="en-US" dirty="0"/>
          </a:p>
        </p:txBody>
      </p:sp>
      <p:sp>
        <p:nvSpPr>
          <p:cNvPr id="6" name="Footer Placeholder 5"/>
          <p:cNvSpPr>
            <a:spLocks noGrp="1"/>
          </p:cNvSpPr>
          <p:nvPr>
            <p:ph type="ftr" sz="quarter" idx="12"/>
          </p:nvPr>
        </p:nvSpPr>
        <p:spPr>
          <a:xfrm>
            <a:off x="0" y="8829967"/>
            <a:ext cx="6193632" cy="46482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93631" y="8829967"/>
            <a:ext cx="686589" cy="464820"/>
          </a:xfrm>
        </p:spPr>
        <p:txBody>
          <a:bodyPr/>
          <a:lstStyle/>
          <a:p>
            <a:fld id="{EC87E0CF-87F6-4B58-B8B8-DCAB2DAAF3CA}" type="slidenum">
              <a:rPr lang="en-US" smtClean="0"/>
              <a:pPr/>
              <a:t>1</a:t>
            </a:fld>
            <a:endParaRPr lang="en-US" dirty="0"/>
          </a:p>
        </p:txBody>
      </p:sp>
    </p:spTree>
    <p:extLst>
      <p:ext uri="{BB962C8B-B14F-4D97-AF65-F5344CB8AC3E}">
        <p14:creationId xmlns:p14="http://schemas.microsoft.com/office/powerpoint/2010/main" val="4278108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2/7/2017 10:43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Tree>
    <p:extLst>
      <p:ext uri="{BB962C8B-B14F-4D97-AF65-F5344CB8AC3E}">
        <p14:creationId xmlns:p14="http://schemas.microsoft.com/office/powerpoint/2010/main" val="34115793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lang="en-US" sz="12000" b="1" i="1" kern="1200" spc="-770" baseline="0" dirty="0" smtClean="0">
                <a:ln w="11430"/>
                <a:gradFill>
                  <a:gsLst>
                    <a:gs pos="0">
                      <a:schemeClr val="accent2"/>
                    </a:gs>
                    <a:gs pos="37000">
                      <a:schemeClr val="tx1"/>
                    </a:gs>
                    <a:gs pos="71000">
                      <a:schemeClr val="accent2"/>
                    </a:gs>
                  </a:gsLst>
                  <a:lin ang="5400000"/>
                </a:gradFill>
                <a:effectLst>
                  <a:outerShdw blurRad="50800" dist="39000" dir="5460000" algn="tl">
                    <a:srgbClr val="000000">
                      <a:alpha val="38000"/>
                    </a:srgbClr>
                  </a:outerShdw>
                </a:effectLst>
                <a:latin typeface="+mn-lt"/>
                <a:ea typeface="+mn-ea"/>
                <a:cs typeface="+mn-cs"/>
              </a:defRPr>
            </a:lvl1pPr>
          </a:lstStyle>
          <a:p>
            <a:pPr lvl="0"/>
            <a:r>
              <a:rPr lang="en-US" dirty="0" smtClean="0"/>
              <a:t>click to…</a:t>
            </a:r>
          </a:p>
        </p:txBody>
      </p:sp>
      <p:pic>
        <p:nvPicPr>
          <p:cNvPr id="5" name="Picture 4" descr="footer_graphic.png"/>
          <p:cNvPicPr>
            <a:picLocks noChangeAspect="1"/>
          </p:cNvPicPr>
          <p:nvPr userDrawn="1"/>
        </p:nvPicPr>
        <p:blipFill>
          <a:blip r:embed="rId2" cstate="print"/>
          <a:stretch>
            <a:fillRect/>
          </a:stretch>
        </p:blipFill>
        <p:spPr>
          <a:xfrm>
            <a:off x="0" y="5437414"/>
            <a:ext cx="9144000" cy="1420586"/>
          </a:xfrm>
          <a:prstGeom prst="rect">
            <a:avLst/>
          </a:prstGeom>
        </p:spPr>
      </p:pic>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lang="en-US" sz="12000" b="1" i="1" kern="1200" spc="-770" baseline="0" dirty="0" smtClean="0">
                <a:ln w="11430"/>
                <a:gradFill>
                  <a:gsLst>
                    <a:gs pos="0">
                      <a:schemeClr val="accent2"/>
                    </a:gs>
                    <a:gs pos="37000">
                      <a:schemeClr val="tx1"/>
                    </a:gs>
                    <a:gs pos="71000">
                      <a:schemeClr val="accent2"/>
                    </a:gs>
                  </a:gsLst>
                  <a:lin ang="5400000"/>
                </a:gradFill>
                <a:effectLst>
                  <a:outerShdw blurRad="50800" dist="39000" dir="5460000" algn="tl">
                    <a:srgbClr val="000000">
                      <a:alpha val="38000"/>
                    </a:srgbClr>
                  </a:outerShdw>
                </a:effectLst>
                <a:latin typeface="+mn-lt"/>
                <a:ea typeface="+mn-ea"/>
                <a:cs typeface="+mn-cs"/>
              </a:defRPr>
            </a:lvl1pPr>
          </a:lstStyle>
          <a:p>
            <a:pPr lvl="0"/>
            <a:r>
              <a:rPr lang="en-US" dirty="0" smtClean="0"/>
              <a:t>click to…</a:t>
            </a:r>
          </a:p>
        </p:txBody>
      </p:sp>
      <p:pic>
        <p:nvPicPr>
          <p:cNvPr id="5" name="Picture 4" descr="footer_graphic.png"/>
          <p:cNvPicPr>
            <a:picLocks noChangeAspect="1"/>
          </p:cNvPicPr>
          <p:nvPr userDrawn="1"/>
        </p:nvPicPr>
        <p:blipFill>
          <a:blip r:embed="rId2" cstate="print"/>
          <a:stretch>
            <a:fillRect/>
          </a:stretch>
        </p:blipFill>
        <p:spPr>
          <a:xfrm>
            <a:off x="0" y="5437414"/>
            <a:ext cx="9144000" cy="1420586"/>
          </a:xfrm>
          <a:prstGeom prst="rect">
            <a:avLst/>
          </a:prstGeom>
        </p:spPr>
      </p:pic>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61"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6"/>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l="-1000" r="-1000"/>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cstate="print"/>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5"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762000"/>
            <a:ext cx="7681913" cy="1523495"/>
          </a:xfrm>
        </p:spPr>
        <p:txBody>
          <a:bodyPr/>
          <a:lstStyle/>
          <a:p>
            <a:pPr algn="ctr"/>
            <a:r>
              <a:rPr lang="en-US" dirty="0" smtClean="0"/>
              <a:t>213</a:t>
            </a:r>
            <a:r>
              <a:rPr lang="en-US" baseline="30000" dirty="0" smtClean="0"/>
              <a:t>th</a:t>
            </a:r>
            <a:r>
              <a:rPr lang="en-US" dirty="0" smtClean="0"/>
              <a:t> Technical Committee Meeting</a:t>
            </a:r>
            <a:br>
              <a:rPr lang="en-US" dirty="0" smtClean="0"/>
            </a:br>
            <a:r>
              <a:rPr lang="en-US" dirty="0" smtClean="0"/>
              <a:t/>
            </a:r>
            <a:br>
              <a:rPr lang="en-US" dirty="0" smtClean="0"/>
            </a:br>
            <a:r>
              <a:rPr lang="en-US" sz="4400" dirty="0" smtClean="0"/>
              <a:t>Agenda Item </a:t>
            </a:r>
            <a:r>
              <a:rPr lang="en-US" sz="4400" dirty="0"/>
              <a:t>8</a:t>
            </a:r>
            <a:r>
              <a:rPr lang="en-US" sz="4400" dirty="0" smtClean="0"/>
              <a:t>: Storm Water Abatement Report </a:t>
            </a:r>
            <a:br>
              <a:rPr lang="en-US" sz="4400" dirty="0" smtClean="0"/>
            </a:br>
            <a:r>
              <a:rPr lang="en-US" sz="3600" dirty="0" smtClean="0"/>
              <a:t>(informational item)</a:t>
            </a:r>
            <a:r>
              <a:rPr lang="en-US" sz="4400" dirty="0" smtClean="0"/>
              <a:t/>
            </a:r>
            <a:br>
              <a:rPr lang="en-US" sz="4400" dirty="0" smtClean="0"/>
            </a:br>
            <a:r>
              <a:rPr lang="en-US" sz="4400" dirty="0" smtClean="0"/>
              <a:t/>
            </a:r>
            <a:br>
              <a:rPr lang="en-US" sz="4400" dirty="0" smtClean="0"/>
            </a:br>
            <a:r>
              <a:rPr lang="en-US" sz="4400" dirty="0" smtClean="0"/>
              <a:t/>
            </a:r>
            <a:br>
              <a:rPr lang="en-US" sz="4400" dirty="0" smtClean="0"/>
            </a:br>
            <a:endParaRPr lang="en-US" sz="4400" dirty="0"/>
          </a:p>
        </p:txBody>
      </p:sp>
      <p:sp>
        <p:nvSpPr>
          <p:cNvPr id="3" name="Subtitle 2"/>
          <p:cNvSpPr>
            <a:spLocks noGrp="1"/>
          </p:cNvSpPr>
          <p:nvPr>
            <p:ph type="subTitle" idx="1"/>
          </p:nvPr>
        </p:nvSpPr>
        <p:spPr>
          <a:xfrm>
            <a:off x="609601" y="5867400"/>
            <a:ext cx="3505200" cy="836612"/>
          </a:xfrm>
        </p:spPr>
        <p:txBody>
          <a:bodyPr>
            <a:normAutofit/>
          </a:bodyPr>
          <a:lstStyle/>
          <a:p>
            <a:r>
              <a:rPr lang="en-US" sz="2400" dirty="0" smtClean="0"/>
              <a:t>Steve Braun</a:t>
            </a:r>
          </a:p>
          <a:p>
            <a:r>
              <a:rPr lang="en-US" sz="2400" dirty="0" smtClean="0"/>
              <a:t>sbraun@orsanco.org</a:t>
            </a:r>
          </a:p>
        </p:txBody>
      </p:sp>
      <p:pic>
        <p:nvPicPr>
          <p:cNvPr id="4" name="Picture 3" descr="ORSANCO-transparent-backgro.gif"/>
          <p:cNvPicPr>
            <a:picLocks noChangeAspect="1"/>
          </p:cNvPicPr>
          <p:nvPr/>
        </p:nvPicPr>
        <p:blipFill>
          <a:blip r:embed="rId3" cstate="print"/>
          <a:stretch>
            <a:fillRect/>
          </a:stretch>
        </p:blipFill>
        <p:spPr>
          <a:xfrm>
            <a:off x="6553200" y="4572000"/>
            <a:ext cx="2438400" cy="2095635"/>
          </a:xfrm>
          <a:prstGeom prst="rect">
            <a:avLst/>
          </a:prstGeom>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MS4 State Details cont.</a:t>
            </a:r>
            <a:endParaRPr lang="en-US" dirty="0"/>
          </a:p>
        </p:txBody>
      </p:sp>
      <p:sp>
        <p:nvSpPr>
          <p:cNvPr id="3" name="Content Placeholder 2"/>
          <p:cNvSpPr>
            <a:spLocks noGrp="1"/>
          </p:cNvSpPr>
          <p:nvPr>
            <p:ph sz="half" idx="1"/>
          </p:nvPr>
        </p:nvSpPr>
        <p:spPr>
          <a:xfrm>
            <a:off x="381000" y="1411552"/>
            <a:ext cx="8382000" cy="2357568"/>
          </a:xfrm>
        </p:spPr>
        <p:txBody>
          <a:bodyPr/>
          <a:lstStyle/>
          <a:p>
            <a:r>
              <a:rPr lang="en-US" sz="2400" dirty="0"/>
              <a:t>WV</a:t>
            </a:r>
          </a:p>
          <a:p>
            <a:pPr lvl="1"/>
            <a:r>
              <a:rPr lang="en-US" dirty="0"/>
              <a:t>11 </a:t>
            </a:r>
            <a:r>
              <a:rPr lang="en-US" dirty="0" smtClean="0"/>
              <a:t>Permittees</a:t>
            </a:r>
          </a:p>
          <a:p>
            <a:pPr lvl="1"/>
            <a:r>
              <a:rPr lang="en-US" dirty="0"/>
              <a:t>One city is in full compliance </a:t>
            </a:r>
          </a:p>
          <a:p>
            <a:pPr lvl="1"/>
            <a:r>
              <a:rPr lang="en-US" dirty="0" smtClean="0"/>
              <a:t>Monitoring </a:t>
            </a:r>
            <a:r>
              <a:rPr lang="en-US" dirty="0"/>
              <a:t>for TKN, Nitrite, Nitrate, Total Phosphorus and others at main </a:t>
            </a:r>
            <a:r>
              <a:rPr lang="en-US" dirty="0" smtClean="0"/>
              <a:t>outfall</a:t>
            </a:r>
          </a:p>
          <a:p>
            <a:endParaRPr lang="en-US" dirty="0"/>
          </a:p>
        </p:txBody>
      </p:sp>
      <p:pic>
        <p:nvPicPr>
          <p:cNvPr id="4" name="Picture 3"/>
          <p:cNvPicPr>
            <a:picLocks noChangeAspect="1"/>
          </p:cNvPicPr>
          <p:nvPr/>
        </p:nvPicPr>
        <p:blipFill>
          <a:blip r:embed="rId2"/>
          <a:stretch>
            <a:fillRect/>
          </a:stretch>
        </p:blipFill>
        <p:spPr>
          <a:xfrm>
            <a:off x="3276600" y="3657600"/>
            <a:ext cx="2859272" cy="2853175"/>
          </a:xfrm>
          <a:prstGeom prst="rect">
            <a:avLst/>
          </a:prstGeom>
        </p:spPr>
      </p:pic>
    </p:spTree>
    <p:extLst>
      <p:ext uri="{BB962C8B-B14F-4D97-AF65-F5344CB8AC3E}">
        <p14:creationId xmlns:p14="http://schemas.microsoft.com/office/powerpoint/2010/main" val="2705417769"/>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04800" y="457200"/>
            <a:ext cx="8077200" cy="6149376"/>
          </a:xfrm>
          <a:prstGeom prst="rect">
            <a:avLst/>
          </a:prstGeom>
        </p:spPr>
        <p:txBody>
          <a:bodyPr vert="horz" wrap="square" lIns="0" tIns="0" rIns="0" bIns="0" rtlCol="0" anchor="t">
            <a:spAutoFit/>
          </a:bodyPr>
          <a:lstStyle/>
          <a:p>
            <a:pPr marL="0" marR="0" lvl="0" indent="0" algn="ctr" defTabSz="914363" rtl="0" eaLnBrk="1" fontAlgn="auto" latinLnBrk="0" hangingPunct="1">
              <a:lnSpc>
                <a:spcPct val="90000"/>
              </a:lnSpc>
              <a:spcBef>
                <a:spcPct val="0"/>
              </a:spcBef>
              <a:spcAft>
                <a:spcPts val="0"/>
              </a:spcAft>
              <a:buClrTx/>
              <a:buSzTx/>
              <a:buFontTx/>
              <a:buNone/>
              <a:tabLst/>
              <a:defRPr/>
            </a:pPr>
            <a:r>
              <a:rPr kumimoji="0" lang="en-US" sz="40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cs typeface="Arial" charset="0"/>
              </a:rPr>
              <a:t>Conclusion</a:t>
            </a:r>
          </a:p>
          <a:p>
            <a:pPr marL="0" marR="0" lvl="0" indent="0" algn="ctr" defTabSz="914363" rtl="0" eaLnBrk="1" fontAlgn="auto" latinLnBrk="0" hangingPunct="1">
              <a:lnSpc>
                <a:spcPct val="90000"/>
              </a:lnSpc>
              <a:spcBef>
                <a:spcPct val="0"/>
              </a:spcBef>
              <a:spcAft>
                <a:spcPts val="0"/>
              </a:spcAft>
              <a:buClrTx/>
              <a:buSzTx/>
              <a:buFontTx/>
              <a:buNone/>
              <a:tabLst/>
              <a:defRPr/>
            </a:pPr>
            <a:endParaRPr kumimoji="0" lang="en-US" sz="40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cs typeface="Arial" charset="0"/>
            </a:endParaRPr>
          </a:p>
          <a:p>
            <a:pPr marL="685800" marR="0" lvl="0" indent="-685800" defTabSz="914363" rtl="0" eaLnBrk="1" fontAlgn="auto" latinLnBrk="0" hangingPunct="1">
              <a:lnSpc>
                <a:spcPct val="90000"/>
              </a:lnSpc>
              <a:spcBef>
                <a:spcPct val="0"/>
              </a:spcBef>
              <a:spcAft>
                <a:spcPts val="0"/>
              </a:spcAft>
              <a:buClrTx/>
              <a:buSzTx/>
              <a:buFont typeface="Arial" panose="020B0604020202020204" pitchFamily="34" charset="0"/>
              <a:buChar char="•"/>
              <a:tabLst/>
              <a:defRPr/>
            </a:pPr>
            <a:r>
              <a:rPr lang="en-US" sz="40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rPr>
              <a:t>Most of the MS4 Communities are in compliance</a:t>
            </a:r>
          </a:p>
          <a:p>
            <a:pPr marL="685800" marR="0" lvl="0" indent="-685800" defTabSz="914363" rtl="0" eaLnBrk="1" fontAlgn="auto" latinLnBrk="0" hangingPunct="1">
              <a:lnSpc>
                <a:spcPct val="90000"/>
              </a:lnSpc>
              <a:spcBef>
                <a:spcPct val="0"/>
              </a:spcBef>
              <a:spcAft>
                <a:spcPts val="0"/>
              </a:spcAft>
              <a:buClrTx/>
              <a:buSzTx/>
              <a:buFont typeface="Arial" panose="020B0604020202020204" pitchFamily="34" charset="0"/>
              <a:buChar char="•"/>
              <a:tabLst/>
              <a:defRPr/>
            </a:pPr>
            <a:r>
              <a:rPr lang="en-US" sz="40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rPr>
              <a:t>All Are Working toward full compliance</a:t>
            </a:r>
          </a:p>
          <a:p>
            <a:pPr marL="685800" marR="0" lvl="0" indent="-685800" defTabSz="914363" rtl="0" eaLnBrk="1" fontAlgn="auto" latinLnBrk="0" hangingPunct="1">
              <a:lnSpc>
                <a:spcPct val="90000"/>
              </a:lnSpc>
              <a:spcBef>
                <a:spcPct val="0"/>
              </a:spcBef>
              <a:spcAft>
                <a:spcPts val="0"/>
              </a:spcAft>
              <a:buClrTx/>
              <a:buSzTx/>
              <a:buFont typeface="Arial" panose="020B0604020202020204" pitchFamily="34" charset="0"/>
              <a:buChar char="•"/>
              <a:tabLst/>
              <a:defRPr/>
            </a:pPr>
            <a:r>
              <a:rPr lang="en-US" sz="40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rPr>
              <a:t>New remand rule should have little effect on Ohio River MS4’s</a:t>
            </a:r>
          </a:p>
          <a:p>
            <a:pPr marL="685800" marR="0" lvl="0" indent="-685800" defTabSz="914363" rtl="0" eaLnBrk="1" fontAlgn="auto" latinLnBrk="0" hangingPunct="1">
              <a:lnSpc>
                <a:spcPct val="90000"/>
              </a:lnSpc>
              <a:spcBef>
                <a:spcPct val="0"/>
              </a:spcBef>
              <a:spcAft>
                <a:spcPts val="0"/>
              </a:spcAft>
              <a:buClrTx/>
              <a:buSzTx/>
              <a:buFont typeface="Arial" panose="020B0604020202020204" pitchFamily="34" charset="0"/>
              <a:buChar char="•"/>
              <a:tabLst/>
              <a:defRPr/>
            </a:pPr>
            <a:endParaRPr kumimoji="0" lang="en-US" sz="4000" b="0" i="0" u="none" strike="noStrike" kern="1200" cap="none" spc="-150" normalizeH="0" baseline="0" noProof="0"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cs typeface="Arial" charset="0"/>
            </a:endParaRPr>
          </a:p>
          <a:p>
            <a:pPr marL="685800" marR="0" lvl="0" indent="-685800" defTabSz="914363" rtl="0" eaLnBrk="1" fontAlgn="auto" latinLnBrk="0" hangingPunct="1">
              <a:lnSpc>
                <a:spcPct val="90000"/>
              </a:lnSpc>
              <a:spcBef>
                <a:spcPct val="0"/>
              </a:spcBef>
              <a:spcAft>
                <a:spcPts val="0"/>
              </a:spcAft>
              <a:buClrTx/>
              <a:buSzTx/>
              <a:buFont typeface="Arial" panose="020B0604020202020204" pitchFamily="34" charset="0"/>
              <a:buChar char="•"/>
              <a:tabLst/>
              <a:defRPr/>
            </a:pPr>
            <a:endParaRPr kumimoji="0" lang="en-US" sz="40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cs typeface="Arial" charset="0"/>
            </a:endParaRPr>
          </a:p>
          <a:p>
            <a:pPr marL="0" marR="0" lvl="0" indent="0" algn="ctr" defTabSz="914363" rtl="0" eaLnBrk="1" fontAlgn="auto" latinLnBrk="0" hangingPunct="1">
              <a:lnSpc>
                <a:spcPct val="90000"/>
              </a:lnSpc>
              <a:spcBef>
                <a:spcPct val="0"/>
              </a:spcBef>
              <a:spcAft>
                <a:spcPts val="0"/>
              </a:spcAft>
              <a:buClrTx/>
              <a:buSzTx/>
              <a:buFontTx/>
              <a:buNone/>
              <a:tabLst/>
              <a:defRPr/>
            </a:pPr>
            <a:endParaRPr kumimoji="0" lang="en-US" sz="48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endParaRPr>
          </a:p>
          <a:p>
            <a:pPr marL="0" marR="0" lvl="0" indent="0" algn="ctr" defTabSz="914363" rtl="0" eaLnBrk="1" fontAlgn="auto" latinLnBrk="0" hangingPunct="1">
              <a:lnSpc>
                <a:spcPct val="90000"/>
              </a:lnSpc>
              <a:spcBef>
                <a:spcPct val="0"/>
              </a:spcBef>
              <a:spcAft>
                <a:spcPts val="0"/>
              </a:spcAft>
              <a:buClrTx/>
              <a:buSzTx/>
              <a:buFontTx/>
              <a:buNone/>
              <a:tabLst/>
              <a:defRPr/>
            </a:pPr>
            <a:endParaRPr kumimoji="0" lang="en-US" sz="3600" b="0" i="0" u="none" strike="noStrike" kern="1200" cap="none" spc="-150" normalizeH="0" baseline="0" noProof="0"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endParaRPr>
          </a:p>
        </p:txBody>
      </p:sp>
      <p:sp>
        <p:nvSpPr>
          <p:cNvPr id="2" name="Title 1"/>
          <p:cNvSpPr>
            <a:spLocks noGrp="1"/>
          </p:cNvSpPr>
          <p:nvPr>
            <p:ph type="title"/>
          </p:nvPr>
        </p:nvSpPr>
        <p:spPr>
          <a:xfrm>
            <a:off x="1423737" y="4544324"/>
            <a:ext cx="2743200" cy="1775839"/>
          </a:xfrm>
        </p:spPr>
        <p:txBody>
          <a:bodyPr/>
          <a:lstStyle/>
          <a:p>
            <a:pPr algn="ctr"/>
            <a:r>
              <a:rPr lang="en-US" dirty="0" smtClean="0"/>
              <a:t>Questions?</a:t>
            </a:r>
            <a:br>
              <a:rPr lang="en-US" dirty="0" smtClean="0"/>
            </a:br>
            <a:r>
              <a:rPr lang="en-US" dirty="0"/>
              <a:t/>
            </a:r>
            <a:br>
              <a:rPr lang="en-US" dirty="0"/>
            </a:br>
            <a:r>
              <a:rPr lang="en-US" dirty="0" smtClean="0"/>
              <a:t/>
            </a:r>
            <a:br>
              <a:rPr lang="en-US" dirty="0" smtClean="0"/>
            </a:br>
            <a:r>
              <a:rPr lang="en-US" sz="2400" dirty="0" smtClean="0"/>
              <a:t>*informational item</a:t>
            </a:r>
            <a:endParaRPr lang="en-US" sz="2400" dirty="0"/>
          </a:p>
        </p:txBody>
      </p:sp>
      <p:pic>
        <p:nvPicPr>
          <p:cNvPr id="29700" name="Picture 4" descr="Image Detail"/>
          <p:cNvPicPr>
            <a:picLocks noChangeAspect="1" noChangeArrowheads="1"/>
          </p:cNvPicPr>
          <p:nvPr/>
        </p:nvPicPr>
        <p:blipFill>
          <a:blip r:embed="rId2" cstate="print"/>
          <a:srcRect/>
          <a:stretch>
            <a:fillRect/>
          </a:stretch>
        </p:blipFill>
        <p:spPr bwMode="auto">
          <a:xfrm>
            <a:off x="5334000" y="4174944"/>
            <a:ext cx="3352800" cy="2514601"/>
          </a:xfrm>
          <a:prstGeom prst="rect">
            <a:avLst/>
          </a:prstGeom>
          <a:noFill/>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382000" cy="664797"/>
          </a:xfrm>
        </p:spPr>
        <p:txBody>
          <a:bodyPr/>
          <a:lstStyle/>
          <a:p>
            <a:pPr algn="ctr"/>
            <a:r>
              <a:rPr dirty="0" smtClean="0"/>
              <a:t>Status of MS4</a:t>
            </a:r>
            <a:endParaRPr lang="en-US" dirty="0"/>
          </a:p>
        </p:txBody>
      </p:sp>
      <p:sp>
        <p:nvSpPr>
          <p:cNvPr id="8" name="Title 1"/>
          <p:cNvSpPr txBox="1">
            <a:spLocks/>
          </p:cNvSpPr>
          <p:nvPr/>
        </p:nvSpPr>
        <p:spPr>
          <a:xfrm>
            <a:off x="457200" y="1143000"/>
            <a:ext cx="8382000" cy="4930581"/>
          </a:xfrm>
          <a:prstGeom prst="rect">
            <a:avLst/>
          </a:prstGeom>
        </p:spPr>
        <p:txBody>
          <a:bodyPr vert="horz" wrap="square" lIns="0" tIns="0" rIns="0" bIns="0" rtlCol="0" anchor="t">
            <a:spAutoFit/>
          </a:bodyPr>
          <a:lstStyle/>
          <a:p>
            <a:pPr marL="0" marR="0" lvl="0" indent="0" defTabSz="914363" rtl="0" eaLnBrk="1" fontAlgn="auto" latinLnBrk="0" hangingPunct="1">
              <a:lnSpc>
                <a:spcPct val="90000"/>
              </a:lnSpc>
              <a:spcBef>
                <a:spcPct val="0"/>
              </a:spcBef>
              <a:spcAft>
                <a:spcPts val="0"/>
              </a:spcAft>
              <a:buClrTx/>
              <a:buSzTx/>
              <a:buFontTx/>
              <a:buNone/>
              <a:tabLst/>
              <a:defRPr/>
            </a:pPr>
            <a:r>
              <a:rPr lang="en-US" sz="2800" spc="-15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rPr>
              <a:t>At the 2012 Tech meeting ORSANCO began tracking progress of MS4 communities</a:t>
            </a:r>
          </a:p>
          <a:p>
            <a:pPr marL="0" marR="0" lvl="0" indent="0" defTabSz="914363" rtl="0" eaLnBrk="1" fontAlgn="auto" latinLnBrk="0" hangingPunct="1">
              <a:lnSpc>
                <a:spcPct val="90000"/>
              </a:lnSpc>
              <a:spcBef>
                <a:spcPct val="0"/>
              </a:spcBef>
              <a:spcAft>
                <a:spcPts val="0"/>
              </a:spcAft>
              <a:buClrTx/>
              <a:buSzTx/>
              <a:buFontTx/>
              <a:buNone/>
              <a:tabLst/>
              <a:defRPr/>
            </a:pPr>
            <a:endParaRPr kumimoji="0" lang="en-US" sz="28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endParaRPr>
          </a:p>
          <a:p>
            <a:pPr marL="0" marR="0" lvl="0" indent="0" defTabSz="914363" rtl="0" eaLnBrk="1" fontAlgn="auto" latinLnBrk="0" hangingPunct="1">
              <a:lnSpc>
                <a:spcPct val="90000"/>
              </a:lnSpc>
              <a:spcBef>
                <a:spcPct val="0"/>
              </a:spcBef>
              <a:spcAft>
                <a:spcPts val="0"/>
              </a:spcAft>
              <a:buClrTx/>
              <a:buSzTx/>
              <a:buFontTx/>
              <a:buNone/>
              <a:tabLst/>
              <a:defRPr/>
            </a:pPr>
            <a:r>
              <a:rPr kumimoji="0" lang="en-US" sz="28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rPr>
              <a:t>MS4 – Municipal Separate Storm Sewer Systems</a:t>
            </a:r>
          </a:p>
          <a:p>
            <a:pPr marL="0" marR="0" lvl="0" indent="0" defTabSz="914363" rtl="0" eaLnBrk="1" fontAlgn="auto" latinLnBrk="0" hangingPunct="1">
              <a:lnSpc>
                <a:spcPct val="90000"/>
              </a:lnSpc>
              <a:spcBef>
                <a:spcPct val="0"/>
              </a:spcBef>
              <a:spcAft>
                <a:spcPts val="0"/>
              </a:spcAft>
              <a:buClrTx/>
              <a:buSzTx/>
              <a:buFontTx/>
              <a:buNone/>
              <a:tabLst/>
              <a:defRPr/>
            </a:pPr>
            <a:endParaRPr lang="en-US" sz="28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endParaRPr>
          </a:p>
          <a:p>
            <a:pPr marL="0" marR="0" lvl="0" indent="0" defTabSz="914363" rtl="0" eaLnBrk="1" fontAlgn="auto" latinLnBrk="0" hangingPunct="1">
              <a:lnSpc>
                <a:spcPct val="90000"/>
              </a:lnSpc>
              <a:spcBef>
                <a:spcPct val="0"/>
              </a:spcBef>
              <a:spcAft>
                <a:spcPts val="0"/>
              </a:spcAft>
              <a:buClrTx/>
              <a:buSzTx/>
              <a:buFontTx/>
              <a:buNone/>
              <a:tabLst/>
              <a:defRPr/>
            </a:pPr>
            <a:r>
              <a:rPr lang="en-US" sz="28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rPr>
              <a:t>Regulation of Stormwater is Intended to reduce pollutants that are carried to waterways via storm sewers from urbanized areas, Industrial and Construction Activities</a:t>
            </a:r>
          </a:p>
          <a:p>
            <a:pPr marL="0" marR="0" lvl="0" indent="0" defTabSz="914363" rtl="0" eaLnBrk="1" fontAlgn="auto" latinLnBrk="0" hangingPunct="1">
              <a:lnSpc>
                <a:spcPct val="90000"/>
              </a:lnSpc>
              <a:spcBef>
                <a:spcPct val="0"/>
              </a:spcBef>
              <a:spcAft>
                <a:spcPts val="0"/>
              </a:spcAft>
              <a:buClrTx/>
              <a:buSzTx/>
              <a:buFontTx/>
              <a:buNone/>
              <a:tabLst/>
              <a:defRPr/>
            </a:pPr>
            <a:endParaRPr lang="en-US" sz="28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endParaRPr>
          </a:p>
          <a:p>
            <a:pPr marL="0" marR="0" lvl="0" indent="0" defTabSz="914363" rtl="0" eaLnBrk="1" fontAlgn="auto" latinLnBrk="0" hangingPunct="1">
              <a:lnSpc>
                <a:spcPct val="90000"/>
              </a:lnSpc>
              <a:spcBef>
                <a:spcPct val="0"/>
              </a:spcBef>
              <a:spcAft>
                <a:spcPts val="0"/>
              </a:spcAft>
              <a:buClrTx/>
              <a:buSzTx/>
              <a:buFontTx/>
              <a:buNone/>
              <a:tabLst/>
              <a:defRPr/>
            </a:pPr>
            <a:r>
              <a:rPr lang="en-US" sz="28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rPr>
              <a:t>Carried out in two Phases</a:t>
            </a:r>
          </a:p>
          <a:p>
            <a:pPr lvl="1" defTabSz="914363">
              <a:lnSpc>
                <a:spcPct val="90000"/>
              </a:lnSpc>
              <a:spcBef>
                <a:spcPct val="0"/>
              </a:spcBef>
              <a:buFont typeface="Arial" pitchFamily="34" charset="0"/>
              <a:buChar char="•"/>
            </a:pPr>
            <a:r>
              <a:rPr lang="en-US" sz="28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rPr>
              <a:t>Phase I  </a:t>
            </a:r>
          </a:p>
          <a:p>
            <a:pPr lvl="1" defTabSz="914363">
              <a:lnSpc>
                <a:spcPct val="90000"/>
              </a:lnSpc>
              <a:spcBef>
                <a:spcPct val="0"/>
              </a:spcBef>
              <a:buFont typeface="Arial" pitchFamily="34" charset="0"/>
              <a:buChar char="•"/>
            </a:pPr>
            <a:r>
              <a:rPr lang="en-US" sz="28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rPr>
              <a:t>Phase II </a:t>
            </a:r>
          </a:p>
          <a:p>
            <a:pPr marL="0" marR="0" lvl="0" indent="0" defTabSz="914363" rtl="0" eaLnBrk="1" fontAlgn="auto" latinLnBrk="0" hangingPunct="1">
              <a:lnSpc>
                <a:spcPct val="90000"/>
              </a:lnSpc>
              <a:spcBef>
                <a:spcPct val="0"/>
              </a:spcBef>
              <a:spcAft>
                <a:spcPts val="0"/>
              </a:spcAft>
              <a:buClrTx/>
              <a:buSzTx/>
              <a:buFontTx/>
              <a:buNone/>
              <a:tabLst/>
              <a:defRPr/>
            </a:pPr>
            <a:endParaRPr lang="en-US" sz="20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endParaRPr>
          </a:p>
        </p:txBody>
      </p:sp>
      <p:pic>
        <p:nvPicPr>
          <p:cNvPr id="2050" name="Picture 2" descr="Storm Drain with No Dumping - Drains to Streams Stencil"/>
          <p:cNvPicPr>
            <a:picLocks noChangeAspect="1" noChangeArrowheads="1"/>
          </p:cNvPicPr>
          <p:nvPr/>
        </p:nvPicPr>
        <p:blipFill>
          <a:blip r:embed="rId3" cstate="print"/>
          <a:srcRect/>
          <a:stretch>
            <a:fillRect/>
          </a:stretch>
        </p:blipFill>
        <p:spPr bwMode="auto">
          <a:xfrm>
            <a:off x="5495925" y="4122818"/>
            <a:ext cx="3648075" cy="2735182"/>
          </a:xfrm>
          <a:prstGeom prst="rect">
            <a:avLst/>
          </a:prstGeom>
          <a:noFill/>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6 Minimum Controls</a:t>
            </a:r>
            <a:endParaRPr lang="en-US" dirty="0"/>
          </a:p>
        </p:txBody>
      </p:sp>
      <p:sp>
        <p:nvSpPr>
          <p:cNvPr id="3" name="Content Placeholder 2"/>
          <p:cNvSpPr>
            <a:spLocks noGrp="1"/>
          </p:cNvSpPr>
          <p:nvPr>
            <p:ph sz="half" idx="1"/>
          </p:nvPr>
        </p:nvSpPr>
        <p:spPr>
          <a:xfrm>
            <a:off x="304800" y="1447800"/>
            <a:ext cx="4953000" cy="4800600"/>
          </a:xfrm>
        </p:spPr>
        <p:txBody>
          <a:bodyPr/>
          <a:lstStyle/>
          <a:p>
            <a:r>
              <a:rPr lang="en-US" b="1" dirty="0" smtClean="0"/>
              <a:t>Public Education and Outreach</a:t>
            </a:r>
            <a:r>
              <a:rPr lang="en-US" dirty="0" smtClean="0"/>
              <a:t> </a:t>
            </a:r>
          </a:p>
          <a:p>
            <a:r>
              <a:rPr lang="en-US" b="1" dirty="0" smtClean="0"/>
              <a:t>Public Participation/ Involvement</a:t>
            </a:r>
            <a:r>
              <a:rPr lang="en-US" dirty="0" smtClean="0"/>
              <a:t> </a:t>
            </a:r>
          </a:p>
          <a:p>
            <a:r>
              <a:rPr lang="en-US" b="1" dirty="0" smtClean="0"/>
              <a:t>Illicit Discharge  Detection and  Elimination</a:t>
            </a:r>
          </a:p>
          <a:p>
            <a:r>
              <a:rPr lang="en-US" b="1" dirty="0" smtClean="0"/>
              <a:t>Construction Site Runoff Control</a:t>
            </a:r>
            <a:r>
              <a:rPr lang="en-US" dirty="0" smtClean="0"/>
              <a:t> </a:t>
            </a:r>
          </a:p>
          <a:p>
            <a:r>
              <a:rPr lang="en-US" b="1" dirty="0" smtClean="0"/>
              <a:t>Post-Construction Runoff Control </a:t>
            </a:r>
          </a:p>
          <a:p>
            <a:r>
              <a:rPr lang="en-US" b="1" dirty="0" smtClean="0"/>
              <a:t>Pollution Prevention/Good Housekeeping</a:t>
            </a:r>
            <a:endParaRPr lang="en-US" dirty="0"/>
          </a:p>
        </p:txBody>
      </p:sp>
      <p:pic>
        <p:nvPicPr>
          <p:cNvPr id="28675" name="Picture 3" descr="U:\old computer2\FERTILIZ.jpg"/>
          <p:cNvPicPr>
            <a:picLocks noChangeAspect="1" noChangeArrowheads="1"/>
          </p:cNvPicPr>
          <p:nvPr/>
        </p:nvPicPr>
        <p:blipFill>
          <a:blip r:embed="rId2" cstate="print"/>
          <a:srcRect/>
          <a:stretch>
            <a:fillRect/>
          </a:stretch>
        </p:blipFill>
        <p:spPr bwMode="auto">
          <a:xfrm>
            <a:off x="5791200" y="1447800"/>
            <a:ext cx="2974203" cy="4876800"/>
          </a:xfrm>
          <a:prstGeom prst="rect">
            <a:avLst/>
          </a:prstGeom>
          <a:noFill/>
        </p:spPr>
      </p:pic>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Recent News</a:t>
            </a:r>
            <a:endParaRPr lang="en-US" dirty="0"/>
          </a:p>
        </p:txBody>
      </p:sp>
      <p:sp>
        <p:nvSpPr>
          <p:cNvPr id="3" name="Content Placeholder 2"/>
          <p:cNvSpPr>
            <a:spLocks noGrp="1"/>
          </p:cNvSpPr>
          <p:nvPr>
            <p:ph sz="half" idx="1"/>
          </p:nvPr>
        </p:nvSpPr>
        <p:spPr>
          <a:xfrm>
            <a:off x="381000" y="1066800"/>
            <a:ext cx="8382000" cy="6170920"/>
          </a:xfrm>
        </p:spPr>
        <p:txBody>
          <a:bodyPr/>
          <a:lstStyle/>
          <a:p>
            <a:r>
              <a:rPr lang="en-US" sz="3200" dirty="0" smtClean="0"/>
              <a:t>Nov. 17, 2016</a:t>
            </a:r>
          </a:p>
          <a:p>
            <a:pPr lvl="1"/>
            <a:r>
              <a:rPr lang="en-US" sz="2800" dirty="0" smtClean="0"/>
              <a:t>EPA adopted the federal “MS4 General Permit Remand Rule” for Phase II </a:t>
            </a:r>
            <a:r>
              <a:rPr lang="en-US" sz="2800" dirty="0" smtClean="0"/>
              <a:t>only</a:t>
            </a:r>
          </a:p>
          <a:p>
            <a:pPr lvl="1"/>
            <a:r>
              <a:rPr lang="en-US" sz="2800" dirty="0" smtClean="0"/>
              <a:t>The old way did not allow a public notice</a:t>
            </a:r>
          </a:p>
          <a:p>
            <a:pPr lvl="1"/>
            <a:r>
              <a:rPr lang="en-US" sz="2800" dirty="0" smtClean="0"/>
              <a:t>The NOI was the functional equivalent of an individual permit</a:t>
            </a:r>
            <a:endParaRPr lang="en-US" sz="2800" dirty="0" smtClean="0"/>
          </a:p>
          <a:p>
            <a:pPr lvl="2"/>
            <a:r>
              <a:rPr lang="en-US" sz="2600" dirty="0" smtClean="0"/>
              <a:t>Establishes two alternative approaches to issue MS4 phase II permits</a:t>
            </a:r>
          </a:p>
          <a:p>
            <a:pPr lvl="3"/>
            <a:r>
              <a:rPr lang="en-US" sz="2400" dirty="0" smtClean="0"/>
              <a:t>Comprehensive General Permit</a:t>
            </a:r>
          </a:p>
          <a:p>
            <a:pPr lvl="3"/>
            <a:r>
              <a:rPr lang="en-US" sz="2400" dirty="0" smtClean="0"/>
              <a:t>Two-Step General Permit</a:t>
            </a:r>
          </a:p>
          <a:p>
            <a:pPr lvl="2"/>
            <a:r>
              <a:rPr lang="en-US" sz="2600" dirty="0"/>
              <a:t>Will promote greater public participation</a:t>
            </a:r>
          </a:p>
          <a:p>
            <a:pPr lvl="2"/>
            <a:r>
              <a:rPr lang="en-US" sz="2600" dirty="0" smtClean="0"/>
              <a:t>Clarifies what is necessary to “reduce the discharge of pollutants to the maximum extent possible”</a:t>
            </a:r>
          </a:p>
          <a:p>
            <a:pPr lvl="2"/>
            <a:endParaRPr lang="en-US" dirty="0" smtClean="0"/>
          </a:p>
          <a:p>
            <a:pPr marL="679952" lvl="2" indent="0">
              <a:buNone/>
            </a:pPr>
            <a:r>
              <a:rPr lang="en-US" dirty="0"/>
              <a:t>	</a:t>
            </a:r>
          </a:p>
        </p:txBody>
      </p:sp>
    </p:spTree>
    <p:extLst>
      <p:ext uri="{BB962C8B-B14F-4D97-AF65-F5344CB8AC3E}">
        <p14:creationId xmlns:p14="http://schemas.microsoft.com/office/powerpoint/2010/main" val="332372152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Phase I MS4’s </a:t>
            </a:r>
            <a:endParaRPr lang="en-US" dirty="0"/>
          </a:p>
        </p:txBody>
      </p:sp>
      <p:sp>
        <p:nvSpPr>
          <p:cNvPr id="3" name="Content Placeholder 2"/>
          <p:cNvSpPr>
            <a:spLocks noGrp="1"/>
          </p:cNvSpPr>
          <p:nvPr>
            <p:ph sz="half" idx="1"/>
          </p:nvPr>
        </p:nvSpPr>
        <p:spPr>
          <a:xfrm>
            <a:off x="381000" y="990600"/>
            <a:ext cx="7543800" cy="5816977"/>
          </a:xfrm>
        </p:spPr>
        <p:txBody>
          <a:bodyPr/>
          <a:lstStyle/>
          <a:p>
            <a:r>
              <a:rPr lang="en-US" dirty="0" smtClean="0"/>
              <a:t>Began  in 1990</a:t>
            </a:r>
          </a:p>
          <a:p>
            <a:r>
              <a:rPr lang="en-US" dirty="0" smtClean="0"/>
              <a:t>Permit needed if:</a:t>
            </a:r>
          </a:p>
          <a:p>
            <a:pPr lvl="1"/>
            <a:r>
              <a:rPr lang="en-US" sz="2800" dirty="0" smtClean="0"/>
              <a:t> Medium to Large Communities serving a population of &gt;100,000</a:t>
            </a:r>
          </a:p>
          <a:p>
            <a:pPr lvl="1"/>
            <a:r>
              <a:rPr lang="en-US" sz="2800" dirty="0" smtClean="0"/>
              <a:t>Industry falls within one of 10 categories</a:t>
            </a:r>
          </a:p>
          <a:p>
            <a:pPr lvl="1"/>
            <a:r>
              <a:rPr lang="en-US" sz="2800" dirty="0" smtClean="0"/>
              <a:t>Construction Sites disturbing more than 5 acres of land</a:t>
            </a:r>
          </a:p>
          <a:p>
            <a:r>
              <a:rPr lang="en-US" dirty="0" smtClean="0"/>
              <a:t> Must have an approved Storm Water   Management Plan with 6 minimum controls</a:t>
            </a:r>
          </a:p>
          <a:p>
            <a:r>
              <a:rPr lang="en-US" dirty="0" smtClean="0"/>
              <a:t>Must Conduct analytical Monitoring</a:t>
            </a:r>
          </a:p>
          <a:p>
            <a:r>
              <a:rPr lang="en-US" dirty="0" smtClean="0"/>
              <a:t>Louisville is only Phase I MS4 along Ohio River</a:t>
            </a:r>
          </a:p>
          <a:p>
            <a:endParaRPr lang="en-US" dirty="0" smtClean="0"/>
          </a:p>
          <a:p>
            <a:endParaRPr lang="en-US"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Phase II MS4’s</a:t>
            </a:r>
            <a:endParaRPr lang="en-US" dirty="0"/>
          </a:p>
        </p:txBody>
      </p:sp>
      <p:sp>
        <p:nvSpPr>
          <p:cNvPr id="3" name="Content Placeholder 2"/>
          <p:cNvSpPr>
            <a:spLocks noGrp="1"/>
          </p:cNvSpPr>
          <p:nvPr>
            <p:ph sz="half" idx="1"/>
          </p:nvPr>
        </p:nvSpPr>
        <p:spPr>
          <a:xfrm>
            <a:off x="381000" y="1143000"/>
            <a:ext cx="7391400" cy="5946243"/>
          </a:xfrm>
        </p:spPr>
        <p:txBody>
          <a:bodyPr/>
          <a:lstStyle/>
          <a:p>
            <a:r>
              <a:rPr lang="en-US" dirty="0" smtClean="0"/>
              <a:t>Began in 1999</a:t>
            </a:r>
          </a:p>
          <a:p>
            <a:r>
              <a:rPr lang="en-US" dirty="0" smtClean="0"/>
              <a:t>Permit needed if:</a:t>
            </a:r>
          </a:p>
          <a:p>
            <a:pPr lvl="1"/>
            <a:r>
              <a:rPr lang="en-US" dirty="0" smtClean="0"/>
              <a:t>Designated a small MS4 in urbanized areas defined by the US Census </a:t>
            </a:r>
            <a:r>
              <a:rPr lang="en-US" sz="2000" dirty="0" smtClean="0"/>
              <a:t>(&gt;50,000 &amp; Density of 1000 people/sq-mile)</a:t>
            </a:r>
          </a:p>
          <a:p>
            <a:pPr lvl="1"/>
            <a:r>
              <a:rPr lang="en-US" dirty="0" smtClean="0"/>
              <a:t>Construction sites disturbing 1-5 acres of land</a:t>
            </a:r>
          </a:p>
          <a:p>
            <a:r>
              <a:rPr lang="en-US" dirty="0" smtClean="0"/>
              <a:t>Usually a general Permit that can cover multiple nearby MS4 communities (co-</a:t>
            </a:r>
            <a:r>
              <a:rPr lang="en-US" dirty="0" err="1" smtClean="0"/>
              <a:t>permittees</a:t>
            </a:r>
            <a:r>
              <a:rPr lang="en-US" dirty="0" smtClean="0"/>
              <a:t>)</a:t>
            </a:r>
          </a:p>
          <a:p>
            <a:r>
              <a:rPr lang="en-US" dirty="0" smtClean="0"/>
              <a:t>Have an approved Storm Water Management Plan with 6 minimum controls</a:t>
            </a:r>
          </a:p>
          <a:p>
            <a:r>
              <a:rPr lang="en-US" dirty="0" smtClean="0"/>
              <a:t>Usually does not require monitoring but reduce pollutants to the “Maximum Extent Possible”</a:t>
            </a:r>
          </a:p>
          <a:p>
            <a:endParaRPr lang="en-US" dirty="0" smtClean="0"/>
          </a:p>
          <a:p>
            <a:pPr lvl="1"/>
            <a:endParaRPr lang="en-US" dirty="0" smtClean="0"/>
          </a:p>
          <a:p>
            <a:endParaRPr lang="en-US" dirty="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7481"/>
            <a:ext cx="8382000" cy="664797"/>
          </a:xfrm>
        </p:spPr>
        <p:txBody>
          <a:bodyPr/>
          <a:lstStyle/>
          <a:p>
            <a:pPr algn="ctr"/>
            <a:r>
              <a:rPr lang="en-US" dirty="0" smtClean="0"/>
              <a:t>MS4’s along the Ohio River</a:t>
            </a:r>
            <a:endParaRPr lang="en-US" dirty="0"/>
          </a:p>
        </p:txBody>
      </p:sp>
      <p:sp>
        <p:nvSpPr>
          <p:cNvPr id="3" name="Content Placeholder 2"/>
          <p:cNvSpPr>
            <a:spLocks noGrp="1"/>
          </p:cNvSpPr>
          <p:nvPr>
            <p:ph sz="half" idx="1"/>
          </p:nvPr>
        </p:nvSpPr>
        <p:spPr>
          <a:xfrm>
            <a:off x="422564" y="1332571"/>
            <a:ext cx="3048000" cy="5181600"/>
          </a:xfrm>
        </p:spPr>
        <p:txBody>
          <a:bodyPr/>
          <a:lstStyle/>
          <a:p>
            <a:r>
              <a:rPr lang="en-US" dirty="0" smtClean="0"/>
              <a:t>73 (was 69) Permitted MS4 Communities/Counties – could grow as population grows</a:t>
            </a:r>
          </a:p>
          <a:p>
            <a:r>
              <a:rPr lang="en-US" dirty="0" smtClean="0"/>
              <a:t>Only one Phase I community (Louisville)</a:t>
            </a:r>
          </a:p>
          <a:p>
            <a:endParaRPr lang="en-US" dirty="0"/>
          </a:p>
        </p:txBody>
      </p:sp>
      <p:pic>
        <p:nvPicPr>
          <p:cNvPr id="4" name="Picture 3"/>
          <p:cNvPicPr>
            <a:picLocks noChangeAspect="1"/>
          </p:cNvPicPr>
          <p:nvPr/>
        </p:nvPicPr>
        <p:blipFill>
          <a:blip r:embed="rId2"/>
          <a:stretch>
            <a:fillRect/>
          </a:stretch>
        </p:blipFill>
        <p:spPr>
          <a:xfrm>
            <a:off x="3593201" y="1332571"/>
            <a:ext cx="5523090" cy="4267497"/>
          </a:xfrm>
          <a:prstGeom prst="rect">
            <a:avLst/>
          </a:prstGeom>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MS4 State Details</a:t>
            </a:r>
            <a:endParaRPr lang="en-US" dirty="0"/>
          </a:p>
        </p:txBody>
      </p:sp>
      <p:sp>
        <p:nvSpPr>
          <p:cNvPr id="3" name="Content Placeholder 2"/>
          <p:cNvSpPr>
            <a:spLocks noGrp="1"/>
          </p:cNvSpPr>
          <p:nvPr>
            <p:ph sz="half" idx="1"/>
          </p:nvPr>
        </p:nvSpPr>
        <p:spPr>
          <a:xfrm>
            <a:off x="381000" y="620289"/>
            <a:ext cx="4572000" cy="4038029"/>
          </a:xfrm>
        </p:spPr>
        <p:txBody>
          <a:bodyPr/>
          <a:lstStyle/>
          <a:p>
            <a:r>
              <a:rPr lang="en-US" dirty="0" smtClean="0"/>
              <a:t>Indiana</a:t>
            </a:r>
          </a:p>
          <a:p>
            <a:pPr lvl="1"/>
            <a:r>
              <a:rPr lang="en-US" dirty="0" smtClean="0"/>
              <a:t>16 Permittees</a:t>
            </a:r>
          </a:p>
          <a:p>
            <a:pPr lvl="1"/>
            <a:r>
              <a:rPr lang="en-US" dirty="0" smtClean="0"/>
              <a:t>All in compliance</a:t>
            </a:r>
          </a:p>
          <a:p>
            <a:pPr lvl="1"/>
            <a:r>
              <a:rPr lang="en-US" dirty="0" smtClean="0"/>
              <a:t>No changes in 2015 or 2016</a:t>
            </a:r>
          </a:p>
          <a:p>
            <a:r>
              <a:rPr lang="en-US" dirty="0" smtClean="0"/>
              <a:t>Illinois</a:t>
            </a:r>
          </a:p>
          <a:p>
            <a:pPr lvl="1"/>
            <a:r>
              <a:rPr lang="en-US" dirty="0" smtClean="0"/>
              <a:t>No MS4 Communities</a:t>
            </a:r>
          </a:p>
          <a:p>
            <a:pPr lvl="1"/>
            <a:r>
              <a:rPr lang="en-US" dirty="0" smtClean="0"/>
              <a:t>No changes in 2015 or 2016</a:t>
            </a:r>
          </a:p>
          <a:p>
            <a:pPr lvl="1">
              <a:buNone/>
            </a:pPr>
            <a:r>
              <a:rPr lang="en-US" dirty="0" smtClean="0"/>
              <a:t/>
            </a:r>
            <a:br>
              <a:rPr lang="en-US" dirty="0" smtClean="0"/>
            </a:br>
            <a:r>
              <a:rPr lang="en-US" dirty="0" smtClean="0"/>
              <a:t>	</a:t>
            </a:r>
          </a:p>
          <a:p>
            <a:pPr lvl="1"/>
            <a:endParaRPr lang="en-US" dirty="0"/>
          </a:p>
        </p:txBody>
      </p:sp>
      <p:pic>
        <p:nvPicPr>
          <p:cNvPr id="25602" name="Picture 2" descr="Image Detail"/>
          <p:cNvPicPr>
            <a:picLocks noChangeAspect="1" noChangeArrowheads="1"/>
          </p:cNvPicPr>
          <p:nvPr/>
        </p:nvPicPr>
        <p:blipFill>
          <a:blip r:embed="rId2" cstate="print"/>
          <a:srcRect/>
          <a:stretch>
            <a:fillRect/>
          </a:stretch>
        </p:blipFill>
        <p:spPr bwMode="auto">
          <a:xfrm>
            <a:off x="5181600" y="990600"/>
            <a:ext cx="3810000" cy="2676525"/>
          </a:xfrm>
          <a:prstGeom prst="rect">
            <a:avLst/>
          </a:prstGeom>
          <a:noFill/>
        </p:spPr>
      </p:pic>
      <p:sp>
        <p:nvSpPr>
          <p:cNvPr id="5" name="Content Placeholder 2"/>
          <p:cNvSpPr>
            <a:spLocks noGrp="1"/>
          </p:cNvSpPr>
          <p:nvPr>
            <p:ph sz="half" idx="1"/>
          </p:nvPr>
        </p:nvSpPr>
        <p:spPr>
          <a:xfrm>
            <a:off x="381000" y="3505200"/>
            <a:ext cx="8153400" cy="2345257"/>
          </a:xfrm>
        </p:spPr>
        <p:txBody>
          <a:bodyPr/>
          <a:lstStyle/>
          <a:p>
            <a:r>
              <a:rPr lang="en-US" dirty="0" smtClean="0"/>
              <a:t>Kentucky</a:t>
            </a:r>
          </a:p>
          <a:p>
            <a:pPr lvl="1"/>
            <a:r>
              <a:rPr lang="en-US" dirty="0" smtClean="0"/>
              <a:t>11 permittees, some are co-permittees</a:t>
            </a:r>
          </a:p>
          <a:p>
            <a:pPr lvl="1"/>
            <a:r>
              <a:rPr lang="en-US" dirty="0"/>
              <a:t>6</a:t>
            </a:r>
            <a:r>
              <a:rPr lang="en-US" dirty="0" smtClean="0"/>
              <a:t> Cities are in full compliance</a:t>
            </a:r>
          </a:p>
          <a:p>
            <a:pPr lvl="1"/>
            <a:r>
              <a:rPr lang="en-US" dirty="0" smtClean="0"/>
              <a:t>No Changes in 2016</a:t>
            </a:r>
            <a:br>
              <a:rPr lang="en-US" dirty="0" smtClean="0"/>
            </a:br>
            <a:r>
              <a:rPr lang="en-US" dirty="0" smtClean="0"/>
              <a:t>	</a:t>
            </a:r>
          </a:p>
          <a:p>
            <a:pPr lvl="1"/>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MS4 State Details cont.</a:t>
            </a:r>
            <a:endParaRPr lang="en-US" dirty="0"/>
          </a:p>
        </p:txBody>
      </p:sp>
      <p:sp>
        <p:nvSpPr>
          <p:cNvPr id="3" name="Content Placeholder 2"/>
          <p:cNvSpPr>
            <a:spLocks noGrp="1"/>
          </p:cNvSpPr>
          <p:nvPr>
            <p:ph sz="half" idx="1"/>
          </p:nvPr>
        </p:nvSpPr>
        <p:spPr>
          <a:xfrm>
            <a:off x="374573" y="901412"/>
            <a:ext cx="8534400" cy="4739759"/>
          </a:xfrm>
        </p:spPr>
        <p:txBody>
          <a:bodyPr/>
          <a:lstStyle/>
          <a:p>
            <a:r>
              <a:rPr lang="en-US" sz="2400" dirty="0" smtClean="0"/>
              <a:t>Ohio</a:t>
            </a:r>
          </a:p>
          <a:p>
            <a:pPr lvl="1"/>
            <a:r>
              <a:rPr lang="en-US" dirty="0" smtClean="0"/>
              <a:t>2 notable changes</a:t>
            </a:r>
          </a:p>
          <a:p>
            <a:pPr lvl="1"/>
            <a:r>
              <a:rPr lang="en-US" dirty="0" smtClean="0"/>
              <a:t>15 Permittees</a:t>
            </a:r>
          </a:p>
          <a:p>
            <a:pPr lvl="2"/>
            <a:r>
              <a:rPr lang="en-US" dirty="0" smtClean="0"/>
              <a:t>14 permittees are in full compliance</a:t>
            </a:r>
          </a:p>
          <a:p>
            <a:pPr lvl="2"/>
            <a:r>
              <a:rPr lang="en-US" dirty="0" smtClean="0"/>
              <a:t>Belmont Co. dissolved into 4 different permits</a:t>
            </a:r>
          </a:p>
          <a:p>
            <a:pPr lvl="2"/>
            <a:r>
              <a:rPr lang="en-US" dirty="0" smtClean="0"/>
              <a:t>Likewise, City of Cincinnati separated from Hamilton Co. and received their own permit</a:t>
            </a:r>
          </a:p>
          <a:p>
            <a:r>
              <a:rPr lang="en-US" sz="2400" dirty="0" smtClean="0"/>
              <a:t>PA</a:t>
            </a:r>
          </a:p>
          <a:p>
            <a:pPr lvl="1"/>
            <a:r>
              <a:rPr lang="en-US" dirty="0" smtClean="0"/>
              <a:t>20 Permittees</a:t>
            </a:r>
          </a:p>
          <a:p>
            <a:pPr lvl="1"/>
            <a:r>
              <a:rPr lang="en-US" dirty="0" smtClean="0"/>
              <a:t>All in Compliance</a:t>
            </a:r>
          </a:p>
          <a:p>
            <a:pPr lvl="1"/>
            <a:r>
              <a:rPr lang="en-US" dirty="0" smtClean="0"/>
              <a:t>No changes from previous year</a:t>
            </a:r>
          </a:p>
          <a:p>
            <a:pPr lvl="1">
              <a:buNone/>
            </a:pPr>
            <a:endParaRPr lang="en-US" sz="2000" dirty="0" smtClean="0"/>
          </a:p>
          <a:p>
            <a:pPr lvl="1"/>
            <a:endParaRPr lang="en-US" sz="2000"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1_Bright Blue Underwater Segoe Template">
  <a:themeElements>
    <a:clrScheme name="Blue Template-Template">
      <a:dk1>
        <a:srgbClr val="000000"/>
      </a:dk1>
      <a:lt1>
        <a:srgbClr val="FFFFFF"/>
      </a:lt1>
      <a:dk2>
        <a:srgbClr val="050595"/>
      </a:dk2>
      <a:lt2>
        <a:srgbClr val="FFFF99"/>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E7674CFD-E741-4A15-9EFD-C25B47BCA66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1_Bright Blue Underwater Segoe Template</Template>
  <TotalTime>1680</TotalTime>
  <Words>688</Words>
  <Application>Microsoft Office PowerPoint</Application>
  <PresentationFormat>On-screen Show (4:3)</PresentationFormat>
  <Paragraphs>98</Paragraphs>
  <Slides>11</Slides>
  <Notes>2</Notes>
  <HiddenSlides>2</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11</vt:i4>
      </vt:variant>
    </vt:vector>
  </HeadingPairs>
  <TitlesOfParts>
    <vt:vector size="17" baseType="lpstr">
      <vt:lpstr>Arial</vt:lpstr>
      <vt:lpstr>Calibri</vt:lpstr>
      <vt:lpstr>Courier New</vt:lpstr>
      <vt:lpstr>Wingdings</vt:lpstr>
      <vt:lpstr>1_Bright Blue Underwater Segoe Template</vt:lpstr>
      <vt:lpstr>White with Courier font for code slides</vt:lpstr>
      <vt:lpstr>213th Technical Committee Meeting  Agenda Item 8: Storm Water Abatement Report  (informational item)   </vt:lpstr>
      <vt:lpstr>Status of MS4</vt:lpstr>
      <vt:lpstr>6 Minimum Controls</vt:lpstr>
      <vt:lpstr>Recent News</vt:lpstr>
      <vt:lpstr>Phase I MS4’s </vt:lpstr>
      <vt:lpstr>Phase II MS4’s</vt:lpstr>
      <vt:lpstr>MS4’s along the Ohio River</vt:lpstr>
      <vt:lpstr>MS4 State Details</vt:lpstr>
      <vt:lpstr>MS4 State Details cont.</vt:lpstr>
      <vt:lpstr>MS4 State Details cont.</vt:lpstr>
      <vt:lpstr>Questions?   *informational item</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198th Technical Committee Meeting  Agenda Item 5: Abatement of Wet Weather Sources  b. Status of MS4</dc:title>
  <dc:creator>sbraun</dc:creator>
  <cp:lastModifiedBy>Steve Braun</cp:lastModifiedBy>
  <cp:revision>80</cp:revision>
  <cp:lastPrinted>2017-02-02T14:29:52Z</cp:lastPrinted>
  <dcterms:created xsi:type="dcterms:W3CDTF">2012-01-26T16:18:57Z</dcterms:created>
  <dcterms:modified xsi:type="dcterms:W3CDTF">2017-02-07T16:09:47Z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TC102867209990</vt:lpwstr>
  </property>
</Properties>
</file>