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sldIdLst>
    <p:sldId id="256" r:id="rId2"/>
    <p:sldId id="257" r:id="rId3"/>
    <p:sldId id="267" r:id="rId4"/>
    <p:sldId id="270" r:id="rId5"/>
    <p:sldId id="268" r:id="rId6"/>
    <p:sldId id="269" r:id="rId7"/>
    <p:sldId id="272" r:id="rId8"/>
    <p:sldId id="271" r:id="rId9"/>
    <p:sldId id="258" r:id="rId10"/>
    <p:sldId id="260" r:id="rId11"/>
    <p:sldId id="261" r:id="rId12"/>
    <p:sldId id="262" r:id="rId13"/>
    <p:sldId id="263" r:id="rId14"/>
    <p:sldId id="264" r:id="rId1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8" d="100"/>
          <a:sy n="68" d="100"/>
        </p:scale>
        <p:origin x="-576"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8" name="Title 7"/>
          <p:cNvSpPr>
            <a:spLocks noGrp="1"/>
          </p:cNvSpPr>
          <p:nvPr>
            <p:ph type="ctrTitle"/>
          </p:nvPr>
        </p:nvSpPr>
        <p:spPr>
          <a:xfrm>
            <a:off x="1219200" y="3886200"/>
            <a:ext cx="6858000" cy="990600"/>
          </a:xfrm>
        </p:spPr>
        <p:txBody>
          <a:bodyPr anchor="t" anchorCtr="0"/>
          <a:lstStyle>
            <a:lvl1pPr algn="r">
              <a:defRPr sz="3200">
                <a:solidFill>
                  <a:schemeClr val="tx1"/>
                </a:solidFill>
              </a:defRPr>
            </a:lvl1pPr>
          </a:lstStyle>
          <a:p>
            <a:r>
              <a:rPr kumimoji="0" lang="en-US" smtClean="0"/>
              <a:t>Click to edit Master title style</a:t>
            </a:r>
            <a:endParaRPr kumimoji="0" lang="en-US"/>
          </a:p>
        </p:txBody>
      </p:sp>
      <p:sp>
        <p:nvSpPr>
          <p:cNvPr id="9" name="Subtitle 8"/>
          <p:cNvSpPr>
            <a:spLocks noGrp="1"/>
          </p:cNvSpPr>
          <p:nvPr>
            <p:ph type="subTitle" idx="1"/>
          </p:nvPr>
        </p:nvSpPr>
        <p:spPr>
          <a:xfrm>
            <a:off x="1219200" y="5124450"/>
            <a:ext cx="6858000" cy="533400"/>
          </a:xfrm>
        </p:spPr>
        <p:txBody>
          <a:bodyPr/>
          <a:lstStyle>
            <a:lvl1pPr marL="0" indent="0" algn="r">
              <a:buNone/>
              <a:defRPr sz="2000">
                <a:solidFill>
                  <a:schemeClr val="tx2"/>
                </a:solidFill>
                <a:latin typeface="+mj-lt"/>
                <a:ea typeface="+mj-ea"/>
                <a:cs typeface="+mj-cs"/>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6400800" y="6355080"/>
            <a:ext cx="2286000" cy="365760"/>
          </a:xfrm>
        </p:spPr>
        <p:txBody>
          <a:bodyPr/>
          <a:lstStyle>
            <a:lvl1pPr>
              <a:defRPr sz="1400"/>
            </a:lvl1pPr>
          </a:lstStyle>
          <a:p>
            <a:fld id="{1871DE65-AAD3-4338-95AC-19B757D06519}" type="datetimeFigureOut">
              <a:rPr lang="en-US" smtClean="0"/>
              <a:pPr/>
              <a:t>2/6/2017</a:t>
            </a:fld>
            <a:endParaRPr lang="en-US"/>
          </a:p>
        </p:txBody>
      </p:sp>
      <p:sp>
        <p:nvSpPr>
          <p:cNvPr id="17" name="Footer Placeholder 16"/>
          <p:cNvSpPr>
            <a:spLocks noGrp="1"/>
          </p:cNvSpPr>
          <p:nvPr>
            <p:ph type="ftr" sz="quarter" idx="11"/>
          </p:nvPr>
        </p:nvSpPr>
        <p:spPr>
          <a:xfrm>
            <a:off x="2898648" y="6355080"/>
            <a:ext cx="3474720" cy="365760"/>
          </a:xfrm>
        </p:spPr>
        <p:txBody>
          <a:bodyPr/>
          <a:lstStyle/>
          <a:p>
            <a:endParaRPr lang="en-US"/>
          </a:p>
        </p:txBody>
      </p:sp>
      <p:sp>
        <p:nvSpPr>
          <p:cNvPr id="29" name="Slide Number Placeholder 28"/>
          <p:cNvSpPr>
            <a:spLocks noGrp="1"/>
          </p:cNvSpPr>
          <p:nvPr>
            <p:ph type="sldNum" sz="quarter" idx="12"/>
          </p:nvPr>
        </p:nvSpPr>
        <p:spPr>
          <a:xfrm>
            <a:off x="1216152" y="6355080"/>
            <a:ext cx="1219200" cy="365760"/>
          </a:xfrm>
        </p:spPr>
        <p:txBody>
          <a:bodyPr/>
          <a:lstStyle/>
          <a:p>
            <a:fld id="{8362325C-4310-4806-8B15-D7EEA0F6CA79}" type="slidenum">
              <a:rPr lang="en-US" smtClean="0"/>
              <a:pPr/>
              <a:t>‹#›</a:t>
            </a:fld>
            <a:endParaRPr lang="en-US"/>
          </a:p>
        </p:txBody>
      </p:sp>
      <p:sp>
        <p:nvSpPr>
          <p:cNvPr id="21" name="Rectangle 20"/>
          <p:cNvSpPr/>
          <p:nvPr/>
        </p:nvSpPr>
        <p:spPr>
          <a:xfrm>
            <a:off x="904875" y="3648075"/>
            <a:ext cx="7315200" cy="1280160"/>
          </a:xfrm>
          <a:prstGeom prst="rect">
            <a:avLst/>
          </a:prstGeom>
          <a:noFill/>
          <a:ln w="6350" cap="rnd" cmpd="sng" algn="ctr">
            <a:solidFill>
              <a:schemeClr val="accent1"/>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3" name="Rectangle 32"/>
          <p:cNvSpPr/>
          <p:nvPr/>
        </p:nvSpPr>
        <p:spPr>
          <a:xfrm>
            <a:off x="914400" y="5048250"/>
            <a:ext cx="7315200" cy="685800"/>
          </a:xfrm>
          <a:prstGeom prst="rect">
            <a:avLst/>
          </a:prstGeom>
          <a:noFill/>
          <a:ln w="6350" cap="rnd" cmpd="sng" algn="ctr">
            <a:solidFill>
              <a:schemeClr val="accent2"/>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2" name="Rectangle 21"/>
          <p:cNvSpPr/>
          <p:nvPr/>
        </p:nvSpPr>
        <p:spPr>
          <a:xfrm>
            <a:off x="904875" y="3648075"/>
            <a:ext cx="228600" cy="128016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2" name="Rectangle 31"/>
          <p:cNvSpPr/>
          <p:nvPr/>
        </p:nvSpPr>
        <p:spPr>
          <a:xfrm>
            <a:off x="914400" y="5048250"/>
            <a:ext cx="228600" cy="685800"/>
          </a:xfrm>
          <a:prstGeom prst="rect">
            <a:avLst/>
          </a:prstGeom>
          <a:solidFill>
            <a:schemeClr val="accent2"/>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871DE65-AAD3-4338-95AC-19B757D06519}" type="datetimeFigureOut">
              <a:rPr lang="en-US" smtClean="0"/>
              <a:pPr/>
              <a:t>2/6/2017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362325C-4310-4806-8B15-D7EEA0F6CA79}"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871DE65-AAD3-4338-95AC-19B757D06519}" type="datetimeFigureOut">
              <a:rPr lang="en-US" smtClean="0"/>
              <a:pPr/>
              <a:t>2/6/2017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362325C-4310-4806-8B15-D7EEA0F6CA79}" type="slidenum">
              <a:rPr lang="en-US" smtClean="0"/>
              <a:pPr/>
              <a:t>‹#›</a:t>
            </a:fld>
            <a:endParaRPr lang="en-US"/>
          </a:p>
        </p:txBody>
      </p:sp>
      <p:sp>
        <p:nvSpPr>
          <p:cNvPr id="7" name="Straight Connector 6"/>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8" name="Isosceles Triangle 7"/>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Straight Connector 8"/>
          <p:cNvSpPr>
            <a:spLocks noChangeShapeType="1"/>
          </p:cNvSpPr>
          <p:nvPr/>
        </p:nvSpPr>
        <p:spPr bwMode="auto">
          <a:xfrm rot="5400000">
            <a:off x="3629607" y="3201952"/>
            <a:ext cx="585216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1871DE65-AAD3-4338-95AC-19B757D06519}" type="datetimeFigureOut">
              <a:rPr lang="en-US" smtClean="0"/>
              <a:pPr/>
              <a:t>2/6/2017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362325C-4310-4806-8B15-D7EEA0F6CA79}" type="slidenum">
              <a:rPr lang="en-US" smtClean="0"/>
              <a:pPr/>
              <a:t>‹#›</a:t>
            </a:fld>
            <a:endParaRPr lang="en-US"/>
          </a:p>
        </p:txBody>
      </p:sp>
      <p:sp>
        <p:nvSpPr>
          <p:cNvPr id="8" name="Content Placeholder 7"/>
          <p:cNvSpPr>
            <a:spLocks noGrp="1"/>
          </p:cNvSpPr>
          <p:nvPr>
            <p:ph sz="quarter" idx="1"/>
          </p:nvPr>
        </p:nvSpPr>
        <p:spPr>
          <a:xfrm>
            <a:off x="457200" y="1219200"/>
            <a:ext cx="8229600" cy="493776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219200" y="2971800"/>
            <a:ext cx="6858000" cy="1066800"/>
          </a:xfrm>
        </p:spPr>
        <p:txBody>
          <a:bodyPr anchor="t" anchorCtr="0"/>
          <a:lstStyle>
            <a:lvl1pPr algn="r">
              <a:buNone/>
              <a:defRPr sz="3200" b="0" cap="none"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295400" y="4267200"/>
            <a:ext cx="6781800" cy="1143000"/>
          </a:xfrm>
        </p:spPr>
        <p:txBody>
          <a:bodyPr anchor="t" anchorCtr="0"/>
          <a:lstStyle>
            <a:lvl1pPr marL="0" indent="0" algn="r">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a:xfrm>
            <a:off x="6400800" y="6355080"/>
            <a:ext cx="2286000" cy="365760"/>
          </a:xfrm>
        </p:spPr>
        <p:txBody>
          <a:bodyPr/>
          <a:lstStyle/>
          <a:p>
            <a:fld id="{1871DE65-AAD3-4338-95AC-19B757D06519}" type="datetimeFigureOut">
              <a:rPr lang="en-US" smtClean="0"/>
              <a:pPr/>
              <a:t>2/6/2017</a:t>
            </a:fld>
            <a:endParaRPr lang="en-US"/>
          </a:p>
        </p:txBody>
      </p:sp>
      <p:sp>
        <p:nvSpPr>
          <p:cNvPr id="5" name="Footer Placeholder 4"/>
          <p:cNvSpPr>
            <a:spLocks noGrp="1"/>
          </p:cNvSpPr>
          <p:nvPr>
            <p:ph type="ftr" sz="quarter" idx="11"/>
          </p:nvPr>
        </p:nvSpPr>
        <p:spPr>
          <a:xfrm>
            <a:off x="2898648" y="6355080"/>
            <a:ext cx="3474720" cy="365760"/>
          </a:xfrm>
        </p:spPr>
        <p:txBody>
          <a:bodyPr/>
          <a:lstStyle/>
          <a:p>
            <a:endParaRPr lang="en-US"/>
          </a:p>
        </p:txBody>
      </p:sp>
      <p:sp>
        <p:nvSpPr>
          <p:cNvPr id="6" name="Slide Number Placeholder 5"/>
          <p:cNvSpPr>
            <a:spLocks noGrp="1"/>
          </p:cNvSpPr>
          <p:nvPr>
            <p:ph type="sldNum" sz="quarter" idx="12"/>
          </p:nvPr>
        </p:nvSpPr>
        <p:spPr>
          <a:xfrm>
            <a:off x="1069848" y="6355080"/>
            <a:ext cx="1520952" cy="365760"/>
          </a:xfrm>
        </p:spPr>
        <p:txBody>
          <a:bodyPr/>
          <a:lstStyle/>
          <a:p>
            <a:fld id="{8362325C-4310-4806-8B15-D7EEA0F6CA79}" type="slidenum">
              <a:rPr lang="en-US" smtClean="0"/>
              <a:pPr/>
              <a:t>‹#›</a:t>
            </a:fld>
            <a:endParaRPr lang="en-US"/>
          </a:p>
        </p:txBody>
      </p:sp>
      <p:sp>
        <p:nvSpPr>
          <p:cNvPr id="7" name="Rectangle 6"/>
          <p:cNvSpPr/>
          <p:nvPr/>
        </p:nvSpPr>
        <p:spPr>
          <a:xfrm>
            <a:off x="914400" y="2819400"/>
            <a:ext cx="7315200" cy="1280160"/>
          </a:xfrm>
          <a:prstGeom prst="rect">
            <a:avLst/>
          </a:prstGeom>
          <a:noFill/>
          <a:ln w="6350" cap="rnd" cmpd="sng" algn="ctr">
            <a:solidFill>
              <a:schemeClr val="accent1"/>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914400" y="2819400"/>
            <a:ext cx="228600" cy="128016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914400"/>
          </a:xfrm>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1871DE65-AAD3-4338-95AC-19B757D06519}" type="datetimeFigureOut">
              <a:rPr lang="en-US" smtClean="0"/>
              <a:pPr/>
              <a:t>2/6/2017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362325C-4310-4806-8B15-D7EEA0F6CA79}" type="slidenum">
              <a:rPr lang="en-US" smtClean="0"/>
              <a:pPr/>
              <a:t>‹#›</a:t>
            </a:fld>
            <a:endParaRPr lang="en-US"/>
          </a:p>
        </p:txBody>
      </p:sp>
      <p:sp>
        <p:nvSpPr>
          <p:cNvPr id="9" name="Content Placeholder 8"/>
          <p:cNvSpPr>
            <a:spLocks noGrp="1"/>
          </p:cNvSpPr>
          <p:nvPr>
            <p:ph sz="quarter" idx="1"/>
          </p:nvPr>
        </p:nvSpPr>
        <p:spPr>
          <a:xfrm>
            <a:off x="457200" y="1219200"/>
            <a:ext cx="4041648" cy="493776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632198" y="1216152"/>
            <a:ext cx="4041648" cy="493776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9144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285875"/>
            <a:ext cx="4040188" cy="685800"/>
          </a:xfrm>
          <a:noFill/>
          <a:ln>
            <a:noFill/>
          </a:ln>
        </p:spPr>
        <p:txBody>
          <a:bodyPr lIns="91440" anchor="b" anchorCtr="0">
            <a:noAutofit/>
          </a:bodyPr>
          <a:lstStyle>
            <a:lvl1pPr marL="0" indent="0">
              <a:buNone/>
              <a:defRPr sz="2400" b="1">
                <a:solidFill>
                  <a:schemeClr val="accent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8200" y="1295400"/>
            <a:ext cx="4041775" cy="685800"/>
          </a:xfrm>
          <a:noFill/>
          <a:ln>
            <a:noFill/>
          </a:ln>
        </p:spPr>
        <p:txBody>
          <a:bodyPr lIns="91440" anchor="b" anchorCtr="0"/>
          <a:lstStyle>
            <a:lvl1pPr marL="0" indent="0">
              <a:buNone/>
              <a:defRPr sz="2400" b="1">
                <a:solidFill>
                  <a:schemeClr val="accent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1871DE65-AAD3-4338-95AC-19B757D06519}" type="datetimeFigureOut">
              <a:rPr lang="en-US" smtClean="0"/>
              <a:pPr/>
              <a:t>2/6/2017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362325C-4310-4806-8B15-D7EEA0F6CA79}" type="slidenum">
              <a:rPr lang="en-US" smtClean="0"/>
              <a:pPr/>
              <a:t>‹#›</a:t>
            </a:fld>
            <a:endParaRPr lang="en-US"/>
          </a:p>
        </p:txBody>
      </p:sp>
      <p:sp>
        <p:nvSpPr>
          <p:cNvPr id="11" name="Content Placeholder 10"/>
          <p:cNvSpPr>
            <a:spLocks noGrp="1"/>
          </p:cNvSpPr>
          <p:nvPr>
            <p:ph sz="quarter" idx="2"/>
          </p:nvPr>
        </p:nvSpPr>
        <p:spPr>
          <a:xfrm>
            <a:off x="457200" y="2133600"/>
            <a:ext cx="4038600" cy="40386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648200" y="2133600"/>
            <a:ext cx="4038600" cy="40386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914400"/>
          </a:xfrm>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1871DE65-AAD3-4338-95AC-19B757D06519}" type="datetimeFigureOut">
              <a:rPr lang="en-US" smtClean="0"/>
              <a:pPr/>
              <a:t>2/6/2017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362325C-4310-4806-8B15-D7EEA0F6CA79}" type="slidenum">
              <a:rPr lang="en-US" smtClean="0"/>
              <a:pPr/>
              <a:t>‹#›</a:t>
            </a:fld>
            <a:endParaRPr lang="en-US"/>
          </a:p>
        </p:txBody>
      </p:sp>
      <p:sp>
        <p:nvSpPr>
          <p:cNvPr id="6" name="Isosceles Triangle 5"/>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871DE65-AAD3-4338-95AC-19B757D06519}" type="datetimeFigureOut">
              <a:rPr lang="en-US" smtClean="0"/>
              <a:pPr/>
              <a:t>2/6/2017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362325C-4310-4806-8B15-D7EEA0F6CA79}" type="slidenum">
              <a:rPr lang="en-US" smtClean="0"/>
              <a:pPr/>
              <a:t>‹#›</a:t>
            </a:fld>
            <a:endParaRPr lang="en-US"/>
          </a:p>
        </p:txBody>
      </p:sp>
      <p:sp>
        <p:nvSpPr>
          <p:cNvPr id="5" name="Straight Connector 4"/>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6" name="Isosceles Triangle 5"/>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24600" y="304800"/>
            <a:ext cx="2514600" cy="838200"/>
          </a:xfrm>
        </p:spPr>
        <p:txBody>
          <a:bodyPr anchor="b" anchorCtr="0">
            <a:noAutofit/>
          </a:bodyPr>
          <a:lstStyle>
            <a:lvl1pPr algn="l">
              <a:buNone/>
              <a:defRPr sz="2000" b="1">
                <a:solidFill>
                  <a:schemeClr val="tx2"/>
                </a:solidFill>
                <a:latin typeface="+mn-lt"/>
                <a:ea typeface="+mn-ea"/>
                <a:cs typeface="+mn-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324600" y="1219200"/>
            <a:ext cx="2514600" cy="4843463"/>
          </a:xfrm>
        </p:spPr>
        <p:txBody>
          <a:bodyPr/>
          <a:lstStyle>
            <a:lvl1pPr marL="0" indent="0">
              <a:lnSpc>
                <a:spcPts val="22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1871DE65-AAD3-4338-95AC-19B757D06519}" type="datetimeFigureOut">
              <a:rPr lang="en-US" smtClean="0"/>
              <a:pPr/>
              <a:t>2/6/2017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362325C-4310-4806-8B15-D7EEA0F6CA79}" type="slidenum">
              <a:rPr lang="en-US" smtClean="0"/>
              <a:pPr/>
              <a:t>‹#›</a:t>
            </a:fld>
            <a:endParaRPr lang="en-US"/>
          </a:p>
        </p:txBody>
      </p:sp>
      <p:sp>
        <p:nvSpPr>
          <p:cNvPr id="8" name="Straight Connector 7"/>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10" name="Straight Connector 9"/>
          <p:cNvSpPr>
            <a:spLocks noChangeShapeType="1"/>
          </p:cNvSpPr>
          <p:nvPr/>
        </p:nvSpPr>
        <p:spPr bwMode="auto">
          <a:xfrm rot="5400000">
            <a:off x="3160645" y="3324225"/>
            <a:ext cx="603504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dirty="0"/>
          </a:p>
        </p:txBody>
      </p:sp>
      <p:sp>
        <p:nvSpPr>
          <p:cNvPr id="9" name="Isosceles Triangle 8"/>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Content Placeholder 11"/>
          <p:cNvSpPr>
            <a:spLocks noGrp="1"/>
          </p:cNvSpPr>
          <p:nvPr>
            <p:ph sz="quarter" idx="1"/>
          </p:nvPr>
        </p:nvSpPr>
        <p:spPr>
          <a:xfrm>
            <a:off x="304800" y="304800"/>
            <a:ext cx="5715000" cy="5715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500856"/>
            <a:ext cx="8229600" cy="674688"/>
          </a:xfrm>
          <a:ln>
            <a:solidFill>
              <a:schemeClr val="accent1"/>
            </a:solidFill>
          </a:ln>
        </p:spPr>
        <p:txBody>
          <a:bodyPr lIns="274320" anchor="ctr"/>
          <a:lstStyle>
            <a:lvl1pPr algn="r">
              <a:buNone/>
              <a:defRPr sz="2000" b="0">
                <a:solidFill>
                  <a:schemeClr val="tx1"/>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457200" y="1905000"/>
            <a:ext cx="8229600" cy="4270248"/>
          </a:xfrm>
          <a:solidFill>
            <a:schemeClr val="tx1">
              <a:shade val="50000"/>
            </a:schemeClr>
          </a:solidFill>
          <a:ln>
            <a:noFill/>
          </a:ln>
          <a:effectLst/>
        </p:spPr>
        <p:txBody>
          <a:bodyPr/>
          <a:lstStyle>
            <a:lvl1pPr marL="0" indent="0">
              <a:spcBef>
                <a:spcPts val="600"/>
              </a:spcBef>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457200" y="1219200"/>
            <a:ext cx="8229600" cy="533400"/>
          </a:xfrm>
        </p:spPr>
        <p:txBody>
          <a:bodyPr anchor="ctr" anchorCtr="0"/>
          <a:lstStyle>
            <a:lvl1pPr marL="0" indent="0" algn="l">
              <a:buFontTx/>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1871DE65-AAD3-4338-95AC-19B757D06519}" type="datetimeFigureOut">
              <a:rPr lang="en-US" smtClean="0"/>
              <a:pPr/>
              <a:t>2/6/2017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362325C-4310-4806-8B15-D7EEA0F6CA79}" type="slidenum">
              <a:rPr lang="en-US" smtClean="0"/>
              <a:pPr/>
              <a:t>‹#›</a:t>
            </a:fld>
            <a:endParaRPr lang="en-US"/>
          </a:p>
        </p:txBody>
      </p:sp>
      <p:sp>
        <p:nvSpPr>
          <p:cNvPr id="8" name="Straight Connector 7"/>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9" name="Isosceles Triangle 8"/>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457200" y="500856"/>
            <a:ext cx="182880" cy="68580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457200" y="152400"/>
            <a:ext cx="8229600" cy="990600"/>
          </a:xfrm>
          <a:prstGeom prst="rect">
            <a:avLst/>
          </a:prstGeom>
        </p:spPr>
        <p:txBody>
          <a:bodyPr vert="horz" anchor="b" anchorCtr="0">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219200"/>
            <a:ext cx="8229600" cy="4910328"/>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400800" y="6356350"/>
            <a:ext cx="2289048" cy="365760"/>
          </a:xfrm>
          <a:prstGeom prst="rect">
            <a:avLst/>
          </a:prstGeom>
        </p:spPr>
        <p:txBody>
          <a:bodyPr vert="horz"/>
          <a:lstStyle>
            <a:lvl1pPr algn="l" eaLnBrk="1" latinLnBrk="0" hangingPunct="1">
              <a:defRPr kumimoji="0" sz="1400">
                <a:solidFill>
                  <a:schemeClr val="tx2"/>
                </a:solidFill>
              </a:defRPr>
            </a:lvl1pPr>
          </a:lstStyle>
          <a:p>
            <a:fld id="{1871DE65-AAD3-4338-95AC-19B757D06519}" type="datetimeFigureOut">
              <a:rPr lang="en-US" smtClean="0"/>
              <a:pPr/>
              <a:t>2/6/2017</a:t>
            </a:fld>
            <a:endParaRPr lang="en-US"/>
          </a:p>
        </p:txBody>
      </p:sp>
      <p:sp>
        <p:nvSpPr>
          <p:cNvPr id="3" name="Footer Placeholder 2"/>
          <p:cNvSpPr>
            <a:spLocks noGrp="1"/>
          </p:cNvSpPr>
          <p:nvPr>
            <p:ph type="ftr" sz="quarter" idx="3"/>
          </p:nvPr>
        </p:nvSpPr>
        <p:spPr>
          <a:xfrm>
            <a:off x="2898648" y="6356350"/>
            <a:ext cx="3505200" cy="365760"/>
          </a:xfrm>
          <a:prstGeom prst="rect">
            <a:avLst/>
          </a:prstGeom>
        </p:spPr>
        <p:txBody>
          <a:bodyPr vert="horz"/>
          <a:lstStyle>
            <a:lvl1pPr algn="r" eaLnBrk="1" latinLnBrk="0" hangingPunct="1">
              <a:defRPr kumimoji="0" sz="1400">
                <a:solidFill>
                  <a:schemeClr val="tx2"/>
                </a:solidFill>
              </a:defRPr>
            </a:lvl1pPr>
          </a:lstStyle>
          <a:p>
            <a:endParaRPr lang="en-US"/>
          </a:p>
        </p:txBody>
      </p:sp>
      <p:sp>
        <p:nvSpPr>
          <p:cNvPr id="23" name="Slide Number Placeholder 22"/>
          <p:cNvSpPr>
            <a:spLocks noGrp="1"/>
          </p:cNvSpPr>
          <p:nvPr>
            <p:ph type="sldNum" sz="quarter" idx="4"/>
          </p:nvPr>
        </p:nvSpPr>
        <p:spPr>
          <a:xfrm>
            <a:off x="612648" y="6356350"/>
            <a:ext cx="1981200" cy="365760"/>
          </a:xfrm>
          <a:prstGeom prst="rect">
            <a:avLst/>
          </a:prstGeom>
        </p:spPr>
        <p:txBody>
          <a:bodyPr vert="horz"/>
          <a:lstStyle>
            <a:lvl1pPr algn="l" eaLnBrk="1" latinLnBrk="0" hangingPunct="1">
              <a:defRPr kumimoji="0" sz="1400">
                <a:solidFill>
                  <a:schemeClr val="tx2"/>
                </a:solidFill>
              </a:defRPr>
            </a:lvl1pPr>
          </a:lstStyle>
          <a:p>
            <a:fld id="{8362325C-4310-4806-8B15-D7EEA0F6CA79}" type="slidenum">
              <a:rPr lang="en-US" smtClean="0"/>
              <a:pPr/>
              <a:t>‹#›</a:t>
            </a:fld>
            <a:endParaRPr lang="en-US"/>
          </a:p>
        </p:txBody>
      </p:sp>
      <p:sp>
        <p:nvSpPr>
          <p:cNvPr id="28" name="Straight Connector 27"/>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29" name="Straight Connector 28"/>
          <p:cNvSpPr>
            <a:spLocks noChangeShapeType="1"/>
          </p:cNvSpPr>
          <p:nvPr/>
        </p:nvSpPr>
        <p:spPr bwMode="auto">
          <a:xfrm>
            <a:off x="457200" y="1143000"/>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10" name="Isosceles Triangle 9"/>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rtl="0" eaLnBrk="1" latinLnBrk="0" hangingPunct="1">
        <a:spcBef>
          <a:spcPct val="0"/>
        </a:spcBef>
        <a:buNone/>
        <a:defRPr kumimoji="0" sz="3200" kern="120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6000"/>
        <a:buFont typeface="Wingdings 3"/>
        <a:buChar char=""/>
        <a:defRPr kumimoji="0" sz="2600" kern="1200">
          <a:solidFill>
            <a:schemeClr val="tx1"/>
          </a:solidFill>
          <a:latin typeface="+mn-lt"/>
          <a:ea typeface="+mn-ea"/>
          <a:cs typeface="+mn-cs"/>
        </a:defRPr>
      </a:lvl1pPr>
      <a:lvl2pPr marL="548640" indent="-274320" algn="l" rtl="0" eaLnBrk="1" latinLnBrk="0" hangingPunct="1">
        <a:spcBef>
          <a:spcPts val="500"/>
        </a:spcBef>
        <a:buClr>
          <a:schemeClr val="accent2"/>
        </a:buClr>
        <a:buSzPct val="76000"/>
        <a:buFont typeface="Wingdings 3"/>
        <a:buChar char=""/>
        <a:defRPr kumimoji="0" sz="2300" kern="1200">
          <a:solidFill>
            <a:schemeClr val="tx2"/>
          </a:solidFill>
          <a:latin typeface="+mn-lt"/>
          <a:ea typeface="+mn-ea"/>
          <a:cs typeface="+mn-cs"/>
        </a:defRPr>
      </a:lvl2pPr>
      <a:lvl3pPr marL="822960" indent="-228600" algn="l" rtl="0" eaLnBrk="1" latinLnBrk="0" hangingPunct="1">
        <a:spcBef>
          <a:spcPts val="500"/>
        </a:spcBef>
        <a:buClr>
          <a:schemeClr val="bg1">
            <a:shade val="50000"/>
          </a:schemeClr>
        </a:buClr>
        <a:buSzPct val="76000"/>
        <a:buFont typeface="Wingdings 3"/>
        <a:buChar char=""/>
        <a:defRPr kumimoji="0" sz="2000" kern="1200">
          <a:solidFill>
            <a:schemeClr val="tx1"/>
          </a:solidFill>
          <a:latin typeface="+mn-lt"/>
          <a:ea typeface="+mn-ea"/>
          <a:cs typeface="+mn-cs"/>
        </a:defRPr>
      </a:lvl3pPr>
      <a:lvl4pPr marL="1097280" indent="-228600" algn="l" rtl="0" eaLnBrk="1" latinLnBrk="0" hangingPunct="1">
        <a:spcBef>
          <a:spcPts val="400"/>
        </a:spcBef>
        <a:buClr>
          <a:schemeClr val="accent2">
            <a:shade val="75000"/>
          </a:schemeClr>
        </a:buClr>
        <a:buSzPct val="70000"/>
        <a:buFont typeface="Wingdings"/>
        <a:buChar char=""/>
        <a:defRPr kumimoji="0" sz="1800" kern="1200">
          <a:solidFill>
            <a:schemeClr val="tx1"/>
          </a:solidFill>
          <a:latin typeface="+mn-lt"/>
          <a:ea typeface="+mn-ea"/>
          <a:cs typeface="+mn-cs"/>
        </a:defRPr>
      </a:lvl4pPr>
      <a:lvl5pPr marL="1371600" indent="-228600" algn="l" rtl="0" eaLnBrk="1" latinLnBrk="0" hangingPunct="1">
        <a:spcBef>
          <a:spcPts val="300"/>
        </a:spcBef>
        <a:buClr>
          <a:schemeClr val="accent2"/>
        </a:buClr>
        <a:buSzPct val="70000"/>
        <a:buFont typeface="Wingdings"/>
        <a:buChar char=""/>
        <a:defRPr kumimoji="0" sz="1600" kern="1200">
          <a:solidFill>
            <a:schemeClr val="tx1"/>
          </a:solidFill>
          <a:latin typeface="+mn-lt"/>
          <a:ea typeface="+mn-ea"/>
          <a:cs typeface="+mn-cs"/>
        </a:defRPr>
      </a:lvl5pPr>
      <a:lvl6pPr marL="1645920" indent="-182880" algn="l" rtl="0" eaLnBrk="1" latinLnBrk="0" hangingPunct="1">
        <a:spcBef>
          <a:spcPts val="300"/>
        </a:spcBef>
        <a:buClr>
          <a:srgbClr val="9FB8CD">
            <a:shade val="75000"/>
          </a:srgbClr>
        </a:buClr>
        <a:buSzPct val="75000"/>
        <a:buFont typeface="Wingdings 3"/>
        <a:buChar char=""/>
        <a:defRPr kumimoji="0" lang="en-US" sz="1600" kern="1200" smtClean="0">
          <a:solidFill>
            <a:schemeClr val="tx1"/>
          </a:solidFill>
          <a:latin typeface="+mn-lt"/>
          <a:ea typeface="+mn-ea"/>
          <a:cs typeface="+mn-cs"/>
        </a:defRPr>
      </a:lvl6pPr>
      <a:lvl7pPr marL="1828800" indent="-182880" algn="l" rtl="0" eaLnBrk="1" latinLnBrk="0" hangingPunct="1">
        <a:spcBef>
          <a:spcPts val="300"/>
        </a:spcBef>
        <a:buClr>
          <a:srgbClr val="727CA3">
            <a:shade val="75000"/>
          </a:srgbClr>
        </a:buClr>
        <a:buSzPct val="75000"/>
        <a:buFont typeface="Wingdings 3"/>
        <a:buChar char=""/>
        <a:defRPr kumimoji="0" lang="en-US" sz="1400" kern="1200" smtClean="0">
          <a:solidFill>
            <a:schemeClr val="tx1"/>
          </a:solidFill>
          <a:latin typeface="+mn-lt"/>
          <a:ea typeface="+mn-ea"/>
          <a:cs typeface="+mn-cs"/>
        </a:defRPr>
      </a:lvl7pPr>
      <a:lvl8pPr marL="2011680" indent="-182880" algn="l" rtl="0" eaLnBrk="1" latinLnBrk="0" hangingPunct="1">
        <a:spcBef>
          <a:spcPts val="300"/>
        </a:spcBef>
        <a:buClr>
          <a:prstClr val="white">
            <a:shade val="50000"/>
          </a:prstClr>
        </a:buClr>
        <a:buSzPct val="75000"/>
        <a:buFont typeface="Wingdings 3"/>
        <a:buChar char=""/>
        <a:defRPr kumimoji="0" lang="en-US" sz="1400" kern="1200" smtClean="0">
          <a:solidFill>
            <a:schemeClr val="tx1"/>
          </a:solidFill>
          <a:latin typeface="+mn-lt"/>
          <a:ea typeface="+mn-ea"/>
          <a:cs typeface="+mn-cs"/>
        </a:defRPr>
      </a:lvl8pPr>
      <a:lvl9pPr marL="2194560" indent="-182880" algn="l" rtl="0" eaLnBrk="1" latinLnBrk="0" hangingPunct="1">
        <a:spcBef>
          <a:spcPts val="300"/>
        </a:spcBef>
        <a:buClr>
          <a:srgbClr val="9FB8CD"/>
        </a:buClr>
        <a:buSzPct val="75000"/>
        <a:buFont typeface="Wingdings 3"/>
        <a:buChar char=""/>
        <a:defRPr kumimoji="0" lang="en-US" sz="1200" kern="1200" smtClean="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dirty="0" smtClean="0"/>
              <a:t>Overview of Current Technical Programs</a:t>
            </a:r>
            <a:endParaRPr lang="en-US" dirty="0"/>
          </a:p>
        </p:txBody>
      </p:sp>
      <p:sp>
        <p:nvSpPr>
          <p:cNvPr id="3" name="Subtitle 2"/>
          <p:cNvSpPr>
            <a:spLocks noGrp="1"/>
          </p:cNvSpPr>
          <p:nvPr>
            <p:ph type="subTitle" idx="1"/>
          </p:nvPr>
        </p:nvSpPr>
        <p:spPr/>
        <p:txBody>
          <a:bodyPr/>
          <a:lstStyle/>
          <a:p>
            <a:r>
              <a:rPr lang="en-US" dirty="0" smtClean="0"/>
              <a:t>Technical Committee Meeting:  February 7-8, 2017</a:t>
            </a:r>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r>
              <a:rPr lang="en-US" smtClean="0"/>
              <a:t>Technical Programs (cont.)</a:t>
            </a:r>
            <a:endParaRPr lang="en-US" dirty="0"/>
          </a:p>
        </p:txBody>
      </p:sp>
      <p:sp>
        <p:nvSpPr>
          <p:cNvPr id="3" name="Content Placeholder 2"/>
          <p:cNvSpPr>
            <a:spLocks noGrp="1"/>
          </p:cNvSpPr>
          <p:nvPr>
            <p:ph sz="quarter" idx="1"/>
          </p:nvPr>
        </p:nvSpPr>
        <p:spPr>
          <a:xfrm>
            <a:off x="457200" y="1219200"/>
            <a:ext cx="8229600" cy="5257800"/>
          </a:xfrm>
        </p:spPr>
        <p:txBody>
          <a:bodyPr>
            <a:normAutofit/>
          </a:bodyPr>
          <a:lstStyle/>
          <a:p>
            <a:r>
              <a:rPr lang="en-US" dirty="0" smtClean="0"/>
              <a:t>Urban Wet Weather</a:t>
            </a:r>
          </a:p>
          <a:p>
            <a:pPr lvl="1"/>
            <a:r>
              <a:rPr lang="en-US" dirty="0" smtClean="0"/>
              <a:t>Annual CSO Abatement Report.</a:t>
            </a:r>
          </a:p>
          <a:p>
            <a:pPr lvl="1"/>
            <a:r>
              <a:rPr lang="en-US" dirty="0" smtClean="0"/>
              <a:t>Annual Storm Water Abatement Report.</a:t>
            </a:r>
          </a:p>
          <a:p>
            <a:r>
              <a:rPr lang="en-US" dirty="0" smtClean="0"/>
              <a:t>Watershed Protection</a:t>
            </a:r>
          </a:p>
          <a:p>
            <a:pPr lvl="1"/>
            <a:r>
              <a:rPr lang="en-US" dirty="0" smtClean="0"/>
              <a:t>Participate GOM Hypoxia Task Force.</a:t>
            </a:r>
          </a:p>
          <a:p>
            <a:pPr lvl="1"/>
            <a:r>
              <a:rPr lang="en-US" dirty="0" smtClean="0"/>
              <a:t>Continued investigation and develop ability to effectively utilize satellite data.</a:t>
            </a:r>
          </a:p>
          <a:p>
            <a:pPr lvl="1"/>
            <a:r>
              <a:rPr lang="en-US" dirty="0" smtClean="0"/>
              <a:t>Participate as necessary in hydropower development water quality issues.</a:t>
            </a:r>
          </a:p>
          <a:p>
            <a:pPr lvl="1"/>
            <a:r>
              <a:rPr lang="en-US" dirty="0" smtClean="0"/>
              <a:t>Continued involvement in nutrients trading as necessary.</a:t>
            </a:r>
          </a:p>
          <a:p>
            <a:r>
              <a:rPr lang="en-US" dirty="0" smtClean="0"/>
              <a:t>Bacteria TMDL</a:t>
            </a:r>
          </a:p>
          <a:p>
            <a:pPr lvl="1"/>
            <a:r>
              <a:rPr lang="en-US" dirty="0" smtClean="0"/>
              <a:t>Continued support as needed.</a:t>
            </a:r>
            <a:endParaRPr lang="en-U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Special Projects</a:t>
            </a:r>
            <a:endParaRPr lang="en-US" dirty="0"/>
          </a:p>
        </p:txBody>
      </p:sp>
      <p:sp>
        <p:nvSpPr>
          <p:cNvPr id="3" name="Content Placeholder 2"/>
          <p:cNvSpPr>
            <a:spLocks noGrp="1"/>
          </p:cNvSpPr>
          <p:nvPr>
            <p:ph sz="quarter" idx="1"/>
          </p:nvPr>
        </p:nvSpPr>
        <p:spPr/>
        <p:txBody>
          <a:bodyPr/>
          <a:lstStyle/>
          <a:p>
            <a:r>
              <a:rPr lang="en-US" dirty="0" smtClean="0"/>
              <a:t>WV 604(b)3 Project Proposal</a:t>
            </a:r>
          </a:p>
          <a:p>
            <a:pPr lvl="1"/>
            <a:r>
              <a:rPr lang="en-US" dirty="0" smtClean="0"/>
              <a:t>Collect fish tissue contaminants data.</a:t>
            </a:r>
          </a:p>
          <a:p>
            <a:pPr lvl="1"/>
            <a:r>
              <a:rPr lang="en-US" dirty="0" smtClean="0"/>
              <a:t>PCBs, dioxin, </a:t>
            </a:r>
            <a:r>
              <a:rPr lang="en-US" dirty="0" err="1" smtClean="0"/>
              <a:t>TotHg</a:t>
            </a:r>
            <a:r>
              <a:rPr lang="en-US" dirty="0" smtClean="0"/>
              <a:t> &amp; </a:t>
            </a:r>
            <a:r>
              <a:rPr lang="en-US" dirty="0" err="1" smtClean="0"/>
              <a:t>MeHg</a:t>
            </a:r>
            <a:endParaRPr lang="en-US" dirty="0" smtClean="0"/>
          </a:p>
          <a:p>
            <a:pPr lvl="1"/>
            <a:r>
              <a:rPr lang="en-US" dirty="0" smtClean="0"/>
              <a:t>Kanawha &amp; Monongahela rivers</a:t>
            </a:r>
          </a:p>
          <a:p>
            <a:pPr lvl="1"/>
            <a:r>
              <a:rPr lang="en-US" dirty="0" smtClean="0"/>
              <a:t>84 samples from 7 sites.</a:t>
            </a:r>
          </a:p>
          <a:p>
            <a:pPr lvl="1"/>
            <a:r>
              <a:rPr lang="en-US" dirty="0" smtClean="0"/>
              <a:t>$130K+</a:t>
            </a:r>
          </a:p>
          <a:p>
            <a:r>
              <a:rPr lang="en-US" dirty="0" smtClean="0"/>
              <a:t>Mercury Mass Balance Study.</a:t>
            </a:r>
          </a:p>
          <a:p>
            <a:r>
              <a:rPr lang="en-US" dirty="0" smtClean="0"/>
              <a:t>Possible RARE grant to analyze HABs data.</a:t>
            </a:r>
            <a:endParaRPr 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Source Water Protection Programs</a:t>
            </a:r>
            <a:endParaRPr lang="en-US" dirty="0"/>
          </a:p>
        </p:txBody>
      </p:sp>
      <p:sp>
        <p:nvSpPr>
          <p:cNvPr id="3" name="Content Placeholder 2"/>
          <p:cNvSpPr>
            <a:spLocks noGrp="1"/>
          </p:cNvSpPr>
          <p:nvPr>
            <p:ph sz="quarter" idx="1"/>
          </p:nvPr>
        </p:nvSpPr>
        <p:spPr/>
        <p:txBody>
          <a:bodyPr>
            <a:normAutofit/>
          </a:bodyPr>
          <a:lstStyle/>
          <a:p>
            <a:r>
              <a:rPr lang="en-US" dirty="0" smtClean="0"/>
              <a:t>Source Water Protection Plans</a:t>
            </a:r>
          </a:p>
          <a:p>
            <a:pPr lvl="1"/>
            <a:r>
              <a:rPr lang="en-US" dirty="0" smtClean="0"/>
              <a:t>Coordinate efforts with states and water utilities developing source water protection plans for Ohio River drinking water utilities. </a:t>
            </a:r>
          </a:p>
          <a:p>
            <a:r>
              <a:rPr lang="en-US" dirty="0" smtClean="0"/>
              <a:t>Emergency Response Program</a:t>
            </a:r>
          </a:p>
          <a:p>
            <a:pPr lvl="1"/>
            <a:r>
              <a:rPr lang="en-US" dirty="0" smtClean="0"/>
              <a:t>Continue to receive, evaluate and communicate information regarding spills to the Ohio River, tributaries, or other sources that could impact the water quality of the Ohio River for drinking water use.</a:t>
            </a:r>
            <a:endParaRPr lang="en-U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Source Water Protection </a:t>
            </a:r>
            <a:r>
              <a:rPr lang="en-US" dirty="0" err="1" smtClean="0"/>
              <a:t>Pgms</a:t>
            </a:r>
            <a:r>
              <a:rPr lang="en-US" dirty="0" smtClean="0"/>
              <a:t>. (</a:t>
            </a:r>
            <a:r>
              <a:rPr lang="en-US" dirty="0" err="1" smtClean="0"/>
              <a:t>con’t</a:t>
            </a:r>
            <a:r>
              <a:rPr lang="en-US" dirty="0" smtClean="0"/>
              <a:t>)</a:t>
            </a:r>
            <a:endParaRPr lang="en-US" dirty="0"/>
          </a:p>
        </p:txBody>
      </p:sp>
      <p:sp>
        <p:nvSpPr>
          <p:cNvPr id="3" name="Content Placeholder 2"/>
          <p:cNvSpPr>
            <a:spLocks noGrp="1"/>
          </p:cNvSpPr>
          <p:nvPr>
            <p:ph sz="quarter" idx="1"/>
          </p:nvPr>
        </p:nvSpPr>
        <p:spPr/>
        <p:txBody>
          <a:bodyPr/>
          <a:lstStyle/>
          <a:p>
            <a:r>
              <a:rPr lang="en-US" dirty="0" smtClean="0"/>
              <a:t>Emergency Response Programs</a:t>
            </a:r>
          </a:p>
          <a:p>
            <a:pPr lvl="1"/>
            <a:r>
              <a:rPr lang="en-US" dirty="0" smtClean="0"/>
              <a:t>Convene meetings of emergency response and water quality agency personnel to promote communication among and between such agencies to facilitate interstate coordination during Ohio River spill response events</a:t>
            </a:r>
          </a:p>
          <a:p>
            <a:pPr lvl="1"/>
            <a:r>
              <a:rPr lang="en-US" dirty="0" smtClean="0"/>
              <a:t>Update and publish the Emergency Response Directory for the Ohio River.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Source Water Protection </a:t>
            </a:r>
            <a:r>
              <a:rPr lang="en-US" dirty="0" err="1" smtClean="0"/>
              <a:t>Pgms</a:t>
            </a:r>
            <a:r>
              <a:rPr lang="en-US" dirty="0" smtClean="0"/>
              <a:t>. (</a:t>
            </a:r>
            <a:r>
              <a:rPr lang="en-US" dirty="0" err="1" smtClean="0"/>
              <a:t>con’t</a:t>
            </a:r>
            <a:r>
              <a:rPr lang="en-US" dirty="0" smtClean="0"/>
              <a:t>)</a:t>
            </a:r>
            <a:endParaRPr lang="en-US" dirty="0"/>
          </a:p>
        </p:txBody>
      </p:sp>
      <p:sp>
        <p:nvSpPr>
          <p:cNvPr id="3" name="Content Placeholder 2"/>
          <p:cNvSpPr>
            <a:spLocks noGrp="1"/>
          </p:cNvSpPr>
          <p:nvPr>
            <p:ph sz="quarter" idx="1"/>
          </p:nvPr>
        </p:nvSpPr>
        <p:spPr/>
        <p:txBody>
          <a:bodyPr/>
          <a:lstStyle/>
          <a:p>
            <a:r>
              <a:rPr lang="en-US" dirty="0" smtClean="0"/>
              <a:t>Emergency Response Programs – ODS</a:t>
            </a:r>
          </a:p>
          <a:p>
            <a:pPr lvl="1"/>
            <a:r>
              <a:rPr lang="en-US" dirty="0" smtClean="0"/>
              <a:t>Update and maintain operational integrity of ODS instrumentation at 16 sites</a:t>
            </a:r>
          </a:p>
          <a:p>
            <a:pPr lvl="1"/>
            <a:r>
              <a:rPr lang="en-US" dirty="0" smtClean="0"/>
              <a:t>Provide operator training and support</a:t>
            </a:r>
          </a:p>
          <a:p>
            <a:pPr lvl="1"/>
            <a:r>
              <a:rPr lang="en-US" dirty="0" smtClean="0"/>
              <a:t>Review data from all ODS locations for detections and evaluate equipment operation</a:t>
            </a:r>
          </a:p>
          <a:p>
            <a:pPr lvl="1"/>
            <a:r>
              <a:rPr lang="en-US" dirty="0" smtClean="0"/>
              <a:t>Utilize ODS and drinking water utility resources as needed during spill events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8229600" cy="1143000"/>
          </a:xfrm>
        </p:spPr>
        <p:txBody>
          <a:bodyPr/>
          <a:lstStyle/>
          <a:p>
            <a:r>
              <a:rPr lang="en-US" dirty="0" smtClean="0"/>
              <a:t>WQ Monitoring Programs </a:t>
            </a:r>
            <a:endParaRPr lang="en-US" dirty="0"/>
          </a:p>
        </p:txBody>
      </p:sp>
      <p:sp>
        <p:nvSpPr>
          <p:cNvPr id="3" name="Content Placeholder 2"/>
          <p:cNvSpPr>
            <a:spLocks noGrp="1"/>
          </p:cNvSpPr>
          <p:nvPr>
            <p:ph sz="quarter" idx="1"/>
          </p:nvPr>
        </p:nvSpPr>
        <p:spPr>
          <a:xfrm>
            <a:off x="152400" y="1371600"/>
            <a:ext cx="8991600" cy="5867400"/>
          </a:xfrm>
        </p:spPr>
        <p:txBody>
          <a:bodyPr>
            <a:normAutofit/>
          </a:bodyPr>
          <a:lstStyle/>
          <a:p>
            <a:r>
              <a:rPr lang="en-US" dirty="0" smtClean="0"/>
              <a:t>Bimonthly &amp; Clean Metals Sampling</a:t>
            </a:r>
          </a:p>
          <a:p>
            <a:pPr lvl="1"/>
            <a:r>
              <a:rPr lang="en-US" dirty="0" smtClean="0"/>
              <a:t>Metals &amp; traditional parameters @ 15 </a:t>
            </a:r>
            <a:r>
              <a:rPr lang="en-US" dirty="0" err="1" smtClean="0"/>
              <a:t>mainstem</a:t>
            </a:r>
            <a:r>
              <a:rPr lang="en-US" dirty="0" smtClean="0"/>
              <a:t>, 14 </a:t>
            </a:r>
            <a:r>
              <a:rPr lang="en-US" dirty="0" err="1" smtClean="0"/>
              <a:t>tribs</a:t>
            </a:r>
            <a:r>
              <a:rPr lang="en-US" dirty="0" smtClean="0"/>
              <a:t>, every other month.</a:t>
            </a:r>
          </a:p>
          <a:p>
            <a:pPr lvl="1"/>
            <a:r>
              <a:rPr lang="en-US" dirty="0" smtClean="0"/>
              <a:t>Used in 305(b) and trends.</a:t>
            </a:r>
          </a:p>
          <a:p>
            <a:r>
              <a:rPr lang="en-US" dirty="0" smtClean="0"/>
              <a:t>Bacteria</a:t>
            </a:r>
          </a:p>
          <a:p>
            <a:pPr lvl="1"/>
            <a:r>
              <a:rPr lang="en-US" dirty="0" smtClean="0"/>
              <a:t>Weekly samples fecal &amp; E. coli at 13 sites (6 CSO areas).</a:t>
            </a:r>
          </a:p>
          <a:p>
            <a:pPr lvl="1"/>
            <a:r>
              <a:rPr lang="en-US" dirty="0" smtClean="0"/>
              <a:t>305(b), trends, improvements from LTCP implementation.</a:t>
            </a:r>
          </a:p>
          <a:p>
            <a:r>
              <a:rPr lang="en-US" dirty="0" smtClean="0"/>
              <a:t>Nutrients</a:t>
            </a:r>
          </a:p>
          <a:p>
            <a:pPr lvl="1"/>
            <a:r>
              <a:rPr lang="en-US" dirty="0" smtClean="0"/>
              <a:t>Nutrients and continuous DO/temp sampling at biological monitoring sites. 45 sites, 3 rounds nutrients.</a:t>
            </a:r>
          </a:p>
          <a:p>
            <a:pPr>
              <a:buNone/>
            </a:pPr>
            <a:endParaRPr lang="en-US" dirty="0" smtClean="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8229600" cy="1143000"/>
          </a:xfrm>
        </p:spPr>
        <p:txBody>
          <a:bodyPr/>
          <a:lstStyle/>
          <a:p>
            <a:r>
              <a:rPr lang="en-US" dirty="0" smtClean="0"/>
              <a:t>WQ Monitoring (cont.)</a:t>
            </a:r>
            <a:endParaRPr lang="en-US" dirty="0"/>
          </a:p>
        </p:txBody>
      </p:sp>
      <p:sp>
        <p:nvSpPr>
          <p:cNvPr id="3" name="Content Placeholder 2"/>
          <p:cNvSpPr>
            <a:spLocks noGrp="1"/>
          </p:cNvSpPr>
          <p:nvPr>
            <p:ph sz="quarter" idx="1"/>
          </p:nvPr>
        </p:nvSpPr>
        <p:spPr>
          <a:xfrm>
            <a:off x="457200" y="1219200"/>
            <a:ext cx="8229600" cy="5181600"/>
          </a:xfrm>
        </p:spPr>
        <p:txBody>
          <a:bodyPr>
            <a:normAutofit/>
          </a:bodyPr>
          <a:lstStyle/>
          <a:p>
            <a:r>
              <a:rPr lang="en-US" dirty="0" smtClean="0"/>
              <a:t>Mercury Project</a:t>
            </a:r>
          </a:p>
          <a:p>
            <a:pPr lvl="1"/>
            <a:r>
              <a:rPr lang="en-US" dirty="0" err="1" smtClean="0"/>
              <a:t>TotHg</a:t>
            </a:r>
            <a:r>
              <a:rPr lang="en-US" dirty="0" smtClean="0"/>
              <a:t> &amp; </a:t>
            </a:r>
            <a:r>
              <a:rPr lang="en-US" dirty="0" err="1" smtClean="0"/>
              <a:t>MeHg</a:t>
            </a:r>
            <a:r>
              <a:rPr lang="en-US" dirty="0" smtClean="0"/>
              <a:t> at Smithland for downstream annual load calc.</a:t>
            </a:r>
          </a:p>
          <a:p>
            <a:endParaRPr lang="en-US" dirty="0" smtClean="0"/>
          </a:p>
          <a:p>
            <a:r>
              <a:rPr lang="en-US" dirty="0" smtClean="0"/>
              <a:t>HABs Early Warning</a:t>
            </a:r>
          </a:p>
          <a:p>
            <a:pPr lvl="1"/>
            <a:r>
              <a:rPr lang="en-US" dirty="0" smtClean="0"/>
              <a:t>2 continuous monitors with telemetry for real-time data access.</a:t>
            </a:r>
          </a:p>
          <a:p>
            <a:pPr lvl="1"/>
            <a:r>
              <a:rPr lang="en-US" dirty="0" smtClean="0"/>
              <a:t>Chlorophyll of </a:t>
            </a:r>
            <a:r>
              <a:rPr lang="en-US" dirty="0" err="1" smtClean="0"/>
              <a:t>phycocyanin</a:t>
            </a:r>
            <a:r>
              <a:rPr lang="en-US" dirty="0" smtClean="0"/>
              <a:t> measurements.</a:t>
            </a:r>
          </a:p>
          <a:p>
            <a:pPr lvl="1"/>
            <a:r>
              <a:rPr lang="en-US" dirty="0" smtClean="0"/>
              <a:t>Twice monthly samples for nutrients, chlorophyll &amp; algae enumeration.</a:t>
            </a:r>
          </a:p>
          <a:p>
            <a:pPr lvl="1"/>
            <a:r>
              <a:rPr lang="en-US" dirty="0" smtClean="0"/>
              <a:t>Contingency budget for algae/microcystin in the event another HABs event occurs. </a:t>
            </a:r>
          </a:p>
          <a:p>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WQ Monitoring (cont.)</a:t>
            </a:r>
            <a:endParaRPr lang="en-US" dirty="0"/>
          </a:p>
        </p:txBody>
      </p:sp>
      <p:sp>
        <p:nvSpPr>
          <p:cNvPr id="3" name="Content Placeholder 2"/>
          <p:cNvSpPr>
            <a:spLocks noGrp="1"/>
          </p:cNvSpPr>
          <p:nvPr>
            <p:ph sz="quarter" idx="1"/>
          </p:nvPr>
        </p:nvSpPr>
        <p:spPr>
          <a:xfrm>
            <a:off x="457200" y="1600200"/>
            <a:ext cx="8229600" cy="5105400"/>
          </a:xfrm>
        </p:spPr>
        <p:txBody>
          <a:bodyPr>
            <a:normAutofit/>
          </a:bodyPr>
          <a:lstStyle/>
          <a:p>
            <a:pPr marL="514350" indent="-514350">
              <a:buNone/>
            </a:pPr>
            <a:r>
              <a:rPr lang="en-US" sz="2800" dirty="0" smtClean="0"/>
              <a:t>1)	STAR Grant for HABs Early Warning Monitoring.</a:t>
            </a:r>
          </a:p>
          <a:p>
            <a:pPr marL="514350" indent="-514350">
              <a:buNone/>
            </a:pPr>
            <a:r>
              <a:rPr lang="en-US" sz="2800" dirty="0" smtClean="0"/>
              <a:t>	- Partnering with NKU &amp; </a:t>
            </a:r>
            <a:r>
              <a:rPr lang="en-US" sz="2800" dirty="0" err="1" smtClean="0"/>
              <a:t>LimnoTech</a:t>
            </a:r>
            <a:endParaRPr lang="en-US" sz="2800" dirty="0" smtClean="0"/>
          </a:p>
          <a:p>
            <a:pPr marL="514350" indent="-514350">
              <a:buNone/>
            </a:pPr>
            <a:r>
              <a:rPr lang="en-US" sz="2800" dirty="0" smtClean="0"/>
              <a:t>	- 4 continuous real-time monitors for HABs.</a:t>
            </a:r>
          </a:p>
          <a:p>
            <a:pPr marL="514350" indent="-514350">
              <a:buNone/>
            </a:pPr>
            <a:r>
              <a:rPr lang="en-US" sz="2800" dirty="0" smtClean="0"/>
              <a:t>	- Camera monitoring and “APP”.</a:t>
            </a:r>
          </a:p>
          <a:p>
            <a:pPr marL="514350" indent="-514350">
              <a:buNone/>
            </a:pPr>
            <a:r>
              <a:rPr lang="en-US" sz="2800" dirty="0" smtClean="0"/>
              <a:t>	- Model development to investigate impacts of nutrients mitigation on the occurrence of HABs.</a:t>
            </a:r>
          </a:p>
          <a:p>
            <a:pPr marL="514350" indent="-514350">
              <a:buNone/>
            </a:pPr>
            <a:endParaRPr lang="en-US" sz="2800" dirty="0" smtClean="0"/>
          </a:p>
          <a:p>
            <a:pPr marL="514350" indent="-514350">
              <a:buNone/>
            </a:pPr>
            <a:r>
              <a:rPr lang="en-US" sz="2800" dirty="0" smtClean="0"/>
              <a:t>2)	Update  ORSANCO’s Monitoring Strategy</a:t>
            </a:r>
          </a:p>
          <a:p>
            <a:pPr marL="514350" indent="-514350">
              <a:buNone/>
            </a:pPr>
            <a:endParaRPr lang="en-US" sz="2800" dirty="0" smtClean="0"/>
          </a:p>
          <a:p>
            <a:pPr marL="914400" lvl="1" indent="-514350">
              <a:buAutoNum type="arabicParenR" startAt="2"/>
            </a:pPr>
            <a:endParaRPr lang="en-US" sz="2400"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1143000"/>
          </a:xfrm>
        </p:spPr>
        <p:txBody>
          <a:bodyPr/>
          <a:lstStyle/>
          <a:p>
            <a:r>
              <a:rPr lang="en-US" dirty="0" smtClean="0"/>
              <a:t>Biological Monitoring</a:t>
            </a:r>
            <a:endParaRPr lang="en-US" dirty="0"/>
          </a:p>
        </p:txBody>
      </p:sp>
      <p:sp>
        <p:nvSpPr>
          <p:cNvPr id="3" name="Content Placeholder 2"/>
          <p:cNvSpPr>
            <a:spLocks noGrp="1"/>
          </p:cNvSpPr>
          <p:nvPr>
            <p:ph sz="quarter" idx="1"/>
          </p:nvPr>
        </p:nvSpPr>
        <p:spPr>
          <a:xfrm>
            <a:off x="457200" y="1066800"/>
            <a:ext cx="8382000" cy="5638800"/>
          </a:xfrm>
        </p:spPr>
        <p:txBody>
          <a:bodyPr>
            <a:normAutofit/>
          </a:bodyPr>
          <a:lstStyle/>
          <a:p>
            <a:pPr>
              <a:spcAft>
                <a:spcPts val="600"/>
              </a:spcAft>
            </a:pPr>
            <a:r>
              <a:rPr lang="en-US" sz="2800" dirty="0" smtClean="0"/>
              <a:t>Fish, </a:t>
            </a:r>
            <a:r>
              <a:rPr lang="en-US" sz="2800" dirty="0" err="1" smtClean="0"/>
              <a:t>Macroinvertebrate</a:t>
            </a:r>
            <a:r>
              <a:rPr lang="en-US" sz="2800" dirty="0" smtClean="0"/>
              <a:t>, and Habitat Surveys</a:t>
            </a:r>
          </a:p>
          <a:p>
            <a:pPr lvl="1">
              <a:spcBef>
                <a:spcPts val="0"/>
              </a:spcBef>
              <a:spcAft>
                <a:spcPts val="600"/>
              </a:spcAft>
            </a:pPr>
            <a:r>
              <a:rPr lang="en-US" dirty="0" smtClean="0"/>
              <a:t>15 probabilistic sites in 3 pools/yr</a:t>
            </a:r>
          </a:p>
          <a:p>
            <a:pPr lvl="1">
              <a:spcBef>
                <a:spcPts val="0"/>
              </a:spcBef>
              <a:spcAft>
                <a:spcPts val="600"/>
              </a:spcAft>
            </a:pPr>
            <a:r>
              <a:rPr lang="en-US" dirty="0" smtClean="0"/>
              <a:t>18 riverwide fixed stations sampled annually for fish and macros.</a:t>
            </a:r>
          </a:p>
          <a:p>
            <a:pPr lvl="1">
              <a:spcBef>
                <a:spcPts val="0"/>
              </a:spcBef>
              <a:spcAft>
                <a:spcPts val="600"/>
              </a:spcAft>
            </a:pPr>
            <a:r>
              <a:rPr lang="en-US" dirty="0" smtClean="0"/>
              <a:t>Data used to calculate index scores to assess ALU for 305(b)</a:t>
            </a:r>
          </a:p>
          <a:p>
            <a:pPr>
              <a:spcBef>
                <a:spcPts val="0"/>
              </a:spcBef>
            </a:pPr>
            <a:endParaRPr lang="en-US" dirty="0" smtClean="0"/>
          </a:p>
          <a:p>
            <a:pPr>
              <a:spcBef>
                <a:spcPts val="0"/>
              </a:spcBef>
            </a:pPr>
            <a:r>
              <a:rPr lang="en-US" sz="2800" dirty="0" smtClean="0"/>
              <a:t>Special Pool Survey – this year was Submerged Aquatic Vegetation (SAV) study.</a:t>
            </a:r>
          </a:p>
          <a:p>
            <a:pPr>
              <a:spcBef>
                <a:spcPts val="0"/>
              </a:spcBef>
            </a:pPr>
            <a:endParaRPr lang="en-US" dirty="0" smtClean="0"/>
          </a:p>
          <a:p>
            <a:pPr>
              <a:spcBef>
                <a:spcPts val="0"/>
              </a:spcBef>
            </a:pPr>
            <a:r>
              <a:rPr lang="en-US" sz="2800" dirty="0" smtClean="0"/>
              <a:t>Fish Tissue</a:t>
            </a:r>
          </a:p>
          <a:p>
            <a:pPr lvl="1"/>
            <a:r>
              <a:rPr lang="en-US" dirty="0" smtClean="0"/>
              <a:t>Collect ~40 composite samples annually</a:t>
            </a:r>
          </a:p>
          <a:p>
            <a:pPr lvl="1"/>
            <a:r>
              <a:rPr lang="en-US" dirty="0" smtClean="0"/>
              <a:t>Support states’ fish consumption advisory programs</a:t>
            </a:r>
          </a:p>
          <a:p>
            <a:pPr lvl="1"/>
            <a:r>
              <a:rPr lang="en-US" dirty="0" smtClean="0"/>
              <a:t>Assess Fish Consumption Use for 305(b)</a:t>
            </a:r>
          </a:p>
          <a:p>
            <a:pPr lvl="1"/>
            <a:r>
              <a:rPr lang="en-US" dirty="0" smtClean="0"/>
              <a:t>Track long-term trends</a:t>
            </a:r>
          </a:p>
          <a:p>
            <a:pPr lvl="1">
              <a:buNone/>
            </a:pPr>
            <a:endParaRPr lang="en-US" dirty="0" smtClean="0"/>
          </a:p>
          <a:p>
            <a:endParaRPr lang="en-US" dirty="0" smtClean="0"/>
          </a:p>
          <a:p>
            <a:endParaRPr lang="en-US" dirty="0" smtClean="0"/>
          </a:p>
          <a:p>
            <a:pPr lvl="1">
              <a:spcBef>
                <a:spcPts val="0"/>
              </a:spcBef>
            </a:pPr>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Bio Monitoring (cont.)</a:t>
            </a:r>
            <a:endParaRPr lang="en-US" dirty="0"/>
          </a:p>
        </p:txBody>
      </p:sp>
      <p:sp>
        <p:nvSpPr>
          <p:cNvPr id="3" name="Content Placeholder 2"/>
          <p:cNvSpPr>
            <a:spLocks noGrp="1"/>
          </p:cNvSpPr>
          <p:nvPr>
            <p:ph sz="quarter" idx="1"/>
          </p:nvPr>
        </p:nvSpPr>
        <p:spPr>
          <a:xfrm>
            <a:off x="457200" y="1600200"/>
            <a:ext cx="8229600" cy="4724400"/>
          </a:xfrm>
        </p:spPr>
        <p:txBody>
          <a:bodyPr/>
          <a:lstStyle/>
          <a:p>
            <a:r>
              <a:rPr lang="en-US" dirty="0" smtClean="0"/>
              <a:t>Planned FY18</a:t>
            </a:r>
          </a:p>
          <a:p>
            <a:pPr marL="971550" lvl="1" indent="-514350">
              <a:buAutoNum type="arabicParenR"/>
            </a:pPr>
            <a:r>
              <a:rPr lang="en-US" dirty="0" smtClean="0"/>
              <a:t>New special study.</a:t>
            </a:r>
          </a:p>
          <a:p>
            <a:pPr marL="971550" lvl="1" indent="-514350">
              <a:buNone/>
            </a:pPr>
            <a:endParaRPr lang="en-US" dirty="0" smtClean="0"/>
          </a:p>
          <a:p>
            <a:pPr marL="971550" lvl="1" indent="-514350">
              <a:buAutoNum type="arabicParenR" startAt="2"/>
            </a:pPr>
            <a:r>
              <a:rPr lang="en-US" dirty="0" smtClean="0"/>
              <a:t>Considering various levels of NRSA monitoring in 2018-19.</a:t>
            </a:r>
          </a:p>
          <a:p>
            <a:pPr marL="971550" lvl="1" indent="-514350">
              <a:buNone/>
            </a:pPr>
            <a:r>
              <a:rPr lang="en-US" dirty="0" smtClean="0"/>
              <a:t>	- Possibly reduce one Ohio River biological pool and several fixed stations for two years to maximize NRSA involvement.</a:t>
            </a:r>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Biological Assessment</a:t>
            </a:r>
            <a:endParaRPr lang="en-US" dirty="0"/>
          </a:p>
        </p:txBody>
      </p:sp>
      <p:sp>
        <p:nvSpPr>
          <p:cNvPr id="3" name="Content Placeholder 2"/>
          <p:cNvSpPr>
            <a:spLocks noGrp="1"/>
          </p:cNvSpPr>
          <p:nvPr>
            <p:ph sz="quarter" idx="1"/>
          </p:nvPr>
        </p:nvSpPr>
        <p:spPr>
          <a:xfrm>
            <a:off x="457200" y="1600200"/>
            <a:ext cx="8229600" cy="4953000"/>
          </a:xfrm>
        </p:spPr>
        <p:txBody>
          <a:bodyPr/>
          <a:lstStyle/>
          <a:p>
            <a:pPr lvl="1"/>
            <a:r>
              <a:rPr lang="en-US" dirty="0" smtClean="0"/>
              <a:t>Create annual pool survey reports summarizing findings</a:t>
            </a:r>
          </a:p>
          <a:p>
            <a:pPr lvl="1"/>
            <a:endParaRPr lang="en-US" dirty="0" smtClean="0"/>
          </a:p>
          <a:p>
            <a:pPr lvl="1"/>
            <a:r>
              <a:rPr lang="en-US" dirty="0" smtClean="0"/>
              <a:t>Refine/create biological indices</a:t>
            </a:r>
          </a:p>
          <a:p>
            <a:pPr lvl="1"/>
            <a:endParaRPr lang="en-US" dirty="0" smtClean="0"/>
          </a:p>
          <a:p>
            <a:pPr lvl="1"/>
            <a:r>
              <a:rPr lang="en-US" dirty="0" smtClean="0"/>
              <a:t>Analyze trends in fish and macroinvertebrate data</a:t>
            </a:r>
          </a:p>
          <a:p>
            <a:pPr lvl="1"/>
            <a:endParaRPr lang="en-US" dirty="0" smtClean="0"/>
          </a:p>
          <a:p>
            <a:pPr lvl="1"/>
            <a:r>
              <a:rPr lang="en-US" dirty="0" smtClean="0"/>
              <a:t>Evaluate impacts of nutrients on water quality and macroinvertebrate communities.</a:t>
            </a:r>
          </a:p>
          <a:p>
            <a:pPr>
              <a:buNone/>
            </a:pPr>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ODS &amp; Spills Monitoring</a:t>
            </a:r>
            <a:endParaRPr lang="en-US" dirty="0"/>
          </a:p>
        </p:txBody>
      </p:sp>
      <p:sp>
        <p:nvSpPr>
          <p:cNvPr id="3" name="Content Placeholder 2"/>
          <p:cNvSpPr>
            <a:spLocks noGrp="1"/>
          </p:cNvSpPr>
          <p:nvPr>
            <p:ph sz="quarter" idx="1"/>
          </p:nvPr>
        </p:nvSpPr>
        <p:spPr>
          <a:xfrm>
            <a:off x="457200" y="1600200"/>
            <a:ext cx="8229600" cy="4876800"/>
          </a:xfrm>
        </p:spPr>
        <p:txBody>
          <a:bodyPr/>
          <a:lstStyle/>
          <a:p>
            <a:r>
              <a:rPr lang="en-US" dirty="0" smtClean="0"/>
              <a:t>Organics Detection System</a:t>
            </a:r>
          </a:p>
          <a:p>
            <a:pPr lvl="1"/>
            <a:r>
              <a:rPr lang="en-US" dirty="0" smtClean="0"/>
              <a:t>Daily VOC monitoring at 16 stations for source water protection, spills detection.</a:t>
            </a:r>
          </a:p>
          <a:p>
            <a:pPr lvl="1"/>
            <a:r>
              <a:rPr lang="en-US" dirty="0" smtClean="0"/>
              <a:t>14 utilities; 2 industries; 3 tributary sites.</a:t>
            </a:r>
          </a:p>
          <a:p>
            <a:pPr lvl="1"/>
            <a:r>
              <a:rPr lang="en-US" dirty="0" smtClean="0"/>
              <a:t>Possible addition of Charleston, WV station on Elk River </a:t>
            </a:r>
          </a:p>
          <a:p>
            <a:endParaRPr lang="en-US" dirty="0" smtClean="0"/>
          </a:p>
          <a:p>
            <a:r>
              <a:rPr lang="en-US" dirty="0" smtClean="0"/>
              <a:t>Unplanned Monitoring of Significant Spills Event </a:t>
            </a:r>
          </a:p>
          <a:p>
            <a:pPr lvl="1"/>
            <a:r>
              <a:rPr lang="en-US" dirty="0" smtClean="0"/>
              <a:t>Contingency as needed.</a:t>
            </a:r>
          </a:p>
          <a:p>
            <a:endParaRPr lang="en-US" dirty="0" smtClean="0"/>
          </a:p>
          <a:p>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WQ Data Assessment &amp; Distribution</a:t>
            </a:r>
            <a:endParaRPr lang="en-US" dirty="0"/>
          </a:p>
        </p:txBody>
      </p:sp>
      <p:sp>
        <p:nvSpPr>
          <p:cNvPr id="3" name="Content Placeholder 2"/>
          <p:cNvSpPr>
            <a:spLocks noGrp="1"/>
          </p:cNvSpPr>
          <p:nvPr>
            <p:ph sz="quarter" idx="1"/>
          </p:nvPr>
        </p:nvSpPr>
        <p:spPr/>
        <p:txBody>
          <a:bodyPr>
            <a:normAutofit/>
          </a:bodyPr>
          <a:lstStyle/>
          <a:p>
            <a:r>
              <a:rPr lang="en-US" dirty="0" smtClean="0"/>
              <a:t>Report all data (web &amp; reports).</a:t>
            </a:r>
          </a:p>
          <a:p>
            <a:r>
              <a:rPr lang="en-US" dirty="0" smtClean="0"/>
              <a:t>Complete bacteria trends assessment.</a:t>
            </a:r>
          </a:p>
          <a:p>
            <a:r>
              <a:rPr lang="en-US" dirty="0" smtClean="0"/>
              <a:t>Participate as end user in HEC/RAS flow model development.</a:t>
            </a:r>
          </a:p>
          <a:p>
            <a:r>
              <a:rPr lang="en-US" dirty="0" smtClean="0"/>
              <a:t>Ohio River modeling</a:t>
            </a:r>
          </a:p>
          <a:p>
            <a:pPr lvl="1"/>
            <a:r>
              <a:rPr lang="en-US" dirty="0" smtClean="0"/>
              <a:t>Updated spills model.</a:t>
            </a:r>
          </a:p>
          <a:p>
            <a:pPr lvl="1"/>
            <a:r>
              <a:rPr lang="en-US" dirty="0" smtClean="0"/>
              <a:t>Grant proposal for HABs modeling.</a:t>
            </a:r>
          </a:p>
          <a:p>
            <a:r>
              <a:rPr lang="en-US" dirty="0" smtClean="0"/>
              <a:t>Begin work on 2018 305(b) assessment for Ohio River this summer. </a:t>
            </a:r>
          </a:p>
          <a:p>
            <a:endParaRPr lang="en-US"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rigin">
  <a:themeElements>
    <a:clrScheme name="Origin">
      <a:dk1>
        <a:sysClr val="windowText" lastClr="000000"/>
      </a:dk1>
      <a:lt1>
        <a:sysClr val="window" lastClr="FFFFFF"/>
      </a:lt1>
      <a:dk2>
        <a:srgbClr val="464653"/>
      </a:dk2>
      <a:lt2>
        <a:srgbClr val="DDE9EC"/>
      </a:lt2>
      <a:accent1>
        <a:srgbClr val="727CA3"/>
      </a:accent1>
      <a:accent2>
        <a:srgbClr val="9FB8CD"/>
      </a:accent2>
      <a:accent3>
        <a:srgbClr val="D2DA7A"/>
      </a:accent3>
      <a:accent4>
        <a:srgbClr val="FADA7A"/>
      </a:accent4>
      <a:accent5>
        <a:srgbClr val="B88472"/>
      </a:accent5>
      <a:accent6>
        <a:srgbClr val="8E736A"/>
      </a:accent6>
      <a:hlink>
        <a:srgbClr val="B292CA"/>
      </a:hlink>
      <a:folHlink>
        <a:srgbClr val="6B5680"/>
      </a:folHlink>
    </a:clrScheme>
    <a:fontScheme name="Origin">
      <a:majorFont>
        <a:latin typeface="Bookman Old Style"/>
        <a:ea typeface=""/>
        <a:cs typeface=""/>
        <a:font script="Grek" typeface="Cambria"/>
        <a:font script="Cyrl" typeface="Cambria"/>
        <a:font script="Jpan" typeface="HG明朝E"/>
        <a:font script="Hang" typeface="돋움"/>
        <a:font script="Hans" typeface="宋体"/>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Gill Sans MT"/>
        <a:ea typeface=""/>
        <a:cs typeface=""/>
        <a:font script="Grek" typeface="Calibri"/>
        <a:font script="Cyrl" typeface="Calibri"/>
        <a:font script="Jpan" typeface="ＭＳ Ｐゴシック"/>
        <a:font script="Hang" typeface="맑은 고딕"/>
        <a:font script="Hans" typeface="华文新魏"/>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rigin">
      <a:fillStyleLst>
        <a:solidFill>
          <a:schemeClr val="phClr"/>
        </a:solidFill>
        <a:gradFill rotWithShape="1">
          <a:gsLst>
            <a:gs pos="0">
              <a:schemeClr val="phClr">
                <a:tint val="45000"/>
                <a:satMod val="200000"/>
              </a:schemeClr>
            </a:gs>
            <a:gs pos="30000">
              <a:schemeClr val="phClr">
                <a:tint val="61000"/>
                <a:satMod val="200000"/>
              </a:schemeClr>
            </a:gs>
            <a:gs pos="45000">
              <a:schemeClr val="phClr">
                <a:tint val="66000"/>
                <a:satMod val="200000"/>
              </a:schemeClr>
            </a:gs>
            <a:gs pos="55000">
              <a:schemeClr val="phClr">
                <a:tint val="66000"/>
                <a:satMod val="200000"/>
              </a:schemeClr>
            </a:gs>
            <a:gs pos="73000">
              <a:schemeClr val="phClr">
                <a:tint val="61000"/>
                <a:satMod val="200000"/>
              </a:schemeClr>
            </a:gs>
            <a:gs pos="100000">
              <a:schemeClr val="phClr">
                <a:tint val="45000"/>
                <a:satMod val="200000"/>
              </a:schemeClr>
            </a:gs>
          </a:gsLst>
          <a:lin ang="950000" scaled="1"/>
        </a:gradFill>
        <a:gradFill rotWithShape="1">
          <a:gsLst>
            <a:gs pos="0">
              <a:schemeClr val="phClr">
                <a:shade val="63000"/>
              </a:schemeClr>
            </a:gs>
            <a:gs pos="30000">
              <a:schemeClr val="phClr">
                <a:shade val="90000"/>
                <a:satMod val="110000"/>
              </a:schemeClr>
            </a:gs>
            <a:gs pos="45000">
              <a:schemeClr val="phClr">
                <a:shade val="100000"/>
                <a:satMod val="118000"/>
              </a:schemeClr>
            </a:gs>
            <a:gs pos="55000">
              <a:schemeClr val="phClr">
                <a:shade val="100000"/>
                <a:satMod val="118000"/>
              </a:schemeClr>
            </a:gs>
            <a:gs pos="73000">
              <a:schemeClr val="phClr">
                <a:shade val="90000"/>
                <a:satMod val="110000"/>
              </a:schemeClr>
            </a:gs>
            <a:gs pos="100000">
              <a:schemeClr val="phClr">
                <a:shade val="63000"/>
              </a:schemeClr>
            </a:gs>
          </a:gsLst>
          <a:lin ang="950000" scaled="1"/>
        </a:gradFill>
      </a:fillStyleLst>
      <a:lnStyleLst>
        <a:ln w="9525" cap="flat" cmpd="sng" algn="ctr">
          <a:solidFill>
            <a:schemeClr val="phClr"/>
          </a:solidFill>
          <a:prstDash val="solid"/>
        </a:ln>
        <a:ln w="19050" cap="flat" cmpd="sng" algn="ctr">
          <a:solidFill>
            <a:schemeClr val="phClr"/>
          </a:solidFill>
          <a:prstDash val="solid"/>
        </a:ln>
        <a:ln w="25400" cap="flat" cmpd="sng" algn="ctr">
          <a:solidFill>
            <a:schemeClr val="phClr"/>
          </a:solidFill>
          <a:prstDash val="solid"/>
        </a:ln>
      </a:lnStyleLst>
      <a:effectStyleLst>
        <a:effectStyle>
          <a:effectLst>
            <a:outerShdw blurRad="38100" dist="25400" dir="5400000" rotWithShape="0">
              <a:srgbClr val="000000">
                <a:alpha val="40000"/>
              </a:srgbClr>
            </a:outerShdw>
          </a:effectLst>
        </a:effectStyle>
        <a:effectStyle>
          <a:effectLst>
            <a:outerShdw blurRad="50800" dist="43000" dir="5400000" rotWithShape="0">
              <a:srgbClr val="000000">
                <a:alpha val="40000"/>
              </a:srgbClr>
            </a:outerShdw>
          </a:effectLst>
          <a:scene3d>
            <a:camera prst="orthographicFront" fov="0">
              <a:rot lat="0" lon="0" rev="0"/>
            </a:camera>
            <a:lightRig rig="balanced" dir="t">
              <a:rot lat="0" lon="0" rev="0"/>
            </a:lightRig>
          </a:scene3d>
          <a:sp3d prstMaterial="matte">
            <a:bevelT w="0" h="0"/>
            <a:contourClr>
              <a:schemeClr val="phClr">
                <a:tint val="100000"/>
                <a:shade val="100000"/>
                <a:hueMod val="100000"/>
                <a:satMod val="100000"/>
              </a:schemeClr>
            </a:contourClr>
          </a:sp3d>
        </a:effectStyle>
        <a:effectStyle>
          <a:effectLst>
            <a:outerShdw blurRad="50800" dist="25400" dir="5400000" rotWithShape="0">
              <a:srgbClr val="000000">
                <a:alpha val="50000"/>
              </a:srgbClr>
            </a:outerShdw>
          </a:effectLst>
          <a:scene3d>
            <a:camera prst="orthographicFront" fov="0">
              <a:rot lat="0" lon="0" rev="0"/>
            </a:camera>
            <a:lightRig rig="soft" dir="t">
              <a:rot lat="0" lon="0" rev="2700000"/>
            </a:lightRig>
          </a:scene3d>
          <a:sp3d prstMaterial="matte">
            <a:bevelT w="50800" h="50800"/>
            <a:contourClr>
              <a:schemeClr val="phClr"/>
            </a:contourClr>
          </a:sp3d>
        </a:effectStyle>
      </a:effectStyleLst>
      <a:bgFillStyleLst>
        <a:solidFill>
          <a:schemeClr val="phClr"/>
        </a:solidFill>
        <a:gradFill rotWithShape="1">
          <a:gsLst>
            <a:gs pos="0">
              <a:schemeClr val="phClr">
                <a:shade val="60000"/>
                <a:satMod val="300000"/>
              </a:schemeClr>
            </a:gs>
            <a:gs pos="30000">
              <a:schemeClr val="phClr">
                <a:shade val="80000"/>
                <a:satMod val="230000"/>
              </a:schemeClr>
            </a:gs>
            <a:gs pos="100000">
              <a:schemeClr val="phClr">
                <a:tint val="97000"/>
                <a:satMod val="220000"/>
              </a:schemeClr>
            </a:gs>
          </a:gsLst>
          <a:lin ang="16200000" scaled="1"/>
        </a:gradFill>
        <a:blipFill>
          <a:blip xmlns:r="http://schemas.openxmlformats.org/officeDocument/2006/relationships" r:embed="rId1">
            <a:duotone>
              <a:schemeClr val="phClr">
                <a:shade val="6000"/>
                <a:satMod val="120000"/>
              </a:schemeClr>
              <a:schemeClr val="phClr">
                <a:tint val="90000"/>
              </a:schemeClr>
            </a:duotone>
          </a:blip>
          <a:tile tx="0" ty="0" sx="35000" sy="40000" flip="x"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Origin</Template>
  <TotalTime>1006</TotalTime>
  <Words>662</Words>
  <Application>Microsoft Office PowerPoint</Application>
  <PresentationFormat>On-screen Show (4:3)</PresentationFormat>
  <Paragraphs>108</Paragraphs>
  <Slides>14</Slides>
  <Notes>0</Notes>
  <HiddenSlides>0</HiddenSlides>
  <MMClips>0</MMClips>
  <ScaleCrop>false</ScaleCrop>
  <HeadingPairs>
    <vt:vector size="4" baseType="variant">
      <vt:variant>
        <vt:lpstr>Theme</vt:lpstr>
      </vt:variant>
      <vt:variant>
        <vt:i4>1</vt:i4>
      </vt:variant>
      <vt:variant>
        <vt:lpstr>Slide Titles</vt:lpstr>
      </vt:variant>
      <vt:variant>
        <vt:i4>14</vt:i4>
      </vt:variant>
    </vt:vector>
  </HeadingPairs>
  <TitlesOfParts>
    <vt:vector size="15" baseType="lpstr">
      <vt:lpstr>Origin</vt:lpstr>
      <vt:lpstr>Overview of Current Technical Programs</vt:lpstr>
      <vt:lpstr>WQ Monitoring Programs </vt:lpstr>
      <vt:lpstr>WQ Monitoring (cont.)</vt:lpstr>
      <vt:lpstr>WQ Monitoring (cont.)</vt:lpstr>
      <vt:lpstr>Biological Monitoring</vt:lpstr>
      <vt:lpstr>Bio Monitoring (cont.)</vt:lpstr>
      <vt:lpstr>Biological Assessment</vt:lpstr>
      <vt:lpstr>ODS &amp; Spills Monitoring</vt:lpstr>
      <vt:lpstr>WQ Data Assessment &amp; Distribution</vt:lpstr>
      <vt:lpstr>Technical Programs (cont.)</vt:lpstr>
      <vt:lpstr>Special Projects</vt:lpstr>
      <vt:lpstr>Source Water Protection Programs</vt:lpstr>
      <vt:lpstr>Source Water Protection Pgms. (con’t)</vt:lpstr>
      <vt:lpstr>Source Water Protection Pgms. (con’t)</vt:lpstr>
    </vt:vector>
  </TitlesOfParts>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ORSANCO’s FY16 Technical Program</dc:title>
  <dc:creator>Jason Heath</dc:creator>
  <cp:lastModifiedBy>Jason Heath</cp:lastModifiedBy>
  <cp:revision>76</cp:revision>
  <dcterms:created xsi:type="dcterms:W3CDTF">2016-01-27T15:32:41Z</dcterms:created>
  <dcterms:modified xsi:type="dcterms:W3CDTF">2017-02-06T17:15:53Z</dcterms:modified>
</cp:coreProperties>
</file>