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7" r:id="rId2"/>
    <p:sldId id="271" r:id="rId3"/>
    <p:sldId id="272" r:id="rId4"/>
    <p:sldId id="262" r:id="rId5"/>
    <p:sldId id="273" r:id="rId6"/>
    <p:sldId id="274" r:id="rId7"/>
    <p:sldId id="275" r:id="rId8"/>
    <p:sldId id="276" r:id="rId9"/>
    <p:sldId id="270" r:id="rId10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D36D1-56AC-42B5-9B01-9703F02B97C4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59951-1A7A-4F76-A5C0-5C651C721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2/3/2017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Ohio River Source Water Protection Plans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29496"/>
            <a:ext cx="7772400" cy="1199704"/>
          </a:xfrm>
        </p:spPr>
        <p:txBody>
          <a:bodyPr/>
          <a:lstStyle/>
          <a:p>
            <a:r>
              <a:rPr lang="en-US" dirty="0" smtClean="0"/>
              <a:t>Technical Committee Meeting</a:t>
            </a:r>
          </a:p>
          <a:p>
            <a:r>
              <a:rPr lang="en-US" dirty="0" smtClean="0"/>
              <a:t>February 7-8, 2017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04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1986 – Safe Drinking Water Act amendments</a:t>
            </a:r>
          </a:p>
          <a:p>
            <a:pPr lvl="1"/>
            <a:r>
              <a:rPr lang="en-US" dirty="0" smtClean="0"/>
              <a:t>Wellhead Protection Program</a:t>
            </a:r>
            <a:endParaRPr lang="en-US" dirty="0" smtClean="0"/>
          </a:p>
          <a:p>
            <a:r>
              <a:rPr lang="en-US" dirty="0" smtClean="0"/>
              <a:t>1996 </a:t>
            </a:r>
            <a:r>
              <a:rPr lang="en-US" dirty="0" smtClean="0"/>
              <a:t>– </a:t>
            </a:r>
            <a:r>
              <a:rPr lang="en-US" dirty="0" smtClean="0"/>
              <a:t>SDWA amendments</a:t>
            </a:r>
            <a:endParaRPr lang="en-US" dirty="0" smtClean="0"/>
          </a:p>
          <a:p>
            <a:pPr lvl="1"/>
            <a:r>
              <a:rPr lang="en-US" dirty="0" smtClean="0"/>
              <a:t>Expanded to include surface water systems</a:t>
            </a:r>
          </a:p>
          <a:p>
            <a:pPr lvl="1"/>
            <a:r>
              <a:rPr lang="en-US" dirty="0" smtClean="0"/>
              <a:t>Source </a:t>
            </a:r>
            <a:r>
              <a:rPr lang="en-US" dirty="0" smtClean="0"/>
              <a:t>water assessments</a:t>
            </a:r>
          </a:p>
          <a:p>
            <a:pPr lvl="2"/>
            <a:r>
              <a:rPr lang="en-US" dirty="0" smtClean="0"/>
              <a:t>Delineate source water protection area</a:t>
            </a:r>
          </a:p>
          <a:p>
            <a:pPr lvl="2"/>
            <a:r>
              <a:rPr lang="en-US" dirty="0" smtClean="0"/>
              <a:t>Inventory potential sources of contamination</a:t>
            </a:r>
          </a:p>
          <a:p>
            <a:pPr lvl="2"/>
            <a:r>
              <a:rPr lang="en-US" dirty="0" smtClean="0"/>
              <a:t>Susceptibility of water supply to contamination</a:t>
            </a:r>
          </a:p>
          <a:p>
            <a:r>
              <a:rPr lang="en-US" dirty="0" smtClean="0"/>
              <a:t>Source </a:t>
            </a:r>
            <a:r>
              <a:rPr lang="en-US" dirty="0" smtClean="0"/>
              <a:t>Water Protection </a:t>
            </a:r>
            <a:r>
              <a:rPr lang="en-US" dirty="0" smtClean="0"/>
              <a:t>Plans</a:t>
            </a:r>
          </a:p>
          <a:p>
            <a:pPr lvl="1"/>
            <a:r>
              <a:rPr lang="en-US" dirty="0" smtClean="0"/>
              <a:t>Plan of action to protect water supply area</a:t>
            </a:r>
          </a:p>
          <a:p>
            <a:pPr lvl="1"/>
            <a:r>
              <a:rPr lang="en-US" dirty="0" smtClean="0"/>
              <a:t>May include education/outreach, contingency planning, monitoring, risk reduction strategy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Source </a:t>
            </a:r>
            <a:r>
              <a:rPr lang="en-US" dirty="0" smtClean="0"/>
              <a:t>Water Protection </a:t>
            </a:r>
            <a:r>
              <a:rPr lang="en-US" dirty="0" smtClean="0"/>
              <a:t>Plan?</a:t>
            </a:r>
          </a:p>
          <a:p>
            <a:pPr lvl="1"/>
            <a:r>
              <a:rPr lang="en-US" dirty="0" smtClean="0"/>
              <a:t>Voluntary effort to go beyond the initial assessments</a:t>
            </a:r>
          </a:p>
          <a:p>
            <a:pPr lvl="1"/>
            <a:r>
              <a:rPr lang="en-US" dirty="0" smtClean="0"/>
              <a:t>Plan of action to protect a specific water supply area</a:t>
            </a:r>
          </a:p>
          <a:p>
            <a:pPr lvl="1"/>
            <a:r>
              <a:rPr lang="en-US" dirty="0" smtClean="0"/>
              <a:t>Additional Elements</a:t>
            </a:r>
          </a:p>
          <a:p>
            <a:pPr lvl="2"/>
            <a:r>
              <a:rPr lang="en-US" dirty="0" smtClean="0"/>
              <a:t>Public education/outreach</a:t>
            </a:r>
          </a:p>
          <a:p>
            <a:pPr lvl="2"/>
            <a:r>
              <a:rPr lang="en-US" dirty="0" smtClean="0"/>
              <a:t>Contingency planning</a:t>
            </a:r>
          </a:p>
          <a:p>
            <a:pPr lvl="2"/>
            <a:r>
              <a:rPr lang="en-US" dirty="0" smtClean="0"/>
              <a:t>Monitoring</a:t>
            </a:r>
          </a:p>
          <a:p>
            <a:pPr lvl="2"/>
            <a:r>
              <a:rPr lang="en-US" dirty="0" smtClean="0"/>
              <a:t>Risk Reduction Strategy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 </a:t>
            </a:r>
            <a:r>
              <a:rPr lang="en-US" dirty="0" smtClean="0"/>
              <a:t>Plans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Ohio River SWP Plan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Conducted survey to determine status of source water protection plan development for Ohio River water utilities.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Overview of state source water protection programs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Incentives offered to </a:t>
            </a:r>
            <a:r>
              <a:rPr lang="en-US" dirty="0" smtClean="0"/>
              <a:t>encourage plan development and implementation?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Status of SWP plans for Ohio River surface water systems?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Assessments completed in late 1990’s/early 2000’s</a:t>
            </a:r>
          </a:p>
          <a:p>
            <a:r>
              <a:rPr lang="en-US" dirty="0" smtClean="0"/>
              <a:t>Development of protection plans is voluntary</a:t>
            </a:r>
          </a:p>
          <a:p>
            <a:r>
              <a:rPr lang="en-US" dirty="0" smtClean="0"/>
              <a:t>Municipalities </a:t>
            </a:r>
            <a:r>
              <a:rPr lang="en-US" dirty="0" smtClean="0"/>
              <a:t>in various stages of </a:t>
            </a:r>
            <a:r>
              <a:rPr lang="en-US" dirty="0" smtClean="0"/>
              <a:t>protection plan development</a:t>
            </a:r>
          </a:p>
          <a:p>
            <a:pPr lvl="1"/>
            <a:r>
              <a:rPr lang="en-US" dirty="0" smtClean="0"/>
              <a:t>Some recently updated</a:t>
            </a:r>
          </a:p>
          <a:p>
            <a:pPr lvl="1"/>
            <a:r>
              <a:rPr lang="en-US" dirty="0" smtClean="0"/>
              <a:t>Others due for update</a:t>
            </a:r>
          </a:p>
          <a:p>
            <a:pPr lvl="1"/>
            <a:r>
              <a:rPr lang="en-US" dirty="0" smtClean="0"/>
              <a:t>Some joint plans involving multiple utilities have been developed </a:t>
            </a:r>
          </a:p>
          <a:p>
            <a:pPr lvl="2"/>
            <a:r>
              <a:rPr lang="en-US" dirty="0" smtClean="0"/>
              <a:t>Upper Ohio River</a:t>
            </a:r>
          </a:p>
          <a:p>
            <a:pPr lvl="2"/>
            <a:r>
              <a:rPr lang="en-US" dirty="0" smtClean="0"/>
              <a:t>Cincinnati/Northern Kentucky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Plan Status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States offer incentives to encourage plan development and implementation</a:t>
            </a:r>
          </a:p>
          <a:p>
            <a:pPr lvl="1"/>
            <a:r>
              <a:rPr lang="en-US" dirty="0" smtClean="0"/>
              <a:t>Endorsements/points for infrastructure </a:t>
            </a:r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Technical assistance</a:t>
            </a:r>
          </a:p>
          <a:p>
            <a:pPr lvl="1"/>
            <a:r>
              <a:rPr lang="en-US" dirty="0" smtClean="0"/>
              <a:t>Public recognition</a:t>
            </a:r>
          </a:p>
          <a:p>
            <a:pPr lvl="1"/>
            <a:r>
              <a:rPr lang="en-US" dirty="0" smtClean="0"/>
              <a:t>Grants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Renewed interest in source water protection plan development following MCHM Elk River Spill</a:t>
            </a:r>
          </a:p>
          <a:p>
            <a:pPr lvl="1"/>
            <a:r>
              <a:rPr lang="en-US" dirty="0" smtClean="0"/>
              <a:t>Class action lawsuit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Plan Status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ORSANCO Role in </a:t>
            </a:r>
            <a:r>
              <a:rPr lang="en-US" dirty="0" smtClean="0"/>
              <a:t>SWP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Past Involvement</a:t>
            </a:r>
          </a:p>
          <a:p>
            <a:pPr lvl="1"/>
            <a:r>
              <a:rPr lang="en-US" dirty="0" smtClean="0"/>
              <a:t>Formed Source Water Protection Workgroup.</a:t>
            </a:r>
          </a:p>
          <a:p>
            <a:pPr lvl="1"/>
            <a:r>
              <a:rPr lang="en-US" dirty="0" smtClean="0"/>
              <a:t>Developed </a:t>
            </a:r>
            <a:r>
              <a:rPr lang="en-US" i="1" dirty="0" smtClean="0"/>
              <a:t>Source Water Assessment Strategy for the Ohio River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Defined tiered protection zones</a:t>
            </a:r>
          </a:p>
          <a:p>
            <a:pPr lvl="2"/>
            <a:r>
              <a:rPr lang="en-US" dirty="0" smtClean="0"/>
              <a:t>Potential Contaminant Source Inventories</a:t>
            </a:r>
            <a:endParaRPr lang="en-US" dirty="0" smtClean="0"/>
          </a:p>
          <a:p>
            <a:pPr lvl="1"/>
            <a:r>
              <a:rPr lang="en-US" dirty="0" smtClean="0"/>
              <a:t>Developed source water protection plan template for Ohio River surface water utilities. </a:t>
            </a:r>
          </a:p>
          <a:p>
            <a:r>
              <a:rPr lang="en-US" dirty="0" smtClean="0"/>
              <a:t>Facilitate plan development</a:t>
            </a:r>
          </a:p>
          <a:p>
            <a:pPr lvl="1"/>
            <a:r>
              <a:rPr lang="en-US" dirty="0" smtClean="0"/>
              <a:t>Portsmouth, OH</a:t>
            </a:r>
          </a:p>
          <a:p>
            <a:pPr lvl="1"/>
            <a:r>
              <a:rPr lang="en-US" dirty="0" smtClean="0"/>
              <a:t>Buckeye Water/Toronto/Steubenville Joint Plan</a:t>
            </a:r>
          </a:p>
          <a:p>
            <a:pPr lvl="1"/>
            <a:r>
              <a:rPr lang="en-US" dirty="0" smtClean="0"/>
              <a:t>Greater Cincinnati Water Works / Northern Kentucky Water District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ORSANCO Role in SWP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Evaluating potential role to support states and utilities to facilitate development and implementation of source water protection </a:t>
            </a:r>
            <a:r>
              <a:rPr lang="en-US" dirty="0" smtClean="0"/>
              <a:t>plans</a:t>
            </a:r>
          </a:p>
          <a:p>
            <a:r>
              <a:rPr lang="en-US" dirty="0" smtClean="0"/>
              <a:t>Continue dialogue with states and utilities</a:t>
            </a:r>
          </a:p>
          <a:p>
            <a:r>
              <a:rPr lang="en-US" dirty="0" smtClean="0"/>
              <a:t>Facilitate joint plan development</a:t>
            </a:r>
          </a:p>
          <a:p>
            <a:r>
              <a:rPr lang="en-US" dirty="0" smtClean="0"/>
              <a:t>Role in Contaminant Source Inventories</a:t>
            </a:r>
          </a:p>
          <a:p>
            <a:pPr lvl="1"/>
            <a:r>
              <a:rPr lang="en-US" dirty="0" smtClean="0"/>
              <a:t>Utilities’ areas of interest extend beyond 25 mile Zone of Critical Concern</a:t>
            </a:r>
            <a:endParaRPr lang="en-US" dirty="0" smtClean="0"/>
          </a:p>
          <a:p>
            <a:r>
              <a:rPr lang="en-US" dirty="0" smtClean="0"/>
              <a:t>Organics Detection System and spill notification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472</TotalTime>
  <Words>374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Overview of Ohio River Source Water Protection Plans</vt:lpstr>
      <vt:lpstr>Background</vt:lpstr>
      <vt:lpstr>Source Water Protection Plans</vt:lpstr>
      <vt:lpstr>Ohio River SWP Plan Survey</vt:lpstr>
      <vt:lpstr>Source Water Protection Plan Status</vt:lpstr>
      <vt:lpstr>Source Water Protection Plan Status</vt:lpstr>
      <vt:lpstr>ORSANCO Role in SWP Efforts</vt:lpstr>
      <vt:lpstr>ORSANCO Role in SWP Efforts</vt:lpstr>
      <vt:lpstr>Discussion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Water Protection &amp; Emergency Response Update</dc:title>
  <dc:creator>sam</dc:creator>
  <cp:lastModifiedBy>sam</cp:lastModifiedBy>
  <cp:revision>41</cp:revision>
  <dcterms:created xsi:type="dcterms:W3CDTF">2017-01-18T14:33:23Z</dcterms:created>
  <dcterms:modified xsi:type="dcterms:W3CDTF">2017-02-03T20:34:23Z</dcterms:modified>
</cp:coreProperties>
</file>