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3"/>
  </p:notesMasterIdLst>
  <p:handoutMasterIdLst>
    <p:handoutMasterId r:id="rId14"/>
  </p:handoutMasterIdLst>
  <p:sldIdLst>
    <p:sldId id="257" r:id="rId5"/>
    <p:sldId id="272" r:id="rId6"/>
    <p:sldId id="277" r:id="rId7"/>
    <p:sldId id="281" r:id="rId8"/>
    <p:sldId id="265" r:id="rId9"/>
    <p:sldId id="280" r:id="rId10"/>
    <p:sldId id="279" r:id="rId11"/>
    <p:sldId id="278" r:id="rId12"/>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923" autoAdjust="0"/>
    <p:restoredTop sz="78135" autoAdjust="0"/>
  </p:normalViewPr>
  <p:slideViewPr>
    <p:cSldViewPr>
      <p:cViewPr varScale="1">
        <p:scale>
          <a:sx n="90" d="100"/>
          <a:sy n="90" d="100"/>
        </p:scale>
        <p:origin x="-1146" y="-108"/>
      </p:cViewPr>
      <p:guideLst>
        <p:guide orient="horz" pos="2160"/>
        <p:guide pos="3839"/>
      </p:guideLst>
    </p:cSldViewPr>
  </p:slideViewPr>
  <p:notesTextViewPr>
    <p:cViewPr>
      <p:scale>
        <a:sx n="100" d="100"/>
        <a:sy n="100" d="100"/>
      </p:scale>
      <p:origin x="0" y="0"/>
    </p:cViewPr>
  </p:notesTextViewPr>
  <p:notesViewPr>
    <p:cSldViewPr>
      <p:cViewPr varScale="1">
        <p:scale>
          <a:sx n="63" d="100"/>
          <a:sy n="63" d="100"/>
        </p:scale>
        <p:origin x="1986"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A5A207F-0F91-42F2-96D0-049C6003623B}" type="datetimeFigureOut">
              <a:rPr lang="en-US"/>
              <a:pPr/>
              <a:t>2/6/2017</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C567D4A-04CB-4EDF-8FB1-342A02FC8EC5}" type="slidenum">
              <a:rPr/>
              <a:pPr/>
              <a:t>‹#›</a:t>
            </a:fld>
            <a:endParaRPr/>
          </a:p>
        </p:txBody>
      </p:sp>
    </p:spTree>
    <p:extLst>
      <p:ext uri="{BB962C8B-B14F-4D97-AF65-F5344CB8AC3E}">
        <p14:creationId xmlns:p14="http://schemas.microsoft.com/office/powerpoint/2010/main" xmlns="" val="15801253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CC13F5-F2B1-464B-BE8F-27ABFBD2FBDE}" type="datetimeFigureOut">
              <a:rPr lang="en-US"/>
              <a:pPr/>
              <a:t>2/6/2017</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61351F-DBB1-4664-ADA9-83BC7CB8848D}" type="slidenum">
              <a:rPr/>
              <a:pPr/>
              <a:t>‹#›</a:t>
            </a:fld>
            <a:endParaRPr/>
          </a:p>
        </p:txBody>
      </p:sp>
    </p:spTree>
    <p:extLst>
      <p:ext uri="{BB962C8B-B14F-4D97-AF65-F5344CB8AC3E}">
        <p14:creationId xmlns:p14="http://schemas.microsoft.com/office/powerpoint/2010/main" xmlns="" val="36423620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1 yr maintenance package won’t go into effect until website is fully operational. </a:t>
            </a:r>
          </a:p>
          <a:p>
            <a:r>
              <a:rPr lang="en-US" baseline="0" dirty="0" smtClean="0"/>
              <a:t>Since grant is over, access to website will be for utility personnel </a:t>
            </a:r>
            <a:endParaRPr lang="en-US" baseline="0" dirty="0" smtClean="0"/>
          </a:p>
          <a:p>
            <a:r>
              <a:rPr lang="en-US" baseline="0" dirty="0" smtClean="0"/>
              <a:t>Since 2016, staff has addressed all purge and trap issues and performed R&amp;M on them. </a:t>
            </a:r>
            <a:endParaRPr lang="en-US" dirty="0"/>
          </a:p>
        </p:txBody>
      </p:sp>
      <p:sp>
        <p:nvSpPr>
          <p:cNvPr id="4" name="Slide Number Placeholder 3"/>
          <p:cNvSpPr>
            <a:spLocks noGrp="1"/>
          </p:cNvSpPr>
          <p:nvPr>
            <p:ph type="sldNum" sz="quarter" idx="10"/>
          </p:nvPr>
        </p:nvSpPr>
        <p:spPr/>
        <p:txBody>
          <a:bodyPr/>
          <a:lstStyle/>
          <a:p>
            <a:fld id="{2E61351F-DBB1-4664-ADA9-83BC7CB8848D}" type="slidenum">
              <a:rPr lang="en-US" smtClean="0"/>
              <a:pPr/>
              <a:t>2</a:t>
            </a:fld>
            <a:endParaRPr lang="en-US"/>
          </a:p>
        </p:txBody>
      </p:sp>
    </p:spTree>
    <p:extLst>
      <p:ext uri="{BB962C8B-B14F-4D97-AF65-F5344CB8AC3E}">
        <p14:creationId xmlns:p14="http://schemas.microsoft.com/office/powerpoint/2010/main" xmlns="" val="1473128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Issues</a:t>
            </a:r>
            <a:r>
              <a:rPr lang="en-US" baseline="0" dirty="0" smtClean="0"/>
              <a:t> with Parts availability (from Singapore), partial instrument rebuild.   Evansville notified.  </a:t>
            </a:r>
          </a:p>
          <a:p>
            <a:endParaRPr lang="en-US" dirty="0"/>
          </a:p>
        </p:txBody>
      </p:sp>
      <p:sp>
        <p:nvSpPr>
          <p:cNvPr id="4" name="Slide Number Placeholder 3"/>
          <p:cNvSpPr>
            <a:spLocks noGrp="1"/>
          </p:cNvSpPr>
          <p:nvPr>
            <p:ph type="sldNum" sz="quarter" idx="10"/>
          </p:nvPr>
        </p:nvSpPr>
        <p:spPr/>
        <p:txBody>
          <a:bodyPr/>
          <a:lstStyle/>
          <a:p>
            <a:fld id="{2E61351F-DBB1-4664-ADA9-83BC7CB8848D}" type="slidenum">
              <a:rPr lang="en-US" smtClean="0"/>
              <a:pPr/>
              <a:t>3</a:t>
            </a:fld>
            <a:endParaRPr lang="en-US"/>
          </a:p>
        </p:txBody>
      </p:sp>
    </p:spTree>
    <p:extLst>
      <p:ext uri="{BB962C8B-B14F-4D97-AF65-F5344CB8AC3E}">
        <p14:creationId xmlns:p14="http://schemas.microsoft.com/office/powerpoint/2010/main" xmlns="" val="18214225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E61351F-DBB1-4664-ADA9-83BC7CB8848D}" type="slidenum">
              <a:rPr lang="en-US" smtClean="0"/>
              <a:pPr/>
              <a:t>7</a:t>
            </a:fld>
            <a:endParaRPr lang="en-US"/>
          </a:p>
        </p:txBody>
      </p:sp>
    </p:spTree>
    <p:extLst>
      <p:ext uri="{BB962C8B-B14F-4D97-AF65-F5344CB8AC3E}">
        <p14:creationId xmlns:p14="http://schemas.microsoft.com/office/powerpoint/2010/main" xmlns="" val="9949153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93814" y="990600"/>
            <a:ext cx="8458200" cy="3200400"/>
          </a:xfrm>
        </p:spPr>
        <p:txBody>
          <a:bodyPr>
            <a:normAutofit/>
          </a:bodyPr>
          <a:lstStyle>
            <a:lvl1pPr>
              <a:defRPr sz="6000"/>
            </a:lvl1pPr>
          </a:lstStyle>
          <a:p>
            <a:r>
              <a:rPr lang="en-US" smtClean="0"/>
              <a:t>Click to edit Master title style</a:t>
            </a:r>
            <a:endParaRPr/>
          </a:p>
        </p:txBody>
      </p:sp>
      <p:sp>
        <p:nvSpPr>
          <p:cNvPr id="3" name="Subtitle 2"/>
          <p:cNvSpPr>
            <a:spLocks noGrp="1"/>
          </p:cNvSpPr>
          <p:nvPr>
            <p:ph type="subTitle" idx="1"/>
          </p:nvPr>
        </p:nvSpPr>
        <p:spPr>
          <a:xfrm>
            <a:off x="1293813" y="4267200"/>
            <a:ext cx="8458200" cy="1371600"/>
          </a:xfrm>
        </p:spPr>
        <p:txBody>
          <a:bodyPr>
            <a:normAutofit/>
          </a:bodyPr>
          <a:lstStyle>
            <a:lvl1pPr marL="0" indent="0" algn="l">
              <a:spcBef>
                <a:spcPts val="0"/>
              </a:spcBef>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lvl1pPr>
              <a:defRPr sz="1100"/>
            </a:lvl1pPr>
          </a:lstStyle>
          <a:p>
            <a:fld id="{3CD9712D-992A-4AB1-A5C2-575F75921AA2}" type="datetimeFigureOut">
              <a:rPr lang="en-US" smtClean="0"/>
              <a:pPr/>
              <a:t>2/6/2017</a:t>
            </a:fld>
            <a:endParaRPr lang="en-US" dirty="0"/>
          </a:p>
        </p:txBody>
      </p:sp>
      <p:sp>
        <p:nvSpPr>
          <p:cNvPr id="5" name="Footer Placeholder 4"/>
          <p:cNvSpPr>
            <a:spLocks noGrp="1"/>
          </p:cNvSpPr>
          <p:nvPr>
            <p:ph type="ftr" sz="quarter" idx="11"/>
          </p:nvPr>
        </p:nvSpPr>
        <p:spPr/>
        <p:txBody>
          <a:bodyPr/>
          <a:lstStyle>
            <a:lvl1pPr>
              <a:defRPr sz="1100"/>
            </a:lvl1pPr>
          </a:lstStyle>
          <a:p>
            <a:endParaRPr lang="en-US"/>
          </a:p>
        </p:txBody>
      </p:sp>
      <p:sp>
        <p:nvSpPr>
          <p:cNvPr id="6" name="Slide Number Placeholder 5"/>
          <p:cNvSpPr>
            <a:spLocks noGrp="1"/>
          </p:cNvSpPr>
          <p:nvPr>
            <p:ph type="sldNum" sz="quarter" idx="12"/>
          </p:nvPr>
        </p:nvSpPr>
        <p:spPr/>
        <p:txBody>
          <a:bodyPr/>
          <a:lstStyle>
            <a:lvl1pPr>
              <a:defRPr sz="1100"/>
            </a:lvl1pPr>
          </a:lstStyle>
          <a:p>
            <a:fld id="{81FEFA0A-2F20-4B60-98C6-5FFDA469AA1C}" type="slidenum">
              <a:rPr lang="en-US" smtClean="0"/>
              <a:pPr/>
              <a:t>‹#›</a:t>
            </a:fld>
            <a:endParaRPr lang="en-US"/>
          </a:p>
        </p:txBody>
      </p:sp>
    </p:spTree>
    <p:extLst>
      <p:ext uri="{BB962C8B-B14F-4D97-AF65-F5344CB8AC3E}">
        <p14:creationId xmlns:p14="http://schemas.microsoft.com/office/powerpoint/2010/main" xmlns="" val="241353811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extLst mod="1">
    <p:ext uri="{DCECCB84-F9BA-43D5-87BE-67443E8EF086}">
      <p15:sldGuideLst xmlns:p15="http://schemas.microsoft.com/office/powerpoint/2012/main" xmlns="">
        <p15:guide id="1" orient="horz" pos="2160" userDrawn="1">
          <p15:clr>
            <a:srgbClr val="FBAE40"/>
          </p15:clr>
        </p15:guide>
        <p15:guide id="2" pos="3839"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1600200">
              <a:defRPr/>
            </a:lvl6pPr>
            <a:lvl7pPr marL="1874520">
              <a:defRPr/>
            </a:lvl7pPr>
            <a:lvl8pPr marL="2148840">
              <a:defRPr/>
            </a:lvl8pPr>
            <a:lvl9pPr marL="242316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sz="1100"/>
            </a:lvl1pPr>
          </a:lstStyle>
          <a:p>
            <a:fld id="{3CD9712D-992A-4AB1-A5C2-575F75921AA2}" type="datetimeFigureOut">
              <a:rPr lang="en-US" smtClean="0"/>
              <a:pPr/>
              <a:t>2/6/2017</a:t>
            </a:fld>
            <a:endParaRPr lang="en-US"/>
          </a:p>
        </p:txBody>
      </p:sp>
      <p:sp>
        <p:nvSpPr>
          <p:cNvPr id="5" name="Footer Placeholder 4"/>
          <p:cNvSpPr>
            <a:spLocks noGrp="1"/>
          </p:cNvSpPr>
          <p:nvPr>
            <p:ph type="ftr" sz="quarter" idx="11"/>
          </p:nvPr>
        </p:nvSpPr>
        <p:spPr/>
        <p:txBody>
          <a:bodyPr/>
          <a:lstStyle>
            <a:lvl1pPr>
              <a:defRPr sz="1100"/>
            </a:lvl1pPr>
          </a:lstStyle>
          <a:p>
            <a:endParaRPr lang="en-US"/>
          </a:p>
        </p:txBody>
      </p:sp>
      <p:sp>
        <p:nvSpPr>
          <p:cNvPr id="6" name="Slide Number Placeholder 5"/>
          <p:cNvSpPr>
            <a:spLocks noGrp="1"/>
          </p:cNvSpPr>
          <p:nvPr>
            <p:ph type="sldNum" sz="quarter" idx="12"/>
          </p:nvPr>
        </p:nvSpPr>
        <p:spPr/>
        <p:txBody>
          <a:bodyPr/>
          <a:lstStyle>
            <a:lvl1pPr>
              <a:defRPr sz="1100"/>
            </a:lvl1pPr>
          </a:lstStyle>
          <a:p>
            <a:fld id="{81FEFA0A-2F20-4B60-98C6-5FFDA469AA1C}" type="slidenum">
              <a:rPr lang="en-US" smtClean="0"/>
              <a:pPr/>
              <a:t>‹#›</a:t>
            </a:fld>
            <a:endParaRPr lang="en-US"/>
          </a:p>
        </p:txBody>
      </p:sp>
    </p:spTree>
    <p:extLst>
      <p:ext uri="{BB962C8B-B14F-4D97-AF65-F5344CB8AC3E}">
        <p14:creationId xmlns:p14="http://schemas.microsoft.com/office/powerpoint/2010/main" xmlns="" val="285757570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52014" y="381000"/>
            <a:ext cx="1904998" cy="57912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293814" y="381000"/>
            <a:ext cx="8305800" cy="5791200"/>
          </a:xfrm>
        </p:spPr>
        <p:txBody>
          <a:bodyPr vert="eaVert"/>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sz="1100"/>
            </a:lvl1pPr>
          </a:lstStyle>
          <a:p>
            <a:fld id="{3CD9712D-992A-4AB1-A5C2-575F75921AA2}" type="datetimeFigureOut">
              <a:rPr lang="en-US" smtClean="0"/>
              <a:pPr/>
              <a:t>2/6/2017</a:t>
            </a:fld>
            <a:endParaRPr lang="en-US"/>
          </a:p>
        </p:txBody>
      </p:sp>
      <p:sp>
        <p:nvSpPr>
          <p:cNvPr id="5" name="Footer Placeholder 4"/>
          <p:cNvSpPr>
            <a:spLocks noGrp="1"/>
          </p:cNvSpPr>
          <p:nvPr>
            <p:ph type="ftr" sz="quarter" idx="11"/>
          </p:nvPr>
        </p:nvSpPr>
        <p:spPr/>
        <p:txBody>
          <a:bodyPr/>
          <a:lstStyle>
            <a:lvl1pPr>
              <a:defRPr sz="1100"/>
            </a:lvl1pPr>
          </a:lstStyle>
          <a:p>
            <a:endParaRPr lang="en-US"/>
          </a:p>
        </p:txBody>
      </p:sp>
      <p:sp>
        <p:nvSpPr>
          <p:cNvPr id="6" name="Slide Number Placeholder 5"/>
          <p:cNvSpPr>
            <a:spLocks noGrp="1"/>
          </p:cNvSpPr>
          <p:nvPr>
            <p:ph type="sldNum" sz="quarter" idx="12"/>
          </p:nvPr>
        </p:nvSpPr>
        <p:spPr/>
        <p:txBody>
          <a:bodyPr/>
          <a:lstStyle>
            <a:lvl1pPr>
              <a:defRPr sz="1100"/>
            </a:lvl1pPr>
          </a:lstStyle>
          <a:p>
            <a:fld id="{81FEFA0A-2F20-4B60-98C6-5FFDA469AA1C}" type="slidenum">
              <a:rPr lang="en-US" smtClean="0"/>
              <a:pPr/>
              <a:t>‹#›</a:t>
            </a:fld>
            <a:endParaRPr lang="en-US"/>
          </a:p>
        </p:txBody>
      </p:sp>
    </p:spTree>
    <p:extLst>
      <p:ext uri="{BB962C8B-B14F-4D97-AF65-F5344CB8AC3E}">
        <p14:creationId xmlns:p14="http://schemas.microsoft.com/office/powerpoint/2010/main" xmlns="" val="213226487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sz="1100"/>
            </a:lvl1pPr>
          </a:lstStyle>
          <a:p>
            <a:fld id="{3CD9712D-992A-4AB1-A5C2-575F75921AA2}" type="datetimeFigureOut">
              <a:rPr lang="en-US" smtClean="0"/>
              <a:pPr/>
              <a:t>2/6/2017</a:t>
            </a:fld>
            <a:endParaRPr lang="en-US" dirty="0"/>
          </a:p>
        </p:txBody>
      </p:sp>
      <p:sp>
        <p:nvSpPr>
          <p:cNvPr id="5" name="Footer Placeholder 4"/>
          <p:cNvSpPr>
            <a:spLocks noGrp="1"/>
          </p:cNvSpPr>
          <p:nvPr>
            <p:ph type="ftr" sz="quarter" idx="11"/>
          </p:nvPr>
        </p:nvSpPr>
        <p:spPr/>
        <p:txBody>
          <a:bodyPr/>
          <a:lstStyle>
            <a:lvl1pPr>
              <a:defRPr sz="1100"/>
            </a:lvl1pPr>
          </a:lstStyle>
          <a:p>
            <a:endParaRPr lang="en-US"/>
          </a:p>
        </p:txBody>
      </p:sp>
      <p:sp>
        <p:nvSpPr>
          <p:cNvPr id="6" name="Slide Number Placeholder 5"/>
          <p:cNvSpPr>
            <a:spLocks noGrp="1"/>
          </p:cNvSpPr>
          <p:nvPr>
            <p:ph type="sldNum" sz="quarter" idx="12"/>
          </p:nvPr>
        </p:nvSpPr>
        <p:spPr/>
        <p:txBody>
          <a:bodyPr/>
          <a:lstStyle>
            <a:lvl1pPr>
              <a:defRPr sz="1100"/>
            </a:lvl1pPr>
          </a:lstStyle>
          <a:p>
            <a:fld id="{81FEFA0A-2F20-4B60-98C6-5FFDA469AA1C}" type="slidenum">
              <a:rPr lang="en-US" smtClean="0"/>
              <a:pPr/>
              <a:t>‹#›</a:t>
            </a:fld>
            <a:endParaRPr lang="en-US"/>
          </a:p>
        </p:txBody>
      </p:sp>
    </p:spTree>
    <p:extLst>
      <p:ext uri="{BB962C8B-B14F-4D97-AF65-F5344CB8AC3E}">
        <p14:creationId xmlns:p14="http://schemas.microsoft.com/office/powerpoint/2010/main" xmlns="" val="159476888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93813" y="2057400"/>
            <a:ext cx="8458201" cy="2666999"/>
          </a:xfrm>
        </p:spPr>
        <p:txBody>
          <a:bodyPr anchor="b">
            <a:normAutofit/>
          </a:bodyPr>
          <a:lstStyle>
            <a:lvl1pPr algn="l">
              <a:defRPr sz="4800" b="0" i="0" cap="none" baseline="0"/>
            </a:lvl1pPr>
          </a:lstStyle>
          <a:p>
            <a:r>
              <a:rPr lang="en-US" smtClean="0"/>
              <a:t>Click to edit Master title style</a:t>
            </a:r>
            <a:endParaRPr/>
          </a:p>
        </p:txBody>
      </p:sp>
      <p:sp>
        <p:nvSpPr>
          <p:cNvPr id="3" name="Text Placeholder 2"/>
          <p:cNvSpPr>
            <a:spLocks noGrp="1"/>
          </p:cNvSpPr>
          <p:nvPr>
            <p:ph type="body" idx="1"/>
          </p:nvPr>
        </p:nvSpPr>
        <p:spPr>
          <a:xfrm>
            <a:off x="1293813" y="4876800"/>
            <a:ext cx="8458201" cy="1143000"/>
          </a:xfrm>
        </p:spPr>
        <p:txBody>
          <a:bodyPr anchor="t">
            <a:normAutofit/>
          </a:bodyPr>
          <a:lstStyle>
            <a:lvl1pPr marL="0" indent="0">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sz="1100"/>
            </a:lvl1pPr>
          </a:lstStyle>
          <a:p>
            <a:fld id="{3CD9712D-992A-4AB1-A5C2-575F75921AA2}" type="datetimeFigureOut">
              <a:rPr lang="en-US" smtClean="0"/>
              <a:pPr/>
              <a:t>2/6/2017</a:t>
            </a:fld>
            <a:endParaRPr lang="en-US"/>
          </a:p>
        </p:txBody>
      </p:sp>
      <p:sp>
        <p:nvSpPr>
          <p:cNvPr id="5" name="Footer Placeholder 4"/>
          <p:cNvSpPr>
            <a:spLocks noGrp="1"/>
          </p:cNvSpPr>
          <p:nvPr>
            <p:ph type="ftr" sz="quarter" idx="11"/>
          </p:nvPr>
        </p:nvSpPr>
        <p:spPr/>
        <p:txBody>
          <a:bodyPr/>
          <a:lstStyle>
            <a:lvl1pPr>
              <a:defRPr sz="1100"/>
            </a:lvl1pPr>
          </a:lstStyle>
          <a:p>
            <a:endParaRPr lang="en-US"/>
          </a:p>
        </p:txBody>
      </p:sp>
      <p:sp>
        <p:nvSpPr>
          <p:cNvPr id="6" name="Slide Number Placeholder 5"/>
          <p:cNvSpPr>
            <a:spLocks noGrp="1"/>
          </p:cNvSpPr>
          <p:nvPr>
            <p:ph type="sldNum" sz="quarter" idx="12"/>
          </p:nvPr>
        </p:nvSpPr>
        <p:spPr/>
        <p:txBody>
          <a:bodyPr/>
          <a:lstStyle>
            <a:lvl1pPr>
              <a:defRPr sz="1100"/>
            </a:lvl1pPr>
          </a:lstStyle>
          <a:p>
            <a:fld id="{81FEFA0A-2F20-4B60-98C6-5FFDA469AA1C}" type="slidenum">
              <a:rPr lang="en-US" smtClean="0"/>
              <a:pPr/>
              <a:t>‹#›</a:t>
            </a:fld>
            <a:endParaRPr lang="en-US"/>
          </a:p>
        </p:txBody>
      </p:sp>
    </p:spTree>
    <p:extLst>
      <p:ext uri="{BB962C8B-B14F-4D97-AF65-F5344CB8AC3E}">
        <p14:creationId xmlns:p14="http://schemas.microsoft.com/office/powerpoint/2010/main" xmlns="" val="337862013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293812" y="1676400"/>
            <a:ext cx="4700016" cy="4495800"/>
          </a:xfrm>
        </p:spPr>
        <p:txBody>
          <a:bodyPr>
            <a:normAutofit/>
          </a:bodyPr>
          <a:lstStyle>
            <a:lvl1pPr>
              <a:defRPr sz="2400"/>
            </a:lvl1pPr>
            <a:lvl2pPr>
              <a:defRPr sz="2000"/>
            </a:lvl2pPr>
            <a:lvl3pPr>
              <a:defRPr sz="1800"/>
            </a:lvl3pPr>
            <a:lvl4pPr>
              <a:defRPr sz="1600"/>
            </a:lvl4pPr>
            <a:lvl5pPr>
              <a:defRPr sz="1600"/>
            </a:lvl5pPr>
            <a:lvl6pPr marL="1600200">
              <a:defRPr sz="1600"/>
            </a:lvl6pPr>
            <a:lvl7pPr marL="1874520">
              <a:defRPr sz="1600"/>
            </a:lvl7pPr>
            <a:lvl8pPr marL="2148840">
              <a:defRPr sz="1600"/>
            </a:lvl8pPr>
            <a:lvl9pPr marL="242316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02035" y="1676401"/>
            <a:ext cx="4700016" cy="4495800"/>
          </a:xfrm>
        </p:spPr>
        <p:txBody>
          <a:bodyPr>
            <a:normAutofit/>
          </a:bodyPr>
          <a:lstStyle>
            <a:lvl1pPr>
              <a:defRPr sz="2400"/>
            </a:lvl1pPr>
            <a:lvl2pPr>
              <a:defRPr sz="2000"/>
            </a:lvl2pPr>
            <a:lvl3pPr>
              <a:defRPr sz="1800"/>
            </a:lvl3pPr>
            <a:lvl4pPr>
              <a:defRPr sz="1600"/>
            </a:lvl4pPr>
            <a:lvl5pPr>
              <a:defRPr sz="1600"/>
            </a:lvl5pPr>
            <a:lvl6pPr marL="1600200">
              <a:defRPr sz="1600"/>
            </a:lvl6pPr>
            <a:lvl7pPr marL="1874520">
              <a:defRPr sz="1600"/>
            </a:lvl7pPr>
            <a:lvl8pPr marL="2148840">
              <a:defRPr sz="1600"/>
            </a:lvl8pPr>
            <a:lvl9pPr marL="242316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lvl1pPr>
              <a:defRPr sz="1100"/>
            </a:lvl1pPr>
          </a:lstStyle>
          <a:p>
            <a:fld id="{3CD9712D-992A-4AB1-A5C2-575F75921AA2}" type="datetimeFigureOut">
              <a:rPr lang="en-US" smtClean="0"/>
              <a:pPr/>
              <a:t>2/6/2017</a:t>
            </a:fld>
            <a:endParaRPr lang="en-US" dirty="0"/>
          </a:p>
        </p:txBody>
      </p:sp>
      <p:sp>
        <p:nvSpPr>
          <p:cNvPr id="6" name="Footer Placeholder 5"/>
          <p:cNvSpPr>
            <a:spLocks noGrp="1"/>
          </p:cNvSpPr>
          <p:nvPr>
            <p:ph type="ftr" sz="quarter" idx="11"/>
          </p:nvPr>
        </p:nvSpPr>
        <p:spPr/>
        <p:txBody>
          <a:bodyPr/>
          <a:lstStyle>
            <a:lvl1pPr>
              <a:defRPr sz="1100"/>
            </a:lvl1pPr>
          </a:lstStyle>
          <a:p>
            <a:endParaRPr lang="en-US"/>
          </a:p>
        </p:txBody>
      </p:sp>
      <p:sp>
        <p:nvSpPr>
          <p:cNvPr id="7" name="Slide Number Placeholder 6"/>
          <p:cNvSpPr>
            <a:spLocks noGrp="1"/>
          </p:cNvSpPr>
          <p:nvPr>
            <p:ph type="sldNum" sz="quarter" idx="12"/>
          </p:nvPr>
        </p:nvSpPr>
        <p:spPr/>
        <p:txBody>
          <a:bodyPr/>
          <a:lstStyle>
            <a:lvl1pPr>
              <a:defRPr sz="1100"/>
            </a:lvl1pPr>
          </a:lstStyle>
          <a:p>
            <a:fld id="{81FEFA0A-2F20-4B60-98C6-5FFDA469AA1C}" type="slidenum">
              <a:rPr lang="en-US" smtClean="0"/>
              <a:pPr/>
              <a:t>‹#›</a:t>
            </a:fld>
            <a:endParaRPr lang="en-US"/>
          </a:p>
        </p:txBody>
      </p:sp>
    </p:spTree>
    <p:extLst>
      <p:ext uri="{BB962C8B-B14F-4D97-AF65-F5344CB8AC3E}">
        <p14:creationId xmlns:p14="http://schemas.microsoft.com/office/powerpoint/2010/main" xmlns="" val="310746212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293813" y="1676399"/>
            <a:ext cx="4701142" cy="762001"/>
          </a:xfrm>
        </p:spPr>
        <p:txBody>
          <a:bodyPr anchor="ctr">
            <a:noAutofit/>
          </a:bodyP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3813" y="2516457"/>
            <a:ext cx="4701142" cy="3655743"/>
          </a:xfrm>
        </p:spPr>
        <p:txBody>
          <a:bodyPr/>
          <a:lstStyle>
            <a:lvl1pPr>
              <a:defRPr sz="2200"/>
            </a:lvl1pPr>
            <a:lvl2pPr>
              <a:defRPr sz="2000"/>
            </a:lvl2pPr>
            <a:lvl3pPr>
              <a:defRPr sz="1800"/>
            </a:lvl3pPr>
            <a:lvl4pPr>
              <a:defRPr sz="1600"/>
            </a:lvl4pPr>
            <a:lvl5pPr>
              <a:defRPr sz="1600"/>
            </a:lvl5pPr>
            <a:lvl6pPr marL="1600200">
              <a:defRPr sz="1600"/>
            </a:lvl6pPr>
            <a:lvl7pPr marL="1874520">
              <a:defRPr sz="1600"/>
            </a:lvl7pPr>
            <a:lvl8pPr marL="2148840">
              <a:defRPr sz="1600"/>
            </a:lvl8pPr>
            <a:lvl9pPr marL="242316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191754" y="1676399"/>
            <a:ext cx="4703259" cy="762001"/>
          </a:xfrm>
        </p:spPr>
        <p:txBody>
          <a:bodyPr anchor="ctr">
            <a:noAutofit/>
          </a:bodyP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1754" y="2516457"/>
            <a:ext cx="4703259" cy="3655743"/>
          </a:xfrm>
        </p:spPr>
        <p:txBody>
          <a:bodyPr/>
          <a:lstStyle>
            <a:lvl1pPr>
              <a:defRPr sz="2200"/>
            </a:lvl1pPr>
            <a:lvl2pPr>
              <a:defRPr sz="2000"/>
            </a:lvl2pPr>
            <a:lvl3pPr>
              <a:defRPr sz="1800"/>
            </a:lvl3pPr>
            <a:lvl4pPr>
              <a:defRPr sz="1600"/>
            </a:lvl4pPr>
            <a:lvl5pPr>
              <a:defRPr sz="1600"/>
            </a:lvl5pPr>
            <a:lvl6pPr marL="1600200">
              <a:defRPr sz="1600"/>
            </a:lvl6pPr>
            <a:lvl7pPr marL="1874520">
              <a:defRPr sz="1600"/>
            </a:lvl7pPr>
            <a:lvl8pPr marL="2148840">
              <a:defRPr sz="1600"/>
            </a:lvl8pPr>
            <a:lvl9pPr marL="242316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lvl1pPr>
              <a:defRPr sz="1100"/>
            </a:lvl1pPr>
          </a:lstStyle>
          <a:p>
            <a:fld id="{3CD9712D-992A-4AB1-A5C2-575F75921AA2}" type="datetimeFigureOut">
              <a:rPr lang="en-US" smtClean="0"/>
              <a:pPr/>
              <a:t>2/6/2017</a:t>
            </a:fld>
            <a:endParaRPr lang="en-US" dirty="0"/>
          </a:p>
        </p:txBody>
      </p:sp>
      <p:sp>
        <p:nvSpPr>
          <p:cNvPr id="8" name="Footer Placeholder 7"/>
          <p:cNvSpPr>
            <a:spLocks noGrp="1"/>
          </p:cNvSpPr>
          <p:nvPr>
            <p:ph type="ftr" sz="quarter" idx="11"/>
          </p:nvPr>
        </p:nvSpPr>
        <p:spPr/>
        <p:txBody>
          <a:bodyPr/>
          <a:lstStyle>
            <a:lvl1pPr>
              <a:defRPr sz="1100"/>
            </a:lvl1pPr>
          </a:lstStyle>
          <a:p>
            <a:endParaRPr lang="en-US"/>
          </a:p>
        </p:txBody>
      </p:sp>
      <p:sp>
        <p:nvSpPr>
          <p:cNvPr id="9" name="Slide Number Placeholder 8"/>
          <p:cNvSpPr>
            <a:spLocks noGrp="1"/>
          </p:cNvSpPr>
          <p:nvPr>
            <p:ph type="sldNum" sz="quarter" idx="12"/>
          </p:nvPr>
        </p:nvSpPr>
        <p:spPr/>
        <p:txBody>
          <a:bodyPr/>
          <a:lstStyle>
            <a:lvl1pPr>
              <a:defRPr sz="1100"/>
            </a:lvl1pPr>
          </a:lstStyle>
          <a:p>
            <a:fld id="{81FEFA0A-2F20-4B60-98C6-5FFDA469AA1C}" type="slidenum">
              <a:rPr lang="en-US" smtClean="0"/>
              <a:pPr/>
              <a:t>‹#›</a:t>
            </a:fld>
            <a:endParaRPr lang="en-US"/>
          </a:p>
        </p:txBody>
      </p:sp>
    </p:spTree>
    <p:extLst>
      <p:ext uri="{BB962C8B-B14F-4D97-AF65-F5344CB8AC3E}">
        <p14:creationId xmlns:p14="http://schemas.microsoft.com/office/powerpoint/2010/main" xmlns="" val="168855271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lvl1pPr>
              <a:defRPr sz="1100"/>
            </a:lvl1pPr>
          </a:lstStyle>
          <a:p>
            <a:fld id="{3CD9712D-992A-4AB1-A5C2-575F75921AA2}" type="datetimeFigureOut">
              <a:rPr lang="en-US" smtClean="0"/>
              <a:pPr/>
              <a:t>2/6/2017</a:t>
            </a:fld>
            <a:endParaRPr lang="en-US" dirty="0"/>
          </a:p>
        </p:txBody>
      </p:sp>
      <p:sp>
        <p:nvSpPr>
          <p:cNvPr id="4" name="Footer Placeholder 3"/>
          <p:cNvSpPr>
            <a:spLocks noGrp="1"/>
          </p:cNvSpPr>
          <p:nvPr>
            <p:ph type="ftr" sz="quarter" idx="11"/>
          </p:nvPr>
        </p:nvSpPr>
        <p:spPr/>
        <p:txBody>
          <a:bodyPr/>
          <a:lstStyle>
            <a:lvl1pPr>
              <a:defRPr sz="1100"/>
            </a:lvl1pPr>
          </a:lstStyle>
          <a:p>
            <a:endParaRPr lang="en-US"/>
          </a:p>
        </p:txBody>
      </p:sp>
      <p:sp>
        <p:nvSpPr>
          <p:cNvPr id="5" name="Slide Number Placeholder 4"/>
          <p:cNvSpPr>
            <a:spLocks noGrp="1"/>
          </p:cNvSpPr>
          <p:nvPr>
            <p:ph type="sldNum" sz="quarter" idx="12"/>
          </p:nvPr>
        </p:nvSpPr>
        <p:spPr/>
        <p:txBody>
          <a:bodyPr/>
          <a:lstStyle>
            <a:lvl1pPr>
              <a:defRPr sz="1100"/>
            </a:lvl1pPr>
          </a:lstStyle>
          <a:p>
            <a:fld id="{81FEFA0A-2F20-4B60-98C6-5FFDA469AA1C}" type="slidenum">
              <a:rPr lang="en-US" smtClean="0"/>
              <a:pPr/>
              <a:t>‹#›</a:t>
            </a:fld>
            <a:endParaRPr lang="en-US"/>
          </a:p>
        </p:txBody>
      </p:sp>
    </p:spTree>
    <p:extLst>
      <p:ext uri="{BB962C8B-B14F-4D97-AF65-F5344CB8AC3E}">
        <p14:creationId xmlns:p14="http://schemas.microsoft.com/office/powerpoint/2010/main" xmlns="" val="326159579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sz="1100"/>
            </a:lvl1pPr>
          </a:lstStyle>
          <a:p>
            <a:fld id="{3CD9712D-992A-4AB1-A5C2-575F75921AA2}" type="datetimeFigureOut">
              <a:rPr lang="en-US" smtClean="0"/>
              <a:pPr/>
              <a:t>2/6/2017</a:t>
            </a:fld>
            <a:endParaRPr lang="en-US" dirty="0"/>
          </a:p>
        </p:txBody>
      </p:sp>
      <p:sp>
        <p:nvSpPr>
          <p:cNvPr id="3" name="Footer Placeholder 2"/>
          <p:cNvSpPr>
            <a:spLocks noGrp="1"/>
          </p:cNvSpPr>
          <p:nvPr>
            <p:ph type="ftr" sz="quarter" idx="11"/>
          </p:nvPr>
        </p:nvSpPr>
        <p:spPr/>
        <p:txBody>
          <a:bodyPr/>
          <a:lstStyle>
            <a:lvl1pPr>
              <a:defRPr sz="1100"/>
            </a:lvl1pPr>
          </a:lstStyle>
          <a:p>
            <a:endParaRPr lang="en-US"/>
          </a:p>
        </p:txBody>
      </p:sp>
      <p:sp>
        <p:nvSpPr>
          <p:cNvPr id="4" name="Slide Number Placeholder 3"/>
          <p:cNvSpPr>
            <a:spLocks noGrp="1"/>
          </p:cNvSpPr>
          <p:nvPr>
            <p:ph type="sldNum" sz="quarter" idx="12"/>
          </p:nvPr>
        </p:nvSpPr>
        <p:spPr/>
        <p:txBody>
          <a:bodyPr/>
          <a:lstStyle>
            <a:lvl1pPr>
              <a:defRPr sz="1100"/>
            </a:lvl1pPr>
          </a:lstStyle>
          <a:p>
            <a:fld id="{81FEFA0A-2F20-4B60-98C6-5FFDA469AA1C}" type="slidenum">
              <a:rPr lang="en-US" smtClean="0"/>
              <a:pPr/>
              <a:t>‹#›</a:t>
            </a:fld>
            <a:endParaRPr lang="en-US"/>
          </a:p>
        </p:txBody>
      </p:sp>
    </p:spTree>
    <p:extLst>
      <p:ext uri="{BB962C8B-B14F-4D97-AF65-F5344CB8AC3E}">
        <p14:creationId xmlns:p14="http://schemas.microsoft.com/office/powerpoint/2010/main" xmlns="" val="74339945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70811" y="1676400"/>
            <a:ext cx="3810000" cy="2438400"/>
          </a:xfrm>
        </p:spPr>
        <p:txBody>
          <a:bodyPr anchor="b">
            <a:normAutofit/>
          </a:bodyPr>
          <a:lstStyle>
            <a:lvl1pPr algn="l">
              <a:defRPr sz="3200" b="0"/>
            </a:lvl1pPr>
          </a:lstStyle>
          <a:p>
            <a:r>
              <a:rPr lang="en-US" smtClean="0"/>
              <a:t>Click to edit Master title style</a:t>
            </a:r>
            <a:endParaRPr dirty="0"/>
          </a:p>
        </p:txBody>
      </p:sp>
      <p:sp>
        <p:nvSpPr>
          <p:cNvPr id="3" name="Content Placeholder 2"/>
          <p:cNvSpPr>
            <a:spLocks noGrp="1"/>
          </p:cNvSpPr>
          <p:nvPr>
            <p:ph idx="1"/>
          </p:nvPr>
        </p:nvSpPr>
        <p:spPr>
          <a:xfrm>
            <a:off x="1293813" y="685800"/>
            <a:ext cx="6172200" cy="5486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7770811" y="4191000"/>
            <a:ext cx="3810000" cy="15240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sz="1100"/>
            </a:lvl1pPr>
          </a:lstStyle>
          <a:p>
            <a:fld id="{3CD9712D-992A-4AB1-A5C2-575F75921AA2}" type="datetimeFigureOut">
              <a:rPr lang="en-US" smtClean="0"/>
              <a:pPr/>
              <a:t>2/6/2017</a:t>
            </a:fld>
            <a:endParaRPr lang="en-US"/>
          </a:p>
        </p:txBody>
      </p:sp>
      <p:sp>
        <p:nvSpPr>
          <p:cNvPr id="6" name="Footer Placeholder 5"/>
          <p:cNvSpPr>
            <a:spLocks noGrp="1"/>
          </p:cNvSpPr>
          <p:nvPr>
            <p:ph type="ftr" sz="quarter" idx="11"/>
          </p:nvPr>
        </p:nvSpPr>
        <p:spPr/>
        <p:txBody>
          <a:bodyPr/>
          <a:lstStyle>
            <a:lvl1pPr>
              <a:defRPr sz="1100"/>
            </a:lvl1pPr>
          </a:lstStyle>
          <a:p>
            <a:endParaRPr lang="en-US"/>
          </a:p>
        </p:txBody>
      </p:sp>
      <p:sp>
        <p:nvSpPr>
          <p:cNvPr id="7" name="Slide Number Placeholder 6"/>
          <p:cNvSpPr>
            <a:spLocks noGrp="1"/>
          </p:cNvSpPr>
          <p:nvPr>
            <p:ph type="sldNum" sz="quarter" idx="12"/>
          </p:nvPr>
        </p:nvSpPr>
        <p:spPr/>
        <p:txBody>
          <a:bodyPr/>
          <a:lstStyle>
            <a:lvl1pPr>
              <a:defRPr sz="1100"/>
            </a:lvl1pPr>
          </a:lstStyle>
          <a:p>
            <a:fld id="{81FEFA0A-2F20-4B60-98C6-5FFDA469AA1C}" type="slidenum">
              <a:rPr lang="en-US" smtClean="0"/>
              <a:pPr/>
              <a:t>‹#›</a:t>
            </a:fld>
            <a:endParaRPr lang="en-US"/>
          </a:p>
        </p:txBody>
      </p:sp>
    </p:spTree>
    <p:extLst>
      <p:ext uri="{BB962C8B-B14F-4D97-AF65-F5344CB8AC3E}">
        <p14:creationId xmlns:p14="http://schemas.microsoft.com/office/powerpoint/2010/main" xmlns="" val="82885856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70812" y="1676400"/>
            <a:ext cx="3810000" cy="2438400"/>
          </a:xfrm>
        </p:spPr>
        <p:txBody>
          <a:bodyPr anchor="b">
            <a:noAutofit/>
          </a:bodyPr>
          <a:lstStyle>
            <a:lvl1pPr algn="l">
              <a:defRPr sz="3200" b="0"/>
            </a:lvl1pPr>
          </a:lstStyle>
          <a:p>
            <a:r>
              <a:rPr lang="en-US" smtClean="0"/>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1522412" y="0"/>
            <a:ext cx="5943601" cy="6858000"/>
          </a:xfrm>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770812" y="4191000"/>
            <a:ext cx="3810000" cy="15240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383949036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7" name="Rectangle 6"/>
          <p:cNvSpPr/>
          <p:nvPr/>
        </p:nvSpPr>
        <p:spPr>
          <a:xfrm>
            <a:off x="836614" y="0"/>
            <a:ext cx="11352212" cy="6858000"/>
          </a:xfrm>
          <a:prstGeom prst="rect">
            <a:avLst/>
          </a:prstGeom>
          <a:gradFill>
            <a:gsLst>
              <a:gs pos="0">
                <a:schemeClr val="bg1">
                  <a:alpha val="60000"/>
                </a:schemeClr>
              </a:gs>
              <a:gs pos="100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293813" y="381000"/>
            <a:ext cx="9601200" cy="1143000"/>
          </a:xfrm>
          <a:prstGeom prst="rect">
            <a:avLst/>
          </a:prstGeom>
        </p:spPr>
        <p:txBody>
          <a:bodyPr vert="horz" lIns="91440" tIns="45720" rIns="91440" bIns="45720" rtlCol="0" anchor="b">
            <a:normAutofit/>
          </a:bodyPr>
          <a:lstStyle/>
          <a:p>
            <a:r>
              <a:rPr lang="en-US" smtClean="0"/>
              <a:t>Click to edit Master title style</a:t>
            </a:r>
            <a:endParaRPr dirty="0"/>
          </a:p>
        </p:txBody>
      </p:sp>
      <p:sp>
        <p:nvSpPr>
          <p:cNvPr id="3" name="Text Placeholder 2"/>
          <p:cNvSpPr>
            <a:spLocks noGrp="1"/>
          </p:cNvSpPr>
          <p:nvPr>
            <p:ph type="body" idx="1"/>
          </p:nvPr>
        </p:nvSpPr>
        <p:spPr>
          <a:xfrm>
            <a:off x="1293813" y="1676400"/>
            <a:ext cx="9601200" cy="44958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1271781" y="6356351"/>
            <a:ext cx="2844059" cy="365125"/>
          </a:xfrm>
          <a:prstGeom prst="rect">
            <a:avLst/>
          </a:prstGeom>
        </p:spPr>
        <p:txBody>
          <a:bodyPr vert="horz" lIns="91440" tIns="45720" rIns="91440" bIns="45720" rtlCol="0" anchor="ctr"/>
          <a:lstStyle>
            <a:lvl1pPr algn="l">
              <a:defRPr sz="1100">
                <a:solidFill>
                  <a:schemeClr val="tx1">
                    <a:lumMod val="90000"/>
                    <a:lumOff val="10000"/>
                  </a:schemeClr>
                </a:solidFill>
              </a:defRPr>
            </a:lvl1pPr>
          </a:lstStyle>
          <a:p>
            <a:fld id="{3CD9712D-992A-4AB1-A5C2-575F75921AA2}" type="datetimeFigureOut">
              <a:rPr lang="en-US" smtClean="0"/>
              <a:pPr/>
              <a:t>2/6/2017</a:t>
            </a:fld>
            <a:endParaRPr lang="en-US" dirty="0"/>
          </a:p>
        </p:txBody>
      </p:sp>
      <p:sp>
        <p:nvSpPr>
          <p:cNvPr id="5" name="Footer Placeholder 4"/>
          <p:cNvSpPr>
            <a:spLocks noGrp="1"/>
          </p:cNvSpPr>
          <p:nvPr>
            <p:ph type="ftr" sz="quarter" idx="3"/>
          </p:nvPr>
        </p:nvSpPr>
        <p:spPr>
          <a:xfrm>
            <a:off x="4164515" y="6356351"/>
            <a:ext cx="3859795" cy="365125"/>
          </a:xfrm>
          <a:prstGeom prst="rect">
            <a:avLst/>
          </a:prstGeom>
        </p:spPr>
        <p:txBody>
          <a:bodyPr vert="horz" lIns="91440" tIns="45720" rIns="91440" bIns="45720" rtlCol="0" anchor="ctr"/>
          <a:lstStyle>
            <a:lvl1pPr algn="ctr">
              <a:defRPr sz="1100">
                <a:solidFill>
                  <a:schemeClr val="tx1">
                    <a:lumMod val="90000"/>
                    <a:lumOff val="10000"/>
                  </a:schemeClr>
                </a:solidFill>
              </a:defRPr>
            </a:lvl1pPr>
          </a:lstStyle>
          <a:p>
            <a:endParaRPr lang="en-US"/>
          </a:p>
        </p:txBody>
      </p:sp>
      <p:sp>
        <p:nvSpPr>
          <p:cNvPr id="6" name="Slide Number Placeholder 5"/>
          <p:cNvSpPr>
            <a:spLocks noGrp="1"/>
          </p:cNvSpPr>
          <p:nvPr>
            <p:ph type="sldNum" sz="quarter" idx="4"/>
          </p:nvPr>
        </p:nvSpPr>
        <p:spPr>
          <a:xfrm>
            <a:off x="8051225" y="6356351"/>
            <a:ext cx="2844059" cy="365125"/>
          </a:xfrm>
          <a:prstGeom prst="rect">
            <a:avLst/>
          </a:prstGeom>
        </p:spPr>
        <p:txBody>
          <a:bodyPr vert="horz" lIns="91440" tIns="45720" rIns="91440" bIns="45720" rtlCol="0" anchor="ctr"/>
          <a:lstStyle>
            <a:lvl1pPr algn="r">
              <a:defRPr sz="1100">
                <a:solidFill>
                  <a:schemeClr val="tx1">
                    <a:lumMod val="90000"/>
                    <a:lumOff val="10000"/>
                  </a:schemeClr>
                </a:solidFill>
              </a:defRPr>
            </a:lvl1pPr>
          </a:lstStyle>
          <a:p>
            <a:fld id="{81FEFA0A-2F20-4B60-98C6-5FFDA469AA1C}" type="slidenum">
              <a:rPr lang="en-US" smtClean="0"/>
              <a:pPr/>
              <a:t>‹#›</a:t>
            </a:fld>
            <a:endParaRPr lang="en-US"/>
          </a:p>
        </p:txBody>
      </p:sp>
    </p:spTree>
    <p:extLst>
      <p:ext uri="{BB962C8B-B14F-4D97-AF65-F5344CB8AC3E}">
        <p14:creationId xmlns:p14="http://schemas.microsoft.com/office/powerpoint/2010/main" xmlns="" val="35287214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3838" indent="-228600" algn="l" defTabSz="914400" rtl="0" eaLnBrk="1" latinLnBrk="0" hangingPunct="1">
        <a:lnSpc>
          <a:spcPct val="90000"/>
        </a:lnSpc>
        <a:spcBef>
          <a:spcPts val="1600"/>
        </a:spcBef>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Font typeface="Euphemia" pitchFamily="34" charset="0"/>
        <a:buChar char="–"/>
        <a:defRPr sz="2000" kern="1200">
          <a:solidFill>
            <a:schemeClr val="tx1"/>
          </a:solidFill>
          <a:latin typeface="+mn-lt"/>
          <a:ea typeface="+mn-ea"/>
          <a:cs typeface="+mn-cs"/>
        </a:defRPr>
      </a:lvl2pPr>
      <a:lvl3pPr marL="777240" indent="-228600"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3pPr>
      <a:lvl4pPr marL="1051560" indent="-228600" algn="l" defTabSz="914400" rtl="0" eaLnBrk="1" latinLnBrk="0" hangingPunct="1">
        <a:lnSpc>
          <a:spcPct val="90000"/>
        </a:lnSpc>
        <a:spcBef>
          <a:spcPts val="600"/>
        </a:spcBef>
        <a:buFont typeface="Euphemia" pitchFamily="34" charset="0"/>
        <a:buChar char="–"/>
        <a:defRPr sz="1600" kern="1200">
          <a:solidFill>
            <a:schemeClr val="tx1"/>
          </a:solidFill>
          <a:latin typeface="+mn-lt"/>
          <a:ea typeface="+mn-ea"/>
          <a:cs typeface="+mn-cs"/>
        </a:defRPr>
      </a:lvl4pPr>
      <a:lvl5pPr marL="1325880" indent="-228600" algn="l" defTabSz="914400" rtl="0" eaLnBrk="1" latinLnBrk="0" hangingPunct="1">
        <a:lnSpc>
          <a:spcPct val="90000"/>
        </a:lnSpc>
        <a:spcBef>
          <a:spcPts val="600"/>
        </a:spcBef>
        <a:buFont typeface="Euphemia" pitchFamily="34" charset="0"/>
        <a:buChar char="–"/>
        <a:defRPr sz="1600" kern="1200">
          <a:solidFill>
            <a:schemeClr val="tx1"/>
          </a:solidFill>
          <a:latin typeface="+mn-lt"/>
          <a:ea typeface="+mn-ea"/>
          <a:cs typeface="+mn-cs"/>
        </a:defRPr>
      </a:lvl5pPr>
      <a:lvl6pPr marL="160020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6pPr>
      <a:lvl7pPr marL="187452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7pPr>
      <a:lvl8pPr marL="214884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8pPr>
      <a:lvl9pPr marL="242316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79412" y="228600"/>
            <a:ext cx="11049000" cy="2514600"/>
          </a:xfrm>
        </p:spPr>
        <p:txBody>
          <a:bodyPr>
            <a:normAutofit/>
          </a:bodyPr>
          <a:lstStyle/>
          <a:p>
            <a:pPr algn="ctr"/>
            <a:r>
              <a:rPr lang="en-US" dirty="0" smtClean="0"/>
              <a:t> </a:t>
            </a:r>
            <a:r>
              <a:rPr lang="en-US" dirty="0" smtClean="0">
                <a:solidFill>
                  <a:schemeClr val="accent3">
                    <a:lumMod val="75000"/>
                  </a:schemeClr>
                </a:solidFill>
              </a:rPr>
              <a:t>ODS, Spills &amp; Emergency Response Update</a:t>
            </a:r>
            <a:endParaRPr lang="en-US" dirty="0">
              <a:solidFill>
                <a:schemeClr val="accent3">
                  <a:lumMod val="75000"/>
                </a:schemeClr>
              </a:solidFill>
            </a:endParaRPr>
          </a:p>
        </p:txBody>
      </p:sp>
      <p:sp>
        <p:nvSpPr>
          <p:cNvPr id="3" name="Subtitle 2"/>
          <p:cNvSpPr>
            <a:spLocks noGrp="1"/>
          </p:cNvSpPr>
          <p:nvPr>
            <p:ph type="subTitle" idx="1"/>
          </p:nvPr>
        </p:nvSpPr>
        <p:spPr>
          <a:xfrm>
            <a:off x="0" y="3505200"/>
            <a:ext cx="11428411" cy="2133600"/>
          </a:xfrm>
        </p:spPr>
        <p:txBody>
          <a:bodyPr>
            <a:normAutofit/>
          </a:bodyPr>
          <a:lstStyle/>
          <a:p>
            <a:pPr algn="ctr"/>
            <a:r>
              <a:rPr lang="en-US" sz="3600" dirty="0" smtClean="0">
                <a:solidFill>
                  <a:schemeClr val="accent3">
                    <a:lumMod val="75000"/>
                  </a:schemeClr>
                </a:solidFill>
              </a:rPr>
              <a:t>Lila  X. Ziolkowski, Travis Luncan</a:t>
            </a:r>
          </a:p>
          <a:p>
            <a:pPr algn="ctr"/>
            <a:r>
              <a:rPr lang="en-US" sz="3600" dirty="0" smtClean="0">
                <a:solidFill>
                  <a:schemeClr val="accent3">
                    <a:lumMod val="75000"/>
                  </a:schemeClr>
                </a:solidFill>
              </a:rPr>
              <a:t>213</a:t>
            </a:r>
            <a:r>
              <a:rPr lang="en-US" sz="3600" baseline="30000" dirty="0" smtClean="0">
                <a:solidFill>
                  <a:schemeClr val="accent3">
                    <a:lumMod val="75000"/>
                  </a:schemeClr>
                </a:solidFill>
              </a:rPr>
              <a:t>th</a:t>
            </a:r>
            <a:r>
              <a:rPr lang="en-US" sz="3600" dirty="0" smtClean="0">
                <a:solidFill>
                  <a:schemeClr val="accent3">
                    <a:lumMod val="75000"/>
                  </a:schemeClr>
                </a:solidFill>
              </a:rPr>
              <a:t> Technical Committee Meeting</a:t>
            </a:r>
          </a:p>
          <a:p>
            <a:pPr algn="ctr"/>
            <a:r>
              <a:rPr lang="en-US" sz="3600" dirty="0" smtClean="0">
                <a:solidFill>
                  <a:schemeClr val="accent3">
                    <a:lumMod val="75000"/>
                  </a:schemeClr>
                </a:solidFill>
              </a:rPr>
              <a:t>February 7-8, 2017</a:t>
            </a:r>
          </a:p>
          <a:p>
            <a:endParaRPr lang="en-US" dirty="0"/>
          </a:p>
        </p:txBody>
      </p:sp>
    </p:spTree>
    <p:extLst>
      <p:ext uri="{BB962C8B-B14F-4D97-AF65-F5344CB8AC3E}">
        <p14:creationId xmlns:p14="http://schemas.microsoft.com/office/powerpoint/2010/main" xmlns="" val="319817698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293813" y="457200"/>
            <a:ext cx="9601200" cy="762000"/>
          </a:xfrm>
        </p:spPr>
        <p:txBody>
          <a:bodyPr>
            <a:noAutofit/>
          </a:bodyPr>
          <a:lstStyle/>
          <a:p>
            <a:pPr algn="ctr"/>
            <a:r>
              <a:rPr lang="en-US" sz="4000" b="1" dirty="0" smtClean="0">
                <a:solidFill>
                  <a:schemeClr val="accent3">
                    <a:lumMod val="75000"/>
                  </a:schemeClr>
                </a:solidFill>
              </a:rPr>
              <a:t>ODS Renovation Status</a:t>
            </a:r>
            <a:br>
              <a:rPr lang="en-US" sz="4000" b="1" dirty="0" smtClean="0">
                <a:solidFill>
                  <a:schemeClr val="accent3">
                    <a:lumMod val="75000"/>
                  </a:schemeClr>
                </a:solidFill>
              </a:rPr>
            </a:br>
            <a:endParaRPr lang="en-US" sz="4000" b="1" dirty="0">
              <a:solidFill>
                <a:schemeClr val="accent3">
                  <a:lumMod val="75000"/>
                </a:schemeClr>
              </a:solidFill>
            </a:endParaRPr>
          </a:p>
        </p:txBody>
      </p:sp>
      <p:sp>
        <p:nvSpPr>
          <p:cNvPr id="14" name="Content Placeholder 13"/>
          <p:cNvSpPr>
            <a:spLocks noGrp="1"/>
          </p:cNvSpPr>
          <p:nvPr>
            <p:ph idx="1"/>
          </p:nvPr>
        </p:nvSpPr>
        <p:spPr>
          <a:xfrm>
            <a:off x="760412" y="685800"/>
            <a:ext cx="10896600" cy="5943600"/>
          </a:xfrm>
        </p:spPr>
        <p:txBody>
          <a:bodyPr>
            <a:normAutofit fontScale="92500" lnSpcReduction="10000"/>
          </a:bodyPr>
          <a:lstStyle/>
          <a:p>
            <a:r>
              <a:rPr lang="en-US" sz="4100" dirty="0" smtClean="0"/>
              <a:t>Project ended 09/30/16</a:t>
            </a:r>
          </a:p>
          <a:p>
            <a:pPr lvl="1"/>
            <a:r>
              <a:rPr lang="en-US" sz="3500" dirty="0" smtClean="0"/>
              <a:t>Acquired computers for upgrade at all sites.</a:t>
            </a:r>
          </a:p>
          <a:p>
            <a:pPr lvl="1"/>
            <a:r>
              <a:rPr lang="en-US" sz="3500" dirty="0" smtClean="0"/>
              <a:t>Purchased consumable supplies and parts for inventory, </a:t>
            </a:r>
          </a:p>
          <a:p>
            <a:pPr lvl="1"/>
            <a:r>
              <a:rPr lang="en-US" sz="3500" dirty="0" smtClean="0"/>
              <a:t>YSI Sonde for basic WQ parameters</a:t>
            </a:r>
          </a:p>
          <a:p>
            <a:pPr lvl="1"/>
            <a:r>
              <a:rPr lang="en-US" sz="3500" dirty="0" smtClean="0"/>
              <a:t>ODS Website undergoing minor fixes</a:t>
            </a:r>
          </a:p>
          <a:p>
            <a:r>
              <a:rPr lang="en-US" sz="4100" dirty="0" smtClean="0"/>
              <a:t>Reimbursement requests #22, 23 </a:t>
            </a:r>
            <a:r>
              <a:rPr lang="en-US" sz="4300" dirty="0" smtClean="0"/>
              <a:t>approved by USEPA</a:t>
            </a:r>
          </a:p>
          <a:p>
            <a:pPr lvl="1"/>
            <a:r>
              <a:rPr lang="en-US" sz="3900" dirty="0" smtClean="0"/>
              <a:t>Received $139,000 </a:t>
            </a:r>
          </a:p>
          <a:p>
            <a:pPr marL="223838" lvl="1">
              <a:spcBef>
                <a:spcPts val="1600"/>
              </a:spcBef>
              <a:buFont typeface="Arial" pitchFamily="34" charset="0"/>
              <a:buChar char="•"/>
            </a:pPr>
            <a:r>
              <a:rPr lang="en-US" sz="4100" dirty="0" smtClean="0"/>
              <a:t>Maintenance agreement on GC and GCMS components through 12/31/18.</a:t>
            </a:r>
          </a:p>
          <a:p>
            <a:pPr marL="274320" lvl="1" indent="0">
              <a:buNone/>
            </a:pPr>
            <a:endParaRPr lang="en-US" sz="3200" dirty="0" smtClean="0"/>
          </a:p>
          <a:p>
            <a:pPr marL="274320" lvl="1" indent="0">
              <a:buNone/>
            </a:pPr>
            <a:endParaRPr lang="en-US" sz="3200" dirty="0" smtClean="0"/>
          </a:p>
        </p:txBody>
      </p:sp>
    </p:spTree>
    <p:extLst>
      <p:ext uri="{BB962C8B-B14F-4D97-AF65-F5344CB8AC3E}">
        <p14:creationId xmlns:p14="http://schemas.microsoft.com/office/powerpoint/2010/main" xmlns="" val="127082159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3813" y="0"/>
            <a:ext cx="9601200" cy="762000"/>
          </a:xfrm>
        </p:spPr>
        <p:txBody>
          <a:bodyPr>
            <a:normAutofit/>
          </a:bodyPr>
          <a:lstStyle/>
          <a:p>
            <a:pPr algn="ctr"/>
            <a:r>
              <a:rPr lang="en-US" sz="4400" b="1" dirty="0" smtClean="0">
                <a:solidFill>
                  <a:schemeClr val="accent3">
                    <a:lumMod val="75000"/>
                  </a:schemeClr>
                </a:solidFill>
              </a:rPr>
              <a:t>ODS Current Operations</a:t>
            </a:r>
            <a:endParaRPr lang="en-US" sz="4400" b="1" dirty="0">
              <a:solidFill>
                <a:schemeClr val="accent3">
                  <a:lumMod val="75000"/>
                </a:schemeClr>
              </a:solidFill>
            </a:endParaRPr>
          </a:p>
        </p:txBody>
      </p:sp>
      <p:sp>
        <p:nvSpPr>
          <p:cNvPr id="3" name="Content Placeholder 2"/>
          <p:cNvSpPr>
            <a:spLocks noGrp="1"/>
          </p:cNvSpPr>
          <p:nvPr>
            <p:ph idx="1"/>
          </p:nvPr>
        </p:nvSpPr>
        <p:spPr>
          <a:xfrm>
            <a:off x="684212" y="762000"/>
            <a:ext cx="11201400" cy="5943600"/>
          </a:xfrm>
        </p:spPr>
        <p:txBody>
          <a:bodyPr>
            <a:normAutofit fontScale="77500" lnSpcReduction="20000"/>
          </a:bodyPr>
          <a:lstStyle/>
          <a:p>
            <a:pPr marL="0" indent="0">
              <a:lnSpc>
                <a:spcPct val="120000"/>
              </a:lnSpc>
            </a:pPr>
            <a:r>
              <a:rPr lang="en-US" sz="3400" dirty="0" smtClean="0"/>
              <a:t>Sites that still need computers to be installed: </a:t>
            </a:r>
          </a:p>
          <a:p>
            <a:pPr marL="0" indent="0">
              <a:lnSpc>
                <a:spcPct val="120000"/>
              </a:lnSpc>
              <a:buNone/>
            </a:pPr>
            <a:r>
              <a:rPr lang="en-US" sz="3400" dirty="0" smtClean="0"/>
              <a:t>(Wheeling, St. Albans, Portsmouth and Paducah) 12 have been installed.</a:t>
            </a:r>
          </a:p>
          <a:p>
            <a:pPr marL="0" indent="0">
              <a:lnSpc>
                <a:spcPct val="120000"/>
              </a:lnSpc>
            </a:pPr>
            <a:r>
              <a:rPr lang="en-US" sz="3400" dirty="0" smtClean="0"/>
              <a:t>GC/MS issues: </a:t>
            </a:r>
          </a:p>
          <a:p>
            <a:pPr marL="279082" lvl="1" indent="0">
              <a:lnSpc>
                <a:spcPct val="120000"/>
              </a:lnSpc>
            </a:pPr>
            <a:r>
              <a:rPr lang="en-US" sz="3400" dirty="0" smtClean="0"/>
              <a:t>Louisville site down, estimated that site will be back up the 2</a:t>
            </a:r>
            <a:r>
              <a:rPr lang="en-US" sz="3400" baseline="30000" dirty="0" smtClean="0"/>
              <a:t>nd</a:t>
            </a:r>
            <a:r>
              <a:rPr lang="en-US" sz="3400" dirty="0" smtClean="0"/>
              <a:t> week of February.</a:t>
            </a:r>
          </a:p>
          <a:p>
            <a:pPr marL="553402" lvl="2" indent="0">
              <a:lnSpc>
                <a:spcPct val="120000"/>
              </a:lnSpc>
            </a:pPr>
            <a:r>
              <a:rPr lang="en-US" sz="3400" dirty="0" smtClean="0"/>
              <a:t>MS detector issues</a:t>
            </a:r>
          </a:p>
          <a:p>
            <a:pPr marL="553402" lvl="2" indent="0">
              <a:lnSpc>
                <a:spcPct val="120000"/>
              </a:lnSpc>
            </a:pPr>
            <a:r>
              <a:rPr lang="en-US" sz="3400" dirty="0" smtClean="0"/>
              <a:t>next downstream site notified</a:t>
            </a:r>
          </a:p>
          <a:p>
            <a:pPr marL="279082" lvl="1" indent="0">
              <a:lnSpc>
                <a:spcPct val="120000"/>
              </a:lnSpc>
            </a:pPr>
            <a:r>
              <a:rPr lang="en-US" sz="3400" dirty="0" smtClean="0"/>
              <a:t>ORSANCO HQ </a:t>
            </a:r>
            <a:r>
              <a:rPr lang="en-US" sz="3400" dirty="0"/>
              <a:t>Mass Spec had multiple board </a:t>
            </a:r>
            <a:r>
              <a:rPr lang="en-US" sz="3400" dirty="0" smtClean="0"/>
              <a:t>failures, site now operational.  </a:t>
            </a:r>
          </a:p>
          <a:p>
            <a:pPr marL="553402" lvl="2" indent="0">
              <a:lnSpc>
                <a:spcPct val="120000"/>
              </a:lnSpc>
            </a:pPr>
            <a:r>
              <a:rPr lang="en-US" sz="3400" dirty="0" smtClean="0"/>
              <a:t>Vendor </a:t>
            </a:r>
            <a:r>
              <a:rPr lang="en-US" sz="3400" dirty="0"/>
              <a:t>fixed issue under service agreement.</a:t>
            </a:r>
          </a:p>
          <a:p>
            <a:pPr marL="0" indent="0">
              <a:lnSpc>
                <a:spcPct val="120000"/>
              </a:lnSpc>
            </a:pPr>
            <a:r>
              <a:rPr lang="en-US" sz="3400" dirty="0" smtClean="0"/>
              <a:t>CMS5000 issues: </a:t>
            </a:r>
          </a:p>
          <a:p>
            <a:pPr marL="553402" lvl="2" indent="0">
              <a:lnSpc>
                <a:spcPct val="120000"/>
              </a:lnSpc>
            </a:pPr>
            <a:r>
              <a:rPr lang="en-US" sz="3400" dirty="0"/>
              <a:t>	Ashland concentrator tube replacement </a:t>
            </a:r>
            <a:r>
              <a:rPr lang="en-US" sz="3400" dirty="0" smtClean="0"/>
              <a:t>on </a:t>
            </a:r>
            <a:r>
              <a:rPr lang="en-US" sz="3400" dirty="0"/>
              <a:t>site by ODS </a:t>
            </a:r>
            <a:r>
              <a:rPr lang="en-US" sz="3400" dirty="0" smtClean="0"/>
              <a:t>staff.</a:t>
            </a:r>
            <a:endParaRPr lang="en-US" sz="3400" dirty="0"/>
          </a:p>
          <a:p>
            <a:pPr marL="0" indent="0">
              <a:buNone/>
            </a:pPr>
            <a:endParaRPr lang="en-US" sz="3200" dirty="0"/>
          </a:p>
        </p:txBody>
      </p:sp>
    </p:spTree>
    <p:extLst>
      <p:ext uri="{BB962C8B-B14F-4D97-AF65-F5344CB8AC3E}">
        <p14:creationId xmlns:p14="http://schemas.microsoft.com/office/powerpoint/2010/main" xmlns="" val="207934793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8012" y="914400"/>
            <a:ext cx="11277599" cy="5562600"/>
          </a:xfrm>
        </p:spPr>
        <p:txBody>
          <a:bodyPr>
            <a:normAutofit fontScale="85000" lnSpcReduction="10000"/>
          </a:bodyPr>
          <a:lstStyle/>
          <a:p>
            <a:pPr marL="0" indent="0">
              <a:lnSpc>
                <a:spcPct val="110000"/>
              </a:lnSpc>
            </a:pPr>
            <a:r>
              <a:rPr lang="en-US" sz="3100" dirty="0" smtClean="0"/>
              <a:t>GC/FID: </a:t>
            </a:r>
            <a:r>
              <a:rPr lang="en-US" sz="3100" dirty="0"/>
              <a:t>No issues </a:t>
            </a:r>
            <a:r>
              <a:rPr lang="en-US" sz="3100" dirty="0" smtClean="0"/>
              <a:t>reported</a:t>
            </a:r>
          </a:p>
          <a:p>
            <a:pPr marL="0" indent="0">
              <a:lnSpc>
                <a:spcPct val="110000"/>
              </a:lnSpc>
            </a:pPr>
            <a:r>
              <a:rPr lang="en-US" sz="3100" dirty="0" smtClean="0"/>
              <a:t>Purge and Trap auto sampler:</a:t>
            </a:r>
          </a:p>
          <a:p>
            <a:pPr marL="279082" lvl="1" indent="0">
              <a:lnSpc>
                <a:spcPct val="110000"/>
              </a:lnSpc>
            </a:pPr>
            <a:r>
              <a:rPr lang="en-US" sz="3100" dirty="0" smtClean="0"/>
              <a:t>Sent </a:t>
            </a:r>
            <a:r>
              <a:rPr lang="en-US" sz="3100" dirty="0"/>
              <a:t>the Portsmouth Water auto sampler back to the </a:t>
            </a:r>
            <a:r>
              <a:rPr lang="en-US" sz="3100" dirty="0" smtClean="0"/>
              <a:t>vendor. </a:t>
            </a:r>
            <a:r>
              <a:rPr lang="en-US" sz="3100" dirty="0"/>
              <a:t>Repair cost was covered by the vendor</a:t>
            </a:r>
            <a:r>
              <a:rPr lang="en-US" sz="3100" dirty="0" smtClean="0"/>
              <a:t>.</a:t>
            </a:r>
          </a:p>
          <a:p>
            <a:pPr marL="279082" lvl="1" indent="0">
              <a:lnSpc>
                <a:spcPct val="110000"/>
              </a:lnSpc>
            </a:pPr>
            <a:r>
              <a:rPr lang="en-US" sz="3100" dirty="0" smtClean="0"/>
              <a:t>Hays Mine needle drive had to be completely refurbished by ODS staff.</a:t>
            </a:r>
            <a:endParaRPr lang="en-US" sz="3100" dirty="0"/>
          </a:p>
          <a:p>
            <a:pPr marL="0" lvl="1" indent="0">
              <a:lnSpc>
                <a:spcPct val="110000"/>
              </a:lnSpc>
              <a:spcBef>
                <a:spcPts val="1600"/>
              </a:spcBef>
              <a:buFont typeface="Arial" pitchFamily="34" charset="0"/>
              <a:buChar char="•"/>
            </a:pPr>
            <a:r>
              <a:rPr lang="en-US" sz="3100" dirty="0"/>
              <a:t>Purge and Trap Concentrator Issues</a:t>
            </a:r>
          </a:p>
          <a:p>
            <a:pPr marL="279082" lvl="1" indent="0">
              <a:lnSpc>
                <a:spcPct val="110000"/>
              </a:lnSpc>
            </a:pPr>
            <a:r>
              <a:rPr lang="en-US" sz="3100" dirty="0" smtClean="0"/>
              <a:t>St. Albans, obstruction</a:t>
            </a:r>
            <a:r>
              <a:rPr lang="en-US" sz="3100" dirty="0"/>
              <a:t>, overflow of water into the purge and trap cascaded into GC</a:t>
            </a:r>
            <a:r>
              <a:rPr lang="en-US" sz="3100" dirty="0" smtClean="0"/>
              <a:t>.  ODS </a:t>
            </a:r>
            <a:r>
              <a:rPr lang="en-US" sz="3100" dirty="0"/>
              <a:t>staff completed a full refurbishment of the purge and trap.  </a:t>
            </a:r>
          </a:p>
          <a:p>
            <a:pPr marL="279082" lvl="1" indent="0">
              <a:lnSpc>
                <a:spcPct val="110000"/>
              </a:lnSpc>
            </a:pPr>
            <a:r>
              <a:rPr lang="en-US" sz="3100" dirty="0"/>
              <a:t>Hays Mine </a:t>
            </a:r>
            <a:r>
              <a:rPr lang="en-US" sz="3100" dirty="0" smtClean="0"/>
              <a:t>obstruction </a:t>
            </a:r>
            <a:r>
              <a:rPr lang="en-US" sz="3100" dirty="0"/>
              <a:t>in purge and trap was corrected with replacement of sample frit.</a:t>
            </a:r>
          </a:p>
          <a:p>
            <a:endParaRPr lang="en-US" dirty="0"/>
          </a:p>
        </p:txBody>
      </p:sp>
      <p:sp>
        <p:nvSpPr>
          <p:cNvPr id="5" name="Title 1"/>
          <p:cNvSpPr txBox="1">
            <a:spLocks/>
          </p:cNvSpPr>
          <p:nvPr/>
        </p:nvSpPr>
        <p:spPr>
          <a:xfrm>
            <a:off x="1293813" y="0"/>
            <a:ext cx="9601200" cy="7620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algn="ctr"/>
            <a:r>
              <a:rPr lang="en-US" sz="4400" b="1" dirty="0" smtClean="0">
                <a:solidFill>
                  <a:schemeClr val="accent3">
                    <a:lumMod val="75000"/>
                  </a:schemeClr>
                </a:solidFill>
              </a:rPr>
              <a:t>ODS Current Operations</a:t>
            </a:r>
            <a:endParaRPr lang="en-US" sz="4400" b="1" dirty="0">
              <a:solidFill>
                <a:schemeClr val="accent3">
                  <a:lumMod val="75000"/>
                </a:schemeClr>
              </a:solidFill>
            </a:endParaRPr>
          </a:p>
        </p:txBody>
      </p:sp>
    </p:spTree>
    <p:extLst>
      <p:ext uri="{BB962C8B-B14F-4D97-AF65-F5344CB8AC3E}">
        <p14:creationId xmlns:p14="http://schemas.microsoft.com/office/powerpoint/2010/main" xmlns="" val="386186072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6212" y="9939"/>
            <a:ext cx="9601200" cy="1143000"/>
          </a:xfrm>
        </p:spPr>
        <p:txBody>
          <a:bodyPr>
            <a:normAutofit fontScale="90000"/>
          </a:bodyPr>
          <a:lstStyle/>
          <a:p>
            <a:pPr algn="ctr"/>
            <a:r>
              <a:rPr lang="en-US" sz="4400" dirty="0" smtClean="0">
                <a:solidFill>
                  <a:schemeClr val="accent3">
                    <a:lumMod val="75000"/>
                  </a:schemeClr>
                </a:solidFill>
              </a:rPr>
              <a:t>ODS Site Performance Figures </a:t>
            </a:r>
            <a:br>
              <a:rPr lang="en-US" sz="4400" dirty="0" smtClean="0">
                <a:solidFill>
                  <a:schemeClr val="accent3">
                    <a:lumMod val="75000"/>
                  </a:schemeClr>
                </a:solidFill>
              </a:rPr>
            </a:br>
            <a:r>
              <a:rPr lang="en-US" sz="2700" dirty="0" smtClean="0">
                <a:solidFill>
                  <a:schemeClr val="accent3">
                    <a:lumMod val="75000"/>
                  </a:schemeClr>
                </a:solidFill>
              </a:rPr>
              <a:t>September 1</a:t>
            </a:r>
            <a:r>
              <a:rPr lang="en-US" sz="2700" baseline="30000" dirty="0" smtClean="0">
                <a:solidFill>
                  <a:schemeClr val="accent3">
                    <a:lumMod val="75000"/>
                  </a:schemeClr>
                </a:solidFill>
              </a:rPr>
              <a:t>st</a:t>
            </a:r>
            <a:r>
              <a:rPr lang="en-US" sz="2700" dirty="0" smtClean="0">
                <a:solidFill>
                  <a:schemeClr val="accent3">
                    <a:lumMod val="75000"/>
                  </a:schemeClr>
                </a:solidFill>
              </a:rPr>
              <a:t> – December 31</a:t>
            </a:r>
            <a:r>
              <a:rPr lang="en-US" sz="2700" baseline="30000" dirty="0" smtClean="0">
                <a:solidFill>
                  <a:schemeClr val="accent3">
                    <a:lumMod val="75000"/>
                  </a:schemeClr>
                </a:solidFill>
              </a:rPr>
              <a:t>st</a:t>
            </a:r>
            <a:r>
              <a:rPr lang="en-US" sz="2700" dirty="0" smtClean="0">
                <a:solidFill>
                  <a:schemeClr val="accent3">
                    <a:lumMod val="75000"/>
                  </a:schemeClr>
                </a:solidFill>
              </a:rPr>
              <a:t> 2016 (122 days of ODS operations)</a:t>
            </a:r>
            <a:endParaRPr lang="en-US" sz="2700" dirty="0">
              <a:solidFill>
                <a:schemeClr val="accent3">
                  <a:lumMod val="75000"/>
                </a:schemeClr>
              </a:solidFill>
            </a:endParaRPr>
          </a:p>
        </p:txBody>
      </p:sp>
      <p:pic>
        <p:nvPicPr>
          <p:cNvPr id="3" name="Picture 2"/>
          <p:cNvPicPr>
            <a:picLocks noChangeAspect="1"/>
          </p:cNvPicPr>
          <p:nvPr/>
        </p:nvPicPr>
        <p:blipFill>
          <a:blip r:embed="rId2" cstate="print"/>
          <a:stretch>
            <a:fillRect/>
          </a:stretch>
        </p:blipFill>
        <p:spPr>
          <a:xfrm>
            <a:off x="0" y="2624195"/>
            <a:ext cx="7999412" cy="4233805"/>
          </a:xfrm>
          <a:prstGeom prst="rect">
            <a:avLst/>
          </a:prstGeom>
        </p:spPr>
      </p:pic>
      <p:sp>
        <p:nvSpPr>
          <p:cNvPr id="5" name="Rectangle 4"/>
          <p:cNvSpPr/>
          <p:nvPr/>
        </p:nvSpPr>
        <p:spPr>
          <a:xfrm>
            <a:off x="7999412" y="1295400"/>
            <a:ext cx="4189413" cy="5562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6" name="Rectangle 5"/>
          <p:cNvSpPr/>
          <p:nvPr/>
        </p:nvSpPr>
        <p:spPr>
          <a:xfrm>
            <a:off x="-1" y="1285287"/>
            <a:ext cx="12188825" cy="133890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chemeClr val="tx2"/>
                </a:solidFill>
              </a:rPr>
              <a:t>Daily river water samples are </a:t>
            </a:r>
            <a:r>
              <a:rPr lang="en-US" sz="2000" dirty="0" smtClean="0">
                <a:solidFill>
                  <a:schemeClr val="tx2"/>
                </a:solidFill>
              </a:rPr>
              <a:t>collected </a:t>
            </a:r>
            <a:r>
              <a:rPr lang="en-US" sz="2000" dirty="0" smtClean="0">
                <a:solidFill>
                  <a:schemeClr val="tx2"/>
                </a:solidFill>
              </a:rPr>
              <a:t>and analyzed by each of the ODS sites.  </a:t>
            </a:r>
            <a:r>
              <a:rPr lang="en-US" sz="2000" dirty="0" smtClean="0">
                <a:solidFill>
                  <a:schemeClr val="tx2"/>
                </a:solidFill>
              </a:rPr>
              <a:t>This counts toward </a:t>
            </a:r>
            <a:r>
              <a:rPr lang="en-US" sz="2000" dirty="0" smtClean="0">
                <a:solidFill>
                  <a:schemeClr val="tx2"/>
                </a:solidFill>
              </a:rPr>
              <a:t>the daily utilization value.  The graph below shows the average number of daily river water samples collected and analyzed and average number of days those samples were not collected and analyzed</a:t>
            </a:r>
            <a:endParaRPr lang="en-US" sz="2000" dirty="0">
              <a:solidFill>
                <a:schemeClr val="tx2"/>
              </a:solidFill>
            </a:endParaRPr>
          </a:p>
        </p:txBody>
      </p:sp>
      <p:sp>
        <p:nvSpPr>
          <p:cNvPr id="9" name="Line Callout 2 8"/>
          <p:cNvSpPr/>
          <p:nvPr/>
        </p:nvSpPr>
        <p:spPr>
          <a:xfrm>
            <a:off x="7999412" y="2481735"/>
            <a:ext cx="3962400" cy="1471256"/>
          </a:xfrm>
          <a:prstGeom prst="borderCallout2">
            <a:avLst>
              <a:gd name="adj1" fmla="val 63212"/>
              <a:gd name="adj2" fmla="val -712"/>
              <a:gd name="adj3" fmla="val 63276"/>
              <a:gd name="adj4" fmla="val -15634"/>
              <a:gd name="adj5" fmla="val 73740"/>
              <a:gd name="adj6" fmla="val -47920"/>
            </a:avLst>
          </a:prstGeom>
          <a:noFill/>
          <a:ln w="444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2"/>
                </a:solidFill>
              </a:rPr>
              <a:t>Daily river water samples were not collected an average of 16 days</a:t>
            </a:r>
            <a:endParaRPr lang="en-US" sz="2400" dirty="0">
              <a:solidFill>
                <a:schemeClr val="tx2"/>
              </a:solidFill>
            </a:endParaRPr>
          </a:p>
        </p:txBody>
      </p:sp>
      <p:sp>
        <p:nvSpPr>
          <p:cNvPr id="11" name="Line Callout 2 10"/>
          <p:cNvSpPr/>
          <p:nvPr/>
        </p:nvSpPr>
        <p:spPr>
          <a:xfrm>
            <a:off x="6094411" y="4267200"/>
            <a:ext cx="3962400" cy="1471256"/>
          </a:xfrm>
          <a:prstGeom prst="borderCallout2">
            <a:avLst>
              <a:gd name="adj1" fmla="val 63212"/>
              <a:gd name="adj2" fmla="val -712"/>
              <a:gd name="adj3" fmla="val 63276"/>
              <a:gd name="adj4" fmla="val -15634"/>
              <a:gd name="adj5" fmla="val 39418"/>
              <a:gd name="adj6" fmla="val -64797"/>
            </a:avLst>
          </a:prstGeom>
          <a:noFill/>
          <a:ln w="444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2"/>
                </a:solidFill>
              </a:rPr>
              <a:t>Daily river water samples were collected and analyzed an average of 106 days</a:t>
            </a:r>
            <a:endParaRPr lang="en-US" sz="2400" dirty="0">
              <a:solidFill>
                <a:schemeClr val="tx2"/>
              </a:solidFill>
            </a:endParaRPr>
          </a:p>
        </p:txBody>
      </p:sp>
      <p:sp>
        <p:nvSpPr>
          <p:cNvPr id="12" name="TextBox 11"/>
          <p:cNvSpPr txBox="1"/>
          <p:nvPr/>
        </p:nvSpPr>
        <p:spPr>
          <a:xfrm>
            <a:off x="3808412" y="5879779"/>
            <a:ext cx="7391400" cy="590931"/>
          </a:xfrm>
          <a:prstGeom prst="rect">
            <a:avLst/>
          </a:prstGeom>
          <a:noFill/>
        </p:spPr>
        <p:txBody>
          <a:bodyPr wrap="square" rtlCol="0">
            <a:spAutoFit/>
          </a:bodyPr>
          <a:lstStyle/>
          <a:p>
            <a:pPr>
              <a:lnSpc>
                <a:spcPct val="90000"/>
              </a:lnSpc>
            </a:pPr>
            <a:r>
              <a:rPr lang="en-US" dirty="0" smtClean="0"/>
              <a:t>Utilization % was (</a:t>
            </a:r>
            <a:r>
              <a:rPr lang="en-US" u="sng" dirty="0" smtClean="0"/>
              <a:t>106 daily river water samples) </a:t>
            </a:r>
            <a:r>
              <a:rPr lang="en-US" dirty="0" smtClean="0"/>
              <a:t> X 100% =</a:t>
            </a:r>
          </a:p>
          <a:p>
            <a:pPr>
              <a:lnSpc>
                <a:spcPct val="90000"/>
              </a:lnSpc>
            </a:pPr>
            <a:r>
              <a:rPr lang="en-US" dirty="0"/>
              <a:t> </a:t>
            </a:r>
            <a:r>
              <a:rPr lang="en-US" dirty="0" smtClean="0"/>
              <a:t>                          122 days</a:t>
            </a:r>
            <a:endParaRPr lang="en-US" dirty="0"/>
          </a:p>
        </p:txBody>
      </p:sp>
      <p:sp>
        <p:nvSpPr>
          <p:cNvPr id="13" name="TextBox 12"/>
          <p:cNvSpPr txBox="1"/>
          <p:nvPr/>
        </p:nvSpPr>
        <p:spPr>
          <a:xfrm>
            <a:off x="10307592" y="5791200"/>
            <a:ext cx="1784439" cy="590931"/>
          </a:xfrm>
          <a:prstGeom prst="rect">
            <a:avLst/>
          </a:prstGeom>
          <a:noFill/>
        </p:spPr>
        <p:txBody>
          <a:bodyPr wrap="square" rtlCol="0">
            <a:spAutoFit/>
          </a:bodyPr>
          <a:lstStyle/>
          <a:p>
            <a:pPr>
              <a:lnSpc>
                <a:spcPct val="90000"/>
              </a:lnSpc>
            </a:pPr>
            <a:r>
              <a:rPr lang="en-US" sz="3600" dirty="0" smtClean="0"/>
              <a:t>87.2%</a:t>
            </a:r>
            <a:endParaRPr lang="en-US" sz="3600" dirty="0"/>
          </a:p>
        </p:txBody>
      </p:sp>
    </p:spTree>
    <p:extLst>
      <p:ext uri="{BB962C8B-B14F-4D97-AF65-F5344CB8AC3E}">
        <p14:creationId xmlns:p14="http://schemas.microsoft.com/office/powerpoint/2010/main" xmlns="" val="158567492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446212" y="9939"/>
            <a:ext cx="9601200" cy="1143000"/>
          </a:xfrm>
          <a:prstGeom prst="rect">
            <a:avLst/>
          </a:prstGeom>
        </p:spPr>
        <p:txBody>
          <a:bodyPr vert="horz" lIns="91440" tIns="45720" rIns="91440" bIns="45720" rtlCol="0" anchor="b">
            <a:normAutofit fontScale="90000"/>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algn="ctr"/>
            <a:r>
              <a:rPr lang="en-US" sz="4400" dirty="0" smtClean="0">
                <a:solidFill>
                  <a:schemeClr val="accent3">
                    <a:lumMod val="75000"/>
                  </a:schemeClr>
                </a:solidFill>
              </a:rPr>
              <a:t>ODS Site Performance Figures </a:t>
            </a:r>
            <a:br>
              <a:rPr lang="en-US" sz="4400" dirty="0" smtClean="0">
                <a:solidFill>
                  <a:schemeClr val="accent3">
                    <a:lumMod val="75000"/>
                  </a:schemeClr>
                </a:solidFill>
              </a:rPr>
            </a:br>
            <a:r>
              <a:rPr lang="en-US" sz="2700" dirty="0" smtClean="0">
                <a:solidFill>
                  <a:schemeClr val="accent3">
                    <a:lumMod val="75000"/>
                  </a:schemeClr>
                </a:solidFill>
              </a:rPr>
              <a:t>September 1</a:t>
            </a:r>
            <a:r>
              <a:rPr lang="en-US" sz="2700" baseline="30000" dirty="0" smtClean="0">
                <a:solidFill>
                  <a:schemeClr val="accent3">
                    <a:lumMod val="75000"/>
                  </a:schemeClr>
                </a:solidFill>
              </a:rPr>
              <a:t>st</a:t>
            </a:r>
            <a:r>
              <a:rPr lang="en-US" sz="2700" dirty="0" smtClean="0">
                <a:solidFill>
                  <a:schemeClr val="accent3">
                    <a:lumMod val="75000"/>
                  </a:schemeClr>
                </a:solidFill>
              </a:rPr>
              <a:t> – December 31</a:t>
            </a:r>
            <a:r>
              <a:rPr lang="en-US" sz="2700" baseline="30000" dirty="0" smtClean="0">
                <a:solidFill>
                  <a:schemeClr val="accent3">
                    <a:lumMod val="75000"/>
                  </a:schemeClr>
                </a:solidFill>
              </a:rPr>
              <a:t>st</a:t>
            </a:r>
            <a:r>
              <a:rPr lang="en-US" sz="2700" dirty="0" smtClean="0">
                <a:solidFill>
                  <a:schemeClr val="accent3">
                    <a:lumMod val="75000"/>
                  </a:schemeClr>
                </a:solidFill>
              </a:rPr>
              <a:t> 2016 (122 days of ODS operations)</a:t>
            </a:r>
            <a:endParaRPr lang="en-US" sz="2700" dirty="0">
              <a:solidFill>
                <a:schemeClr val="accent3">
                  <a:lumMod val="75000"/>
                </a:schemeClr>
              </a:solidFill>
            </a:endParaRP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xmlns="" val="0"/>
              </a:ext>
            </a:extLst>
          </a:blip>
          <a:srcRect l="5161" t="10967" r="17420"/>
          <a:stretch/>
        </p:blipFill>
        <p:spPr>
          <a:xfrm>
            <a:off x="7466012" y="3256705"/>
            <a:ext cx="4697341" cy="3601295"/>
          </a:xfrm>
          <a:prstGeom prst="rect">
            <a:avLst/>
          </a:prstGeom>
          <a:effectLst>
            <a:softEdge rad="139700"/>
          </a:effectLst>
        </p:spPr>
      </p:pic>
      <p:sp>
        <p:nvSpPr>
          <p:cNvPr id="6" name="TextBox 5"/>
          <p:cNvSpPr txBox="1"/>
          <p:nvPr/>
        </p:nvSpPr>
        <p:spPr>
          <a:xfrm>
            <a:off x="874712" y="1478440"/>
            <a:ext cx="10744200" cy="3416320"/>
          </a:xfrm>
          <a:prstGeom prst="rect">
            <a:avLst/>
          </a:prstGeom>
          <a:noFill/>
        </p:spPr>
        <p:txBody>
          <a:bodyPr wrap="square" rtlCol="0">
            <a:spAutoFit/>
          </a:bodyPr>
          <a:lstStyle/>
          <a:p>
            <a:pPr>
              <a:lnSpc>
                <a:spcPct val="90000"/>
              </a:lnSpc>
            </a:pPr>
            <a:r>
              <a:rPr lang="en-US" sz="2400" dirty="0" smtClean="0">
                <a:solidFill>
                  <a:schemeClr val="tx2"/>
                </a:solidFill>
              </a:rPr>
              <a:t>A number of ODS sites collect and analyze multiple river water samples per </a:t>
            </a:r>
            <a:r>
              <a:rPr lang="en-US" sz="2400" dirty="0" smtClean="0">
                <a:solidFill>
                  <a:schemeClr val="tx2"/>
                </a:solidFill>
              </a:rPr>
              <a:t>day (4-6 samples).  In the last four months of 2016, 6,469 samples were screened by our ODS system. </a:t>
            </a:r>
          </a:p>
          <a:p>
            <a:pPr>
              <a:lnSpc>
                <a:spcPct val="90000"/>
              </a:lnSpc>
            </a:pPr>
            <a:endParaRPr lang="en-US" sz="2400" dirty="0">
              <a:solidFill>
                <a:schemeClr val="tx2"/>
              </a:solidFill>
            </a:endParaRPr>
          </a:p>
          <a:p>
            <a:pPr>
              <a:lnSpc>
                <a:spcPct val="90000"/>
              </a:lnSpc>
            </a:pPr>
            <a:r>
              <a:rPr lang="en-US" sz="2400" dirty="0" smtClean="0">
                <a:solidFill>
                  <a:schemeClr val="tx2"/>
                </a:solidFill>
              </a:rPr>
              <a:t>This represents an average of between 3 and 4 river water samples analyzed by each ODS site per day. </a:t>
            </a:r>
          </a:p>
          <a:p>
            <a:pPr>
              <a:lnSpc>
                <a:spcPct val="90000"/>
              </a:lnSpc>
            </a:pPr>
            <a:endParaRPr lang="en-US" sz="2400" dirty="0" smtClean="0">
              <a:solidFill>
                <a:schemeClr val="tx2"/>
              </a:solidFill>
            </a:endParaRPr>
          </a:p>
          <a:p>
            <a:pPr>
              <a:lnSpc>
                <a:spcPct val="90000"/>
              </a:lnSpc>
            </a:pPr>
            <a:r>
              <a:rPr lang="en-US" sz="2400" dirty="0" smtClean="0">
                <a:solidFill>
                  <a:schemeClr val="tx2"/>
                </a:solidFill>
              </a:rPr>
              <a:t>By providing additional training and </a:t>
            </a:r>
            <a:r>
              <a:rPr lang="en-US" sz="2400" dirty="0" smtClean="0">
                <a:solidFill>
                  <a:schemeClr val="tx2"/>
                </a:solidFill>
              </a:rPr>
              <a:t>staying</a:t>
            </a:r>
            <a:endParaRPr lang="en-US" sz="2400" dirty="0" smtClean="0">
              <a:solidFill>
                <a:schemeClr val="tx2"/>
              </a:solidFill>
            </a:endParaRPr>
          </a:p>
          <a:p>
            <a:pPr>
              <a:lnSpc>
                <a:spcPct val="90000"/>
              </a:lnSpc>
            </a:pPr>
            <a:r>
              <a:rPr lang="en-US" sz="2400" dirty="0" smtClean="0">
                <a:solidFill>
                  <a:schemeClr val="tx2"/>
                </a:solidFill>
              </a:rPr>
              <a:t>on top of instrumentation </a:t>
            </a:r>
            <a:r>
              <a:rPr lang="en-US" sz="2400" dirty="0" smtClean="0">
                <a:solidFill>
                  <a:schemeClr val="tx2"/>
                </a:solidFill>
              </a:rPr>
              <a:t>issues, staff ensures </a:t>
            </a:r>
          </a:p>
          <a:p>
            <a:pPr>
              <a:lnSpc>
                <a:spcPct val="90000"/>
              </a:lnSpc>
            </a:pPr>
            <a:r>
              <a:rPr lang="en-US" sz="2400" dirty="0" smtClean="0">
                <a:solidFill>
                  <a:schemeClr val="tx2"/>
                </a:solidFill>
              </a:rPr>
              <a:t>good performance of the </a:t>
            </a:r>
            <a:r>
              <a:rPr lang="en-US" sz="2400" dirty="0" smtClean="0">
                <a:solidFill>
                  <a:schemeClr val="tx2"/>
                </a:solidFill>
              </a:rPr>
              <a:t>ODS </a:t>
            </a:r>
            <a:r>
              <a:rPr lang="en-US" sz="2400" dirty="0" smtClean="0">
                <a:solidFill>
                  <a:schemeClr val="tx2"/>
                </a:solidFill>
              </a:rPr>
              <a:t>in </a:t>
            </a:r>
            <a:r>
              <a:rPr lang="en-US" sz="2400" dirty="0" smtClean="0">
                <a:solidFill>
                  <a:schemeClr val="tx2"/>
                </a:solidFill>
              </a:rPr>
              <a:t>the future.  </a:t>
            </a:r>
            <a:endParaRPr lang="en-US" sz="2400" dirty="0">
              <a:solidFill>
                <a:schemeClr val="tx2"/>
              </a:solidFill>
            </a:endParaRPr>
          </a:p>
        </p:txBody>
      </p:sp>
    </p:spTree>
    <p:extLst>
      <p:ext uri="{BB962C8B-B14F-4D97-AF65-F5344CB8AC3E}">
        <p14:creationId xmlns:p14="http://schemas.microsoft.com/office/powerpoint/2010/main" xmlns="" val="137544999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3813" y="228600"/>
            <a:ext cx="9601200" cy="838200"/>
          </a:xfrm>
        </p:spPr>
        <p:txBody>
          <a:bodyPr>
            <a:normAutofit/>
          </a:bodyPr>
          <a:lstStyle/>
          <a:p>
            <a:pPr algn="ctr"/>
            <a:r>
              <a:rPr lang="en-US" sz="4800" dirty="0" smtClean="0">
                <a:solidFill>
                  <a:schemeClr val="accent3">
                    <a:lumMod val="75000"/>
                  </a:schemeClr>
                </a:solidFill>
              </a:rPr>
              <a:t>Emergency Response</a:t>
            </a:r>
            <a:endParaRPr lang="en-US" sz="4800" dirty="0">
              <a:solidFill>
                <a:schemeClr val="accent3">
                  <a:lumMod val="75000"/>
                </a:schemeClr>
              </a:solidFill>
            </a:endParaRPr>
          </a:p>
        </p:txBody>
      </p:sp>
      <p:sp>
        <p:nvSpPr>
          <p:cNvPr id="4" name="Content Placeholder 3"/>
          <p:cNvSpPr>
            <a:spLocks noGrp="1"/>
          </p:cNvSpPr>
          <p:nvPr>
            <p:ph idx="1"/>
          </p:nvPr>
        </p:nvSpPr>
        <p:spPr>
          <a:xfrm>
            <a:off x="912812" y="1447800"/>
            <a:ext cx="10515600" cy="4724400"/>
          </a:xfrm>
        </p:spPr>
        <p:txBody>
          <a:bodyPr>
            <a:normAutofit/>
          </a:bodyPr>
          <a:lstStyle/>
          <a:p>
            <a:r>
              <a:rPr lang="en-US" sz="3600" dirty="0" smtClean="0"/>
              <a:t>2017 Emergency Response Directory finalized </a:t>
            </a:r>
          </a:p>
          <a:p>
            <a:pPr lvl="1"/>
            <a:r>
              <a:rPr lang="en-US" sz="3200" dirty="0" smtClean="0"/>
              <a:t>Staff received Agency Use Copy</a:t>
            </a:r>
          </a:p>
          <a:p>
            <a:pPr lvl="1"/>
            <a:r>
              <a:rPr lang="en-US" sz="3200" dirty="0" smtClean="0"/>
              <a:t>Electronic public use copy available on ORSANCO website</a:t>
            </a:r>
          </a:p>
          <a:p>
            <a:pPr lvl="1"/>
            <a:r>
              <a:rPr lang="en-US" sz="3200" dirty="0" smtClean="0"/>
              <a:t>Printed copies available for distribution</a:t>
            </a:r>
          </a:p>
          <a:p>
            <a:pPr lvl="1">
              <a:buNone/>
            </a:pPr>
            <a:endParaRPr lang="en-US" sz="3200" dirty="0" smtClean="0"/>
          </a:p>
          <a:p>
            <a:pPr lvl="1"/>
            <a:endParaRPr lang="en-US" sz="3200" dirty="0"/>
          </a:p>
        </p:txBody>
      </p:sp>
    </p:spTree>
    <p:extLst>
      <p:ext uri="{BB962C8B-B14F-4D97-AF65-F5344CB8AC3E}">
        <p14:creationId xmlns:p14="http://schemas.microsoft.com/office/powerpoint/2010/main" xmlns="" val="158567492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3813" y="381000"/>
            <a:ext cx="9601200" cy="762000"/>
          </a:xfrm>
        </p:spPr>
        <p:txBody>
          <a:bodyPr>
            <a:normAutofit fontScale="90000"/>
          </a:bodyPr>
          <a:lstStyle/>
          <a:p>
            <a:pPr algn="ctr"/>
            <a:r>
              <a:rPr lang="en-US" dirty="0" smtClean="0"/>
              <a:t>2016 Spills Summary </a:t>
            </a:r>
            <a:br>
              <a:rPr lang="en-US" dirty="0" smtClean="0"/>
            </a:br>
            <a:r>
              <a:rPr lang="en-US" sz="2700" dirty="0" smtClean="0"/>
              <a:t>January 1</a:t>
            </a:r>
            <a:r>
              <a:rPr lang="en-US" sz="2700" baseline="30000" dirty="0" smtClean="0"/>
              <a:t>st</a:t>
            </a:r>
            <a:r>
              <a:rPr lang="en-US" sz="2700" dirty="0" smtClean="0"/>
              <a:t> – December 31</a:t>
            </a:r>
            <a:r>
              <a:rPr lang="en-US" sz="2700" baseline="30000" dirty="0" smtClean="0"/>
              <a:t>st</a:t>
            </a:r>
            <a:r>
              <a:rPr lang="en-US" sz="2700" dirty="0" smtClean="0"/>
              <a:t>  </a:t>
            </a:r>
            <a:endParaRPr lang="en-US" sz="2700" dirty="0"/>
          </a:p>
        </p:txBody>
      </p:sp>
      <p:sp>
        <p:nvSpPr>
          <p:cNvPr id="3" name="Content Placeholder 2"/>
          <p:cNvSpPr>
            <a:spLocks noGrp="1"/>
          </p:cNvSpPr>
          <p:nvPr>
            <p:ph idx="1"/>
          </p:nvPr>
        </p:nvSpPr>
        <p:spPr>
          <a:xfrm>
            <a:off x="1293813" y="1219200"/>
            <a:ext cx="9601200" cy="4495800"/>
          </a:xfrm>
        </p:spPr>
        <p:txBody>
          <a:bodyPr/>
          <a:lstStyle/>
          <a:p>
            <a:r>
              <a:rPr lang="en-US" dirty="0" smtClean="0">
                <a:solidFill>
                  <a:schemeClr val="tx2"/>
                </a:solidFill>
              </a:rPr>
              <a:t>590 NRC (National Response Center) reports were received by ORSANCO spills staff in2016.  </a:t>
            </a:r>
            <a:endParaRPr lang="en-US" dirty="0">
              <a:solidFill>
                <a:schemeClr val="tx2"/>
              </a:solidFill>
            </a:endParaRPr>
          </a:p>
          <a:p>
            <a:r>
              <a:rPr lang="en-US" dirty="0" smtClean="0">
                <a:solidFill>
                  <a:schemeClr val="tx2"/>
                </a:solidFill>
              </a:rPr>
              <a:t>Of those 227 showed a potential impact to the Ohio River.</a:t>
            </a:r>
          </a:p>
          <a:p>
            <a:r>
              <a:rPr lang="en-US" dirty="0" smtClean="0">
                <a:solidFill>
                  <a:schemeClr val="tx2"/>
                </a:solidFill>
              </a:rPr>
              <a:t>The top 12 materials listed on the NRC reports potentially impacting the Ohio River were</a:t>
            </a:r>
          </a:p>
          <a:p>
            <a:endParaRPr lang="en-US" dirty="0" smtClean="0"/>
          </a:p>
        </p:txBody>
      </p:sp>
      <p:graphicFrame>
        <p:nvGraphicFramePr>
          <p:cNvPr id="4" name="Table 3"/>
          <p:cNvGraphicFramePr>
            <a:graphicFrameLocks noGrp="1"/>
          </p:cNvGraphicFramePr>
          <p:nvPr>
            <p:extLst>
              <p:ext uri="{D42A27DB-BD31-4B8C-83A1-F6EECF244321}">
                <p14:modId xmlns:p14="http://schemas.microsoft.com/office/powerpoint/2010/main" xmlns="" val="1717015963"/>
              </p:ext>
            </p:extLst>
          </p:nvPr>
        </p:nvGraphicFramePr>
        <p:xfrm>
          <a:off x="1789113" y="3490984"/>
          <a:ext cx="8610600" cy="2731259"/>
        </p:xfrm>
        <a:graphic>
          <a:graphicData uri="http://schemas.openxmlformats.org/drawingml/2006/table">
            <a:tbl>
              <a:tblPr>
                <a:tableStyleId>{3B4B98B0-60AC-42C2-AFA5-B58CD77FA1E5}</a:tableStyleId>
              </a:tblPr>
              <a:tblGrid>
                <a:gridCol w="2381656"/>
                <a:gridCol w="1770975"/>
                <a:gridCol w="2320586"/>
                <a:gridCol w="2137383"/>
              </a:tblGrid>
              <a:tr h="802415">
                <a:tc>
                  <a:txBody>
                    <a:bodyPr/>
                    <a:lstStyle/>
                    <a:p>
                      <a:pPr algn="ctr" fontAlgn="b"/>
                      <a:r>
                        <a:rPr lang="en-US" sz="2000" u="none" strike="noStrike" dirty="0">
                          <a:solidFill>
                            <a:schemeClr val="tx2"/>
                          </a:solidFill>
                          <a:effectLst/>
                        </a:rPr>
                        <a:t>Material Name </a:t>
                      </a:r>
                      <a:endParaRPr lang="en-US" sz="2000" b="1" i="0" u="none" strike="noStrike" dirty="0">
                        <a:solidFill>
                          <a:schemeClr val="tx2"/>
                        </a:solidFill>
                        <a:effectLst/>
                        <a:latin typeface="Calibri" panose="020F0502020204030204" pitchFamily="34" charset="0"/>
                      </a:endParaRPr>
                    </a:p>
                  </a:txBody>
                  <a:tcPr marL="7620" marR="7620" marT="7620" marB="0" anchor="b"/>
                </a:tc>
                <a:tc>
                  <a:txBody>
                    <a:bodyPr/>
                    <a:lstStyle/>
                    <a:p>
                      <a:pPr algn="ctr" fontAlgn="b"/>
                      <a:r>
                        <a:rPr lang="en-US" sz="2000" u="none" strike="noStrike">
                          <a:solidFill>
                            <a:schemeClr val="tx2"/>
                          </a:solidFill>
                          <a:effectLst/>
                        </a:rPr>
                        <a:t># of Spills by Material</a:t>
                      </a:r>
                      <a:endParaRPr lang="en-US" sz="2000" b="1" i="0" u="none" strike="noStrike">
                        <a:solidFill>
                          <a:schemeClr val="tx2"/>
                        </a:solidFill>
                        <a:effectLst/>
                        <a:latin typeface="Calibri" panose="020F0502020204030204" pitchFamily="34" charset="0"/>
                      </a:endParaRPr>
                    </a:p>
                  </a:txBody>
                  <a:tcPr marL="7620" marR="7620" marT="7620" marB="0" anchor="b"/>
                </a:tc>
                <a:tc>
                  <a:txBody>
                    <a:bodyPr/>
                    <a:lstStyle/>
                    <a:p>
                      <a:pPr algn="ctr" fontAlgn="b"/>
                      <a:r>
                        <a:rPr lang="en-US" sz="2000" u="none" strike="noStrike">
                          <a:solidFill>
                            <a:schemeClr val="tx2"/>
                          </a:solidFill>
                          <a:effectLst/>
                        </a:rPr>
                        <a:t>Material Name </a:t>
                      </a:r>
                      <a:endParaRPr lang="en-US" sz="2000" b="1" i="0" u="none" strike="noStrike">
                        <a:solidFill>
                          <a:schemeClr val="tx2"/>
                        </a:solidFill>
                        <a:effectLst/>
                        <a:latin typeface="Calibri" panose="020F0502020204030204" pitchFamily="34" charset="0"/>
                      </a:endParaRPr>
                    </a:p>
                  </a:txBody>
                  <a:tcPr marL="7620" marR="7620" marT="7620" marB="0" anchor="b"/>
                </a:tc>
                <a:tc>
                  <a:txBody>
                    <a:bodyPr/>
                    <a:lstStyle/>
                    <a:p>
                      <a:pPr algn="ctr" fontAlgn="b"/>
                      <a:r>
                        <a:rPr lang="en-US" sz="2000" u="none" strike="noStrike" dirty="0">
                          <a:solidFill>
                            <a:schemeClr val="tx2"/>
                          </a:solidFill>
                          <a:effectLst/>
                        </a:rPr>
                        <a:t># of Spills by Material</a:t>
                      </a:r>
                      <a:endParaRPr lang="en-US" sz="2000" b="1" i="0" u="none" strike="noStrike" dirty="0">
                        <a:solidFill>
                          <a:schemeClr val="tx2"/>
                        </a:solidFill>
                        <a:effectLst/>
                        <a:latin typeface="Calibri" panose="020F0502020204030204" pitchFamily="34" charset="0"/>
                      </a:endParaRPr>
                    </a:p>
                  </a:txBody>
                  <a:tcPr marL="7620" marR="7620" marT="7620" marB="0" anchor="b"/>
                </a:tc>
              </a:tr>
              <a:tr h="321474">
                <a:tc>
                  <a:txBody>
                    <a:bodyPr/>
                    <a:lstStyle/>
                    <a:p>
                      <a:pPr algn="ctr" fontAlgn="b"/>
                      <a:r>
                        <a:rPr lang="en-US" sz="2000" u="none" strike="noStrike">
                          <a:solidFill>
                            <a:schemeClr val="tx2"/>
                          </a:solidFill>
                          <a:effectLst/>
                        </a:rPr>
                        <a:t>Unknown Oil</a:t>
                      </a:r>
                      <a:endParaRPr lang="en-US" sz="2000" b="0" i="0" u="none" strike="noStrike">
                        <a:solidFill>
                          <a:schemeClr val="tx2"/>
                        </a:solidFill>
                        <a:effectLst/>
                        <a:latin typeface="Calibri" panose="020F0502020204030204" pitchFamily="34" charset="0"/>
                      </a:endParaRPr>
                    </a:p>
                  </a:txBody>
                  <a:tcPr marL="7620" marR="7620" marT="7620" marB="0" anchor="b"/>
                </a:tc>
                <a:tc>
                  <a:txBody>
                    <a:bodyPr/>
                    <a:lstStyle/>
                    <a:p>
                      <a:pPr algn="ctr" fontAlgn="b"/>
                      <a:r>
                        <a:rPr lang="en-US" sz="2000" u="none" strike="noStrike">
                          <a:solidFill>
                            <a:schemeClr val="tx2"/>
                          </a:solidFill>
                          <a:effectLst/>
                        </a:rPr>
                        <a:t>92</a:t>
                      </a:r>
                      <a:endParaRPr lang="en-US" sz="2000" b="0" i="0" u="none" strike="noStrike">
                        <a:solidFill>
                          <a:schemeClr val="tx2"/>
                        </a:solidFill>
                        <a:effectLst/>
                        <a:latin typeface="Calibri" panose="020F0502020204030204" pitchFamily="34" charset="0"/>
                      </a:endParaRPr>
                    </a:p>
                  </a:txBody>
                  <a:tcPr marL="7620" marR="7620" marT="7620" marB="0" anchor="b"/>
                </a:tc>
                <a:tc>
                  <a:txBody>
                    <a:bodyPr/>
                    <a:lstStyle/>
                    <a:p>
                      <a:pPr algn="ctr" fontAlgn="b"/>
                      <a:r>
                        <a:rPr lang="en-US" sz="2000" u="none" strike="noStrike" dirty="0">
                          <a:solidFill>
                            <a:schemeClr val="tx2"/>
                          </a:solidFill>
                          <a:effectLst/>
                        </a:rPr>
                        <a:t>Motor Oil</a:t>
                      </a:r>
                      <a:endParaRPr lang="en-US" sz="2000" b="0" i="0" u="none" strike="noStrike" dirty="0">
                        <a:solidFill>
                          <a:schemeClr val="tx2"/>
                        </a:solidFill>
                        <a:effectLst/>
                        <a:latin typeface="Calibri" panose="020F0502020204030204" pitchFamily="34" charset="0"/>
                      </a:endParaRPr>
                    </a:p>
                  </a:txBody>
                  <a:tcPr marL="7620" marR="7620" marT="7620" marB="0" anchor="b"/>
                </a:tc>
                <a:tc>
                  <a:txBody>
                    <a:bodyPr/>
                    <a:lstStyle/>
                    <a:p>
                      <a:pPr algn="ctr" fontAlgn="b"/>
                      <a:r>
                        <a:rPr lang="en-US" sz="2000" u="none" strike="noStrike">
                          <a:solidFill>
                            <a:schemeClr val="tx2"/>
                          </a:solidFill>
                          <a:effectLst/>
                        </a:rPr>
                        <a:t>5</a:t>
                      </a:r>
                      <a:endParaRPr lang="en-US" sz="2000" b="0" i="0" u="none" strike="noStrike">
                        <a:solidFill>
                          <a:schemeClr val="tx2"/>
                        </a:solidFill>
                        <a:effectLst/>
                        <a:latin typeface="Calibri" panose="020F0502020204030204" pitchFamily="34" charset="0"/>
                      </a:endParaRPr>
                    </a:p>
                  </a:txBody>
                  <a:tcPr marL="7620" marR="7620" marT="7620" marB="0" anchor="b"/>
                </a:tc>
              </a:tr>
              <a:tr h="321474">
                <a:tc>
                  <a:txBody>
                    <a:bodyPr/>
                    <a:lstStyle/>
                    <a:p>
                      <a:pPr algn="ctr" fontAlgn="b"/>
                      <a:r>
                        <a:rPr lang="en-US" sz="2000" u="none" strike="noStrike">
                          <a:solidFill>
                            <a:schemeClr val="tx2"/>
                          </a:solidFill>
                          <a:effectLst/>
                        </a:rPr>
                        <a:t>Hydraulic Oil</a:t>
                      </a:r>
                      <a:endParaRPr lang="en-US" sz="2000" b="0" i="0" u="none" strike="noStrike">
                        <a:solidFill>
                          <a:schemeClr val="tx2"/>
                        </a:solidFill>
                        <a:effectLst/>
                        <a:latin typeface="Calibri" panose="020F0502020204030204" pitchFamily="34" charset="0"/>
                      </a:endParaRPr>
                    </a:p>
                  </a:txBody>
                  <a:tcPr marL="7620" marR="7620" marT="7620" marB="0" anchor="b"/>
                </a:tc>
                <a:tc>
                  <a:txBody>
                    <a:bodyPr/>
                    <a:lstStyle/>
                    <a:p>
                      <a:pPr algn="ctr" fontAlgn="b"/>
                      <a:r>
                        <a:rPr lang="en-US" sz="2000" u="none" strike="noStrike">
                          <a:solidFill>
                            <a:schemeClr val="tx2"/>
                          </a:solidFill>
                          <a:effectLst/>
                        </a:rPr>
                        <a:t>34</a:t>
                      </a:r>
                      <a:endParaRPr lang="en-US" sz="2000" b="0" i="0" u="none" strike="noStrike">
                        <a:solidFill>
                          <a:schemeClr val="tx2"/>
                        </a:solidFill>
                        <a:effectLst/>
                        <a:latin typeface="Calibri" panose="020F0502020204030204" pitchFamily="34" charset="0"/>
                      </a:endParaRPr>
                    </a:p>
                  </a:txBody>
                  <a:tcPr marL="7620" marR="7620" marT="7620" marB="0" anchor="b"/>
                </a:tc>
                <a:tc>
                  <a:txBody>
                    <a:bodyPr/>
                    <a:lstStyle/>
                    <a:p>
                      <a:pPr algn="ctr" fontAlgn="b"/>
                      <a:r>
                        <a:rPr lang="en-US" sz="2000" u="none" strike="noStrike">
                          <a:solidFill>
                            <a:schemeClr val="tx2"/>
                          </a:solidFill>
                          <a:effectLst/>
                        </a:rPr>
                        <a:t>Coal Slurry</a:t>
                      </a:r>
                      <a:endParaRPr lang="en-US" sz="2000" b="0" i="0" u="none" strike="noStrike">
                        <a:solidFill>
                          <a:schemeClr val="tx2"/>
                        </a:solidFill>
                        <a:effectLst/>
                        <a:latin typeface="Calibri" panose="020F0502020204030204" pitchFamily="34" charset="0"/>
                      </a:endParaRPr>
                    </a:p>
                  </a:txBody>
                  <a:tcPr marL="7620" marR="7620" marT="7620" marB="0" anchor="b"/>
                </a:tc>
                <a:tc>
                  <a:txBody>
                    <a:bodyPr/>
                    <a:lstStyle/>
                    <a:p>
                      <a:pPr algn="ctr" fontAlgn="b"/>
                      <a:r>
                        <a:rPr lang="en-US" sz="2000" u="none" strike="noStrike">
                          <a:solidFill>
                            <a:schemeClr val="tx2"/>
                          </a:solidFill>
                          <a:effectLst/>
                        </a:rPr>
                        <a:t>3</a:t>
                      </a:r>
                      <a:endParaRPr lang="en-US" sz="2000" b="0" i="0" u="none" strike="noStrike">
                        <a:solidFill>
                          <a:schemeClr val="tx2"/>
                        </a:solidFill>
                        <a:effectLst/>
                        <a:latin typeface="Calibri" panose="020F0502020204030204" pitchFamily="34" charset="0"/>
                      </a:endParaRPr>
                    </a:p>
                  </a:txBody>
                  <a:tcPr marL="7620" marR="7620" marT="7620" marB="0" anchor="b"/>
                </a:tc>
              </a:tr>
              <a:tr h="321474">
                <a:tc>
                  <a:txBody>
                    <a:bodyPr/>
                    <a:lstStyle/>
                    <a:p>
                      <a:pPr algn="ctr" fontAlgn="b"/>
                      <a:r>
                        <a:rPr lang="en-US" sz="2000" u="none" strike="noStrike">
                          <a:solidFill>
                            <a:schemeClr val="tx2"/>
                          </a:solidFill>
                          <a:effectLst/>
                        </a:rPr>
                        <a:t>Diesel Fuel</a:t>
                      </a:r>
                      <a:endParaRPr lang="en-US" sz="2000" b="0" i="0" u="none" strike="noStrike">
                        <a:solidFill>
                          <a:schemeClr val="tx2"/>
                        </a:solidFill>
                        <a:effectLst/>
                        <a:latin typeface="Calibri" panose="020F0502020204030204" pitchFamily="34" charset="0"/>
                      </a:endParaRPr>
                    </a:p>
                  </a:txBody>
                  <a:tcPr marL="7620" marR="7620" marT="7620" marB="0" anchor="b"/>
                </a:tc>
                <a:tc>
                  <a:txBody>
                    <a:bodyPr/>
                    <a:lstStyle/>
                    <a:p>
                      <a:pPr algn="ctr" fontAlgn="b"/>
                      <a:r>
                        <a:rPr lang="en-US" sz="2000" u="none" strike="noStrike">
                          <a:solidFill>
                            <a:schemeClr val="tx2"/>
                          </a:solidFill>
                          <a:effectLst/>
                        </a:rPr>
                        <a:t>26</a:t>
                      </a:r>
                      <a:endParaRPr lang="en-US" sz="2000" b="0" i="0" u="none" strike="noStrike">
                        <a:solidFill>
                          <a:schemeClr val="tx2"/>
                        </a:solidFill>
                        <a:effectLst/>
                        <a:latin typeface="Calibri" panose="020F0502020204030204" pitchFamily="34" charset="0"/>
                      </a:endParaRPr>
                    </a:p>
                  </a:txBody>
                  <a:tcPr marL="7620" marR="7620" marT="7620" marB="0" anchor="b"/>
                </a:tc>
                <a:tc>
                  <a:txBody>
                    <a:bodyPr/>
                    <a:lstStyle/>
                    <a:p>
                      <a:pPr algn="ctr" fontAlgn="b"/>
                      <a:r>
                        <a:rPr lang="en-US" sz="2000" u="none" strike="noStrike">
                          <a:solidFill>
                            <a:schemeClr val="tx2"/>
                          </a:solidFill>
                          <a:effectLst/>
                        </a:rPr>
                        <a:t>Fuel Oil </a:t>
                      </a:r>
                      <a:endParaRPr lang="en-US" sz="2000" b="0" i="0" u="none" strike="noStrike">
                        <a:solidFill>
                          <a:schemeClr val="tx2"/>
                        </a:solidFill>
                        <a:effectLst/>
                        <a:latin typeface="Calibri" panose="020F0502020204030204" pitchFamily="34" charset="0"/>
                      </a:endParaRPr>
                    </a:p>
                  </a:txBody>
                  <a:tcPr marL="7620" marR="7620" marT="7620" marB="0" anchor="b"/>
                </a:tc>
                <a:tc>
                  <a:txBody>
                    <a:bodyPr/>
                    <a:lstStyle/>
                    <a:p>
                      <a:pPr algn="ctr" fontAlgn="b"/>
                      <a:r>
                        <a:rPr lang="en-US" sz="2000" u="none" strike="noStrike">
                          <a:solidFill>
                            <a:schemeClr val="tx2"/>
                          </a:solidFill>
                          <a:effectLst/>
                        </a:rPr>
                        <a:t>3</a:t>
                      </a:r>
                      <a:endParaRPr lang="en-US" sz="2000" b="0" i="0" u="none" strike="noStrike">
                        <a:solidFill>
                          <a:schemeClr val="tx2"/>
                        </a:solidFill>
                        <a:effectLst/>
                        <a:latin typeface="Calibri" panose="020F0502020204030204" pitchFamily="34" charset="0"/>
                      </a:endParaRPr>
                    </a:p>
                  </a:txBody>
                  <a:tcPr marL="7620" marR="7620" marT="7620" marB="0" anchor="b"/>
                </a:tc>
              </a:tr>
              <a:tr h="321474">
                <a:tc>
                  <a:txBody>
                    <a:bodyPr/>
                    <a:lstStyle/>
                    <a:p>
                      <a:pPr algn="ctr" fontAlgn="b"/>
                      <a:r>
                        <a:rPr lang="en-US" sz="2000" u="none" strike="noStrike">
                          <a:solidFill>
                            <a:schemeClr val="tx2"/>
                          </a:solidFill>
                          <a:effectLst/>
                        </a:rPr>
                        <a:t>Crude Oil</a:t>
                      </a:r>
                      <a:endParaRPr lang="en-US" sz="2000" b="0" i="0" u="none" strike="noStrike">
                        <a:solidFill>
                          <a:schemeClr val="tx2"/>
                        </a:solidFill>
                        <a:effectLst/>
                        <a:latin typeface="Calibri" panose="020F0502020204030204" pitchFamily="34" charset="0"/>
                      </a:endParaRPr>
                    </a:p>
                  </a:txBody>
                  <a:tcPr marL="7620" marR="7620" marT="7620" marB="0" anchor="b"/>
                </a:tc>
                <a:tc>
                  <a:txBody>
                    <a:bodyPr/>
                    <a:lstStyle/>
                    <a:p>
                      <a:pPr algn="ctr" fontAlgn="b"/>
                      <a:r>
                        <a:rPr lang="en-US" sz="2000" u="none" strike="noStrike">
                          <a:solidFill>
                            <a:schemeClr val="tx2"/>
                          </a:solidFill>
                          <a:effectLst/>
                        </a:rPr>
                        <a:t>8</a:t>
                      </a:r>
                      <a:endParaRPr lang="en-US" sz="2000" b="0" i="0" u="none" strike="noStrike">
                        <a:solidFill>
                          <a:schemeClr val="tx2"/>
                        </a:solidFill>
                        <a:effectLst/>
                        <a:latin typeface="Calibri" panose="020F0502020204030204" pitchFamily="34" charset="0"/>
                      </a:endParaRPr>
                    </a:p>
                  </a:txBody>
                  <a:tcPr marL="7620" marR="7620" marT="7620" marB="0" anchor="b"/>
                </a:tc>
                <a:tc>
                  <a:txBody>
                    <a:bodyPr/>
                    <a:lstStyle/>
                    <a:p>
                      <a:pPr algn="ctr" fontAlgn="b"/>
                      <a:r>
                        <a:rPr lang="en-US" sz="2000" u="none" strike="noStrike">
                          <a:solidFill>
                            <a:schemeClr val="tx2"/>
                          </a:solidFill>
                          <a:effectLst/>
                        </a:rPr>
                        <a:t>Paint</a:t>
                      </a:r>
                      <a:endParaRPr lang="en-US" sz="2000" b="0" i="0" u="none" strike="noStrike">
                        <a:solidFill>
                          <a:schemeClr val="tx2"/>
                        </a:solidFill>
                        <a:effectLst/>
                        <a:latin typeface="Calibri" panose="020F0502020204030204" pitchFamily="34" charset="0"/>
                      </a:endParaRPr>
                    </a:p>
                  </a:txBody>
                  <a:tcPr marL="7620" marR="7620" marT="7620" marB="0" anchor="b"/>
                </a:tc>
                <a:tc>
                  <a:txBody>
                    <a:bodyPr/>
                    <a:lstStyle/>
                    <a:p>
                      <a:pPr algn="ctr" fontAlgn="b"/>
                      <a:r>
                        <a:rPr lang="en-US" sz="2000" u="none" strike="noStrike">
                          <a:solidFill>
                            <a:schemeClr val="tx2"/>
                          </a:solidFill>
                          <a:effectLst/>
                        </a:rPr>
                        <a:t>3</a:t>
                      </a:r>
                      <a:endParaRPr lang="en-US" sz="2000" b="0" i="0" u="none" strike="noStrike">
                        <a:solidFill>
                          <a:schemeClr val="tx2"/>
                        </a:solidFill>
                        <a:effectLst/>
                        <a:latin typeface="Calibri" panose="020F0502020204030204" pitchFamily="34" charset="0"/>
                      </a:endParaRPr>
                    </a:p>
                  </a:txBody>
                  <a:tcPr marL="7620" marR="7620" marT="7620" marB="0" anchor="b"/>
                </a:tc>
              </a:tr>
              <a:tr h="321474">
                <a:tc>
                  <a:txBody>
                    <a:bodyPr/>
                    <a:lstStyle/>
                    <a:p>
                      <a:pPr algn="ctr" fontAlgn="b"/>
                      <a:r>
                        <a:rPr lang="en-US" sz="2000" u="none" strike="noStrike">
                          <a:solidFill>
                            <a:schemeClr val="tx2"/>
                          </a:solidFill>
                          <a:effectLst/>
                        </a:rPr>
                        <a:t>Lube Oil </a:t>
                      </a:r>
                      <a:endParaRPr lang="en-US" sz="2000" b="0" i="0" u="none" strike="noStrike">
                        <a:solidFill>
                          <a:schemeClr val="tx2"/>
                        </a:solidFill>
                        <a:effectLst/>
                        <a:latin typeface="Calibri" panose="020F0502020204030204" pitchFamily="34" charset="0"/>
                      </a:endParaRPr>
                    </a:p>
                  </a:txBody>
                  <a:tcPr marL="7620" marR="7620" marT="7620" marB="0" anchor="b"/>
                </a:tc>
                <a:tc>
                  <a:txBody>
                    <a:bodyPr/>
                    <a:lstStyle/>
                    <a:p>
                      <a:pPr algn="ctr" fontAlgn="b"/>
                      <a:r>
                        <a:rPr lang="en-US" sz="2000" u="none" strike="noStrike">
                          <a:solidFill>
                            <a:schemeClr val="tx2"/>
                          </a:solidFill>
                          <a:effectLst/>
                        </a:rPr>
                        <a:t>8</a:t>
                      </a:r>
                      <a:endParaRPr lang="en-US" sz="2000" b="0" i="0" u="none" strike="noStrike">
                        <a:solidFill>
                          <a:schemeClr val="tx2"/>
                        </a:solidFill>
                        <a:effectLst/>
                        <a:latin typeface="Calibri" panose="020F0502020204030204" pitchFamily="34" charset="0"/>
                      </a:endParaRPr>
                    </a:p>
                  </a:txBody>
                  <a:tcPr marL="7620" marR="7620" marT="7620" marB="0" anchor="b"/>
                </a:tc>
                <a:tc>
                  <a:txBody>
                    <a:bodyPr/>
                    <a:lstStyle/>
                    <a:p>
                      <a:pPr algn="ctr" fontAlgn="b"/>
                      <a:r>
                        <a:rPr lang="en-US" sz="2000" u="none" strike="noStrike">
                          <a:solidFill>
                            <a:schemeClr val="tx2"/>
                          </a:solidFill>
                          <a:effectLst/>
                        </a:rPr>
                        <a:t>Bilge Slops</a:t>
                      </a:r>
                      <a:endParaRPr lang="en-US" sz="2000" b="0" i="0" u="none" strike="noStrike">
                        <a:solidFill>
                          <a:schemeClr val="tx2"/>
                        </a:solidFill>
                        <a:effectLst/>
                        <a:latin typeface="Calibri" panose="020F0502020204030204" pitchFamily="34" charset="0"/>
                      </a:endParaRPr>
                    </a:p>
                  </a:txBody>
                  <a:tcPr marL="7620" marR="7620" marT="7620" marB="0" anchor="b"/>
                </a:tc>
                <a:tc>
                  <a:txBody>
                    <a:bodyPr/>
                    <a:lstStyle/>
                    <a:p>
                      <a:pPr algn="ctr" fontAlgn="b"/>
                      <a:r>
                        <a:rPr lang="en-US" sz="2000" u="none" strike="noStrike">
                          <a:solidFill>
                            <a:schemeClr val="tx2"/>
                          </a:solidFill>
                          <a:effectLst/>
                        </a:rPr>
                        <a:t>3</a:t>
                      </a:r>
                      <a:endParaRPr lang="en-US" sz="2000" b="0" i="0" u="none" strike="noStrike">
                        <a:solidFill>
                          <a:schemeClr val="tx2"/>
                        </a:solidFill>
                        <a:effectLst/>
                        <a:latin typeface="Calibri" panose="020F0502020204030204" pitchFamily="34" charset="0"/>
                      </a:endParaRPr>
                    </a:p>
                  </a:txBody>
                  <a:tcPr marL="7620" marR="7620" marT="7620" marB="0" anchor="b"/>
                </a:tc>
              </a:tr>
              <a:tr h="321474">
                <a:tc>
                  <a:txBody>
                    <a:bodyPr/>
                    <a:lstStyle/>
                    <a:p>
                      <a:pPr algn="ctr" fontAlgn="b"/>
                      <a:r>
                        <a:rPr lang="en-US" sz="2000" u="none" strike="noStrike">
                          <a:solidFill>
                            <a:schemeClr val="tx2"/>
                          </a:solidFill>
                          <a:effectLst/>
                        </a:rPr>
                        <a:t>Gasoline</a:t>
                      </a:r>
                      <a:endParaRPr lang="en-US" sz="2000" b="0" i="0" u="none" strike="noStrike">
                        <a:solidFill>
                          <a:schemeClr val="tx2"/>
                        </a:solidFill>
                        <a:effectLst/>
                        <a:latin typeface="Calibri" panose="020F0502020204030204" pitchFamily="34" charset="0"/>
                      </a:endParaRPr>
                    </a:p>
                  </a:txBody>
                  <a:tcPr marL="7620" marR="7620" marT="7620" marB="0" anchor="b"/>
                </a:tc>
                <a:tc>
                  <a:txBody>
                    <a:bodyPr/>
                    <a:lstStyle/>
                    <a:p>
                      <a:pPr algn="ctr" fontAlgn="b"/>
                      <a:r>
                        <a:rPr lang="en-US" sz="2000" u="none" strike="noStrike">
                          <a:solidFill>
                            <a:schemeClr val="tx2"/>
                          </a:solidFill>
                          <a:effectLst/>
                        </a:rPr>
                        <a:t>8</a:t>
                      </a:r>
                      <a:endParaRPr lang="en-US" sz="2000" b="0" i="0" u="none" strike="noStrike">
                        <a:solidFill>
                          <a:schemeClr val="tx2"/>
                        </a:solidFill>
                        <a:effectLst/>
                        <a:latin typeface="Calibri" panose="020F0502020204030204" pitchFamily="34" charset="0"/>
                      </a:endParaRPr>
                    </a:p>
                  </a:txBody>
                  <a:tcPr marL="7620" marR="7620" marT="7620" marB="0" anchor="b"/>
                </a:tc>
                <a:tc>
                  <a:txBody>
                    <a:bodyPr/>
                    <a:lstStyle/>
                    <a:p>
                      <a:pPr algn="ctr" fontAlgn="b"/>
                      <a:r>
                        <a:rPr lang="en-US" sz="2000" u="none" strike="noStrike">
                          <a:solidFill>
                            <a:schemeClr val="tx2"/>
                          </a:solidFill>
                          <a:effectLst/>
                        </a:rPr>
                        <a:t>Mineral Oil</a:t>
                      </a:r>
                      <a:endParaRPr lang="en-US" sz="2000" b="0" i="0" u="none" strike="noStrike">
                        <a:solidFill>
                          <a:schemeClr val="tx2"/>
                        </a:solidFill>
                        <a:effectLst/>
                        <a:latin typeface="Calibri" panose="020F0502020204030204" pitchFamily="34" charset="0"/>
                      </a:endParaRPr>
                    </a:p>
                  </a:txBody>
                  <a:tcPr marL="7620" marR="7620" marT="7620" marB="0" anchor="b"/>
                </a:tc>
                <a:tc>
                  <a:txBody>
                    <a:bodyPr/>
                    <a:lstStyle/>
                    <a:p>
                      <a:pPr algn="ctr" fontAlgn="b"/>
                      <a:r>
                        <a:rPr lang="en-US" sz="2000" u="none" strike="noStrike" dirty="0">
                          <a:solidFill>
                            <a:schemeClr val="tx2"/>
                          </a:solidFill>
                          <a:effectLst/>
                        </a:rPr>
                        <a:t>3</a:t>
                      </a:r>
                      <a:endParaRPr lang="en-US" sz="2000" b="0" i="0" u="none" strike="noStrike" dirty="0">
                        <a:solidFill>
                          <a:schemeClr val="tx2"/>
                        </a:solidFill>
                        <a:effectLst/>
                        <a:latin typeface="Calibri" panose="020F0502020204030204" pitchFamily="34" charset="0"/>
                      </a:endParaRPr>
                    </a:p>
                  </a:txBody>
                  <a:tcPr marL="7620" marR="7620" marT="7620" marB="0" anchor="b"/>
                </a:tc>
              </a:tr>
            </a:tbl>
          </a:graphicData>
        </a:graphic>
      </p:graphicFrame>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Serenity 16x9">
  <a:themeElements>
    <a:clrScheme name="Serenity_16x9">
      <a:dk1>
        <a:srgbClr val="164B4F"/>
      </a:dk1>
      <a:lt1>
        <a:sysClr val="window" lastClr="FFFFFF"/>
      </a:lt1>
      <a:dk2>
        <a:srgbClr val="000000"/>
      </a:dk2>
      <a:lt2>
        <a:srgbClr val="C5E5EC"/>
      </a:lt2>
      <a:accent1>
        <a:srgbClr val="1B91A1"/>
      </a:accent1>
      <a:accent2>
        <a:srgbClr val="46AC6F"/>
      </a:accent2>
      <a:accent3>
        <a:srgbClr val="37AFD5"/>
      </a:accent3>
      <a:accent4>
        <a:srgbClr val="6786A9"/>
      </a:accent4>
      <a:accent5>
        <a:srgbClr val="90A693"/>
      </a:accent5>
      <a:accent6>
        <a:srgbClr val="389066"/>
      </a:accent6>
      <a:hlink>
        <a:srgbClr val="27A99A"/>
      </a:hlink>
      <a:folHlink>
        <a:srgbClr val="94AE9D"/>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sz="240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0000"/>
          </a:lnSpc>
          <a:defRPr/>
        </a:defPPr>
      </a:lstStyle>
    </a:txDef>
  </a:objectDefaults>
  <a:extraClrSchemeLst/>
  <a:extLst>
    <a:ext uri="{05A4C25C-085E-4340-85A3-A5531E510DB2}">
      <thm15:themeFamily xmlns:thm15="http://schemas.microsoft.com/office/thememl/2012/main" xmlns="" name="TF02801109.potx" id="{B47C65E8-9F73-4C4F-A3C2-84725F71438E}" vid="{CFC30A9F-F7E5-41F4-B6B7-D2E5B79E3BFB}"/>
    </a:ext>
  </a:extLst>
</a:theme>
</file>

<file path=ppt/theme/theme2.xml><?xml version="1.0" encoding="utf-8"?>
<a:theme xmlns:a="http://schemas.openxmlformats.org/drawingml/2006/main" name="Office Theme">
  <a:themeElements>
    <a:clrScheme name="Serenity">
      <a:dk1>
        <a:srgbClr val="164B4F"/>
      </a:dk1>
      <a:lt1>
        <a:sysClr val="window" lastClr="FFFFFF"/>
      </a:lt1>
      <a:dk2>
        <a:srgbClr val="000000"/>
      </a:dk2>
      <a:lt2>
        <a:srgbClr val="C5E5EC"/>
      </a:lt2>
      <a:accent1>
        <a:srgbClr val="1B91A1"/>
      </a:accent1>
      <a:accent2>
        <a:srgbClr val="46AC6F"/>
      </a:accent2>
      <a:accent3>
        <a:srgbClr val="37AFD5"/>
      </a:accent3>
      <a:accent4>
        <a:srgbClr val="6786A9"/>
      </a:accent4>
      <a:accent5>
        <a:srgbClr val="90A693"/>
      </a:accent5>
      <a:accent6>
        <a:srgbClr val="389066"/>
      </a:accent6>
      <a:hlink>
        <a:srgbClr val="27A99A"/>
      </a:hlink>
      <a:folHlink>
        <a:srgbClr val="94AE9D"/>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Serenity">
      <a:dk1>
        <a:srgbClr val="164B4F"/>
      </a:dk1>
      <a:lt1>
        <a:sysClr val="window" lastClr="FFFFFF"/>
      </a:lt1>
      <a:dk2>
        <a:srgbClr val="000000"/>
      </a:dk2>
      <a:lt2>
        <a:srgbClr val="C5E5EC"/>
      </a:lt2>
      <a:accent1>
        <a:srgbClr val="1B91A1"/>
      </a:accent1>
      <a:accent2>
        <a:srgbClr val="46AC6F"/>
      </a:accent2>
      <a:accent3>
        <a:srgbClr val="37AFD5"/>
      </a:accent3>
      <a:accent4>
        <a:srgbClr val="6786A9"/>
      </a:accent4>
      <a:accent5>
        <a:srgbClr val="90A693"/>
      </a:accent5>
      <a:accent6>
        <a:srgbClr val="389066"/>
      </a:accent6>
      <a:hlink>
        <a:srgbClr val="27A99A"/>
      </a:hlink>
      <a:folHlink>
        <a:srgbClr val="94AE9D"/>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irectSourceMarket xmlns="4873beb7-5857-4685-be1f-d57550cc96cc" xsi:nil="true"/>
    <ApprovalStatus xmlns="4873beb7-5857-4685-be1f-d57550cc96cc">InProgress</ApprovalStatus>
    <MarketSpecific xmlns="4873beb7-5857-4685-be1f-d57550cc96cc">false</MarketSpecific>
    <LocComments xmlns="4873beb7-5857-4685-be1f-d57550cc96cc" xsi:nil="true"/>
    <ThumbnailAssetId xmlns="4873beb7-5857-4685-be1f-d57550cc96cc" xsi:nil="true"/>
    <PrimaryImageGen xmlns="4873beb7-5857-4685-be1f-d57550cc96cc">false</PrimaryImageGen>
    <LegacyData xmlns="4873beb7-5857-4685-be1f-d57550cc96cc" xsi:nil="true"/>
    <LocRecommendedHandoff xmlns="4873beb7-5857-4685-be1f-d57550cc96cc" xsi:nil="true"/>
    <BusinessGroup xmlns="4873beb7-5857-4685-be1f-d57550cc96cc" xsi:nil="true"/>
    <BlockPublish xmlns="4873beb7-5857-4685-be1f-d57550cc96cc">false</BlockPublish>
    <TPFriendlyName xmlns="4873beb7-5857-4685-be1f-d57550cc96cc" xsi:nil="true"/>
    <NumericId xmlns="4873beb7-5857-4685-be1f-d57550cc96cc" xsi:nil="true"/>
    <APEditor xmlns="4873beb7-5857-4685-be1f-d57550cc96cc">
      <UserInfo>
        <DisplayName/>
        <AccountId xsi:nil="true"/>
        <AccountType/>
      </UserInfo>
    </APEditor>
    <SourceTitle xmlns="4873beb7-5857-4685-be1f-d57550cc96cc" xsi:nil="true"/>
    <OpenTemplate xmlns="4873beb7-5857-4685-be1f-d57550cc96cc">true</OpenTemplate>
    <UALocComments xmlns="4873beb7-5857-4685-be1f-d57550cc96cc" xsi:nil="true"/>
    <ParentAssetId xmlns="4873beb7-5857-4685-be1f-d57550cc96cc" xsi:nil="true"/>
    <IntlLangReviewDate xmlns="4873beb7-5857-4685-be1f-d57550cc96cc" xsi:nil="true"/>
    <FeatureTagsTaxHTField0 xmlns="4873beb7-5857-4685-be1f-d57550cc96cc">
      <Terms xmlns="http://schemas.microsoft.com/office/infopath/2007/PartnerControls"/>
    </FeatureTagsTaxHTField0>
    <PublishStatusLookup xmlns="4873beb7-5857-4685-be1f-d57550cc96cc">
      <Value>1360506</Value>
    </PublishStatusLookup>
    <Providers xmlns="4873beb7-5857-4685-be1f-d57550cc96cc" xsi:nil="true"/>
    <MachineTranslated xmlns="4873beb7-5857-4685-be1f-d57550cc96cc">false</MachineTranslated>
    <OriginalSourceMarket xmlns="4873beb7-5857-4685-be1f-d57550cc96cc" xsi:nil="true"/>
    <APDescription xmlns="4873beb7-5857-4685-be1f-d57550cc96cc" xsi:nil="true"/>
    <ClipArtFilename xmlns="4873beb7-5857-4685-be1f-d57550cc96cc" xsi:nil="true"/>
    <ContentItem xmlns="4873beb7-5857-4685-be1f-d57550cc96cc" xsi:nil="true"/>
    <TPInstallLocation xmlns="4873beb7-5857-4685-be1f-d57550cc96cc" xsi:nil="true"/>
    <PublishTargets xmlns="4873beb7-5857-4685-be1f-d57550cc96cc">OfficeOnlineVNext</PublishTargets>
    <TimesCloned xmlns="4873beb7-5857-4685-be1f-d57550cc96cc" xsi:nil="true"/>
    <AssetStart xmlns="4873beb7-5857-4685-be1f-d57550cc96cc">2011-12-12T13:37:00+00:00</AssetStart>
    <Provider xmlns="4873beb7-5857-4685-be1f-d57550cc96cc" xsi:nil="true"/>
    <AcquiredFrom xmlns="4873beb7-5857-4685-be1f-d57550cc96cc">Internal MS</AcquiredFrom>
    <FriendlyTitle xmlns="4873beb7-5857-4685-be1f-d57550cc96cc" xsi:nil="true"/>
    <LastHandOff xmlns="4873beb7-5857-4685-be1f-d57550cc96cc" xsi:nil="true"/>
    <TPClientViewer xmlns="4873beb7-5857-4685-be1f-d57550cc96cc" xsi:nil="true"/>
    <UACurrentWords xmlns="4873beb7-5857-4685-be1f-d57550cc96cc" xsi:nil="true"/>
    <ArtSampleDocs xmlns="4873beb7-5857-4685-be1f-d57550cc96cc" xsi:nil="true"/>
    <UALocRecommendation xmlns="4873beb7-5857-4685-be1f-d57550cc96cc">Localize</UALocRecommendation>
    <Manager xmlns="4873beb7-5857-4685-be1f-d57550cc96cc" xsi:nil="true"/>
    <ShowIn xmlns="4873beb7-5857-4685-be1f-d57550cc96cc">Show everywhere</ShowIn>
    <UANotes xmlns="4873beb7-5857-4685-be1f-d57550cc96cc" xsi:nil="true"/>
    <TemplateStatus xmlns="4873beb7-5857-4685-be1f-d57550cc96cc">Complete</TemplateStatus>
    <InternalTagsTaxHTField0 xmlns="4873beb7-5857-4685-be1f-d57550cc96cc">
      <Terms xmlns="http://schemas.microsoft.com/office/infopath/2007/PartnerControls"/>
    </InternalTagsTaxHTField0>
    <CSXHash xmlns="4873beb7-5857-4685-be1f-d57550cc96cc" xsi:nil="true"/>
    <Downloads xmlns="4873beb7-5857-4685-be1f-d57550cc96cc">0</Downloads>
    <VoteCount xmlns="4873beb7-5857-4685-be1f-d57550cc96cc" xsi:nil="true"/>
    <OOCacheId xmlns="4873beb7-5857-4685-be1f-d57550cc96cc" xsi:nil="true"/>
    <IsDeleted xmlns="4873beb7-5857-4685-be1f-d57550cc96cc">false</IsDeleted>
    <AssetExpire xmlns="4873beb7-5857-4685-be1f-d57550cc96cc">2035-01-01T08:00:00+00:00</AssetExpire>
    <DSATActionTaken xmlns="4873beb7-5857-4685-be1f-d57550cc96cc" xsi:nil="true"/>
    <CSXSubmissionMarket xmlns="4873beb7-5857-4685-be1f-d57550cc96cc" xsi:nil="true"/>
    <TPExecutable xmlns="4873beb7-5857-4685-be1f-d57550cc96cc" xsi:nil="true"/>
    <SubmitterId xmlns="4873beb7-5857-4685-be1f-d57550cc96cc" xsi:nil="true"/>
    <EditorialTags xmlns="4873beb7-5857-4685-be1f-d57550cc96cc" xsi:nil="true"/>
    <ApprovalLog xmlns="4873beb7-5857-4685-be1f-d57550cc96cc" xsi:nil="true"/>
    <AssetType xmlns="4873beb7-5857-4685-be1f-d57550cc96cc">TP</AssetType>
    <BugNumber xmlns="4873beb7-5857-4685-be1f-d57550cc96cc" xsi:nil="true"/>
    <CSXSubmissionDate xmlns="4873beb7-5857-4685-be1f-d57550cc96cc" xsi:nil="true"/>
    <CSXUpdate xmlns="4873beb7-5857-4685-be1f-d57550cc96cc">false</CSXUpdate>
    <Milestone xmlns="4873beb7-5857-4685-be1f-d57550cc96cc" xsi:nil="true"/>
    <RecommendationsModifier xmlns="4873beb7-5857-4685-be1f-d57550cc96cc" xsi:nil="true"/>
    <OriginAsset xmlns="4873beb7-5857-4685-be1f-d57550cc96cc" xsi:nil="true"/>
    <TPComponent xmlns="4873beb7-5857-4685-be1f-d57550cc96cc" xsi:nil="true"/>
    <AssetId xmlns="4873beb7-5857-4685-be1f-d57550cc96cc">TP102801108</AssetId>
    <IntlLocPriority xmlns="4873beb7-5857-4685-be1f-d57550cc96cc" xsi:nil="true"/>
    <PolicheckWords xmlns="4873beb7-5857-4685-be1f-d57550cc96cc" xsi:nil="true"/>
    <TPLaunchHelpLink xmlns="4873beb7-5857-4685-be1f-d57550cc96cc" xsi:nil="true"/>
    <TPApplication xmlns="4873beb7-5857-4685-be1f-d57550cc96cc" xsi:nil="true"/>
    <CrawlForDependencies xmlns="4873beb7-5857-4685-be1f-d57550cc96cc">false</CrawlForDependencies>
    <HandoffToMSDN xmlns="4873beb7-5857-4685-be1f-d57550cc96cc" xsi:nil="true"/>
    <PlannedPubDate xmlns="4873beb7-5857-4685-be1f-d57550cc96cc" xsi:nil="true"/>
    <IntlLangReviewer xmlns="4873beb7-5857-4685-be1f-d57550cc96cc" xsi:nil="true"/>
    <TrustLevel xmlns="4873beb7-5857-4685-be1f-d57550cc96cc">1 Microsoft Managed Content</TrustLevel>
    <LocLastLocAttemptVersionLookup xmlns="4873beb7-5857-4685-be1f-d57550cc96cc">706526</LocLastLocAttemptVersionLookup>
    <IsSearchable xmlns="4873beb7-5857-4685-be1f-d57550cc96cc">true</IsSearchable>
    <TemplateTemplateType xmlns="4873beb7-5857-4685-be1f-d57550cc96cc">PowerPoint Presentation Template</TemplateTemplateType>
    <CampaignTagsTaxHTField0 xmlns="4873beb7-5857-4685-be1f-d57550cc96cc">
      <Terms xmlns="http://schemas.microsoft.com/office/infopath/2007/PartnerControls"/>
    </CampaignTagsTaxHTField0>
    <TPNamespace xmlns="4873beb7-5857-4685-be1f-d57550cc96cc" xsi:nil="true"/>
    <TaxCatchAll xmlns="4873beb7-5857-4685-be1f-d57550cc96cc"/>
    <Markets xmlns="4873beb7-5857-4685-be1f-d57550cc96cc"/>
    <UAProjectedTotalWords xmlns="4873beb7-5857-4685-be1f-d57550cc96cc" xsi:nil="true"/>
    <IntlLangReview xmlns="4873beb7-5857-4685-be1f-d57550cc96cc">false</IntlLangReview>
    <OutputCachingOn xmlns="4873beb7-5857-4685-be1f-d57550cc96cc">false</OutputCachingOn>
    <AverageRating xmlns="4873beb7-5857-4685-be1f-d57550cc96cc" xsi:nil="true"/>
    <APAuthor xmlns="4873beb7-5857-4685-be1f-d57550cc96cc">
      <UserInfo>
        <DisplayName>REDMOND\v-soujap</DisplayName>
        <AccountId>1954</AccountId>
        <AccountType/>
      </UserInfo>
    </APAuthor>
    <LocManualTestRequired xmlns="4873beb7-5857-4685-be1f-d57550cc96cc">false</LocManualTestRequired>
    <TPCommandLine xmlns="4873beb7-5857-4685-be1f-d57550cc96cc" xsi:nil="true"/>
    <TPAppVersion xmlns="4873beb7-5857-4685-be1f-d57550cc96cc" xsi:nil="true"/>
    <EditorialStatus xmlns="4873beb7-5857-4685-be1f-d57550cc96cc">Complete</EditorialStatus>
    <LastModifiedDateTime xmlns="4873beb7-5857-4685-be1f-d57550cc96cc" xsi:nil="true"/>
    <ScenarioTagsTaxHTField0 xmlns="4873beb7-5857-4685-be1f-d57550cc96cc">
      <Terms xmlns="http://schemas.microsoft.com/office/infopath/2007/PartnerControls"/>
    </ScenarioTagsTaxHTField0>
    <OriginalRelease xmlns="4873beb7-5857-4685-be1f-d57550cc96cc">14</OriginalRelease>
    <TPLaunchHelpLinkType xmlns="4873beb7-5857-4685-be1f-d57550cc96cc">Template</TPLaunchHelpLinkType>
    <LocalizationTagsTaxHTField0 xmlns="4873beb7-5857-4685-be1f-d57550cc96cc">
      <Terms xmlns="http://schemas.microsoft.com/office/infopath/2007/PartnerControls"/>
    </LocalizationTagsTaxHTField0>
    <LocMarketGroupTiers2 xmlns="4873beb7-5857-4685-be1f-d57550cc96c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0F249165-F638-412C-8E0A-DFB7045CA2E0}">
  <ds:schemaRefs>
    <ds:schemaRef ds:uri="http://www.w3.org/XML/1998/namespace"/>
    <ds:schemaRef ds:uri="http://purl.org/dc/elements/1.1/"/>
    <ds:schemaRef ds:uri="http://purl.org/dc/terms/"/>
    <ds:schemaRef ds:uri="http://schemas.microsoft.com/office/2006/documentManagement/types"/>
    <ds:schemaRef ds:uri="http://schemas.openxmlformats.org/package/2006/metadata/core-properties"/>
    <ds:schemaRef ds:uri="http://schemas.microsoft.com/office/infopath/2007/PartnerControls"/>
    <ds:schemaRef ds:uri="4873beb7-5857-4685-be1f-d57550cc96cc"/>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4683C129-7B42-490A-AD74-E9303BC76D3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11E33DF-2340-4F4E-B874-B73FEFEBFC8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Serenity nature presentation (widescreen)</Template>
  <TotalTime>4645</TotalTime>
  <Words>613</Words>
  <Application>Microsoft Office PowerPoint</Application>
  <PresentationFormat>Custom</PresentationFormat>
  <Paragraphs>91</Paragraphs>
  <Slides>8</Slides>
  <Notes>3</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Serenity 16x9</vt:lpstr>
      <vt:lpstr> ODS, Spills &amp; Emergency Response Update</vt:lpstr>
      <vt:lpstr>ODS Renovation Status </vt:lpstr>
      <vt:lpstr>ODS Current Operations</vt:lpstr>
      <vt:lpstr>Slide 4</vt:lpstr>
      <vt:lpstr>ODS Site Performance Figures  September 1st – December 31st 2016 (122 days of ODS operations)</vt:lpstr>
      <vt:lpstr>Slide 6</vt:lpstr>
      <vt:lpstr>Emergency Response</vt:lpstr>
      <vt:lpstr>2016 Spills Summary  January 1st – December 31st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Layout</dc:title>
  <dc:creator>ODS HQ Laptop</dc:creator>
  <cp:lastModifiedBy>lila</cp:lastModifiedBy>
  <cp:revision>36</cp:revision>
  <dcterms:created xsi:type="dcterms:W3CDTF">2017-01-25T05:05:04Z</dcterms:created>
  <dcterms:modified xsi:type="dcterms:W3CDTF">2017-02-06T13:56:42Z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